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97" r:id="rId7"/>
    <p:sldId id="263" r:id="rId8"/>
    <p:sldId id="298" r:id="rId9"/>
    <p:sldId id="264" r:id="rId10"/>
    <p:sldId id="296" r:id="rId11"/>
    <p:sldId id="313" r:id="rId12"/>
    <p:sldId id="258" r:id="rId13"/>
    <p:sldId id="260" r:id="rId14"/>
    <p:sldId id="289" r:id="rId15"/>
    <p:sldId id="311" r:id="rId16"/>
    <p:sldId id="312" r:id="rId17"/>
    <p:sldId id="30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8497B0"/>
    <a:srgbClr val="2859A8"/>
    <a:srgbClr val="6184D3"/>
    <a:srgbClr val="1B3C72"/>
    <a:srgbClr val="2473D2"/>
    <a:srgbClr val="99BADD"/>
    <a:srgbClr val="003D6A"/>
    <a:srgbClr val="0053A1"/>
    <a:srgbClr val="3B7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3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2" y="-1470"/>
      </p:cViewPr>
      <p:guideLst>
        <p:guide orient="horz" pos="2099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4E056B71-9EAA-4EF3-BB5F-012BD31D269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25DD620-B765-4925-9660-3E0ECA0B066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5836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43" y="-19142"/>
            <a:ext cx="12319244" cy="687705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57946" y="2548343"/>
            <a:ext cx="7527593" cy="709726"/>
            <a:chOff x="-113969" y="2192743"/>
            <a:chExt cx="7527593" cy="709726"/>
          </a:xfrm>
        </p:grpSpPr>
        <p:sp>
          <p:nvSpPr>
            <p:cNvPr id="8" name="标题 1"/>
            <p:cNvSpPr txBox="1"/>
            <p:nvPr/>
          </p:nvSpPr>
          <p:spPr>
            <a:xfrm>
              <a:off x="-113969" y="2192743"/>
              <a:ext cx="7527593" cy="70972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区块</a:t>
              </a:r>
              <a:r>
                <a:rPr lang="zh-CN" altLang="en-US" dirty="0" smtClean="0">
                  <a:solidFill>
                    <a:schemeClr val="bg1"/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链  游戏规划</a:t>
              </a:r>
              <a:endParaRPr lang="zh-CN" altLang="en-US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9390" y="2421514"/>
              <a:ext cx="126092" cy="12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158750" y="1245235"/>
            <a:ext cx="5569585" cy="7099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spc="6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BLOCKCHAIN GAMES</a:t>
            </a:r>
            <a:endParaRPr lang="en-US" altLang="zh-CN" sz="4400" spc="6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4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阶段预期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9705" y="1485153"/>
            <a:ext cx="11277600" cy="4457700"/>
            <a:chOff x="0" y="1455737"/>
            <a:chExt cx="8953500" cy="4457700"/>
          </a:xfrm>
        </p:grpSpPr>
        <p:sp>
          <p:nvSpPr>
            <p:cNvPr id="5" name="任意多边形: 形状 45"/>
            <p:cNvSpPr/>
            <p:nvPr/>
          </p:nvSpPr>
          <p:spPr bwMode="auto">
            <a:xfrm>
              <a:off x="0" y="1455737"/>
              <a:ext cx="8953500" cy="4457700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46"/>
            <p:cNvSpPr/>
            <p:nvPr/>
          </p:nvSpPr>
          <p:spPr bwMode="auto">
            <a:xfrm>
              <a:off x="8083550" y="1455737"/>
              <a:ext cx="869950" cy="857250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47"/>
            <p:cNvSpPr/>
            <p:nvPr/>
          </p:nvSpPr>
          <p:spPr bwMode="auto">
            <a:xfrm>
              <a:off x="0" y="5487987"/>
              <a:ext cx="1719263" cy="134938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48"/>
            <p:cNvSpPr/>
            <p:nvPr/>
          </p:nvSpPr>
          <p:spPr bwMode="auto">
            <a:xfrm>
              <a:off x="1879600" y="4813300"/>
              <a:ext cx="1460500" cy="747713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: 形状 49"/>
            <p:cNvSpPr/>
            <p:nvPr/>
          </p:nvSpPr>
          <p:spPr bwMode="auto">
            <a:xfrm>
              <a:off x="3311525" y="3989387"/>
              <a:ext cx="730250" cy="731838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50"/>
            <p:cNvSpPr/>
            <p:nvPr/>
          </p:nvSpPr>
          <p:spPr bwMode="auto">
            <a:xfrm>
              <a:off x="4087813" y="3429000"/>
              <a:ext cx="1517650" cy="541338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51"/>
            <p:cNvSpPr/>
            <p:nvPr/>
          </p:nvSpPr>
          <p:spPr bwMode="auto">
            <a:xfrm>
              <a:off x="5603875" y="2681287"/>
              <a:ext cx="887413" cy="696913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: 形状 52"/>
            <p:cNvSpPr/>
            <p:nvPr/>
          </p:nvSpPr>
          <p:spPr bwMode="auto">
            <a:xfrm>
              <a:off x="6500813" y="2308225"/>
              <a:ext cx="1587500" cy="369888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 flipV="1">
            <a:off x="1156267" y="377886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6"/>
          <p:cNvSpPr txBox="1"/>
          <p:nvPr/>
        </p:nvSpPr>
        <p:spPr>
          <a:xfrm>
            <a:off x="1209040" y="4213860"/>
            <a:ext cx="1940560" cy="1012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sym typeface="+mn-ea"/>
              </a:rPr>
              <a:t>实现</a:t>
            </a:r>
            <a:r>
              <a:rPr lang="en-US" altLang="zh-CN" sz="1600">
                <a:solidFill>
                  <a:schemeClr val="bg1">
                    <a:lumMod val="95000"/>
                  </a:schemeClr>
                </a:solidFill>
                <a:sym typeface="+mn-ea"/>
              </a:rPr>
              <a:t>5</a:t>
            </a: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sym typeface="+mn-ea"/>
              </a:rPr>
              <a:t>个游戏</a:t>
            </a:r>
            <a:endParaRPr lang="zh-CN" altLang="en-US" sz="160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sym typeface="+mn-ea"/>
              </a:rPr>
              <a:t>上线海外</a:t>
            </a:r>
            <a:r>
              <a:rPr lang="en-US" altLang="zh-CN" sz="1600">
                <a:solidFill>
                  <a:schemeClr val="bg1">
                    <a:lumMod val="95000"/>
                  </a:schemeClr>
                </a:solidFill>
                <a:sym typeface="+mn-ea"/>
              </a:rPr>
              <a:t>Dapp</a:t>
            </a:r>
            <a:r>
              <a:rPr lang="zh-CN" altLang="en-US" sz="1600">
                <a:solidFill>
                  <a:schemeClr val="bg1">
                    <a:lumMod val="95000"/>
                  </a:schemeClr>
                </a:solidFill>
                <a:sym typeface="+mn-ea"/>
              </a:rPr>
              <a:t>市场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17" name="文本框 27"/>
          <p:cNvSpPr txBox="1"/>
          <p:nvPr/>
        </p:nvSpPr>
        <p:spPr>
          <a:xfrm>
            <a:off x="1165792" y="3814810"/>
            <a:ext cx="1798475" cy="338554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 fontScale="90000"/>
          </a:bodyPr>
          <a:lstStyle/>
          <a:p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一阶段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4584065" y="2016760"/>
            <a:ext cx="13335" cy="21259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3"/>
          <p:cNvSpPr txBox="1"/>
          <p:nvPr/>
        </p:nvSpPr>
        <p:spPr>
          <a:xfrm>
            <a:off x="4640580" y="2383790"/>
            <a:ext cx="1743075" cy="11525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100">
                <a:solidFill>
                  <a:schemeClr val="bg1"/>
                </a:solidFill>
                <a:latin typeface="+mn-ea"/>
              </a:defRPr>
            </a:lvl1pPr>
          </a:lstStyle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+mn-lt"/>
                <a:sym typeface="+mn-ea"/>
              </a:rPr>
              <a:t>新增</a:t>
            </a:r>
            <a:r>
              <a:rPr lang="en-US" altLang="zh-CN" sz="1200">
                <a:solidFill>
                  <a:schemeClr val="bg1"/>
                </a:solidFill>
                <a:latin typeface="+mn-lt"/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latin typeface="+mn-lt"/>
                <a:sym typeface="+mn-ea"/>
              </a:rPr>
              <a:t>个游戏</a:t>
            </a:r>
            <a:endParaRPr kumimoji="0" lang="zh-CN" altLang="en-US" sz="1200" b="0" i="0" u="none" strike="noStrike" kern="120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+mn-lt"/>
                <a:sym typeface="+mn-ea"/>
              </a:rPr>
              <a:t>上线代币与挖矿分红机制</a:t>
            </a:r>
            <a:endParaRPr kumimoji="0" lang="zh-CN" altLang="en-US" sz="1200" b="0" i="0" u="none" strike="noStrike" kern="120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+mn-lt"/>
                <a:sym typeface="+mn-ea"/>
              </a:rPr>
              <a:t>上线奖池、活动等</a:t>
            </a:r>
            <a:endParaRPr kumimoji="0" lang="zh-CN" altLang="en-US" sz="1200" b="0" i="0" u="none" strike="noStrike" kern="120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+mn-lt"/>
                <a:sym typeface="+mn-ea"/>
              </a:rPr>
              <a:t>用户数达到</a:t>
            </a:r>
            <a:r>
              <a:rPr lang="en-US" altLang="zh-CN" sz="1200">
                <a:solidFill>
                  <a:schemeClr val="bg1"/>
                </a:solidFill>
                <a:latin typeface="+mn-lt"/>
                <a:sym typeface="+mn-ea"/>
              </a:rPr>
              <a:t>200/24hr</a:t>
            </a:r>
            <a:endParaRPr kumimoji="0" lang="zh-CN" altLang="en-US" sz="1200" b="0" i="0" u="none" strike="noStrike" kern="120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+mn-lt"/>
                <a:sym typeface="+mn-ea"/>
              </a:rPr>
              <a:t>流水量</a:t>
            </a:r>
            <a:r>
              <a:rPr lang="en-US" altLang="zh-CN" sz="1200">
                <a:solidFill>
                  <a:schemeClr val="bg1"/>
                </a:solidFill>
                <a:latin typeface="+mn-lt"/>
                <a:sym typeface="+mn-ea"/>
              </a:rPr>
              <a:t>50KEOS/24hr</a:t>
            </a:r>
            <a:endParaRPr lang="en-US" altLang="zh-CN" sz="1200" dirty="0">
              <a:solidFill>
                <a:schemeClr val="bg1"/>
              </a:solidFill>
              <a:latin typeface="+mn-lt"/>
              <a:cs typeface="+mn-ea"/>
              <a:sym typeface="+mn-ea"/>
            </a:endParaRPr>
          </a:p>
        </p:txBody>
      </p:sp>
      <p:sp>
        <p:nvSpPr>
          <p:cNvPr id="20" name="文本框 24"/>
          <p:cNvSpPr txBox="1"/>
          <p:nvPr/>
        </p:nvSpPr>
        <p:spPr>
          <a:xfrm>
            <a:off x="4597697" y="2044748"/>
            <a:ext cx="1798475" cy="338554"/>
          </a:xfrm>
          <a:prstGeom prst="rect">
            <a:avLst/>
          </a:prstGeom>
          <a:solidFill>
            <a:srgbClr val="0053A1"/>
          </a:solidFill>
        </p:spPr>
        <p:txBody>
          <a:bodyPr wrap="none">
            <a:normAutofit fontScale="90000"/>
          </a:bodyPr>
          <a:lstStyle/>
          <a:p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二</a:t>
            </a:r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阶段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7766050" y="3862705"/>
            <a:ext cx="8255" cy="2019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0"/>
          <p:cNvSpPr txBox="1"/>
          <p:nvPr/>
        </p:nvSpPr>
        <p:spPr>
          <a:xfrm>
            <a:off x="7817485" y="4288790"/>
            <a:ext cx="1746250" cy="11626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1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>
                <a:sym typeface="+mn-ea"/>
              </a:rPr>
              <a:t>新增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个游戏</a:t>
            </a:r>
            <a:endParaRPr lang="zh-CN" altLang="en-US"/>
          </a:p>
          <a:p>
            <a:r>
              <a:rPr lang="zh-CN" altLang="en-US">
                <a:sym typeface="+mn-ea"/>
              </a:rPr>
              <a:t>用户数达到</a:t>
            </a:r>
            <a:r>
              <a:rPr lang="en-US" altLang="zh-CN">
                <a:sym typeface="+mn-ea"/>
              </a:rPr>
              <a:t>600/24hr</a:t>
            </a:r>
            <a:endParaRPr lang="en-US" altLang="zh-CN"/>
          </a:p>
          <a:p>
            <a:r>
              <a:rPr lang="zh-CN" altLang="en-US">
                <a:sym typeface="+mn-ea"/>
              </a:rPr>
              <a:t>流水量达到</a:t>
            </a:r>
            <a:r>
              <a:rPr lang="en-US" altLang="zh-CN">
                <a:sym typeface="+mn-ea"/>
              </a:rPr>
              <a:t>300KEOS/24hr</a:t>
            </a:r>
            <a:endParaRPr lang="en-US" altLang="zh-CN"/>
          </a:p>
          <a:p>
            <a:r>
              <a:rPr lang="zh-CN" altLang="en-US">
                <a:sym typeface="+mn-ea"/>
              </a:rPr>
              <a:t>上线</a:t>
            </a:r>
            <a:r>
              <a:rPr lang="en-US" altLang="zh-CN">
                <a:sym typeface="+mn-ea"/>
              </a:rPr>
              <a:t>NewDex</a:t>
            </a:r>
            <a:r>
              <a:rPr lang="zh-CN" altLang="en-US">
                <a:sym typeface="+mn-ea"/>
              </a:rPr>
              <a:t>交易所</a:t>
            </a:r>
            <a:endParaRPr lang="zh-CN" altLang="en-US"/>
          </a:p>
          <a:p>
            <a:r>
              <a:rPr lang="zh-CN" altLang="en-US">
                <a:sym typeface="+mn-ea"/>
              </a:rPr>
              <a:t>开发手机数字钱包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7774814" y="3889423"/>
            <a:ext cx="1798475" cy="338554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 fontScale="90000"/>
          </a:bodyPr>
          <a:lstStyle/>
          <a:p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三</a:t>
            </a:r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阶段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907780" y="525780"/>
            <a:ext cx="30480" cy="19272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7"/>
          <p:cNvSpPr txBox="1"/>
          <p:nvPr/>
        </p:nvSpPr>
        <p:spPr>
          <a:xfrm>
            <a:off x="8928735" y="1032510"/>
            <a:ext cx="2006600" cy="14204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1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>
                <a:sym typeface="+mn-ea"/>
              </a:rPr>
              <a:t>新增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个游戏</a:t>
            </a:r>
            <a:endParaRPr lang="zh-CN" altLang="en-US"/>
          </a:p>
          <a:p>
            <a:r>
              <a:rPr lang="zh-CN" altLang="en-US">
                <a:sym typeface="+mn-ea"/>
              </a:rPr>
              <a:t>用户数达到</a:t>
            </a:r>
            <a:r>
              <a:rPr lang="en-US" altLang="zh-CN">
                <a:sym typeface="+mn-ea"/>
              </a:rPr>
              <a:t>2000/24hr</a:t>
            </a:r>
            <a:endParaRPr lang="en-US" altLang="zh-CN"/>
          </a:p>
          <a:p>
            <a:r>
              <a:rPr lang="zh-CN" altLang="en-US">
                <a:sym typeface="+mn-ea"/>
              </a:rPr>
              <a:t>流水量达到</a:t>
            </a:r>
            <a:r>
              <a:rPr lang="en-US" altLang="zh-CN">
                <a:sym typeface="+mn-ea"/>
              </a:rPr>
              <a:t>3000KEOS/24hr</a:t>
            </a:r>
            <a:endParaRPr lang="zh-CN" altLang="en-US"/>
          </a:p>
          <a:p>
            <a:r>
              <a:rPr lang="zh-CN" altLang="en-US">
                <a:sym typeface="+mn-ea"/>
              </a:rPr>
              <a:t>上币安交易所</a:t>
            </a:r>
            <a:endParaRPr lang="zh-CN" altLang="en-US"/>
          </a:p>
          <a:p>
            <a:r>
              <a:rPr lang="zh-CN" altLang="en-US">
                <a:sym typeface="+mn-ea"/>
              </a:rPr>
              <a:t>上火币交易所</a:t>
            </a:r>
            <a:endParaRPr lang="zh-CN" altLang="en-US"/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6" name="文本框 18"/>
          <p:cNvSpPr txBox="1"/>
          <p:nvPr/>
        </p:nvSpPr>
        <p:spPr>
          <a:xfrm>
            <a:off x="8938307" y="613890"/>
            <a:ext cx="1798475" cy="338554"/>
          </a:xfrm>
          <a:prstGeom prst="rect">
            <a:avLst/>
          </a:prstGeom>
          <a:solidFill>
            <a:srgbClr val="2859A8"/>
          </a:solidFill>
        </p:spPr>
        <p:txBody>
          <a:bodyPr wrap="none">
            <a:normAutofit fontScale="90000"/>
          </a:bodyPr>
          <a:lstStyle/>
          <a:p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四</a:t>
            </a:r>
            <a:r>
              <a:rPr lang="zh-CN" altLang="en-US" sz="1600" b="1">
                <a:solidFill>
                  <a:schemeClr val="bg1"/>
                </a:solidFill>
                <a:cs typeface="+mn-ea"/>
                <a:sym typeface="+mn-lt"/>
              </a:rPr>
              <a:t>阶段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 bldLvl="0" animBg="1"/>
      <p:bldP spid="19" grpId="0"/>
      <p:bldP spid="20" grpId="0" bldLvl="0" animBg="1"/>
      <p:bldP spid="22" grpId="0"/>
      <p:bldP spid="23" grpId="0" bldLvl="0" animBg="1"/>
      <p:bldP spid="25" grpId="0"/>
      <p:bldP spid="2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3345" y="-39765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7" y="279639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5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游戏预期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340881" y="4689386"/>
            <a:ext cx="5510241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zh-CN" altLang="en-US" sz="140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休闲、娱乐类游戏为主</a:t>
            </a:r>
            <a:endParaRPr lang="zh-CN" altLang="en-US" sz="1400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1651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5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娱乐型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64722" y="2017277"/>
            <a:ext cx="399215" cy="399214"/>
            <a:chOff x="0" y="0"/>
            <a:chExt cx="767929" cy="767929"/>
          </a:xfrm>
        </p:grpSpPr>
        <p:sp>
          <p:nvSpPr>
            <p:cNvPr id="17" name="任意多边形: 形状 58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59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63933" y="1986637"/>
            <a:ext cx="4745019" cy="700515"/>
            <a:chOff x="6729846" y="3935367"/>
            <a:chExt cx="4745018" cy="700515"/>
          </a:xfrm>
        </p:grpSpPr>
        <p:sp>
          <p:nvSpPr>
            <p:cNvPr id="20" name="矩形 19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上庄牛牛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64722" y="2953441"/>
            <a:ext cx="399215" cy="399214"/>
            <a:chOff x="0" y="0"/>
            <a:chExt cx="767929" cy="767929"/>
          </a:xfrm>
        </p:grpSpPr>
        <p:sp>
          <p:nvSpPr>
            <p:cNvPr id="23" name="任意多边形: 形状 52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53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64166" y="2874957"/>
            <a:ext cx="4755814" cy="681465"/>
            <a:chOff x="6719051" y="3935367"/>
            <a:chExt cx="4755813" cy="681465"/>
          </a:xfrm>
        </p:grpSpPr>
        <p:sp>
          <p:nvSpPr>
            <p:cNvPr id="26" name="矩形 25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sz="1700" b="1">
                  <a:solidFill>
                    <a:schemeClr val="bg1"/>
                  </a:solidFill>
                  <a:cs typeface="+mn-ea"/>
                  <a:sym typeface="+mn-lt"/>
                </a:rPr>
                <a:t>炸金花</a:t>
              </a:r>
              <a:endParaRPr lang="zh-CN" altLang="en-US" sz="17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19051" y="413176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64722" y="3763273"/>
            <a:ext cx="399215" cy="399214"/>
            <a:chOff x="0" y="0"/>
            <a:chExt cx="767929" cy="767929"/>
          </a:xfrm>
        </p:grpSpPr>
        <p:sp>
          <p:nvSpPr>
            <p:cNvPr id="29" name="任意多边形: 形状 46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: 形状 47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63933" y="3763274"/>
            <a:ext cx="4745019" cy="700515"/>
            <a:chOff x="6729846" y="3935367"/>
            <a:chExt cx="4745018" cy="700515"/>
          </a:xfrm>
        </p:grpSpPr>
        <p:sp>
          <p:nvSpPr>
            <p:cNvPr id="32" name="矩形 31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cs typeface="+mn-ea"/>
                  <a:sym typeface="+mn-lt"/>
                </a:rPr>
                <a:t>DICE</a:t>
              </a:r>
              <a:endParaRPr lang="en-US" altLang="zh-CN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64722" y="4651590"/>
            <a:ext cx="399215" cy="399214"/>
            <a:chOff x="0" y="0"/>
            <a:chExt cx="767929" cy="767929"/>
          </a:xfrm>
        </p:grpSpPr>
        <p:sp>
          <p:nvSpPr>
            <p:cNvPr id="35" name="任意多边形: 形状 40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: 形状 41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63933" y="4651592"/>
            <a:ext cx="4745019" cy="700515"/>
            <a:chOff x="6729846" y="3935367"/>
            <a:chExt cx="4745018" cy="700515"/>
          </a:xfrm>
        </p:grpSpPr>
        <p:sp>
          <p:nvSpPr>
            <p:cNvPr id="38" name="矩形 37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sz="1700" b="1">
                  <a:solidFill>
                    <a:schemeClr val="bg1"/>
                  </a:solidFill>
                  <a:cs typeface="+mn-ea"/>
                  <a:sym typeface="+mn-lt"/>
                </a:rPr>
                <a:t>街机</a:t>
              </a:r>
              <a:endParaRPr lang="zh-CN" altLang="en-US" sz="17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1651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5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彩票型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64722" y="2017277"/>
            <a:ext cx="399215" cy="399214"/>
            <a:chOff x="0" y="0"/>
            <a:chExt cx="767929" cy="767929"/>
          </a:xfrm>
        </p:grpSpPr>
        <p:sp>
          <p:nvSpPr>
            <p:cNvPr id="17" name="任意多边形: 形状 58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59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63933" y="1986637"/>
            <a:ext cx="4745019" cy="700515"/>
            <a:chOff x="6729846" y="3935367"/>
            <a:chExt cx="4745018" cy="700515"/>
          </a:xfrm>
        </p:grpSpPr>
        <p:sp>
          <p:nvSpPr>
            <p:cNvPr id="20" name="矩形 19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cs typeface="+mn-ea"/>
                  <a:sym typeface="+mn-lt"/>
                </a:rPr>
                <a:t>40</a:t>
              </a:r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选</a:t>
              </a:r>
              <a:r>
                <a:rPr lang="en-US" altLang="zh-CN" b="1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64722" y="2953441"/>
            <a:ext cx="399215" cy="399214"/>
            <a:chOff x="0" y="0"/>
            <a:chExt cx="767929" cy="767929"/>
          </a:xfrm>
        </p:grpSpPr>
        <p:sp>
          <p:nvSpPr>
            <p:cNvPr id="23" name="任意多边形: 形状 52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53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64166" y="2874957"/>
            <a:ext cx="4755814" cy="681465"/>
            <a:chOff x="6719051" y="3935367"/>
            <a:chExt cx="4755813" cy="681465"/>
          </a:xfrm>
        </p:grpSpPr>
        <p:sp>
          <p:nvSpPr>
            <p:cNvPr id="26" name="矩形 25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sz="1700" b="1">
                  <a:solidFill>
                    <a:schemeClr val="bg1"/>
                  </a:solidFill>
                  <a:cs typeface="+mn-ea"/>
                  <a:sym typeface="+mn-lt"/>
                </a:rPr>
                <a:t>快三</a:t>
              </a:r>
              <a:endParaRPr lang="zh-CN" altLang="en-US" sz="17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19051" y="413176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64722" y="3763273"/>
            <a:ext cx="399215" cy="399214"/>
            <a:chOff x="0" y="0"/>
            <a:chExt cx="767929" cy="767929"/>
          </a:xfrm>
        </p:grpSpPr>
        <p:sp>
          <p:nvSpPr>
            <p:cNvPr id="29" name="任意多边形: 形状 46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: 形状 47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63933" y="3763274"/>
            <a:ext cx="4745019" cy="700515"/>
            <a:chOff x="6729846" y="3935367"/>
            <a:chExt cx="4745018" cy="700515"/>
          </a:xfrm>
        </p:grpSpPr>
        <p:sp>
          <p:nvSpPr>
            <p:cNvPr id="32" name="矩形 31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待定</a:t>
              </a:r>
              <a:endParaRPr lang="en-US" altLang="zh-CN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64722" y="4651590"/>
            <a:ext cx="399215" cy="399214"/>
            <a:chOff x="0" y="0"/>
            <a:chExt cx="767929" cy="767929"/>
          </a:xfrm>
        </p:grpSpPr>
        <p:sp>
          <p:nvSpPr>
            <p:cNvPr id="35" name="任意多边形: 形状 40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: 形状 41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63933" y="4651592"/>
            <a:ext cx="4745019" cy="700515"/>
            <a:chOff x="6729846" y="3935367"/>
            <a:chExt cx="4745018" cy="700515"/>
          </a:xfrm>
        </p:grpSpPr>
        <p:sp>
          <p:nvSpPr>
            <p:cNvPr id="38" name="矩形 37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pPr algn="l"/>
              <a:r>
                <a:rPr lang="zh-CN" altLang="en-US" sz="1700" b="1">
                  <a:solidFill>
                    <a:schemeClr val="bg1"/>
                  </a:solidFill>
                  <a:cs typeface="+mn-ea"/>
                  <a:sym typeface="+mn-lt"/>
                </a:rPr>
                <a:t>待定</a:t>
              </a:r>
              <a:endParaRPr lang="zh-CN" altLang="en-US" sz="17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1651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5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对战型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64722" y="2017277"/>
            <a:ext cx="399215" cy="399214"/>
            <a:chOff x="0" y="0"/>
            <a:chExt cx="767929" cy="767929"/>
          </a:xfrm>
        </p:grpSpPr>
        <p:sp>
          <p:nvSpPr>
            <p:cNvPr id="17" name="任意多边形: 形状 58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59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63933" y="1986637"/>
            <a:ext cx="4745019" cy="700515"/>
            <a:chOff x="6729846" y="3935367"/>
            <a:chExt cx="4745018" cy="700515"/>
          </a:xfrm>
        </p:grpSpPr>
        <p:sp>
          <p:nvSpPr>
            <p:cNvPr id="20" name="矩形 19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斗地主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64722" y="2953441"/>
            <a:ext cx="399215" cy="399214"/>
            <a:chOff x="0" y="0"/>
            <a:chExt cx="767929" cy="767929"/>
          </a:xfrm>
        </p:grpSpPr>
        <p:sp>
          <p:nvSpPr>
            <p:cNvPr id="23" name="任意多边形: 形状 52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53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64166" y="2874957"/>
            <a:ext cx="4755814" cy="681465"/>
            <a:chOff x="6719051" y="3935367"/>
            <a:chExt cx="4755813" cy="681465"/>
          </a:xfrm>
        </p:grpSpPr>
        <p:sp>
          <p:nvSpPr>
            <p:cNvPr id="26" name="矩形 25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en-US" altLang="zh-CN" sz="1700" b="1">
                  <a:solidFill>
                    <a:schemeClr val="bg1"/>
                  </a:solidFill>
                  <a:cs typeface="+mn-ea"/>
                  <a:sym typeface="+mn-lt"/>
                </a:rPr>
                <a:t>21</a:t>
              </a:r>
              <a:r>
                <a:rPr lang="zh-CN" altLang="en-US" sz="1700" b="1">
                  <a:solidFill>
                    <a:schemeClr val="bg1"/>
                  </a:solidFill>
                  <a:cs typeface="+mn-ea"/>
                  <a:sym typeface="+mn-lt"/>
                </a:rPr>
                <a:t>点</a:t>
              </a:r>
              <a:endParaRPr lang="zh-CN" altLang="en-US" sz="17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19051" y="4131762"/>
              <a:ext cx="3567929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64722" y="3763273"/>
            <a:ext cx="399215" cy="399214"/>
            <a:chOff x="0" y="0"/>
            <a:chExt cx="767929" cy="767929"/>
          </a:xfrm>
        </p:grpSpPr>
        <p:sp>
          <p:nvSpPr>
            <p:cNvPr id="29" name="任意多边形: 形状 46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: 形状 47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63933" y="3763274"/>
            <a:ext cx="4745019" cy="700515"/>
            <a:chOff x="6729846" y="3935367"/>
            <a:chExt cx="4745018" cy="700515"/>
          </a:xfrm>
        </p:grpSpPr>
        <p:sp>
          <p:nvSpPr>
            <p:cNvPr id="32" name="矩形 31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待定</a:t>
              </a:r>
              <a:endParaRPr lang="en-US" altLang="zh-CN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29846" y="4150812"/>
              <a:ext cx="3588191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64722" y="4651590"/>
            <a:ext cx="399215" cy="399214"/>
            <a:chOff x="0" y="0"/>
            <a:chExt cx="767929" cy="767929"/>
          </a:xfrm>
        </p:grpSpPr>
        <p:sp>
          <p:nvSpPr>
            <p:cNvPr id="35" name="任意多边形: 形状 40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859A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: 形状 41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63933" y="4651592"/>
            <a:ext cx="4745019" cy="700515"/>
            <a:chOff x="6729846" y="3935367"/>
            <a:chExt cx="4745018" cy="700515"/>
          </a:xfrm>
        </p:grpSpPr>
        <p:sp>
          <p:nvSpPr>
            <p:cNvPr id="38" name="矩形 37"/>
            <p:cNvSpPr/>
            <p:nvPr/>
          </p:nvSpPr>
          <p:spPr>
            <a:xfrm>
              <a:off x="6729846" y="3935367"/>
              <a:ext cx="4745018" cy="215444"/>
            </a:xfrm>
            <a:prstGeom prst="rect">
              <a:avLst/>
            </a:prstGeom>
          </p:spPr>
          <p:txBody>
            <a:bodyPr wrap="none" lIns="144000" tIns="0" rIns="144000" bIns="0" anchor="ctr">
              <a:noAutofit/>
            </a:bodyPr>
            <a:lstStyle/>
            <a:p>
              <a:pPr algn="l"/>
              <a:r>
                <a:rPr lang="zh-CN" altLang="en-US" sz="1700" b="1">
                  <a:solidFill>
                    <a:schemeClr val="bg1"/>
                  </a:solidFill>
                  <a:cs typeface="+mn-ea"/>
                  <a:sym typeface="+mn-lt"/>
                </a:rPr>
                <a:t>待定</a:t>
              </a:r>
              <a:endParaRPr lang="zh-CN" altLang="en-US" sz="17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729846" y="4150812"/>
              <a:ext cx="3564920" cy="485070"/>
            </a:xfrm>
            <a:prstGeom prst="rect">
              <a:avLst/>
            </a:prstGeom>
          </p:spPr>
          <p:txBody>
            <a:bodyPr wrap="square" lIns="144000" tIns="0" rIns="14400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5643" y="-4537"/>
            <a:ext cx="12319244" cy="687705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13967" y="2192743"/>
            <a:ext cx="7527593" cy="709726"/>
            <a:chOff x="-113969" y="2192743"/>
            <a:chExt cx="7527593" cy="709726"/>
          </a:xfrm>
        </p:grpSpPr>
        <p:sp>
          <p:nvSpPr>
            <p:cNvPr id="8" name="标题 1"/>
            <p:cNvSpPr txBox="1"/>
            <p:nvPr/>
          </p:nvSpPr>
          <p:spPr>
            <a:xfrm>
              <a:off x="-113969" y="2192743"/>
              <a:ext cx="7527593" cy="70972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区块链</a:t>
              </a:r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</a:t>
              </a:r>
              <a:r>
                <a:rPr lang="zh-CN" altLang="en-US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游戏规划</a:t>
              </a:r>
              <a:endPara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9390" y="2421514"/>
              <a:ext cx="126092" cy="12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529772" y="1245167"/>
            <a:ext cx="3824515" cy="70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BLOCKCHAIN</a:t>
            </a:r>
            <a:endParaRPr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83797" y="2776377"/>
            <a:ext cx="4151972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感谢您的欣赏！</a:t>
            </a:r>
            <a:endParaRPr lang="zh-CN" altLang="en-US" sz="3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683796" y="5078770"/>
            <a:ext cx="7069944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时间：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2020.5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49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49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3345" y="-39765"/>
            <a:ext cx="12301545" cy="69358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3293219" y="-337457"/>
            <a:ext cx="7808563" cy="75329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726851" y="3245604"/>
            <a:ext cx="1246561" cy="1206751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33" name="文本框 9"/>
          <p:cNvSpPr txBox="1"/>
          <p:nvPr/>
        </p:nvSpPr>
        <p:spPr>
          <a:xfrm>
            <a:off x="3682545" y="4516514"/>
            <a:ext cx="1374716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3000"/>
              </a:lnSpc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PART 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3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挖矿分红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9"/>
          <p:cNvSpPr txBox="1"/>
          <p:nvPr/>
        </p:nvSpPr>
        <p:spPr>
          <a:xfrm>
            <a:off x="5202124" y="4516514"/>
            <a:ext cx="169004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dirty="0">
                <a:latin typeface="+mn-lt"/>
                <a:cs typeface="+mn-ea"/>
                <a:sym typeface="+mn-lt"/>
              </a:rPr>
              <a:t>PART 1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>
                <a:sym typeface="+mn-ea"/>
              </a:rPr>
              <a:t>数字钱包</a:t>
            </a:r>
            <a:endParaRPr lang="zh-CN" altLang="en-US">
              <a:sym typeface="+mn-ea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6976776" y="4516515"/>
            <a:ext cx="1579908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dirty="0">
                <a:latin typeface="+mn-lt"/>
                <a:cs typeface="+mn-ea"/>
                <a:sym typeface="+mn-lt"/>
              </a:rPr>
              <a:t>PART 3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>
                <a:sym typeface="+mn-ea"/>
              </a:rPr>
              <a:t>代币上市</a:t>
            </a:r>
            <a:endParaRPr lang="zh-CN" altLang="en-US">
              <a:sym typeface="+mn-ea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8778933" y="4526520"/>
            <a:ext cx="1374717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dirty="0">
                <a:latin typeface="+mn-lt"/>
                <a:cs typeface="+mn-ea"/>
                <a:sym typeface="+mn-lt"/>
              </a:rPr>
              <a:t>PART 4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>
                <a:sym typeface="+mn-ea"/>
              </a:rPr>
              <a:t>阶段预期</a:t>
            </a:r>
            <a:endParaRPr lang="zh-CN" altLang="en-US">
              <a:sym typeface="+mn-ea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428214" y="3237068"/>
            <a:ext cx="1246561" cy="1206751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125095" y="3235909"/>
            <a:ext cx="1246561" cy="1206751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809275" y="3235548"/>
            <a:ext cx="1246561" cy="1206751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53" name="TextBox 20"/>
          <p:cNvSpPr txBox="1"/>
          <p:nvPr/>
        </p:nvSpPr>
        <p:spPr>
          <a:xfrm>
            <a:off x="4883675" y="2471179"/>
            <a:ext cx="3132763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Algerian" panose="04020705040A02060702" pitchFamily="82" charset="0"/>
                <a:cs typeface="+mj-cs"/>
              </a:defRPr>
            </a:lvl1pPr>
          </a:lstStyle>
          <a:p>
            <a:pPr algn="dist"/>
            <a:r>
              <a:rPr lang="en-US" altLang="zh-CN" sz="3600" dirty="0">
                <a:latin typeface="+mn-lt"/>
                <a:cs typeface="+mn-ea"/>
                <a:sym typeface="+mn-lt"/>
              </a:rPr>
              <a:t>CONTENTS</a:t>
            </a:r>
            <a:endParaRPr lang="zh-CN" altLang="en-US" sz="3600" dirty="0">
              <a:latin typeface="+mn-lt"/>
              <a:cs typeface="+mn-ea"/>
              <a:sym typeface="+mn-lt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4811849" y="180436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10372783" y="4529695"/>
            <a:ext cx="1374717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dirty="0">
                <a:latin typeface="+mn-lt"/>
                <a:cs typeface="+mn-ea"/>
                <a:sym typeface="+mn-lt"/>
              </a:rPr>
              <a:t>PART 5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cs typeface="+mn-ea"/>
                <a:sym typeface="+mn-lt"/>
              </a:rPr>
              <a:t>游戏</a:t>
            </a:r>
            <a:r>
              <a:rPr lang="zh-CN" altLang="en-US" dirty="0">
                <a:latin typeface="+mn-lt"/>
                <a:cs typeface="+mn-ea"/>
                <a:sym typeface="+mn-lt"/>
              </a:rPr>
              <a:t>预期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403125" y="3238723"/>
            <a:ext cx="1246561" cy="1206751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49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49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49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849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349"/>
                            </p:stCondLst>
                            <p:childTnLst>
                              <p:par>
                                <p:cTn id="6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349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849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849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349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  <p:bldP spid="45" grpId="0"/>
      <p:bldP spid="47" grpId="0"/>
      <p:bldP spid="53" grpId="0"/>
      <p:bldP spid="54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3345" y="-39765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7" y="279639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1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挖矿分红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340881" y="4689386"/>
            <a:ext cx="5510241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zh-CN" sz="140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发行代币，挖矿，奖池与分红</a:t>
            </a:r>
            <a:endParaRPr lang="zh-CN" sz="1400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1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挖矿分红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85281" y="2389362"/>
            <a:ext cx="3858527" cy="3414444"/>
            <a:chOff x="1413959" y="1661343"/>
            <a:chExt cx="2893895" cy="2560833"/>
          </a:xfrm>
          <a:solidFill>
            <a:srgbClr val="8497B0"/>
          </a:solidFill>
        </p:grpSpPr>
        <p:sp>
          <p:nvSpPr>
            <p:cNvPr id="15" name="椭圆 12"/>
            <p:cNvSpPr/>
            <p:nvPr/>
          </p:nvSpPr>
          <p:spPr>
            <a:xfrm rot="2087610">
              <a:off x="1413959" y="1661343"/>
              <a:ext cx="2368550" cy="2291213"/>
            </a:xfrm>
            <a:custGeom>
              <a:avLst/>
              <a:gdLst/>
              <a:ahLst/>
              <a:cxnLst/>
              <a:rect l="l" t="t" r="r" b="b"/>
              <a:pathLst>
                <a:path w="4532669" h="4746399">
                  <a:moveTo>
                    <a:pt x="2520296" y="0"/>
                  </a:moveTo>
                  <a:cubicBezTo>
                    <a:pt x="3343805" y="0"/>
                    <a:pt x="4075065" y="394967"/>
                    <a:pt x="4532669" y="1007541"/>
                  </a:cubicBezTo>
                  <a:cubicBezTo>
                    <a:pt x="4076090" y="478227"/>
                    <a:pt x="3398381" y="144047"/>
                    <a:pt x="2642202" y="144047"/>
                  </a:cubicBezTo>
                  <a:cubicBezTo>
                    <a:pt x="1262492" y="144047"/>
                    <a:pt x="144016" y="1256566"/>
                    <a:pt x="144016" y="2628928"/>
                  </a:cubicBezTo>
                  <a:cubicBezTo>
                    <a:pt x="144016" y="3525963"/>
                    <a:pt x="621884" y="4311981"/>
                    <a:pt x="1339718" y="4746399"/>
                  </a:cubicBezTo>
                  <a:cubicBezTo>
                    <a:pt x="542520" y="4323888"/>
                    <a:pt x="0" y="3485448"/>
                    <a:pt x="0" y="2520296"/>
                  </a:cubicBezTo>
                  <a:cubicBezTo>
                    <a:pt x="0" y="1128375"/>
                    <a:pt x="1128375" y="0"/>
                    <a:pt x="2520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4"/>
            <p:cNvSpPr/>
            <p:nvPr/>
          </p:nvSpPr>
          <p:spPr>
            <a:xfrm rot="19574601">
              <a:off x="1898524" y="2368372"/>
              <a:ext cx="1435789" cy="1853804"/>
            </a:xfrm>
            <a:custGeom>
              <a:avLst/>
              <a:gdLst/>
              <a:ahLst/>
              <a:cxnLst/>
              <a:rect l="l" t="t" r="r" b="b"/>
              <a:pathLst>
                <a:path w="3506582" h="6341948">
                  <a:moveTo>
                    <a:pt x="3240360" y="0"/>
                  </a:moveTo>
                  <a:cubicBezTo>
                    <a:pt x="3330025" y="0"/>
                    <a:pt x="3418839" y="3642"/>
                    <a:pt x="3506582" y="11780"/>
                  </a:cubicBezTo>
                  <a:cubicBezTo>
                    <a:pt x="1772732" y="148098"/>
                    <a:pt x="408933" y="1587041"/>
                    <a:pt x="408933" y="3341898"/>
                  </a:cubicBezTo>
                  <a:cubicBezTo>
                    <a:pt x="408933" y="4661317"/>
                    <a:pt x="1179894" y="5802148"/>
                    <a:pt x="2301104" y="6341948"/>
                  </a:cubicBezTo>
                  <a:cubicBezTo>
                    <a:pt x="969445" y="5939773"/>
                    <a:pt x="0" y="4703279"/>
                    <a:pt x="0" y="3240360"/>
                  </a:cubicBezTo>
                  <a:cubicBezTo>
                    <a:pt x="0" y="1450759"/>
                    <a:pt x="1450759" y="0"/>
                    <a:pt x="32403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2"/>
            <p:cNvSpPr/>
            <p:nvPr/>
          </p:nvSpPr>
          <p:spPr>
            <a:xfrm>
              <a:off x="1674192" y="1793000"/>
              <a:ext cx="2633662" cy="2251224"/>
            </a:xfrm>
            <a:custGeom>
              <a:avLst/>
              <a:gdLst/>
              <a:ahLst/>
              <a:cxnLst/>
              <a:rect l="l" t="t" r="r" b="b"/>
              <a:pathLst>
                <a:path w="4532669" h="4746399">
                  <a:moveTo>
                    <a:pt x="2520296" y="0"/>
                  </a:moveTo>
                  <a:cubicBezTo>
                    <a:pt x="3343805" y="0"/>
                    <a:pt x="4075065" y="394967"/>
                    <a:pt x="4532669" y="1007541"/>
                  </a:cubicBezTo>
                  <a:cubicBezTo>
                    <a:pt x="4076090" y="478227"/>
                    <a:pt x="3398381" y="144047"/>
                    <a:pt x="2642202" y="144047"/>
                  </a:cubicBezTo>
                  <a:cubicBezTo>
                    <a:pt x="1262492" y="144047"/>
                    <a:pt x="144016" y="1256566"/>
                    <a:pt x="144016" y="2628928"/>
                  </a:cubicBezTo>
                  <a:cubicBezTo>
                    <a:pt x="144016" y="3525963"/>
                    <a:pt x="621884" y="4311981"/>
                    <a:pt x="1339718" y="4746399"/>
                  </a:cubicBezTo>
                  <a:cubicBezTo>
                    <a:pt x="542520" y="4323888"/>
                    <a:pt x="0" y="3485448"/>
                    <a:pt x="0" y="2520296"/>
                  </a:cubicBezTo>
                  <a:cubicBezTo>
                    <a:pt x="0" y="1128375"/>
                    <a:pt x="1128375" y="0"/>
                    <a:pt x="25202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56675" y="3134490"/>
            <a:ext cx="2639484" cy="2432049"/>
            <a:chOff x="2142505" y="2220187"/>
            <a:chExt cx="1979613" cy="1824037"/>
          </a:xfrm>
        </p:grpSpPr>
        <p:sp>
          <p:nvSpPr>
            <p:cNvPr id="19" name="椭圆 18"/>
            <p:cNvSpPr/>
            <p:nvPr/>
          </p:nvSpPr>
          <p:spPr>
            <a:xfrm>
              <a:off x="2142505" y="2220187"/>
              <a:ext cx="1979613" cy="1824037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193305" y="2392010"/>
              <a:ext cx="1751013" cy="1613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Token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49242" y="1412778"/>
            <a:ext cx="1943100" cy="1836011"/>
            <a:chOff x="1986930" y="928904"/>
            <a:chExt cx="1457325" cy="1377008"/>
          </a:xfrm>
        </p:grpSpPr>
        <p:sp>
          <p:nvSpPr>
            <p:cNvPr id="22" name="椭圆 21"/>
            <p:cNvSpPr/>
            <p:nvPr/>
          </p:nvSpPr>
          <p:spPr>
            <a:xfrm>
              <a:off x="1986930" y="928904"/>
              <a:ext cx="1457325" cy="13770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063129" y="1104406"/>
              <a:ext cx="1271588" cy="12015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挖矿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80%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56457" y="2885251"/>
            <a:ext cx="1735667" cy="1738631"/>
            <a:chOff x="4017342" y="2033258"/>
            <a:chExt cx="1301750" cy="1303973"/>
          </a:xfrm>
        </p:grpSpPr>
        <p:sp>
          <p:nvSpPr>
            <p:cNvPr id="25" name="椭圆 24"/>
            <p:cNvSpPr/>
            <p:nvPr/>
          </p:nvSpPr>
          <p:spPr>
            <a:xfrm>
              <a:off x="4017342" y="2033258"/>
              <a:ext cx="1301750" cy="13039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085604" y="2158274"/>
              <a:ext cx="1136650" cy="1137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彩票</a:t>
              </a:r>
              <a:endPara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10%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09324" y="4864863"/>
            <a:ext cx="1388533" cy="1330665"/>
            <a:chOff x="3756992" y="3517967"/>
            <a:chExt cx="1041400" cy="997999"/>
          </a:xfrm>
        </p:grpSpPr>
        <p:sp>
          <p:nvSpPr>
            <p:cNvPr id="28" name="椭圆 27"/>
            <p:cNvSpPr/>
            <p:nvPr/>
          </p:nvSpPr>
          <p:spPr>
            <a:xfrm>
              <a:off x="3756992" y="3517967"/>
              <a:ext cx="1041400" cy="99799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812554" y="3616789"/>
              <a:ext cx="908050" cy="8717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开发者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8</a:t>
              </a:r>
              <a:r>
                <a:rPr lang="en-US" altLang="zh-CN" sz="213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%</a:t>
              </a:r>
              <a:endPara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Box 113"/>
          <p:cNvSpPr txBox="1"/>
          <p:nvPr/>
        </p:nvSpPr>
        <p:spPr>
          <a:xfrm>
            <a:off x="4686300" y="1794713"/>
            <a:ext cx="3564467" cy="3473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玩游戏即挖矿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7235825" y="3134360"/>
            <a:ext cx="1026160" cy="3473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彩票系统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6497340" y="5034724"/>
            <a:ext cx="3564467" cy="34734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开发者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4705" y="5718810"/>
            <a:ext cx="1237615" cy="1139190"/>
            <a:chOff x="3756992" y="3517967"/>
            <a:chExt cx="1041400" cy="997999"/>
          </a:xfrm>
        </p:grpSpPr>
        <p:sp>
          <p:nvSpPr>
            <p:cNvPr id="3" name="椭圆 2"/>
            <p:cNvSpPr/>
            <p:nvPr/>
          </p:nvSpPr>
          <p:spPr>
            <a:xfrm>
              <a:off x="3756992" y="3517967"/>
              <a:ext cx="1041400" cy="99799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812554" y="3616789"/>
              <a:ext cx="908050" cy="8717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活动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en-US" altLang="zh-CN" sz="213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2%</a:t>
              </a:r>
              <a:endParaRPr lang="zh-CN" altLang="en-US" sz="2135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TextBox 18"/>
          <p:cNvSpPr txBox="1"/>
          <p:nvPr/>
        </p:nvSpPr>
        <p:spPr>
          <a:xfrm>
            <a:off x="4592340" y="6389179"/>
            <a:ext cx="3564467" cy="34734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活动、空投等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50791" y="1532385"/>
            <a:ext cx="2650488" cy="2432049"/>
            <a:chOff x="2134252" y="2220187"/>
            <a:chExt cx="1987866" cy="1824037"/>
          </a:xfrm>
        </p:grpSpPr>
        <p:sp>
          <p:nvSpPr>
            <p:cNvPr id="9" name="椭圆 8"/>
            <p:cNvSpPr/>
            <p:nvPr/>
          </p:nvSpPr>
          <p:spPr>
            <a:xfrm>
              <a:off x="2142505" y="2220187"/>
              <a:ext cx="1979613" cy="1824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34252" y="2392010"/>
              <a:ext cx="1751013" cy="16134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Bouns</a:t>
              </a:r>
              <a:endPara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TextBox 18"/>
          <p:cNvSpPr txBox="1"/>
          <p:nvPr/>
        </p:nvSpPr>
        <p:spPr>
          <a:xfrm>
            <a:off x="7766050" y="1299210"/>
            <a:ext cx="1026160" cy="3473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4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分红系统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1" grpId="0"/>
      <p:bldP spid="32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10" y="-39765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7" y="279639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2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数字钱包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340881" y="4689386"/>
            <a:ext cx="5510241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zh-CN" altLang="en-US" sz="140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手机版数字钱包，支撑移动市场</a:t>
            </a:r>
            <a:endParaRPr lang="zh-CN" altLang="en-US" sz="1400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8255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2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数字钱包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315681"/>
            <a:ext cx="12192000" cy="256802"/>
          </a:xfrm>
          <a:prstGeom prst="rect">
            <a:avLst/>
          </a:prstGeom>
          <a:solidFill>
            <a:srgbClr val="8497B0">
              <a:alpha val="8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292100" latinLnBrk="1" hangingPunct="0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160" y="3382761"/>
            <a:ext cx="1135499" cy="352576"/>
            <a:chOff x="874159" y="3382761"/>
            <a:chExt cx="1135499" cy="352576"/>
          </a:xfrm>
        </p:grpSpPr>
        <p:sp>
          <p:nvSpPr>
            <p:cNvPr id="9" name="Shape 2448"/>
            <p:cNvSpPr/>
            <p:nvPr/>
          </p:nvSpPr>
          <p:spPr>
            <a:xfrm flipH="1">
              <a:off x="874159" y="3382761"/>
              <a:ext cx="1135499" cy="352576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57200">
                <a:defRPr sz="18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2449"/>
            <p:cNvSpPr/>
            <p:nvPr/>
          </p:nvSpPr>
          <p:spPr>
            <a:xfrm>
              <a:off x="1210548" y="3430144"/>
              <a:ext cx="471170" cy="23241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支撑点</a:t>
              </a:r>
              <a:endParaRPr lang="zh-CN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8832" y="4592943"/>
            <a:ext cx="1652008" cy="1392825"/>
            <a:chOff x="748832" y="4592941"/>
            <a:chExt cx="1652008" cy="1392825"/>
          </a:xfrm>
        </p:grpSpPr>
        <p:sp>
          <p:nvSpPr>
            <p:cNvPr id="11" name="Shape 2450"/>
            <p:cNvSpPr/>
            <p:nvPr/>
          </p:nvSpPr>
          <p:spPr>
            <a:xfrm>
              <a:off x="748832" y="4592941"/>
              <a:ext cx="1652008" cy="680085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sz="3600" spc="60" dirty="0">
                  <a:solidFill>
                    <a:schemeClr val="bg1"/>
                  </a:solidFill>
                  <a:cs typeface="+mn-ea"/>
                  <a:sym typeface="+mn-lt"/>
                </a:rPr>
                <a:t>移动</a:t>
              </a:r>
              <a:r>
                <a:rPr lang="en-US" altLang="zh-CN" sz="3600" spc="60" dirty="0">
                  <a:solidFill>
                    <a:schemeClr val="bg1"/>
                  </a:solidFill>
                  <a:cs typeface="+mn-ea"/>
                  <a:sym typeface="+mn-lt"/>
                </a:rPr>
                <a:t>H5</a:t>
              </a:r>
              <a:endParaRPr lang="en-US" altLang="zh-CN" sz="3600" spc="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2453"/>
            <p:cNvSpPr/>
            <p:nvPr/>
          </p:nvSpPr>
          <p:spPr>
            <a:xfrm>
              <a:off x="874231" y="5453001"/>
              <a:ext cx="1453603" cy="53276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2700" spc="2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手机浏览器</a:t>
              </a:r>
              <a:r>
                <a:rPr lang="en-US" altLang="zh-CN" sz="100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H5</a:t>
              </a:r>
              <a:endParaRPr lang="en-US" altLang="zh-CN" sz="100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00" noProof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DApp</a:t>
              </a:r>
              <a:endParaRPr lang="en-US" altLang="zh-CN" sz="1000" noProof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29230" y="4592554"/>
            <a:ext cx="2091055" cy="1404767"/>
            <a:chOff x="2910045" y="4592856"/>
            <a:chExt cx="1652008" cy="1405127"/>
          </a:xfrm>
        </p:grpSpPr>
        <p:sp>
          <p:nvSpPr>
            <p:cNvPr id="12" name="Shape 2451"/>
            <p:cNvSpPr/>
            <p:nvPr/>
          </p:nvSpPr>
          <p:spPr>
            <a:xfrm>
              <a:off x="2910045" y="4592856"/>
              <a:ext cx="1652008" cy="680259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sz="3600" spc="60" dirty="0">
                  <a:solidFill>
                    <a:schemeClr val="bg1"/>
                  </a:solidFill>
                  <a:cs typeface="+mn-ea"/>
                  <a:sym typeface="+mn-lt"/>
                </a:rPr>
                <a:t>移动</a:t>
              </a:r>
              <a:r>
                <a:rPr lang="en-US" altLang="zh-CN" sz="3600" spc="60" dirty="0">
                  <a:solidFill>
                    <a:schemeClr val="bg1"/>
                  </a:solidFill>
                  <a:cs typeface="+mn-ea"/>
                  <a:sym typeface="+mn-lt"/>
                </a:rPr>
                <a:t>App</a:t>
              </a:r>
              <a:endParaRPr lang="zh-CN" altLang="en-US" sz="3600" spc="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Shape 2454"/>
            <p:cNvSpPr/>
            <p:nvPr/>
          </p:nvSpPr>
          <p:spPr>
            <a:xfrm>
              <a:off x="3065848" y="5465082"/>
              <a:ext cx="1393753" cy="53290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2700" spc="2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>
                <a:lnSpc>
                  <a:spcPts val="1800"/>
                </a:lnSpc>
              </a:pPr>
              <a:r>
                <a:rPr lang="zh-CN" altLang="en-US" sz="100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移动</a:t>
              </a:r>
              <a:r>
                <a:rPr lang="en-US" altLang="zh-CN" sz="100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APP</a:t>
              </a:r>
              <a:endParaRPr lang="en-US" altLang="zh-CN" sz="100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00" noProof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DApp</a:t>
              </a:r>
              <a:endParaRPr lang="en-US" altLang="zh-CN" sz="1000" noProof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8870" y="4592704"/>
            <a:ext cx="2089150" cy="1528633"/>
            <a:chOff x="4928804" y="4593022"/>
            <a:chExt cx="1652008" cy="1528271"/>
          </a:xfrm>
        </p:grpSpPr>
        <p:sp>
          <p:nvSpPr>
            <p:cNvPr id="13" name="Shape 2452"/>
            <p:cNvSpPr/>
            <p:nvPr/>
          </p:nvSpPr>
          <p:spPr>
            <a:xfrm>
              <a:off x="4928804" y="4593022"/>
              <a:ext cx="1652008" cy="679924"/>
            </a:xfrm>
            <a:prstGeom prst="rect">
              <a:avLst/>
            </a:prstGeom>
            <a:ln w="12700">
              <a:miter lim="400000"/>
            </a:ln>
          </p:spPr>
          <p:txBody>
            <a:bodyPr lIns="35719" tIns="35719" rIns="35719" bIns="35719" anchor="ctr">
              <a:spAutoFit/>
            </a:bodyPr>
            <a:lstStyle>
              <a:lvl1pPr algn="ctr" defTabSz="825500">
                <a:lnSpc>
                  <a:spcPct val="110000"/>
                </a:lnSpc>
                <a:defRPr sz="12000" spc="119">
                  <a:solidFill>
                    <a:srgbClr val="FFAC00"/>
                  </a:solidFill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r>
                <a:rPr lang="zh-CN" sz="3600" spc="60" dirty="0">
                  <a:solidFill>
                    <a:schemeClr val="bg1"/>
                  </a:solidFill>
                  <a:cs typeface="+mn-ea"/>
                  <a:sym typeface="+mn-lt"/>
                </a:rPr>
                <a:t>钱包平台</a:t>
              </a:r>
              <a:endParaRPr lang="zh-CN" sz="3600" spc="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Shape 2455"/>
            <p:cNvSpPr/>
            <p:nvPr/>
          </p:nvSpPr>
          <p:spPr>
            <a:xfrm>
              <a:off x="5119783" y="5588654"/>
              <a:ext cx="1393753" cy="53263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35719" tIns="35719" rIns="35719" bIns="35719" anchor="ctr">
              <a:spAutoFit/>
            </a:bodyPr>
            <a:lstStyle/>
            <a:p>
              <a:pPr algn="ctr" defTabSz="825500">
                <a:lnSpc>
                  <a:spcPts val="1800"/>
                </a:lnSpc>
              </a:pPr>
              <a:r>
                <a:rPr lang="zh-CN" altLang="en-US" sz="1000" spc="26" noProof="1">
                  <a:solidFill>
                    <a:schemeClr val="bg1"/>
                  </a:solidFill>
                  <a:cs typeface="+mn-ea"/>
                  <a:sym typeface="+mn-lt"/>
                </a:rPr>
                <a:t>钱包接入其它</a:t>
              </a:r>
              <a:endParaRPr lang="zh-CN" altLang="en-US" sz="1000" spc="26" noProof="1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825500">
                <a:lnSpc>
                  <a:spcPts val="1800"/>
                </a:lnSpc>
              </a:pPr>
              <a:r>
                <a:rPr lang="en-US" altLang="zh-CN" sz="1000" spc="26" noProof="1">
                  <a:solidFill>
                    <a:schemeClr val="bg1"/>
                  </a:solidFill>
                  <a:cs typeface="+mn-ea"/>
                  <a:sym typeface="+mn-lt"/>
                </a:rPr>
                <a:t>DApp</a:t>
              </a:r>
              <a:endParaRPr sz="1000" spc="26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Shape 2456"/>
          <p:cNvSpPr/>
          <p:nvPr/>
        </p:nvSpPr>
        <p:spPr>
          <a:xfrm>
            <a:off x="4753157" y="4519440"/>
            <a:ext cx="0" cy="1685524"/>
          </a:xfrm>
          <a:prstGeom prst="line">
            <a:avLst/>
          </a:prstGeom>
          <a:ln w="25400">
            <a:solidFill>
              <a:srgbClr val="FFFFFF">
                <a:alpha val="3716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6798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2457"/>
          <p:cNvSpPr/>
          <p:nvPr/>
        </p:nvSpPr>
        <p:spPr>
          <a:xfrm flipH="1">
            <a:off x="2718943" y="4519440"/>
            <a:ext cx="0" cy="1685524"/>
          </a:xfrm>
          <a:prstGeom prst="line">
            <a:avLst/>
          </a:prstGeom>
          <a:ln w="25400">
            <a:solidFill>
              <a:srgbClr val="FFFFFF">
                <a:alpha val="3716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767982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927718" y="2107287"/>
            <a:ext cx="4637159" cy="4287024"/>
            <a:chOff x="6927717" y="2107287"/>
            <a:chExt cx="4637159" cy="4287024"/>
          </a:xfrm>
        </p:grpSpPr>
        <p:pic>
          <p:nvPicPr>
            <p:cNvPr id="5" name="mockup_0018_iMac-_FRONT.png"/>
            <p:cNvPicPr/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6927717" y="2107287"/>
              <a:ext cx="4637159" cy="428702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19" name="图片占位符 2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126075" y="2289969"/>
              <a:ext cx="4317093" cy="24042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36536 0.00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4615" y="-39765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7" y="279639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 3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代币上市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340881" y="4689386"/>
            <a:ext cx="5510241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zh-CN" altLang="en-US" sz="140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上交易所</a:t>
            </a:r>
            <a:endParaRPr lang="zh-CN" altLang="en-US" sz="1400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74669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639705" y="1"/>
            <a:ext cx="404659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PART 3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上交易所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空心弧 3"/>
          <p:cNvSpPr/>
          <p:nvPr/>
        </p:nvSpPr>
        <p:spPr>
          <a:xfrm>
            <a:off x="815413" y="3130507"/>
            <a:ext cx="3667035" cy="2456995"/>
          </a:xfrm>
          <a:prstGeom prst="blockArc">
            <a:avLst>
              <a:gd name="adj1" fmla="val 13186668"/>
              <a:gd name="adj2" fmla="val 19259822"/>
              <a:gd name="adj3" fmla="val 20854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240000" rtlCol="0" anchor="ctr"/>
          <a:lstStyle/>
          <a:p>
            <a:pPr algn="ctr">
              <a:defRPr/>
            </a:pPr>
            <a:r>
              <a:rPr lang="en-US" sz="2665" kern="0" dirty="0">
                <a:solidFill>
                  <a:schemeClr val="bg1"/>
                </a:solidFill>
                <a:cs typeface="+mn-ea"/>
                <a:sym typeface="+mn-lt"/>
              </a:rPr>
              <a:t>newDex</a:t>
            </a:r>
            <a:endParaRPr lang="en-US" sz="266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86453" y="4077414"/>
            <a:ext cx="570427" cy="641729"/>
            <a:chOff x="1923882" y="3083587"/>
            <a:chExt cx="427820" cy="481297"/>
          </a:xfrm>
        </p:grpSpPr>
        <p:sp>
          <p:nvSpPr>
            <p:cNvPr id="8" name="椭圆 2"/>
            <p:cNvSpPr/>
            <p:nvPr/>
          </p:nvSpPr>
          <p:spPr>
            <a:xfrm>
              <a:off x="1923882" y="3083587"/>
              <a:ext cx="427820" cy="16043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137793" y="3244019"/>
              <a:ext cx="0" cy="32086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</p:grpSp>
      <p:sp>
        <p:nvSpPr>
          <p:cNvPr id="10" name="TextBox 41"/>
          <p:cNvSpPr txBox="1"/>
          <p:nvPr/>
        </p:nvSpPr>
        <p:spPr>
          <a:xfrm flipH="1">
            <a:off x="2268872" y="3753221"/>
            <a:ext cx="848917" cy="61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z="4265" dirty="0">
                <a:effectLst/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4265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39921" y="2726596"/>
            <a:ext cx="570427" cy="654375"/>
            <a:chOff x="3613983" y="2070474"/>
            <a:chExt cx="427820" cy="490781"/>
          </a:xfrm>
        </p:grpSpPr>
        <p:sp>
          <p:nvSpPr>
            <p:cNvPr id="12" name="椭圆 2"/>
            <p:cNvSpPr/>
            <p:nvPr/>
          </p:nvSpPr>
          <p:spPr>
            <a:xfrm flipV="1">
              <a:off x="3613983" y="2400822"/>
              <a:ext cx="427820" cy="16043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3827894" y="2070474"/>
              <a:ext cx="0" cy="32086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</p:grpSp>
      <p:sp>
        <p:nvSpPr>
          <p:cNvPr id="14" name="TextBox 45"/>
          <p:cNvSpPr txBox="1"/>
          <p:nvPr/>
        </p:nvSpPr>
        <p:spPr>
          <a:xfrm flipH="1">
            <a:off x="4520724" y="3199895"/>
            <a:ext cx="848917" cy="61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z="4265" dirty="0">
                <a:effectLst/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4265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91412" y="4077414"/>
            <a:ext cx="570427" cy="641729"/>
            <a:chOff x="5302600" y="3083587"/>
            <a:chExt cx="427820" cy="481297"/>
          </a:xfrm>
        </p:grpSpPr>
        <p:sp>
          <p:nvSpPr>
            <p:cNvPr id="16" name="椭圆 2"/>
            <p:cNvSpPr/>
            <p:nvPr/>
          </p:nvSpPr>
          <p:spPr>
            <a:xfrm>
              <a:off x="5302600" y="3083587"/>
              <a:ext cx="427820" cy="16043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516510" y="3244019"/>
              <a:ext cx="0" cy="320865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</p:grpSp>
      <p:sp>
        <p:nvSpPr>
          <p:cNvPr id="18" name="TextBox 49"/>
          <p:cNvSpPr txBox="1"/>
          <p:nvPr/>
        </p:nvSpPr>
        <p:spPr>
          <a:xfrm flipH="1">
            <a:off x="6751959" y="3702240"/>
            <a:ext cx="848917" cy="61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z="4265" dirty="0">
                <a:effectLst/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4265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44880" y="2726597"/>
            <a:ext cx="570427" cy="654372"/>
            <a:chOff x="6992701" y="2070476"/>
            <a:chExt cx="427820" cy="490779"/>
          </a:xfrm>
        </p:grpSpPr>
        <p:sp>
          <p:nvSpPr>
            <p:cNvPr id="20" name="椭圆 2"/>
            <p:cNvSpPr/>
            <p:nvPr/>
          </p:nvSpPr>
          <p:spPr>
            <a:xfrm flipV="1">
              <a:off x="6992701" y="2400822"/>
              <a:ext cx="427820" cy="16043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7206614" y="2070476"/>
              <a:ext cx="1" cy="320866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ysDash"/>
              <a:headEnd type="none" w="med" len="med"/>
              <a:tailEnd type="oval" w="med" len="med"/>
            </a:ln>
            <a:effectLst/>
          </p:spPr>
        </p:cxnSp>
      </p:grpSp>
      <p:sp>
        <p:nvSpPr>
          <p:cNvPr id="22" name="TextBox 53"/>
          <p:cNvSpPr txBox="1"/>
          <p:nvPr/>
        </p:nvSpPr>
        <p:spPr>
          <a:xfrm flipH="1">
            <a:off x="9007108" y="3199895"/>
            <a:ext cx="848917" cy="61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0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itchFamily="34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z="4265" dirty="0">
                <a:effectLst/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4265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54"/>
          <p:cNvSpPr txBox="1"/>
          <p:nvPr/>
        </p:nvSpPr>
        <p:spPr>
          <a:xfrm>
            <a:off x="1086449" y="4767264"/>
            <a:ext cx="317809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200" noProof="1">
                <a:solidFill>
                  <a:schemeClr val="bg1"/>
                </a:solidFill>
                <a:cs typeface="+mn-ea"/>
                <a:sym typeface="+mn-lt"/>
              </a:rPr>
              <a:t>上</a:t>
            </a: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NewDex</a:t>
            </a:r>
            <a:r>
              <a:rPr lang="zh-CN" altLang="en-US" sz="1200" noProof="1">
                <a:solidFill>
                  <a:schemeClr val="bg1"/>
                </a:solidFill>
                <a:cs typeface="+mn-ea"/>
                <a:sym typeface="+mn-lt"/>
              </a:rPr>
              <a:t>交易市场</a:t>
            </a:r>
            <a:endParaRPr lang="zh-CN" altLang="en-US" sz="1200" noProof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55"/>
          <p:cNvSpPr txBox="1"/>
          <p:nvPr/>
        </p:nvSpPr>
        <p:spPr>
          <a:xfrm>
            <a:off x="3349572" y="1858791"/>
            <a:ext cx="317809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8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>
                <a:cs typeface="+mn-ea"/>
                <a:sym typeface="+mn-lt"/>
              </a:rPr>
              <a:t>上币安市场</a:t>
            </a:r>
            <a:endParaRPr lang="en-US" altLang="zh-CN" noProof="1" dirty="0">
              <a:cs typeface="+mn-ea"/>
              <a:sym typeface="+mn-lt"/>
            </a:endParaRPr>
          </a:p>
        </p:txBody>
      </p:sp>
      <p:sp>
        <p:nvSpPr>
          <p:cNvPr id="25" name="TextBox 56"/>
          <p:cNvSpPr txBox="1"/>
          <p:nvPr/>
        </p:nvSpPr>
        <p:spPr>
          <a:xfrm>
            <a:off x="5587312" y="4767264"/>
            <a:ext cx="317809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8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>
                <a:cs typeface="+mn-ea"/>
                <a:sym typeface="+mn-lt"/>
              </a:rPr>
              <a:t>上火币市场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TextBox 57"/>
          <p:cNvSpPr txBox="1"/>
          <p:nvPr/>
        </p:nvSpPr>
        <p:spPr>
          <a:xfrm>
            <a:off x="7841050" y="1858791"/>
            <a:ext cx="3178097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8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>
                <a:cs typeface="+mn-ea"/>
                <a:sym typeface="+mn-lt"/>
              </a:rPr>
              <a:t>其它交易市场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3"/>
          <p:cNvSpPr/>
          <p:nvPr/>
        </p:nvSpPr>
        <p:spPr>
          <a:xfrm>
            <a:off x="3526449" y="3569235"/>
            <a:ext cx="2754385" cy="761767"/>
          </a:xfrm>
          <a:custGeom>
            <a:avLst/>
            <a:gdLst>
              <a:gd name="connsiteX0" fmla="*/ 1819599 w 2302409"/>
              <a:gd name="connsiteY0" fmla="*/ 0 h 943122"/>
              <a:gd name="connsiteX1" fmla="*/ 2302409 w 2302409"/>
              <a:gd name="connsiteY1" fmla="*/ 391014 h 943122"/>
              <a:gd name="connsiteX2" fmla="*/ 1154885 w 2302409"/>
              <a:gd name="connsiteY2" fmla="*/ 943088 h 943122"/>
              <a:gd name="connsiteX3" fmla="*/ 0 w 2302409"/>
              <a:gd name="connsiteY3" fmla="*/ 406582 h 943122"/>
              <a:gd name="connsiteX4" fmla="*/ 459006 w 2302409"/>
              <a:gd name="connsiteY4" fmla="*/ 19413 h 943122"/>
              <a:gd name="connsiteX5" fmla="*/ 1150684 w 2302409"/>
              <a:gd name="connsiteY5" fmla="*/ 321815 h 943122"/>
              <a:gd name="connsiteX6" fmla="*/ 1819599 w 2302409"/>
              <a:gd name="connsiteY6" fmla="*/ 0 h 943122"/>
              <a:gd name="connsiteX0-1" fmla="*/ 1856544 w 2302409"/>
              <a:gd name="connsiteY0-2" fmla="*/ 1264 h 923709"/>
              <a:gd name="connsiteX1-3" fmla="*/ 2302409 w 2302409"/>
              <a:gd name="connsiteY1-4" fmla="*/ 371601 h 923709"/>
              <a:gd name="connsiteX2-5" fmla="*/ 1154885 w 2302409"/>
              <a:gd name="connsiteY2-6" fmla="*/ 923675 h 923709"/>
              <a:gd name="connsiteX3-7" fmla="*/ 0 w 2302409"/>
              <a:gd name="connsiteY3-8" fmla="*/ 387169 h 923709"/>
              <a:gd name="connsiteX4-9" fmla="*/ 459006 w 2302409"/>
              <a:gd name="connsiteY4-10" fmla="*/ 0 h 923709"/>
              <a:gd name="connsiteX5-11" fmla="*/ 1150684 w 2302409"/>
              <a:gd name="connsiteY5-12" fmla="*/ 302402 h 923709"/>
              <a:gd name="connsiteX6-13" fmla="*/ 1856544 w 2302409"/>
              <a:gd name="connsiteY6-14" fmla="*/ 1264 h 923709"/>
              <a:gd name="connsiteX0-15" fmla="*/ 1828835 w 2274700"/>
              <a:gd name="connsiteY0-16" fmla="*/ 1264 h 923747"/>
              <a:gd name="connsiteX1-17" fmla="*/ 2274700 w 2274700"/>
              <a:gd name="connsiteY1-18" fmla="*/ 371601 h 923747"/>
              <a:gd name="connsiteX2-19" fmla="*/ 1127176 w 2274700"/>
              <a:gd name="connsiteY2-20" fmla="*/ 923675 h 923747"/>
              <a:gd name="connsiteX3-21" fmla="*/ 0 w 2274700"/>
              <a:gd name="connsiteY3-22" fmla="*/ 397509 h 923747"/>
              <a:gd name="connsiteX4-23" fmla="*/ 431297 w 2274700"/>
              <a:gd name="connsiteY4-24" fmla="*/ 0 h 923747"/>
              <a:gd name="connsiteX5-25" fmla="*/ 1122975 w 2274700"/>
              <a:gd name="connsiteY5-26" fmla="*/ 302402 h 923747"/>
              <a:gd name="connsiteX6-27" fmla="*/ 1828835 w 2274700"/>
              <a:gd name="connsiteY6-28" fmla="*/ 1264 h 923747"/>
              <a:gd name="connsiteX0-29" fmla="*/ 1828835 w 2237755"/>
              <a:gd name="connsiteY0-30" fmla="*/ 1264 h 923747"/>
              <a:gd name="connsiteX1-31" fmla="*/ 2237755 w 2237755"/>
              <a:gd name="connsiteY1-32" fmla="*/ 371601 h 923747"/>
              <a:gd name="connsiteX2-33" fmla="*/ 1127176 w 2237755"/>
              <a:gd name="connsiteY2-34" fmla="*/ 923675 h 923747"/>
              <a:gd name="connsiteX3-35" fmla="*/ 0 w 2237755"/>
              <a:gd name="connsiteY3-36" fmla="*/ 397509 h 923747"/>
              <a:gd name="connsiteX4-37" fmla="*/ 431297 w 2237755"/>
              <a:gd name="connsiteY4-38" fmla="*/ 0 h 923747"/>
              <a:gd name="connsiteX5-39" fmla="*/ 1122975 w 2237755"/>
              <a:gd name="connsiteY5-40" fmla="*/ 302402 h 923747"/>
              <a:gd name="connsiteX6-41" fmla="*/ 1828835 w 2237755"/>
              <a:gd name="connsiteY6-42" fmla="*/ 1264 h 923747"/>
              <a:gd name="connsiteX0-43" fmla="*/ 1828835 w 2237755"/>
              <a:gd name="connsiteY0-44" fmla="*/ 1264 h 923678"/>
              <a:gd name="connsiteX1-45" fmla="*/ 2237755 w 2237755"/>
              <a:gd name="connsiteY1-46" fmla="*/ 392279 h 923678"/>
              <a:gd name="connsiteX2-47" fmla="*/ 1127176 w 2237755"/>
              <a:gd name="connsiteY2-48" fmla="*/ 923675 h 923678"/>
              <a:gd name="connsiteX3-49" fmla="*/ 0 w 2237755"/>
              <a:gd name="connsiteY3-50" fmla="*/ 397509 h 923678"/>
              <a:gd name="connsiteX4-51" fmla="*/ 431297 w 2237755"/>
              <a:gd name="connsiteY4-52" fmla="*/ 0 h 923678"/>
              <a:gd name="connsiteX5-53" fmla="*/ 1122975 w 2237755"/>
              <a:gd name="connsiteY5-54" fmla="*/ 302402 h 923678"/>
              <a:gd name="connsiteX6-55" fmla="*/ 1828835 w 2237755"/>
              <a:gd name="connsiteY6-56" fmla="*/ 1264 h 923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0" tIns="240000" rIns="0" bIns="0" rtlCol="0" anchor="ctr"/>
          <a:lstStyle/>
          <a:p>
            <a:pPr algn="ctr"/>
            <a:r>
              <a:rPr lang="en-US" altLang="zh-CN" sz="2665" kern="0" dirty="0">
                <a:solidFill>
                  <a:schemeClr val="bg1"/>
                </a:solidFill>
                <a:cs typeface="+mn-ea"/>
                <a:sym typeface="+mn-lt"/>
              </a:rPr>
              <a:t>Binance</a:t>
            </a:r>
            <a:endParaRPr lang="en-US" altLang="zh-CN" sz="266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5329556" y="3130507"/>
            <a:ext cx="3667035" cy="2456995"/>
          </a:xfrm>
          <a:prstGeom prst="blockArc">
            <a:avLst>
              <a:gd name="adj1" fmla="val 13186668"/>
              <a:gd name="adj2" fmla="val 19259822"/>
              <a:gd name="adj3" fmla="val 20854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240000" rtlCol="0" anchor="ctr"/>
          <a:lstStyle/>
          <a:p>
            <a:pPr algn="ctr">
              <a:defRPr/>
            </a:pPr>
            <a:r>
              <a:rPr lang="en-US" sz="2665" kern="0" dirty="0">
                <a:solidFill>
                  <a:schemeClr val="bg1"/>
                </a:solidFill>
                <a:cs typeface="+mn-ea"/>
                <a:sym typeface="+mn-lt"/>
              </a:rPr>
              <a:t>huobi</a:t>
            </a:r>
            <a:endParaRPr lang="en-US" sz="266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椭圆 3"/>
          <p:cNvSpPr/>
          <p:nvPr/>
        </p:nvSpPr>
        <p:spPr>
          <a:xfrm>
            <a:off x="8052905" y="3578473"/>
            <a:ext cx="2754385" cy="761767"/>
          </a:xfrm>
          <a:custGeom>
            <a:avLst/>
            <a:gdLst>
              <a:gd name="connsiteX0" fmla="*/ 1819599 w 2302409"/>
              <a:gd name="connsiteY0" fmla="*/ 0 h 943122"/>
              <a:gd name="connsiteX1" fmla="*/ 2302409 w 2302409"/>
              <a:gd name="connsiteY1" fmla="*/ 391014 h 943122"/>
              <a:gd name="connsiteX2" fmla="*/ 1154885 w 2302409"/>
              <a:gd name="connsiteY2" fmla="*/ 943088 h 943122"/>
              <a:gd name="connsiteX3" fmla="*/ 0 w 2302409"/>
              <a:gd name="connsiteY3" fmla="*/ 406582 h 943122"/>
              <a:gd name="connsiteX4" fmla="*/ 459006 w 2302409"/>
              <a:gd name="connsiteY4" fmla="*/ 19413 h 943122"/>
              <a:gd name="connsiteX5" fmla="*/ 1150684 w 2302409"/>
              <a:gd name="connsiteY5" fmla="*/ 321815 h 943122"/>
              <a:gd name="connsiteX6" fmla="*/ 1819599 w 2302409"/>
              <a:gd name="connsiteY6" fmla="*/ 0 h 943122"/>
              <a:gd name="connsiteX0-1" fmla="*/ 1856544 w 2302409"/>
              <a:gd name="connsiteY0-2" fmla="*/ 1264 h 923709"/>
              <a:gd name="connsiteX1-3" fmla="*/ 2302409 w 2302409"/>
              <a:gd name="connsiteY1-4" fmla="*/ 371601 h 923709"/>
              <a:gd name="connsiteX2-5" fmla="*/ 1154885 w 2302409"/>
              <a:gd name="connsiteY2-6" fmla="*/ 923675 h 923709"/>
              <a:gd name="connsiteX3-7" fmla="*/ 0 w 2302409"/>
              <a:gd name="connsiteY3-8" fmla="*/ 387169 h 923709"/>
              <a:gd name="connsiteX4-9" fmla="*/ 459006 w 2302409"/>
              <a:gd name="connsiteY4-10" fmla="*/ 0 h 923709"/>
              <a:gd name="connsiteX5-11" fmla="*/ 1150684 w 2302409"/>
              <a:gd name="connsiteY5-12" fmla="*/ 302402 h 923709"/>
              <a:gd name="connsiteX6-13" fmla="*/ 1856544 w 2302409"/>
              <a:gd name="connsiteY6-14" fmla="*/ 1264 h 923709"/>
              <a:gd name="connsiteX0-15" fmla="*/ 1828835 w 2274700"/>
              <a:gd name="connsiteY0-16" fmla="*/ 1264 h 923747"/>
              <a:gd name="connsiteX1-17" fmla="*/ 2274700 w 2274700"/>
              <a:gd name="connsiteY1-18" fmla="*/ 371601 h 923747"/>
              <a:gd name="connsiteX2-19" fmla="*/ 1127176 w 2274700"/>
              <a:gd name="connsiteY2-20" fmla="*/ 923675 h 923747"/>
              <a:gd name="connsiteX3-21" fmla="*/ 0 w 2274700"/>
              <a:gd name="connsiteY3-22" fmla="*/ 397509 h 923747"/>
              <a:gd name="connsiteX4-23" fmla="*/ 431297 w 2274700"/>
              <a:gd name="connsiteY4-24" fmla="*/ 0 h 923747"/>
              <a:gd name="connsiteX5-25" fmla="*/ 1122975 w 2274700"/>
              <a:gd name="connsiteY5-26" fmla="*/ 302402 h 923747"/>
              <a:gd name="connsiteX6-27" fmla="*/ 1828835 w 2274700"/>
              <a:gd name="connsiteY6-28" fmla="*/ 1264 h 923747"/>
              <a:gd name="connsiteX0-29" fmla="*/ 1828835 w 2237755"/>
              <a:gd name="connsiteY0-30" fmla="*/ 1264 h 923747"/>
              <a:gd name="connsiteX1-31" fmla="*/ 2237755 w 2237755"/>
              <a:gd name="connsiteY1-32" fmla="*/ 371601 h 923747"/>
              <a:gd name="connsiteX2-33" fmla="*/ 1127176 w 2237755"/>
              <a:gd name="connsiteY2-34" fmla="*/ 923675 h 923747"/>
              <a:gd name="connsiteX3-35" fmla="*/ 0 w 2237755"/>
              <a:gd name="connsiteY3-36" fmla="*/ 397509 h 923747"/>
              <a:gd name="connsiteX4-37" fmla="*/ 431297 w 2237755"/>
              <a:gd name="connsiteY4-38" fmla="*/ 0 h 923747"/>
              <a:gd name="connsiteX5-39" fmla="*/ 1122975 w 2237755"/>
              <a:gd name="connsiteY5-40" fmla="*/ 302402 h 923747"/>
              <a:gd name="connsiteX6-41" fmla="*/ 1828835 w 2237755"/>
              <a:gd name="connsiteY6-42" fmla="*/ 1264 h 923747"/>
              <a:gd name="connsiteX0-43" fmla="*/ 1828835 w 2237755"/>
              <a:gd name="connsiteY0-44" fmla="*/ 1264 h 923678"/>
              <a:gd name="connsiteX1-45" fmla="*/ 2237755 w 2237755"/>
              <a:gd name="connsiteY1-46" fmla="*/ 392279 h 923678"/>
              <a:gd name="connsiteX2-47" fmla="*/ 1127176 w 2237755"/>
              <a:gd name="connsiteY2-48" fmla="*/ 923675 h 923678"/>
              <a:gd name="connsiteX3-49" fmla="*/ 0 w 2237755"/>
              <a:gd name="connsiteY3-50" fmla="*/ 397509 h 923678"/>
              <a:gd name="connsiteX4-51" fmla="*/ 431297 w 2237755"/>
              <a:gd name="connsiteY4-52" fmla="*/ 0 h 923678"/>
              <a:gd name="connsiteX5-53" fmla="*/ 1122975 w 2237755"/>
              <a:gd name="connsiteY5-54" fmla="*/ 302402 h 923678"/>
              <a:gd name="connsiteX6-55" fmla="*/ 1828835 w 2237755"/>
              <a:gd name="connsiteY6-56" fmla="*/ 1264 h 923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0" tIns="240000" rIns="0" bIns="0" rtlCol="0" anchor="ctr"/>
          <a:lstStyle/>
          <a:p>
            <a:pPr algn="ctr"/>
            <a:r>
              <a:rPr lang="en-US" altLang="zh-CN" sz="2665" kern="0" dirty="0">
                <a:solidFill>
                  <a:schemeClr val="bg1"/>
                </a:solidFill>
                <a:cs typeface="+mn-ea"/>
                <a:sym typeface="+mn-lt"/>
              </a:rPr>
              <a:t>other</a:t>
            </a:r>
            <a:endParaRPr lang="en-US" altLang="zh-CN" sz="2665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0" grpId="0"/>
      <p:bldP spid="14" grpId="0"/>
      <p:bldP spid="18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34615" y="-39765"/>
            <a:ext cx="12301545" cy="69358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590439" y="-183532"/>
            <a:ext cx="21372881" cy="7676679"/>
            <a:chOff x="-4590440" y="-183532"/>
            <a:chExt cx="21372881" cy="7676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8973878" y="-39767"/>
              <a:ext cx="7808563" cy="75329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flipH="1">
              <a:off x="-4590440" y="-183532"/>
              <a:ext cx="7808563" cy="7532914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93291" y="1242253"/>
            <a:ext cx="1605419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4697357" y="2796398"/>
            <a:ext cx="2837583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阶段预期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340881" y="4689386"/>
            <a:ext cx="5510241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endParaRPr lang="zh-CN" altLang="en-US" sz="1400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ags/tag1.xml><?xml version="1.0" encoding="utf-8"?>
<p:tagLst xmlns:p="http://schemas.openxmlformats.org/presentationml/2006/main">
  <p:tag name="ISPRING_ULTRA_SCORM_COURSE_ID" val="2F6A98B9-95BD-45DE-BFDC-DFB5EA5F835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区块链比特币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8556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ngh3mz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自定义</PresentationFormat>
  <Paragraphs>189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字魂59号-创粗黑</vt:lpstr>
      <vt:lpstr>黑体</vt:lpstr>
      <vt:lpstr>方正细谭黑简体</vt:lpstr>
      <vt:lpstr>Agency FB</vt:lpstr>
      <vt:lpstr>Algerian</vt:lpstr>
      <vt:lpstr>Gabriola</vt:lpstr>
      <vt:lpstr>Arial</vt:lpstr>
      <vt:lpstr>Open Sans</vt:lpstr>
      <vt:lpstr>Euphorigenic</vt:lpstr>
      <vt:lpstr>Arial Rounded MT Bold</vt:lpstr>
      <vt:lpstr>微软雅黑</vt:lpstr>
      <vt:lpstr>Times New Roman</vt:lpstr>
      <vt:lpstr>Trebuchet MS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区块链比特币</dc:title>
  <dc:creator>第一PPT</dc:creator>
  <cp:keywords>www.1ppt.com</cp:keywords>
  <dc:description>www.1ppt.com</dc:description>
  <cp:lastModifiedBy>J</cp:lastModifiedBy>
  <cp:revision>72</cp:revision>
  <dcterms:created xsi:type="dcterms:W3CDTF">2018-03-25T01:21:00Z</dcterms:created>
  <dcterms:modified xsi:type="dcterms:W3CDTF">2020-08-17T07:44:24Z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