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69" r:id="rId5"/>
    <p:sldId id="536" r:id="rId6"/>
    <p:sldId id="517" r:id="rId7"/>
    <p:sldId id="537" r:id="rId8"/>
    <p:sldId id="539" r:id="rId9"/>
    <p:sldId id="540" r:id="rId10"/>
    <p:sldId id="541" r:id="rId11"/>
    <p:sldId id="546" r:id="rId12"/>
    <p:sldId id="547" r:id="rId13"/>
    <p:sldId id="542" r:id="rId14"/>
    <p:sldId id="490" r:id="rId15"/>
    <p:sldId id="593" r:id="rId16"/>
    <p:sldId id="594" r:id="rId17"/>
    <p:sldId id="596" r:id="rId18"/>
    <p:sldId id="543" r:id="rId19"/>
    <p:sldId id="592" r:id="rId20"/>
    <p:sldId id="561" r:id="rId21"/>
    <p:sldId id="528" r:id="rId22"/>
    <p:sldId id="558" r:id="rId23"/>
    <p:sldId id="559" r:id="rId24"/>
    <p:sldId id="595" r:id="rId25"/>
    <p:sldId id="597" r:id="rId26"/>
    <p:sldId id="611" r:id="rId27"/>
    <p:sldId id="544" r:id="rId28"/>
    <p:sldId id="522" r:id="rId29"/>
    <p:sldId id="523" r:id="rId30"/>
    <p:sldId id="560" r:id="rId31"/>
    <p:sldId id="599" r:id="rId32"/>
    <p:sldId id="52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ohu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141C8"/>
    <a:srgbClr val="F6FAFF"/>
    <a:srgbClr val="F3F7FD"/>
    <a:srgbClr val="F2566A"/>
    <a:srgbClr val="EB2144"/>
    <a:srgbClr val="3E68D3"/>
    <a:srgbClr val="F7C446"/>
    <a:srgbClr val="51CEC2"/>
    <a:srgbClr val="5CC36A"/>
    <a:srgbClr val="F7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52" y="48"/>
      </p:cViewPr>
      <p:guideLst>
        <p:guide orient="horz" pos="2160"/>
        <p:guide pos="3840"/>
        <p:guide pos="644"/>
        <p:guide pos="7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1C538-7DA7-450A-BC97-99CA980A53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TODO</a:t>
            </a:r>
            <a:r>
              <a:rPr lang="zh-CN" altLang="en-US"/>
              <a:t>：产品逻辑简述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TODO</a:t>
            </a:r>
            <a:r>
              <a:rPr lang="zh-CN" altLang="en-US"/>
              <a:t>：产品逻辑简述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TODO</a:t>
            </a:r>
            <a:r>
              <a:rPr lang="zh-CN" altLang="en-US"/>
              <a:t>：产品逻辑简述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TODO</a:t>
            </a:r>
            <a:r>
              <a:rPr lang="zh-CN" altLang="en-US"/>
              <a:t>：产品逻辑简述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TODO</a:t>
            </a:r>
            <a:r>
              <a:rPr lang="zh-CN" altLang="en-US"/>
              <a:t>：产品逻辑简述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// TODO</a:t>
            </a:r>
            <a:r>
              <a:rPr lang="zh-CN" altLang="en-US"/>
              <a:t>：产品逻辑简述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061ECA-1F02-4D31-BB1F-281E50FA98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673349"/>
            <a:ext cx="9144000" cy="969963"/>
          </a:xfrm>
        </p:spPr>
        <p:txBody>
          <a:bodyPr anchor="ctr">
            <a:normAutofit/>
          </a:bodyPr>
          <a:lstStyle>
            <a:lvl1pPr algn="ctr"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81412"/>
            <a:ext cx="9144000" cy="7522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5456" y="6317372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87889"/>
            <a:ext cx="10326416" cy="650003"/>
          </a:xfrm>
        </p:spPr>
        <p:txBody>
          <a:bodyPr>
            <a:normAutofit/>
          </a:bodyPr>
          <a:lstStyle>
            <a:lvl1pPr>
              <a:defRPr sz="3200" b="0">
                <a:solidFill>
                  <a:srgbClr val="0141C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9314" y="6317371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331790" y="414891"/>
            <a:ext cx="458383" cy="39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09314" y="6317371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55456" y="6317372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280389"/>
            <a:ext cx="9144000" cy="1148611"/>
          </a:xfrm>
        </p:spPr>
        <p:txBody>
          <a:bodyPr anchor="ctr">
            <a:noAutofit/>
          </a:bodyPr>
          <a:lstStyle>
            <a:lvl1pPr algn="ctr">
              <a:defRPr sz="5400" b="0" spc="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97F-BE2C-4FFE-AA1D-2135C12B39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章节页">
    <p:bg>
      <p:bgPr>
        <a:solidFill>
          <a:srgbClr val="1E53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" name="矩形 50"/>
          <p:cNvSpPr/>
          <p:nvPr userDrawn="1"/>
        </p:nvSpPr>
        <p:spPr>
          <a:xfrm>
            <a:off x="6096000" y="1076325"/>
            <a:ext cx="6096000" cy="2363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027026" y="2199535"/>
            <a:ext cx="423418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66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Catalogue</a:t>
            </a:r>
            <a:endParaRPr lang="en-US" altLang="zh-CN" sz="6600" b="1" dirty="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A97F-BE2C-4FFE-AA1D-2135C12B39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4FB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4FB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4FB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4FB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/>
          <p:nvPr/>
        </p:nvSpPr>
        <p:spPr>
          <a:xfrm>
            <a:off x="2863215" y="5360670"/>
            <a:ext cx="6465570" cy="979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pc="300" dirty="0">
                <a:latin typeface="Minecraft" panose="02000603000000000000" charset="0"/>
                <a:cs typeface="Minecraft" panose="02000603000000000000" charset="0"/>
              </a:rPr>
              <a:t>NonceGeekDAO</a:t>
            </a:r>
            <a:endParaRPr lang="en-US" altLang="zh-CN" sz="2000" spc="300" dirty="0">
              <a:latin typeface="Minecraft" panose="02000603000000000000" charset="0"/>
              <a:cs typeface="Minecraft" panose="02000603000000000000" charset="0"/>
            </a:endParaRPr>
          </a:p>
          <a:p>
            <a:r>
              <a:rPr lang="en-US" altLang="zh-CN" sz="2000" spc="300" dirty="0">
                <a:latin typeface="Minecraft" panose="02000603000000000000" charset="0"/>
                <a:cs typeface="Minecraft" panose="02000603000000000000" charset="0"/>
              </a:rPr>
              <a:t>2022 / 12</a:t>
            </a:r>
            <a:endParaRPr lang="en-US" altLang="zh-CN" sz="2000" spc="300" dirty="0">
              <a:latin typeface="Minecraft" panose="02000603000000000000" charset="0"/>
              <a:cs typeface="Minecraft" panose="02000603000000000000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62000" y="1961515"/>
            <a:ext cx="10668000" cy="1148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spc="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spc="600" dirty="0">
                <a:latin typeface="Minecraft" panose="02000603000000000000" charset="0"/>
                <a:ea typeface="+mn-ea"/>
                <a:cs typeface="Minecraft" panose="02000603000000000000" charset="0"/>
                <a:sym typeface="+mn-lt"/>
              </a:rPr>
              <a:t>Move-DID</a:t>
            </a:r>
            <a:endParaRPr lang="en-US" sz="4000" spc="600" dirty="0">
              <a:latin typeface="Minecraft" panose="02000603000000000000" charset="0"/>
              <a:ea typeface="+mn-ea"/>
              <a:cs typeface="Minecraft" panose="02000603000000000000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89000" y="2854960"/>
            <a:ext cx="10668000" cy="1148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spc="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800" spc="600" dirty="0">
                <a:latin typeface="Minecraft" panose="02000603000000000000" charset="0"/>
                <a:ea typeface="+mn-ea"/>
                <a:cs typeface="Minecraft" panose="02000603000000000000" charset="0"/>
                <a:sym typeface="+mn-lt"/>
              </a:rPr>
              <a:t>-- the </a:t>
            </a:r>
            <a:r>
              <a:rPr sz="1800" dirty="0">
                <a:latin typeface="Minecraft" panose="02000603000000000000" charset="0"/>
                <a:ea typeface="+mn-ea"/>
                <a:cs typeface="Minecraft" panose="02000603000000000000" charset="0"/>
                <a:sym typeface="+mn-lt"/>
              </a:rPr>
              <a:t>DID protocol </a:t>
            </a:r>
            <a:endParaRPr sz="1800" dirty="0">
              <a:latin typeface="Minecraft" panose="02000603000000000000" charset="0"/>
              <a:ea typeface="+mn-ea"/>
              <a:cs typeface="Minecraft" panose="02000603000000000000" charset="0"/>
              <a:sym typeface="+mn-lt"/>
            </a:endParaRPr>
          </a:p>
          <a:p>
            <a:pPr algn="r">
              <a:lnSpc>
                <a:spcPct val="100000"/>
              </a:lnSpc>
            </a:pPr>
            <a:r>
              <a:rPr lang="en-US" sz="1800" spc="600" dirty="0">
                <a:latin typeface="Minecraft" panose="02000603000000000000" charset="0"/>
                <a:ea typeface="+mn-ea"/>
                <a:cs typeface="Minecraft" panose="02000603000000000000" charset="0"/>
                <a:sym typeface="+mn-lt"/>
              </a:rPr>
              <a:t>implmentation on Aptos Network</a:t>
            </a:r>
            <a:endParaRPr lang="en-US" sz="1800" spc="600" dirty="0">
              <a:latin typeface="Minecraft" panose="02000603000000000000" charset="0"/>
              <a:ea typeface="+mn-ea"/>
              <a:cs typeface="Minecraft" panose="02000603000000000000" charset="0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B4FBC"/>
                </a:solidFill>
              </a:rPr>
              <a:t>The subjects of DID</a:t>
            </a:r>
            <a:endParaRPr lang="zh-CN" altLang="en-US" dirty="0">
              <a:solidFill>
                <a:srgbClr val="0B4FBC"/>
              </a:solidFill>
            </a:endParaRPr>
          </a:p>
        </p:txBody>
      </p:sp>
      <p:pic>
        <p:nvPicPr>
          <p:cNvPr id="3" name="图片 2" descr="The Subjects of DI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897255"/>
            <a:ext cx="10058400" cy="5063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4201795" y="2980055"/>
            <a:ext cx="7679055" cy="897890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Quick Introduction for MoveDID 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31843" y="266826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6486" y="266826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04</a:t>
            </a:r>
            <a:endParaRPr lang="zh-CN" altLang="en-US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Quick Introduction for MoveDID </a:t>
            </a:r>
            <a:endParaRPr lang="en-US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6725" y="1169670"/>
            <a:ext cx="114858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The first DID protocol  </a:t>
            </a:r>
            <a:r>
              <a:rPr lang="en-US"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for </a:t>
            </a:r>
            <a:r>
              <a:rPr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the M</a:t>
            </a:r>
            <a:r>
              <a:rPr lang="en-US"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ove</a:t>
            </a:r>
            <a:r>
              <a:rPr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 </a:t>
            </a:r>
            <a:r>
              <a:rPr lang="en-US"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E</a:t>
            </a:r>
            <a:r>
              <a:rPr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cosystem</a:t>
            </a:r>
            <a:endParaRPr sz="2000" b="1">
              <a:latin typeface="Microsoft YaHei Bold" panose="020B0503020204020204" charset="-122"/>
              <a:ea typeface="Microsoft YaHei Bold" panose="020B0503020204020204" charset="-122"/>
              <a:cs typeface="Minecraft" panose="02000603000000000000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6725" y="3606800"/>
            <a:ext cx="536194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MoveDID is in the first batch of aptos grant</a:t>
            </a:r>
            <a:endParaRPr lang="en-US"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The MVP version of the upper-layer application SoulCard won the 2022 Polkadot Summer Hackathon College Track Award </a:t>
            </a: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&amp; the first prize of the IPFS track of the 2022 Wanxiang Hackathon</a:t>
            </a:r>
            <a:endParaRPr lang="en-US"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725" y="2228850"/>
            <a:ext cx="536194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https://movedid.build</a:t>
            </a:r>
            <a:endParaRPr lang="en-US"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https://github.com/NonceGeek/MoveDID</a:t>
            </a:r>
            <a:endParaRPr lang="en-US"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pic>
        <p:nvPicPr>
          <p:cNvPr id="7" name="图片 6" descr="DID &amp;amp; VC based SBT Design De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665" y="2361565"/>
            <a:ext cx="5563870" cy="432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4201795" y="2980055"/>
            <a:ext cx="7679055" cy="897890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Usage Scenarios of MoveDID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31843" y="266826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6486" y="266826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05</a:t>
            </a:r>
            <a:endParaRPr lang="zh-CN" altLang="en-US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Usage Scenarios of MoveDID </a:t>
            </a:r>
            <a:r>
              <a:rPr lang="zh-CN" altLang="en-US" dirty="0">
                <a:sym typeface="+mn-ea"/>
              </a:rPr>
              <a:t>—</a:t>
            </a:r>
            <a:r>
              <a:rPr lang="en-US" altLang="zh-CN" dirty="0">
                <a:sym typeface="+mn-ea"/>
              </a:rPr>
              <a:t> Web3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6725" y="1169670"/>
            <a:ext cx="114858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Web3 </a:t>
            </a:r>
            <a:r>
              <a:rPr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Usage Scenarios of MoveDID</a:t>
            </a:r>
            <a:endParaRPr lang="en-US" sz="2000" b="1">
              <a:latin typeface="Microsoft YaHei Bold" panose="020B0503020204020204" charset="-122"/>
              <a:ea typeface="Microsoft YaHei Bold" panose="020B0503020204020204" charset="-122"/>
              <a:cs typeface="Minecraft" panose="02000603000000000000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2295" y="2204720"/>
            <a:ext cx="110274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A complete DID protocol can help prevent sybil attacks without relying on centralized KYC services, while making user portraits more accurate, thereby assisting projects provide better service for real users.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On the basis of the DID protocol, "multi-address single-account login" with both Move and EVM addresses will be implemented to serve multi-chain applications.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Also, various organizations such as DAO can be profiled, so that the organization's on-chain/off-chain behavior, value, and other metrics can be more effectively evaluated.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On the basis of implementing MoveDID following W3C standard, further implementation of the SBT-based Verifiable Credentials Scheme, and buildout of an on-chain credit/credential system will be developed.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  <a:sym typeface="+mn-ea"/>
              </a:rPr>
              <a:t>More ...</a:t>
            </a:r>
            <a:endParaRPr lang="en-US" altLang="zh-CN"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Usage Scenarios of MoveDID </a:t>
            </a:r>
            <a:r>
              <a:rPr lang="zh-CN" altLang="en-US" dirty="0">
                <a:sym typeface="+mn-ea"/>
              </a:rPr>
              <a:t>—</a:t>
            </a:r>
            <a:r>
              <a:rPr lang="en-US" altLang="zh-CN" dirty="0">
                <a:sym typeface="+mn-ea"/>
              </a:rPr>
              <a:t> Web2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6725" y="1169670"/>
            <a:ext cx="114858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Web2 </a:t>
            </a:r>
            <a:r>
              <a:rPr sz="2000" b="1">
                <a:latin typeface="Microsoft YaHei Bold" panose="020B0503020204020204" charset="-122"/>
                <a:ea typeface="Microsoft YaHei Bold" panose="020B0503020204020204" charset="-122"/>
                <a:cs typeface="Minecraft" panose="02000603000000000000" charset="0"/>
                <a:sym typeface="+mn-ea"/>
              </a:rPr>
              <a:t>Usage Scenarios of MoveDID</a:t>
            </a:r>
            <a:endParaRPr sz="2000" b="1">
              <a:latin typeface="Microsoft YaHei Bold" panose="020B0503020204020204" charset="-122"/>
              <a:ea typeface="Microsoft YaHei Bold" panose="020B0503020204020204" charset="-122"/>
              <a:cs typeface="Minecraft" panose="02000603000000000000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2295" y="2193290"/>
            <a:ext cx="110274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One-click login supported by both Web2 and Web3 can be realized through AddrAggregator and EndpointAggregator. For example, if you have connected a verified GitHub account, you can log in either using a browser plug-in or using GitHub. So that Web2 applications can be bridged seamlessly the Web3 world.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It helps Web2 companies to store member identity in a very light-weight solution - just put the member address under the DAO's DID, instead of using the traditional way of issuing NFT to members.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More...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4201795" y="2980055"/>
            <a:ext cx="7679055" cy="897890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dApp Example based on MoveDID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31843" y="266826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6486" y="266826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06</a:t>
            </a:r>
            <a:endParaRPr lang="zh-CN" altLang="en-US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B4FBC"/>
                </a:solidFill>
              </a:rPr>
              <a:t>Application - DAO System based on Github</a:t>
            </a:r>
            <a:endParaRPr lang="en-US" altLang="zh-CN" dirty="0">
              <a:solidFill>
                <a:srgbClr val="0B4FB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0095" y="1173480"/>
            <a:ext cx="108534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Background: The Github-based DAO model has been well practiced in NonceGeekDAO and requires</a:t>
            </a:r>
            <a:r>
              <a:rPr lang="en-US" altLang="zh-CN" sz="2400" b="1">
                <a:latin typeface="Arial Bold" panose="020B0604020202020204" charset="0"/>
                <a:cs typeface="Arial Bold" panose="020B0604020202020204" charset="0"/>
              </a:rPr>
              <a:t> the corresponding tool set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for matching.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526"/>
          <a:stretch>
            <a:fillRect/>
          </a:stretch>
        </p:blipFill>
        <p:spPr>
          <a:xfrm>
            <a:off x="2696210" y="3070225"/>
            <a:ext cx="6799580" cy="3368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B4FBC"/>
                </a:solidFill>
              </a:rPr>
              <a:t>Application - DAO System based on Github</a:t>
            </a:r>
            <a:endParaRPr lang="en-US" altLang="zh-CN" dirty="0">
              <a:solidFill>
                <a:srgbClr val="0B4FB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3830" y="1197610"/>
            <a:ext cx="125298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latin typeface="Arial Bold" panose="020B0604020202020204" charset="0"/>
                <a:cs typeface="Arial Bold" panose="020B0604020202020204" charset="0"/>
              </a:rPr>
              <a:t>A DAO System based on Github that using MoveDID as the basic identity module </a:t>
            </a:r>
            <a:endParaRPr sz="2400"/>
          </a:p>
        </p:txBody>
      </p:sp>
      <p:pic>
        <p:nvPicPr>
          <p:cNvPr id="6" name="图片 5" descr="DAO System 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265" y="2413000"/>
            <a:ext cx="8206105" cy="4072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B4FBC"/>
                </a:solidFill>
              </a:rPr>
              <a:t>Application - SoulCard</a:t>
            </a:r>
            <a:endParaRPr lang="en-US" altLang="zh-CN" dirty="0">
              <a:solidFill>
                <a:srgbClr val="0B4FB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330" y="1186180"/>
            <a:ext cx="490156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latin typeface="Arial Bold" panose="020B0604020202020204" charset="0"/>
                <a:cs typeface="Arial Bold" panose="020B0604020202020204" charset="0"/>
              </a:rPr>
              <a:t>Tai Shang Soul Card</a:t>
            </a:r>
            <a:endParaRPr lang="en-US" altLang="zh-CN" sz="3000" b="1">
              <a:latin typeface="Arial Bold" panose="020B0604020202020204" charset="0"/>
              <a:cs typeface="Arial Bold" panose="020B0604020202020204" charset="0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1600"/>
              <a:t>A highly concentrated, interactive Buidler/DAO Namecard based on blockchain addresses and Web2/Web3 information sources</a:t>
            </a:r>
            <a:endParaRPr lang="en-US" altLang="zh-CN" sz="1600"/>
          </a:p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3000" b="1"/>
              <a:t>Status of SoulCard </a:t>
            </a:r>
            <a:endParaRPr lang="en-US" altLang="zh-CN" sz="3000" b="1"/>
          </a:p>
          <a:p>
            <a:pPr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1600"/>
              <a:t>Preview Status, PermaWeb Status</a:t>
            </a:r>
            <a:r>
              <a:rPr lang="en-US" sz="1600"/>
              <a:t>(Arweave/IFPS)</a:t>
            </a:r>
            <a:r>
              <a:rPr sz="1600"/>
              <a:t>, and NFT Status</a:t>
            </a:r>
            <a:endParaRPr sz="1600"/>
          </a:p>
        </p:txBody>
      </p:sp>
      <p:pic>
        <p:nvPicPr>
          <p:cNvPr id="3" name="图片 2" descr="Individu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3120" y="793115"/>
            <a:ext cx="2246630" cy="5271135"/>
          </a:xfrm>
          <a:prstGeom prst="rect">
            <a:avLst/>
          </a:prstGeom>
        </p:spPr>
      </p:pic>
      <p:pic>
        <p:nvPicPr>
          <p:cNvPr id="4" name="图片 3" descr="organiz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975" y="793115"/>
            <a:ext cx="2174875" cy="5262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Short Introduction</a:t>
            </a:r>
            <a:endParaRPr lang="en-US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6725" y="1875790"/>
            <a:ext cx="1148588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necraft" panose="02000603000000000000" charset="0"/>
                <a:sym typeface="+mn-ea"/>
              </a:rPr>
              <a:t>MoveDID is a DID protocol that follows the w3c specification, and is </a:t>
            </a: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necraft" panose="02000603000000000000" charset="0"/>
                <a:sym typeface="+mn-ea"/>
              </a:rPr>
              <a:t>implemented on Aptos</a:t>
            </a: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necraft" panose="02000603000000000000" charset="0"/>
                <a:sym typeface="+mn-ea"/>
              </a:rPr>
              <a:t>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necraft" panose="02000603000000000000" charset="0"/>
              <a:sym typeface="+mn-ea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necraft" panose="02000603000000000000" charset="0"/>
                <a:sym typeface="+mn-ea"/>
              </a:rPr>
              <a:t>The vision of MoveDID is to be the foundation for the next generation of large-scale Web3 finance and Web3 society.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necraft" panose="02000603000000000000" charset="0"/>
              <a:sym typeface="+mn-ea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1500">
                <a:latin typeface="Microsoft YaHei" panose="020B0503020204020204" charset="-122"/>
                <a:ea typeface="Microsoft YaHei" panose="020B0503020204020204" charset="-122"/>
                <a:cs typeface="Minecraft" panose="02000603000000000000" charset="0"/>
                <a:sym typeface="+mn-ea"/>
              </a:rPr>
              <a:t>MoveDID could be used for 3 types of subjects: human, organization, and bot.</a:t>
            </a:r>
            <a:endParaRPr sz="1500">
              <a:latin typeface="Microsoft YaHei" panose="020B0503020204020204" charset="-122"/>
              <a:ea typeface="Microsoft YaHei" panose="020B0503020204020204" charset="-122"/>
              <a:cs typeface="Minecraft" panose="02000603000000000000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6480" y="4096385"/>
            <a:ext cx="77863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https://movedid.build</a:t>
            </a:r>
            <a:endParaRPr lang="en-US"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https://manager.movedid.build</a:t>
            </a:r>
            <a:endParaRPr lang="en-US"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https://docs.movedid.build</a:t>
            </a:r>
            <a:endParaRPr lang="en-US"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marL="285750" indent="-28575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https://github.com/NonceGeek/MoveDID</a:t>
            </a:r>
            <a:endParaRPr lang="en-US" sz="1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4201795" y="2980055"/>
            <a:ext cx="7679055" cy="897890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Token Model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31843" y="266826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6486" y="266826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07</a:t>
            </a:r>
            <a:endParaRPr lang="zh-CN" altLang="en-US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B4FBC"/>
                </a:solidFill>
              </a:rPr>
              <a:t>Token Model</a:t>
            </a:r>
            <a:endParaRPr lang="en-US" altLang="zh-CN" dirty="0">
              <a:solidFill>
                <a:srgbClr val="0B4FB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330" y="1186180"/>
            <a:ext cx="10730865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3000" b="1">
                <a:latin typeface="Arial Bold" panose="020B0604020202020204" charset="0"/>
                <a:cs typeface="Arial Bold" panose="020B0604020202020204" charset="0"/>
              </a:rPr>
              <a:t>Initial Supply 100,000 NFT</a:t>
            </a:r>
            <a:endParaRPr lang="en-US" altLang="zh-CN" sz="3000" b="1">
              <a:latin typeface="Arial Bold" panose="020B0604020202020204" charset="0"/>
              <a:cs typeface="Arial Bold" panose="020B0604020202020204" charset="0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Arial Bold" panose="020B0604020202020204" charset="0"/>
                <a:cs typeface="Arial Bold" panose="020B0604020202020204" charset="0"/>
              </a:rPr>
              <a:t>Key Words: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0865" y="2949575"/>
            <a:ext cx="2894330" cy="292544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1021080" y="2967355"/>
          <a:ext cx="6135370" cy="2764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865"/>
                <a:gridCol w="1741170"/>
                <a:gridCol w="2045335"/>
              </a:tblGrid>
              <a:tr h="1049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NFT 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Proportion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Token Number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64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Community NFT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50,000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Right NFT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25,000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251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Airdrop NFT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25%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25,000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4201795" y="2980055"/>
            <a:ext cx="7679055" cy="897890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Business Model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31843" y="266826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6486" y="266826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08</a:t>
            </a:r>
            <a:endParaRPr lang="zh-CN" altLang="en-US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B4FBC"/>
                </a:solidFill>
              </a:rPr>
              <a:t>Business Model</a:t>
            </a:r>
            <a:endParaRPr lang="en-US" altLang="zh-CN" dirty="0">
              <a:solidFill>
                <a:srgbClr val="0B4FBC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330" y="1186180"/>
            <a:ext cx="11515725" cy="4754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3000" b="1">
                <a:latin typeface="Arial Bold" panose="020B0604020202020204" charset="0"/>
                <a:cs typeface="Arial Bold" panose="020B0604020202020204" charset="0"/>
              </a:rPr>
              <a:t>MoveDID Protocol Layer — Open Source, Public Good</a:t>
            </a:r>
            <a:endParaRPr sz="3000" b="1">
              <a:latin typeface="Arial Bold" panose="020B0604020202020204" charset="0"/>
              <a:cs typeface="Arial Bold" panose="020B0604020202020204" charset="0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/>
              <a:t>The MoveDID protocol itself is free and open source, non-profit public goods, and everyone is encouraged to join the MoveDID ecological network.</a:t>
            </a:r>
            <a:endParaRPr sz="16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000" b="1"/>
              <a:t>D</a:t>
            </a:r>
            <a:r>
              <a:rPr sz="3000" b="1"/>
              <a:t>ata </a:t>
            </a:r>
            <a:r>
              <a:rPr lang="en-US" sz="3000" b="1"/>
              <a:t>&amp; </a:t>
            </a:r>
            <a:r>
              <a:rPr lang="en-US" sz="3000" b="1">
                <a:sym typeface="+mn-ea"/>
              </a:rPr>
              <a:t>Application </a:t>
            </a:r>
            <a:r>
              <a:rPr lang="en-US" sz="3000" b="1"/>
              <a:t>L</a:t>
            </a:r>
            <a:r>
              <a:rPr sz="3000" b="1"/>
              <a:t>ayer</a:t>
            </a:r>
            <a:r>
              <a:rPr lang="en-US" sz="3000" b="1"/>
              <a:t> B</a:t>
            </a:r>
            <a:r>
              <a:rPr sz="3000" b="1"/>
              <a:t>usiness </a:t>
            </a:r>
            <a:r>
              <a:rPr lang="en-US" sz="3000" b="1"/>
              <a:t>M</a:t>
            </a:r>
            <a:r>
              <a:rPr sz="3000" b="1"/>
              <a:t>odel</a:t>
            </a:r>
            <a:endParaRPr sz="3000" b="1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/>
              <a:t>* </a:t>
            </a:r>
            <a:r>
              <a:rPr lang="en-US" sz="1600"/>
              <a:t>I</a:t>
            </a:r>
            <a:r>
              <a:rPr lang="en-US" sz="1600">
                <a:sym typeface="+mn-ea"/>
              </a:rPr>
              <a:t>mplement </a:t>
            </a:r>
            <a:r>
              <a:rPr sz="1600"/>
              <a:t>a </a:t>
            </a:r>
            <a:r>
              <a:rPr lang="en-US" sz="1600"/>
              <a:t>d</a:t>
            </a:r>
            <a:r>
              <a:rPr sz="1600"/>
              <a:t>ata </a:t>
            </a:r>
            <a:r>
              <a:rPr lang="en-US" sz="1600"/>
              <a:t>model service </a:t>
            </a:r>
            <a:r>
              <a:rPr sz="1600"/>
              <a:t>(Template)</a:t>
            </a:r>
            <a:r>
              <a:rPr lang="en-US" sz="1600"/>
              <a:t> </a:t>
            </a:r>
            <a:r>
              <a:rPr sz="1600"/>
              <a:t>for the role of developers, build a data layer ecology with partners, and make commercial profits by providing data services to B</a:t>
            </a:r>
            <a:r>
              <a:rPr lang="en-US" sz="1600"/>
              <a:t>usniess-end </a:t>
            </a:r>
            <a:r>
              <a:rPr sz="1600"/>
              <a:t>users.</a:t>
            </a:r>
            <a:endParaRPr sz="16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/>
              <a:t>* Provide business toolset for profit.</a:t>
            </a:r>
            <a:endParaRPr sz="16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ym typeface="+mn-ea"/>
              </a:rPr>
              <a:t>Incubator business model (</a:t>
            </a:r>
            <a:r>
              <a:rPr lang="en-US" altLang="zh-CN" sz="3000" b="1">
                <a:sym typeface="+mn-ea"/>
              </a:rPr>
              <a:t>V</a:t>
            </a:r>
            <a:r>
              <a:rPr lang="zh-CN" altLang="en-US" sz="3000" b="1">
                <a:sym typeface="+mn-ea"/>
              </a:rPr>
              <a:t>ision)</a:t>
            </a:r>
            <a:endParaRPr lang="zh-CN" altLang="en-US" sz="3000" b="1">
              <a:sym typeface="+mn-ea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/>
              <a:t>On the basis of the protocol layer and data layer, develop the MoveDID application ecosystem (MoveDID Network), and combine HackerHouse and its culture to </a:t>
            </a:r>
            <a:r>
              <a:rPr lang="en-US" sz="1600"/>
              <a:t>buidl </a:t>
            </a:r>
            <a:r>
              <a:rPr sz="1600"/>
              <a:t>the NonceGeek incubator.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B4FBC"/>
                </a:solidFill>
              </a:rPr>
              <a:t>Business Canvas (</a:t>
            </a:r>
            <a:r>
              <a:rPr lang="en-US" altLang="zh-CN" dirty="0">
                <a:solidFill>
                  <a:srgbClr val="0B4FBC"/>
                </a:solidFill>
              </a:rPr>
              <a:t>O</a:t>
            </a:r>
            <a:r>
              <a:rPr lang="zh-CN" altLang="en-US" dirty="0">
                <a:solidFill>
                  <a:srgbClr val="0B4FBC"/>
                </a:solidFill>
              </a:rPr>
              <a:t>utside the </a:t>
            </a:r>
            <a:r>
              <a:rPr lang="en-US" altLang="zh-CN" dirty="0">
                <a:solidFill>
                  <a:srgbClr val="0B4FBC"/>
                </a:solidFill>
              </a:rPr>
              <a:t>I</a:t>
            </a:r>
            <a:r>
              <a:rPr lang="zh-CN" altLang="en-US" dirty="0">
                <a:solidFill>
                  <a:srgbClr val="0B4FBC"/>
                </a:solidFill>
              </a:rPr>
              <a:t>ncubator)</a:t>
            </a:r>
            <a:endParaRPr lang="zh-CN" altLang="en-US" dirty="0">
              <a:solidFill>
                <a:srgbClr val="0B4FBC"/>
              </a:solidFill>
            </a:endParaRPr>
          </a:p>
        </p:txBody>
      </p:sp>
      <p:pic>
        <p:nvPicPr>
          <p:cNvPr id="6" name="图片 5" descr="商业画布_EN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838835"/>
            <a:ext cx="9309100" cy="580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4201795" y="2980055"/>
            <a:ext cx="7679055" cy="897890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RoadMap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31843" y="266826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6486" y="266826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09</a:t>
            </a:r>
            <a:endParaRPr lang="zh-CN" altLang="en-US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87889"/>
            <a:ext cx="10326416" cy="65000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Road Map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>
          <a:xfrm>
            <a:off x="9209314" y="6317371"/>
            <a:ext cx="2743200" cy="365125"/>
          </a:xfrm>
        </p:spPr>
        <p:txBody>
          <a:bodyPr/>
          <a:lstStyle/>
          <a:p>
            <a:fld id="{3CEBA97F-BE2C-4FFE-AA1D-2135C12B39AF}" type="slidenum">
              <a:rPr lang="zh-CN" altLang="en-US" smtClean="0">
                <a:solidFill>
                  <a:schemeClr val="bg1">
                    <a:lumMod val="75000"/>
                  </a:schemeClr>
                </a:solidFill>
              </a:rPr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任意形状 22"/>
          <p:cNvSpPr/>
          <p:nvPr/>
        </p:nvSpPr>
        <p:spPr>
          <a:xfrm>
            <a:off x="10049" y="2863780"/>
            <a:ext cx="12181952" cy="3605095"/>
          </a:xfrm>
          <a:custGeom>
            <a:avLst/>
            <a:gdLst>
              <a:gd name="connsiteX0" fmla="*/ 0 w 12248941"/>
              <a:gd name="connsiteY0" fmla="*/ 5084466 h 5084466"/>
              <a:gd name="connsiteX1" fmla="*/ 773723 w 12248941"/>
              <a:gd name="connsiteY1" fmla="*/ 4883499 h 5084466"/>
              <a:gd name="connsiteX2" fmla="*/ 1889090 w 12248941"/>
              <a:gd name="connsiteY2" fmla="*/ 4009292 h 5084466"/>
              <a:gd name="connsiteX3" fmla="*/ 3466682 w 12248941"/>
              <a:gd name="connsiteY3" fmla="*/ 3758084 h 5084466"/>
              <a:gd name="connsiteX4" fmla="*/ 5797899 w 12248941"/>
              <a:gd name="connsiteY4" fmla="*/ 2451798 h 5084466"/>
              <a:gd name="connsiteX5" fmla="*/ 8711921 w 12248941"/>
              <a:gd name="connsiteY5" fmla="*/ 2391508 h 5084466"/>
              <a:gd name="connsiteX6" fmla="*/ 10138787 w 12248941"/>
              <a:gd name="connsiteY6" fmla="*/ 1316334 h 5084466"/>
              <a:gd name="connsiteX7" fmla="*/ 11404879 w 12248941"/>
              <a:gd name="connsiteY7" fmla="*/ 723481 h 5084466"/>
              <a:gd name="connsiteX8" fmla="*/ 12248941 w 12248941"/>
              <a:gd name="connsiteY8" fmla="*/ 0 h 508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48941" h="5084466">
                <a:moveTo>
                  <a:pt x="0" y="5084466"/>
                </a:moveTo>
                <a:cubicBezTo>
                  <a:pt x="229437" y="5073580"/>
                  <a:pt x="458875" y="5062695"/>
                  <a:pt x="773723" y="4883499"/>
                </a:cubicBezTo>
                <a:cubicBezTo>
                  <a:pt x="1088571" y="4704303"/>
                  <a:pt x="1440264" y="4196861"/>
                  <a:pt x="1889090" y="4009292"/>
                </a:cubicBezTo>
                <a:cubicBezTo>
                  <a:pt x="2337916" y="3821723"/>
                  <a:pt x="2815214" y="4017666"/>
                  <a:pt x="3466682" y="3758084"/>
                </a:cubicBezTo>
                <a:cubicBezTo>
                  <a:pt x="4118150" y="3498502"/>
                  <a:pt x="4923693" y="2679561"/>
                  <a:pt x="5797899" y="2451798"/>
                </a:cubicBezTo>
                <a:cubicBezTo>
                  <a:pt x="6672106" y="2224035"/>
                  <a:pt x="7988440" y="2580752"/>
                  <a:pt x="8711921" y="2391508"/>
                </a:cubicBezTo>
                <a:cubicBezTo>
                  <a:pt x="9435402" y="2202264"/>
                  <a:pt x="9689961" y="1594338"/>
                  <a:pt x="10138787" y="1316334"/>
                </a:cubicBezTo>
                <a:cubicBezTo>
                  <a:pt x="10587613" y="1038330"/>
                  <a:pt x="11053187" y="942870"/>
                  <a:pt x="11404879" y="723481"/>
                </a:cubicBezTo>
                <a:cubicBezTo>
                  <a:pt x="11756571" y="504092"/>
                  <a:pt x="12128361" y="103833"/>
                  <a:pt x="12248941" y="0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36781" y="2901105"/>
            <a:ext cx="1582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2000" b="1" dirty="0">
                <a:solidFill>
                  <a:srgbClr val="0141C8"/>
                </a:solidFill>
                <a:latin typeface="Microsoft YaHei" panose="020B0503020204020204" charset="-122"/>
                <a:ea typeface="Microsoft YaHei" panose="020B0503020204020204" charset="-122"/>
              </a:rPr>
              <a:t>2022.12.01</a:t>
            </a:r>
            <a:endParaRPr kumimoji="1" lang="en-US" sz="2000" b="1" dirty="0">
              <a:solidFill>
                <a:srgbClr val="0141C8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0675" y="3437890"/>
            <a:ext cx="41998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1400" dirty="0">
                <a:latin typeface="Microsoft YaHei" panose="020B0503020204020204" charset="-122"/>
                <a:ea typeface="Microsoft YaHei" panose="020B0503020204020204" charset="-122"/>
              </a:rPr>
              <a:t>publish ex SDK V1.0,publish  DID V1.0, publish VC-NFT V1.0</a:t>
            </a:r>
            <a:endParaRPr kumimoji="1" lang="zh-CN" altLang="en-US" sz="1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319991" y="5830200"/>
            <a:ext cx="216000" cy="216000"/>
          </a:xfrm>
          <a:prstGeom prst="ellipse">
            <a:avLst/>
          </a:prstGeom>
          <a:solidFill>
            <a:srgbClr val="0141C8"/>
          </a:solidFill>
          <a:ln>
            <a:noFill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chemeClr val="bg1"/>
              </a:solidFill>
              <a:latin typeface="Noto Sans S Chinese Light" panose="020B0300000000000000" pitchFamily="34" charset="-122"/>
              <a:ea typeface="Noto Sans S Chinese Light" panose="020B0300000000000000" pitchFamily="34" charset="-122"/>
              <a:cs typeface="+mn-ea"/>
            </a:endParaRPr>
          </a:p>
        </p:txBody>
      </p:sp>
      <p:cxnSp>
        <p:nvCxnSpPr>
          <p:cNvPr id="34" name="直线连接符 33"/>
          <p:cNvCxnSpPr/>
          <p:nvPr/>
        </p:nvCxnSpPr>
        <p:spPr>
          <a:xfrm>
            <a:off x="1147272" y="3394904"/>
            <a:ext cx="562708" cy="0"/>
          </a:xfrm>
          <a:prstGeom prst="line">
            <a:avLst/>
          </a:prstGeom>
          <a:ln w="19050">
            <a:solidFill>
              <a:srgbClr val="014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782554" y="1658161"/>
            <a:ext cx="1582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2000" b="1" dirty="0">
                <a:solidFill>
                  <a:srgbClr val="0141C8"/>
                </a:solidFill>
                <a:latin typeface="Microsoft YaHei" panose="020B0503020204020204" charset="-122"/>
                <a:ea typeface="Microsoft YaHei" panose="020B0503020204020204" charset="-122"/>
              </a:rPr>
              <a:t>2023.03.01</a:t>
            </a:r>
            <a:endParaRPr kumimoji="1" lang="zh-CN" altLang="en-US" sz="2000" b="1" dirty="0">
              <a:solidFill>
                <a:srgbClr val="0141C8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55285" y="2345690"/>
            <a:ext cx="25368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sz="140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p</a:t>
            </a:r>
            <a:r>
              <a:rPr kumimoji="1" sz="1400" dirty="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ublish ex SDK V2.0, publish DID V2.0, publish VC-NFT V2.0, publish dApp Examples</a:t>
            </a:r>
            <a:endParaRPr kumimoji="1" sz="1400" dirty="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465763" y="4412368"/>
            <a:ext cx="216000" cy="216000"/>
          </a:xfrm>
          <a:prstGeom prst="ellipse">
            <a:avLst/>
          </a:prstGeom>
          <a:solidFill>
            <a:srgbClr val="0141C8"/>
          </a:solidFill>
          <a:ln>
            <a:noFill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+mn-ea"/>
            </a:endParaRPr>
          </a:p>
        </p:txBody>
      </p:sp>
      <p:cxnSp>
        <p:nvCxnSpPr>
          <p:cNvPr id="38" name="直线连接符 37"/>
          <p:cNvCxnSpPr/>
          <p:nvPr/>
        </p:nvCxnSpPr>
        <p:spPr>
          <a:xfrm>
            <a:off x="6292409" y="2143070"/>
            <a:ext cx="562708" cy="0"/>
          </a:xfrm>
          <a:prstGeom prst="line">
            <a:avLst/>
          </a:prstGeom>
          <a:ln w="19050">
            <a:solidFill>
              <a:srgbClr val="014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9354542" y="539420"/>
            <a:ext cx="1582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sz="2000" b="1" dirty="0">
                <a:solidFill>
                  <a:srgbClr val="0141C8"/>
                </a:solidFill>
                <a:latin typeface="Microsoft YaHei" panose="020B0503020204020204" charset="-122"/>
                <a:ea typeface="Microsoft YaHei" panose="020B0503020204020204" charset="-122"/>
              </a:rPr>
              <a:t>2023.05.01</a:t>
            </a:r>
            <a:endParaRPr kumimoji="1" lang="en-US" sz="2000" b="1" dirty="0">
              <a:solidFill>
                <a:srgbClr val="0141C8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0038387" y="3642048"/>
            <a:ext cx="216000" cy="216000"/>
          </a:xfrm>
          <a:prstGeom prst="ellipse">
            <a:avLst/>
          </a:prstGeom>
          <a:solidFill>
            <a:srgbClr val="0141C8"/>
          </a:solidFill>
          <a:ln>
            <a:noFill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+mn-ea"/>
            </a:endParaRPr>
          </a:p>
        </p:txBody>
      </p:sp>
      <p:cxnSp>
        <p:nvCxnSpPr>
          <p:cNvPr id="51" name="直线连接符 50"/>
          <p:cNvCxnSpPr/>
          <p:nvPr/>
        </p:nvCxnSpPr>
        <p:spPr>
          <a:xfrm>
            <a:off x="9790738" y="1005279"/>
            <a:ext cx="562708" cy="0"/>
          </a:xfrm>
          <a:prstGeom prst="line">
            <a:avLst/>
          </a:prstGeom>
          <a:ln w="19050">
            <a:solidFill>
              <a:srgbClr val="0141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/>
          <p:cNvCxnSpPr/>
          <p:nvPr/>
        </p:nvCxnSpPr>
        <p:spPr>
          <a:xfrm flipH="1">
            <a:off x="1427991" y="5357883"/>
            <a:ext cx="1" cy="472317"/>
          </a:xfrm>
          <a:prstGeom prst="line">
            <a:avLst/>
          </a:prstGeom>
          <a:ln>
            <a:solidFill>
              <a:srgbClr val="173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 flipH="1">
            <a:off x="6573763" y="3803154"/>
            <a:ext cx="1" cy="609214"/>
          </a:xfrm>
          <a:prstGeom prst="line">
            <a:avLst/>
          </a:prstGeom>
          <a:ln>
            <a:solidFill>
              <a:srgbClr val="173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 flipH="1">
            <a:off x="10145753" y="2119263"/>
            <a:ext cx="635" cy="1610360"/>
          </a:xfrm>
          <a:prstGeom prst="line">
            <a:avLst/>
          </a:prstGeom>
          <a:ln>
            <a:solidFill>
              <a:srgbClr val="173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392795" y="1072515"/>
            <a:ext cx="33585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sz="1400"/>
              <a:t>SoulCard with MOVE DID</a:t>
            </a:r>
            <a:endParaRPr lang="en-US" sz="1400"/>
          </a:p>
          <a:p>
            <a:pPr algn="ctr">
              <a:lnSpc>
                <a:spcPct val="150000"/>
              </a:lnSpc>
            </a:pPr>
            <a:r>
              <a:rPr lang="en-US" sz="1400"/>
              <a:t>Whitepaper with Token Model release </a:t>
            </a:r>
            <a:endParaRPr kumimoji="1" lang="en-US" sz="1400" dirty="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5278255" y="2980191"/>
            <a:ext cx="5656445" cy="89761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Team Introduction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308168" y="267969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332811" y="267969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10</a:t>
            </a:r>
            <a:endParaRPr lang="en-US" altLang="zh-CN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4FBC"/>
                </a:solidFill>
              </a:rPr>
              <a:t>Team </a:t>
            </a:r>
            <a:r>
              <a:rPr lang="zh-CN" altLang="en-US" dirty="0">
                <a:solidFill>
                  <a:srgbClr val="0B4FBC"/>
                </a:solidFill>
              </a:rPr>
              <a:t>—</a:t>
            </a:r>
            <a:r>
              <a:rPr lang="en-US" altLang="zh-CN" dirty="0">
                <a:solidFill>
                  <a:srgbClr val="0B4FBC"/>
                </a:solidFill>
              </a:rPr>
              <a:t> NonceGeekDAO</a:t>
            </a:r>
            <a:endParaRPr lang="en-US" altLang="zh-CN" dirty="0">
              <a:solidFill>
                <a:srgbClr val="0B4FB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23620" y="3763645"/>
            <a:ext cx="565531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Telegram: @leeduckgo</a:t>
            </a:r>
            <a:endParaRPr lang="en-US" altLang="zh-CN" b="1">
              <a:latin typeface="Arial Bold" panose="020B0604020202020204" charset="0"/>
              <a:cs typeface="Arial Bold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Wechat: 197626581</a:t>
            </a:r>
            <a:endParaRPr lang="zh-CN" alt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>
                <a:latin typeface="Arial Bold" panose="020B0604020202020204" charset="0"/>
                <a:cs typeface="Arial Bold" panose="020B0604020202020204" charset="0"/>
              </a:rPr>
              <a:t>https://noncegeek.com</a:t>
            </a:r>
            <a:endParaRPr lang="zh-CN" alt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https://github.com/noncegeek</a:t>
            </a:r>
            <a:endParaRPr lang="zh-CN" alt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/>
              <a:t>Cool-oriented </a:t>
            </a:r>
            <a:r>
              <a:rPr lang="en-US" altLang="zh-CN"/>
              <a:t>Programming.</a:t>
            </a:r>
            <a:endParaRPr lang="en-US" altLang="zh-CN" b="1">
              <a:latin typeface="Arial Bold" panose="020B0604020202020204" charset="0"/>
              <a:cs typeface="Arial Bold" panose="020B0604020202020204" charset="0"/>
            </a:endParaRPr>
          </a:p>
        </p:txBody>
      </p:sp>
      <p:pic>
        <p:nvPicPr>
          <p:cNvPr id="4" name="图片 3" descr="logo_noncegee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6890" y="1487170"/>
            <a:ext cx="6076950" cy="1711960"/>
          </a:xfrm>
          <a:prstGeom prst="rect">
            <a:avLst/>
          </a:prstGeom>
        </p:spPr>
      </p:pic>
      <p:pic>
        <p:nvPicPr>
          <p:cNvPr id="5" name="图片 4" descr="my_qr"/>
          <p:cNvPicPr>
            <a:picLocks noChangeAspect="1"/>
          </p:cNvPicPr>
          <p:nvPr/>
        </p:nvPicPr>
        <p:blipFill>
          <a:blip r:embed="rId2"/>
          <a:srcRect l="9928" t="23501" r="7741" b="13402"/>
          <a:stretch>
            <a:fillRect/>
          </a:stretch>
        </p:blipFill>
        <p:spPr>
          <a:xfrm>
            <a:off x="8180705" y="4092575"/>
            <a:ext cx="1793240" cy="1824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B4FBC"/>
                </a:solidFill>
              </a:rPr>
              <a:t>Team </a:t>
            </a:r>
            <a:r>
              <a:rPr lang="zh-CN" altLang="en-US" dirty="0">
                <a:solidFill>
                  <a:srgbClr val="0B4FBC"/>
                </a:solidFill>
              </a:rPr>
              <a:t>—</a:t>
            </a:r>
            <a:r>
              <a:rPr lang="en-US" altLang="zh-CN" dirty="0">
                <a:solidFill>
                  <a:srgbClr val="0B4FBC"/>
                </a:solidFill>
              </a:rPr>
              <a:t> NonceGeekDAO</a:t>
            </a:r>
            <a:endParaRPr lang="en-US" altLang="zh-CN" dirty="0">
              <a:solidFill>
                <a:srgbClr val="0B4FB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73530" y="1612265"/>
            <a:ext cx="97764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200000"/>
              </a:lnSpc>
            </a:pPr>
            <a:r>
              <a:rPr lang="en-US" altLang="zh-CN" sz="2000"/>
              <a:t>A Decentralized Developer DAO that based on Github, which focus on Move in 2022</a:t>
            </a:r>
            <a:endParaRPr lang="en-US" altLang="zh-CN" sz="2000"/>
          </a:p>
          <a:p>
            <a:pPr algn="ctr">
              <a:lnSpc>
                <a:spcPct val="200000"/>
              </a:lnSpc>
            </a:pPr>
            <a:endParaRPr lang="en-US" altLang="zh-CN" b="1">
              <a:latin typeface="Arial Bold" panose="020B0604020202020204" charset="0"/>
              <a:cs typeface="Arial Bold" panose="020B060402020202020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DAO Panel: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https://dao.noncegeek.com/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 Collaborative Records for MoveDID: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https://github.com/NonceGeek/MoveDID/issues?q=is%3Aissue+is%3Aclosed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zh-CN" b="1">
                <a:latin typeface="Arial Bold" panose="020B0604020202020204" charset="0"/>
                <a:cs typeface="Arial Bold" panose="020B0604020202020204" charset="0"/>
              </a:rPr>
              <a:t>Web3 dApp Camp based on Github Discussion:</a:t>
            </a:r>
            <a:endParaRPr lang="en-US" altLang="zh-CN" b="1">
              <a:latin typeface="Arial Bold" panose="020B0604020202020204" charset="0"/>
              <a:cs typeface="Arial Bold" panose="020B060402020202020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https://github.com/NonceGeek/Web3-dApp-Camp/discussions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4201795" y="2980055"/>
            <a:ext cx="7679055" cy="897890"/>
          </a:xfrm>
        </p:spPr>
        <p:txBody>
          <a:bodyPr>
            <a:normAutofit fontScale="90000"/>
          </a:bodyPr>
          <a:lstStyle/>
          <a:p>
            <a:r>
              <a:rPr sz="2000" b="1" dirty="0">
                <a:solidFill>
                  <a:schemeClr val="bg1"/>
                </a:solidFill>
              </a:rPr>
              <a:t>DID is the foundation of </a:t>
            </a:r>
            <a:br>
              <a:rPr sz="2000" b="1" dirty="0">
                <a:solidFill>
                  <a:schemeClr val="bg1"/>
                </a:solidFill>
              </a:rPr>
            </a:br>
            <a:r>
              <a:rPr sz="2000" b="1" dirty="0">
                <a:solidFill>
                  <a:schemeClr val="bg1"/>
                </a:solidFill>
              </a:rPr>
              <a:t>"large-scale Web3 financial system" and "large-scale Web3 society"</a:t>
            </a:r>
            <a:endParaRPr sz="2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31843" y="266826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6486" y="266826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01</a:t>
            </a:r>
            <a:endParaRPr lang="zh-CN" altLang="en-US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87889"/>
            <a:ext cx="10326416" cy="6500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B4FBC"/>
                </a:solidFill>
              </a:rPr>
              <a:t>Founders</a:t>
            </a:r>
            <a:endParaRPr lang="en-US" dirty="0">
              <a:solidFill>
                <a:srgbClr val="0B4FBC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A97F-BE2C-4FFE-AA1D-2135C12B39A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720" y="1296035"/>
            <a:ext cx="56553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Leeduckgo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</p:txBody>
      </p:sp>
      <p:pic>
        <p:nvPicPr>
          <p:cNvPr id="8" name="图片 7" descr="ava_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720" y="2160905"/>
            <a:ext cx="1845945" cy="18459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482090" y="4487545"/>
            <a:ext cx="40519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Cool-oriented Programming</a:t>
            </a:r>
            <a:endParaRPr lang="zh-CN" altLang="en-US"/>
          </a:p>
          <a:p>
            <a:pPr algn="ctr"/>
            <a:r>
              <a:rPr lang="zh-CN" altLang="en-US"/>
              <a:t>Years of experience </a:t>
            </a:r>
            <a:r>
              <a:rPr lang="en-US" altLang="zh-CN"/>
              <a:t>Web3 E</a:t>
            </a:r>
            <a:r>
              <a:rPr lang="zh-CN" altLang="en-US"/>
              <a:t>ngineer</a:t>
            </a:r>
            <a:endParaRPr lang="zh-CN" altLang="en-US"/>
          </a:p>
          <a:p>
            <a:pPr algn="ctr"/>
            <a:r>
              <a:rPr lang="en-US" altLang="zh-CN"/>
              <a:t>M</a:t>
            </a:r>
            <a:r>
              <a:rPr lang="zh-CN" altLang="en-US"/>
              <a:t>aster of Peking University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25" y="2160905"/>
            <a:ext cx="1846580" cy="1846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5967095" y="1296035"/>
            <a:ext cx="565531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Kei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66460" y="4487545"/>
            <a:ext cx="56559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Graduated from HUST with a bachelor's degree</a:t>
            </a:r>
            <a:endParaRPr lang="zh-CN" altLang="en-US"/>
          </a:p>
          <a:p>
            <a:pPr algn="ctr"/>
            <a:r>
              <a:rPr lang="en-US" altLang="zh-CN"/>
              <a:t>S</a:t>
            </a:r>
            <a:r>
              <a:rPr lang="zh-CN" altLang="en-US"/>
              <a:t>tudied </a:t>
            </a:r>
            <a:r>
              <a:rPr lang="zh-CN" altLang="en-US">
                <a:sym typeface="+mn-ea"/>
              </a:rPr>
              <a:t>interaction design </a:t>
            </a:r>
            <a:r>
              <a:rPr lang="zh-CN" altLang="en-US"/>
              <a:t>in the UK</a:t>
            </a:r>
            <a:endParaRPr lang="zh-CN" altLang="en-US"/>
          </a:p>
          <a:p>
            <a:pPr algn="ctr"/>
            <a:r>
              <a:rPr lang="en-US" altLang="zh-CN"/>
              <a:t>A</a:t>
            </a:r>
            <a:r>
              <a:rPr lang="zh-CN" altLang="en-US"/>
              <a:t> product manager with 6 years of rich experience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0B4FBC"/>
                </a:solidFill>
              </a:rPr>
              <a:t>DID is the foundation of "large-scale Web3 financial system"</a:t>
            </a:r>
            <a:endParaRPr lang="zh-CN" altLang="en-US" sz="2200" dirty="0">
              <a:solidFill>
                <a:srgbClr val="0B4FB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330" y="1459865"/>
            <a:ext cx="11665585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Build</a:t>
            </a:r>
            <a:r>
              <a:rPr lang="zh-CN" altLang="en-US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 </a:t>
            </a:r>
            <a:r>
              <a:rPr lang="en-US" altLang="zh-CN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Web3 Fintech System</a:t>
            </a:r>
            <a:r>
              <a:rPr lang="zh-CN" altLang="en-US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：</a:t>
            </a:r>
            <a:endParaRPr lang="zh-CN" altLang="en-US" sz="2500" b="1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* Level 0x03 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—— Derivatives and other modern financial products</a:t>
            </a:r>
            <a:endParaRPr lang="zh-CN" altLang="en-US" sz="250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</a:rPr>
              <a:t>* 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Level 0x02 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—— Credit and Credentials（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SBT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）</a:t>
            </a:r>
            <a:endParaRPr lang="en-US" altLang="zh-CN" sz="2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* Level 0x01 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—— 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Token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、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Behaviour &amp; Data</a:t>
            </a:r>
            <a:endParaRPr lang="en-US" altLang="zh-CN" sz="250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* Level 0x00 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—— 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Identity (</a:t>
            </a:r>
            <a:r>
              <a:rPr lang="en-US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DID) </a:t>
            </a:r>
            <a:endParaRPr lang="en-US" sz="2500">
              <a:latin typeface="Microsoft YaHei" panose="020B0503020204020204" charset="-122"/>
              <a:ea typeface="Microsoft YaHei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solidFill>
                  <a:srgbClr val="0B4FBC"/>
                </a:solidFill>
                <a:sym typeface="+mn-ea"/>
              </a:rPr>
              <a:t>DID is the foundation of "large-scale Web3 society"</a:t>
            </a:r>
            <a:endParaRPr lang="zh-CN" altLang="en-US" sz="2200" dirty="0">
              <a:solidFill>
                <a:srgbClr val="0B4FB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27660" y="1459865"/>
            <a:ext cx="12847320" cy="3938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Build</a:t>
            </a:r>
            <a:r>
              <a:rPr lang="zh-CN" altLang="en-US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 </a:t>
            </a:r>
            <a:r>
              <a:rPr lang="en-US" altLang="zh-CN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Web3 Society</a:t>
            </a:r>
            <a:r>
              <a:rPr lang="zh-CN" altLang="en-US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：</a:t>
            </a:r>
            <a:endParaRPr lang="zh-CN" altLang="en-US" sz="2500" b="1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* Level 0x03 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—— Communit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ies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 make up society</a:t>
            </a:r>
            <a:endParaRPr lang="zh-CN" altLang="en-US" sz="250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</a:rPr>
              <a:t>* 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Level 0x02 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—— Social relationships make up communities</a:t>
            </a:r>
            <a:endParaRPr lang="zh-CN" altLang="en-US" sz="2500"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* Level 0x01 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—— 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Token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、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sym typeface="+mn-ea"/>
              </a:rPr>
              <a:t>Behaviour &amp; Data</a:t>
            </a:r>
            <a:endParaRPr lang="en-US" altLang="zh-CN" sz="2500">
              <a:latin typeface="Microsoft YaHei" panose="020B0503020204020204" charset="-122"/>
              <a:ea typeface="Microsoft YaHei" panose="020B0503020204020204" charset="-122"/>
              <a:sym typeface="+mn-ea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* Level 0x00 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—— 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Identity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（</a:t>
            </a:r>
            <a:r>
              <a:rPr lang="en-US" altLang="zh-CN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DID</a:t>
            </a:r>
            <a:r>
              <a:rPr lang="zh-CN" altLang="en-US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</a:rPr>
              <a:t>）</a:t>
            </a:r>
            <a:endParaRPr lang="zh-CN" altLang="en-US" sz="2500">
              <a:latin typeface="Microsoft YaHei" panose="020B0503020204020204" charset="-122"/>
              <a:ea typeface="Microsoft YaHei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4201795" y="2980055"/>
            <a:ext cx="7679055" cy="897890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Why impl DID on Move</a:t>
            </a:r>
            <a:r>
              <a:rPr lang="zh-CN" altLang="en-US" sz="3000" b="1" dirty="0">
                <a:solidFill>
                  <a:schemeClr val="bg1"/>
                </a:solidFill>
              </a:rPr>
              <a:t>？</a:t>
            </a:r>
            <a:endParaRPr lang="zh-CN" altLang="en-US" sz="3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31843" y="266826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6486" y="266826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02</a:t>
            </a:r>
            <a:endParaRPr lang="zh-CN" altLang="en-US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B4FBC"/>
                </a:solidFill>
              </a:rPr>
              <a:t>Why Impl DID on Move?</a:t>
            </a:r>
            <a:endParaRPr lang="en-US" altLang="zh-CN" dirty="0">
              <a:solidFill>
                <a:srgbClr val="0B4FB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3525" y="2346325"/>
            <a:ext cx="1166558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500">
                <a:sym typeface="+mn-ea"/>
              </a:rPr>
              <a:t>Ethereum is </a:t>
            </a:r>
            <a:r>
              <a:rPr sz="2500" b="1">
                <a:latin typeface="Arial Bold" panose="020B0604020202020204" charset="0"/>
                <a:cs typeface="Arial Bold" panose="020B0604020202020204" charset="0"/>
                <a:sym typeface="+mn-ea"/>
              </a:rPr>
              <a:t>not</a:t>
            </a:r>
            <a:r>
              <a:rPr sz="2500">
                <a:sym typeface="+mn-ea"/>
              </a:rPr>
              <a:t> natively adapted to large-scale financial scenarios. </a:t>
            </a:r>
            <a:endParaRPr sz="2500">
              <a:sym typeface="+mn-ea"/>
            </a:endParaRPr>
          </a:p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500">
                <a:sym typeface="+mn-ea"/>
              </a:rPr>
              <a:t>Fintech on Ethereum belongs to spontaneous growth, and there is </a:t>
            </a:r>
            <a:r>
              <a:rPr sz="2500" b="1">
                <a:latin typeface="Arial Bold" panose="020B0604020202020204" charset="0"/>
                <a:cs typeface="Arial Bold" panose="020B0604020202020204" charset="0"/>
                <a:sym typeface="+mn-ea"/>
              </a:rPr>
              <a:t>no </a:t>
            </a:r>
            <a:r>
              <a:rPr sz="2500">
                <a:sym typeface="+mn-ea"/>
              </a:rPr>
              <a:t>L0x00 position in the ecosystem (domain name and </a:t>
            </a:r>
            <a:r>
              <a:rPr lang="en-US" sz="2500">
                <a:sym typeface="+mn-ea"/>
              </a:rPr>
              <a:t>did</a:t>
            </a:r>
            <a:r>
              <a:rPr sz="2500">
                <a:sym typeface="+mn-ea"/>
              </a:rPr>
              <a:t> are not equivalent).</a:t>
            </a:r>
            <a:endParaRPr lang="zh-CN" altLang="en-US" sz="2500">
              <a:solidFill>
                <a:schemeClr val="bg1">
                  <a:lumMod val="85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3755" y="279634"/>
            <a:ext cx="10326416" cy="6500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B4FBC"/>
                </a:solidFill>
              </a:rPr>
              <a:t>Why Impl DID on Move</a:t>
            </a:r>
            <a:r>
              <a:rPr lang="en-US" altLang="zh-CN" dirty="0">
                <a:solidFill>
                  <a:srgbClr val="0B4FBC"/>
                </a:solidFill>
                <a:sym typeface="+mn-ea"/>
              </a:rPr>
              <a:t>?</a:t>
            </a:r>
            <a:endParaRPr lang="zh-CN" altLang="en-US" dirty="0">
              <a:solidFill>
                <a:srgbClr val="0B4FB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3695" y="2229485"/>
            <a:ext cx="1166558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Resource-based</a:t>
            </a:r>
            <a:r>
              <a:rPr lang="zh-CN" altLang="en-US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 </a:t>
            </a:r>
            <a:r>
              <a:rPr lang="en-US" altLang="zh-CN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Move Chains &amp;</a:t>
            </a:r>
            <a:r>
              <a:rPr lang="zh-CN" altLang="en-US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 </a:t>
            </a:r>
            <a:r>
              <a:rPr lang="en-US" altLang="zh-CN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DID </a:t>
            </a:r>
            <a:r>
              <a:rPr lang="zh-CN" altLang="en-US" sz="2500" b="1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are highly matched（</a:t>
            </a:r>
            <a:r>
              <a:rPr lang="zh-CN" altLang="en-US" sz="2500" b="1">
                <a:sym typeface="+mn-ea"/>
              </a:rPr>
              <a:t>主权个人）</a:t>
            </a:r>
            <a:endParaRPr lang="zh-CN" altLang="en-US" sz="2500" b="1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  <a:sym typeface="+mn-ea"/>
              </a:rPr>
              <a:t>DID is really stored under each account, not in the contract</a:t>
            </a:r>
            <a:endParaRPr sz="2500">
              <a:latin typeface="Microsoft YaHei" panose="020B0503020204020204" charset="-122"/>
              <a:ea typeface="Microsoft YaHei" panose="020B0503020204020204" charset="-122"/>
              <a:cs typeface="Microsoft YaHei Bold" panose="020B0503020204020204" charset="-122"/>
              <a:sym typeface="+mn-ea"/>
            </a:endParaRPr>
          </a:p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  <a:sym typeface="+mn-ea"/>
              </a:rPr>
              <a:t>Facing large-scale users is both Move</a:t>
            </a:r>
            <a:r>
              <a:rPr lang="en-US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  <a:sym typeface="+mn-ea"/>
              </a:rPr>
              <a:t>-</a:t>
            </a:r>
            <a:r>
              <a:rPr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  <a:sym typeface="+mn-ea"/>
              </a:rPr>
              <a:t>Chains</a:t>
            </a:r>
            <a:r>
              <a:rPr lang="en-US"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  <a:sym typeface="+mn-ea"/>
              </a:rPr>
              <a:t>'</a:t>
            </a:r>
            <a:r>
              <a:rPr sz="2500">
                <a:latin typeface="Microsoft YaHei" panose="020B0503020204020204" charset="-122"/>
                <a:ea typeface="Microsoft YaHei" panose="020B0503020204020204" charset="-122"/>
                <a:cs typeface="Microsoft YaHei Bold" panose="020B0503020204020204" charset="-122"/>
                <a:sym typeface="+mn-ea"/>
              </a:rPr>
              <a:t> vision and DID's vision</a:t>
            </a:r>
            <a:endParaRPr sz="2500">
              <a:latin typeface="Microsoft YaHei" panose="020B0503020204020204" charset="-122"/>
              <a:ea typeface="Microsoft YaHei" panose="020B0503020204020204" charset="-122"/>
              <a:cs typeface="Microsoft YaHei Bold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1"/>
          </p:cNvSpPr>
          <p:nvPr>
            <p:ph type="title" idx="4294967295"/>
          </p:nvPr>
        </p:nvSpPr>
        <p:spPr>
          <a:xfrm>
            <a:off x="4201795" y="2980055"/>
            <a:ext cx="7679055" cy="897890"/>
          </a:xfrm>
        </p:spPr>
        <p:txBody>
          <a:bodyPr>
            <a:norm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</a:rPr>
              <a:t>Should only human be the subject of DID?</a:t>
            </a:r>
            <a:endParaRPr lang="en-US" altLang="zh-CN" sz="3000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31843" y="2668269"/>
            <a:ext cx="1551507" cy="1346795"/>
            <a:chOff x="331788" y="612775"/>
            <a:chExt cx="457200" cy="396875"/>
          </a:xfrm>
        </p:grpSpPr>
        <p:sp>
          <p:nvSpPr>
            <p:cNvPr id="15" name="Freeform 5"/>
            <p:cNvSpPr/>
            <p:nvPr/>
          </p:nvSpPr>
          <p:spPr bwMode="auto">
            <a:xfrm>
              <a:off x="331788" y="612775"/>
              <a:ext cx="258762" cy="220663"/>
            </a:xfrm>
            <a:custGeom>
              <a:avLst/>
              <a:gdLst>
                <a:gd name="T0" fmla="*/ 27 w 163"/>
                <a:gd name="T1" fmla="*/ 0 h 139"/>
                <a:gd name="T2" fmla="*/ 163 w 163"/>
                <a:gd name="T3" fmla="*/ 0 h 139"/>
                <a:gd name="T4" fmla="*/ 136 w 163"/>
                <a:gd name="T5" fmla="*/ 139 h 139"/>
                <a:gd name="T6" fmla="*/ 0 w 163"/>
                <a:gd name="T7" fmla="*/ 139 h 139"/>
                <a:gd name="T8" fmla="*/ 27 w 1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9">
                  <a:moveTo>
                    <a:pt x="27" y="0"/>
                  </a:moveTo>
                  <a:lnTo>
                    <a:pt x="163" y="0"/>
                  </a:lnTo>
                  <a:lnTo>
                    <a:pt x="136" y="139"/>
                  </a:lnTo>
                  <a:lnTo>
                    <a:pt x="0" y="139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588963" y="663575"/>
              <a:ext cx="200025" cy="169863"/>
            </a:xfrm>
            <a:custGeom>
              <a:avLst/>
              <a:gdLst>
                <a:gd name="T0" fmla="*/ 126 w 126"/>
                <a:gd name="T1" fmla="*/ 0 h 107"/>
                <a:gd name="T2" fmla="*/ 21 w 126"/>
                <a:gd name="T3" fmla="*/ 0 h 107"/>
                <a:gd name="T4" fmla="*/ 0 w 126"/>
                <a:gd name="T5" fmla="*/ 107 h 107"/>
                <a:gd name="T6" fmla="*/ 105 w 126"/>
                <a:gd name="T7" fmla="*/ 107 h 107"/>
                <a:gd name="T8" fmla="*/ 126 w 126"/>
                <a:gd name="T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07">
                  <a:moveTo>
                    <a:pt x="126" y="0"/>
                  </a:moveTo>
                  <a:lnTo>
                    <a:pt x="21" y="0"/>
                  </a:lnTo>
                  <a:lnTo>
                    <a:pt x="0" y="107"/>
                  </a:lnTo>
                  <a:lnTo>
                    <a:pt x="105" y="107"/>
                  </a:lnTo>
                  <a:lnTo>
                    <a:pt x="1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33388" y="857250"/>
              <a:ext cx="179387" cy="152400"/>
            </a:xfrm>
            <a:custGeom>
              <a:avLst/>
              <a:gdLst>
                <a:gd name="T0" fmla="*/ 113 w 113"/>
                <a:gd name="T1" fmla="*/ 0 h 96"/>
                <a:gd name="T2" fmla="*/ 19 w 113"/>
                <a:gd name="T3" fmla="*/ 0 h 96"/>
                <a:gd name="T4" fmla="*/ 0 w 113"/>
                <a:gd name="T5" fmla="*/ 96 h 96"/>
                <a:gd name="T6" fmla="*/ 94 w 113"/>
                <a:gd name="T7" fmla="*/ 96 h 96"/>
                <a:gd name="T8" fmla="*/ 113 w 113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6">
                  <a:moveTo>
                    <a:pt x="113" y="0"/>
                  </a:moveTo>
                  <a:lnTo>
                    <a:pt x="19" y="0"/>
                  </a:lnTo>
                  <a:lnTo>
                    <a:pt x="0" y="96"/>
                  </a:lnTo>
                  <a:lnTo>
                    <a:pt x="94" y="96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612775" y="873125"/>
              <a:ext cx="147637" cy="136525"/>
            </a:xfrm>
            <a:custGeom>
              <a:avLst/>
              <a:gdLst>
                <a:gd name="T0" fmla="*/ 162 w 162"/>
                <a:gd name="T1" fmla="*/ 0 h 149"/>
                <a:gd name="T2" fmla="*/ 29 w 162"/>
                <a:gd name="T3" fmla="*/ 0 h 149"/>
                <a:gd name="T4" fmla="*/ 0 w 162"/>
                <a:gd name="T5" fmla="*/ 149 h 149"/>
                <a:gd name="T6" fmla="*/ 132 w 162"/>
                <a:gd name="T7" fmla="*/ 149 h 149"/>
                <a:gd name="T8" fmla="*/ 162 w 162"/>
                <a:gd name="T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49">
                  <a:moveTo>
                    <a:pt x="16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3" y="149"/>
                    <a:pt x="88" y="149"/>
                    <a:pt x="132" y="149"/>
                  </a:cubicBezTo>
                  <a:cubicBezTo>
                    <a:pt x="162" y="0"/>
                    <a:pt x="162" y="0"/>
                    <a:pt x="162" y="0"/>
                  </a:cubicBezTo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256486" y="2668269"/>
            <a:ext cx="8039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i="1" dirty="0">
                <a:solidFill>
                  <a:srgbClr val="0B4FBC"/>
                </a:solidFill>
              </a:rPr>
              <a:t>03</a:t>
            </a:r>
            <a:endParaRPr lang="zh-CN" altLang="en-US" sz="4400" b="1" i="1" dirty="0">
              <a:solidFill>
                <a:srgbClr val="0B4FB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b82d9392-b5a9-4535-afac-a9564d13c807}"/>
  <p:tag name="TABLE_ENDDRAG_ORIGIN_RECT" val="390*216"/>
  <p:tag name="TABLE_ENDDRAG_RECT" val="80*233*483*217"/>
</p:tagLst>
</file>

<file path=ppt/theme/theme1.xml><?xml version="1.0" encoding="utf-8"?>
<a:theme xmlns:a="http://schemas.openxmlformats.org/drawingml/2006/main" name="Office 主题">
  <a:themeElements>
    <a:clrScheme name="颜色模版2">
      <a:dk1>
        <a:srgbClr val="000000"/>
      </a:dk1>
      <a:lt1>
        <a:sysClr val="window" lastClr="FFFFFF"/>
      </a:lt1>
      <a:dk2>
        <a:srgbClr val="0F46BD"/>
      </a:dk2>
      <a:lt2>
        <a:srgbClr val="E7E6E6"/>
      </a:lt2>
      <a:accent1>
        <a:srgbClr val="0F46BD"/>
      </a:accent1>
      <a:accent2>
        <a:srgbClr val="DF2429"/>
      </a:accent2>
      <a:accent3>
        <a:srgbClr val="3F6BCA"/>
      </a:accent3>
      <a:accent4>
        <a:srgbClr val="E55054"/>
      </a:accent4>
      <a:accent5>
        <a:srgbClr val="87A2DE"/>
      </a:accent5>
      <a:accent6>
        <a:srgbClr val="EF9194"/>
      </a:accent6>
      <a:hlink>
        <a:srgbClr val="0563C1"/>
      </a:hlink>
      <a:folHlink>
        <a:srgbClr val="954F72"/>
      </a:folHlink>
    </a:clrScheme>
    <a:fontScheme name="1ujnste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5841</Words>
  <Application>WPS 文字</Application>
  <PresentationFormat>宽屏</PresentationFormat>
  <Paragraphs>234</Paragraphs>
  <Slides>30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Minecraft</vt:lpstr>
      <vt:lpstr>Microsoft YaHei</vt:lpstr>
      <vt:lpstr>Microsoft YaHei Bold</vt:lpstr>
      <vt:lpstr>Arial Bold</vt:lpstr>
      <vt:lpstr>Noto Sans S Chinese Light</vt:lpstr>
      <vt:lpstr>微软雅黑</vt:lpstr>
      <vt:lpstr>Arial Unicode MS</vt:lpstr>
      <vt:lpstr>Calibri</vt:lpstr>
      <vt:lpstr>Helvetica Neue</vt:lpstr>
      <vt:lpstr>冬青黑体简体中文</vt:lpstr>
      <vt:lpstr>Office 主题</vt:lpstr>
      <vt:lpstr>PowerPoint 演示文稿</vt:lpstr>
      <vt:lpstr>Short Introduction</vt:lpstr>
      <vt:lpstr>DID is the foundation of  "large-scale Web3 financial system" and "large-scale Web3 society"</vt:lpstr>
      <vt:lpstr>DID is the foundation of "large-scale Web3 financial system"</vt:lpstr>
      <vt:lpstr>DID is the foundation of "large-scale Web3 society"</vt:lpstr>
      <vt:lpstr>Why impl DID on Move？</vt:lpstr>
      <vt:lpstr>Why Impl DID on Move?</vt:lpstr>
      <vt:lpstr>Why Impl DID on Move?</vt:lpstr>
      <vt:lpstr>Should only human be the subject of DID?</vt:lpstr>
      <vt:lpstr>The subjects of DID</vt:lpstr>
      <vt:lpstr>Quick Introduction for MoveDID </vt:lpstr>
      <vt:lpstr>Quick Introduction for MoveDID </vt:lpstr>
      <vt:lpstr>Usage Scenarios of MoveDID</vt:lpstr>
      <vt:lpstr>Usage Scenarios of MoveDID — Web3</vt:lpstr>
      <vt:lpstr>Usage Scenarios of MoveDID — Web2</vt:lpstr>
      <vt:lpstr>dApp Example based on MoveDID</vt:lpstr>
      <vt:lpstr>Application - DAO System based on Github</vt:lpstr>
      <vt:lpstr>Application - DAO System based on Github</vt:lpstr>
      <vt:lpstr>Application - SoulCard</vt:lpstr>
      <vt:lpstr>Token Model</vt:lpstr>
      <vt:lpstr>Token Model</vt:lpstr>
      <vt:lpstr>Business Model</vt:lpstr>
      <vt:lpstr>Business Model</vt:lpstr>
      <vt:lpstr>Business Canvas (Outside the Incubator)</vt:lpstr>
      <vt:lpstr>RoadMap</vt:lpstr>
      <vt:lpstr>Road Map</vt:lpstr>
      <vt:lpstr>Team Introduction</vt:lpstr>
      <vt:lpstr>Team — NonceGeekDAO</vt:lpstr>
      <vt:lpstr>Team — NonceGeekDAO</vt:lpstr>
      <vt:lpstr>Founders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v_wbscli(李世聪)</dc:creator>
  <cp:lastModifiedBy>李大狗</cp:lastModifiedBy>
  <cp:revision>676</cp:revision>
  <dcterms:created xsi:type="dcterms:W3CDTF">2023-01-19T12:36:24Z</dcterms:created>
  <dcterms:modified xsi:type="dcterms:W3CDTF">2023-01-19T12:36:24Z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2052-5.0.0.7548</vt:lpwstr>
  </property>
  <property fmtid="{D5CDD505-2E9C-101B-9397-08002B2CF9AE}" pid="3" name="ICV">
    <vt:lpwstr>C4479A542BD462ED1DA1A76315F1C802</vt:lpwstr>
  </property>
</Properties>
</file>