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9" r:id="rId3"/>
    <p:sldId id="358" r:id="rId4"/>
    <p:sldId id="365" r:id="rId5"/>
    <p:sldId id="366" r:id="rId6"/>
    <p:sldId id="367" r:id="rId7"/>
    <p:sldId id="359" r:id="rId8"/>
    <p:sldId id="284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76" r:id="rId17"/>
    <p:sldId id="377" r:id="rId18"/>
    <p:sldId id="379" r:id="rId19"/>
    <p:sldId id="380" r:id="rId20"/>
    <p:sldId id="357" r:id="rId21"/>
    <p:sldId id="346" r:id="rId22"/>
    <p:sldId id="347" r:id="rId23"/>
    <p:sldId id="348" r:id="rId24"/>
    <p:sldId id="349" r:id="rId25"/>
    <p:sldId id="350" r:id="rId26"/>
    <p:sldId id="360" r:id="rId27"/>
    <p:sldId id="368" r:id="rId28"/>
    <p:sldId id="361" r:id="rId29"/>
    <p:sldId id="364" r:id="rId30"/>
    <p:sldId id="362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63" autoAdjust="0"/>
    <p:restoredTop sz="83700" autoAdjust="0"/>
  </p:normalViewPr>
  <p:slideViewPr>
    <p:cSldViewPr snapToGrid="0">
      <p:cViewPr varScale="1">
        <p:scale>
          <a:sx n="137" d="100"/>
          <a:sy n="137" d="100"/>
        </p:scale>
        <p:origin x="114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63FC8-6390-4529-A8E5-04C6E756DF92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3B9D9-8F2B-43C5-9C06-9F83959F7A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448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  <a:defRPr/>
                </a:pPr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双线性对的计算通常</a:t>
                </a:r>
                <a:r>
                  <a:rPr lang="zh-CN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使用</a:t>
                </a:r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Miller</a:t>
                </a:r>
                <a:r>
                  <a:rPr lang="zh-CN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算法</a:t>
                </a: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r>
                  <a:rPr lang="zh-CN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在计算</a:t>
                </a:r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R-Ate</a:t>
                </a:r>
                <a:r>
                  <a:rPr lang="zh-CN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2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12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</m:sub>
                    </m:sSub>
                    <m:r>
                      <a:rPr lang="en-US" altLang="zh-CN" sz="12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12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𝑄</m:t>
                    </m:r>
                    <m:r>
                      <a:rPr lang="en-US" altLang="zh-CN" sz="12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 </m:t>
                    </m:r>
                    <m:r>
                      <a:rPr lang="en-US" altLang="zh-CN" sz="12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𝑃</m:t>
                    </m:r>
                    <m:r>
                      <a:rPr lang="en-US" altLang="zh-CN" sz="12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中的</a:t>
                </a:r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Miller</a:t>
                </a:r>
                <a:r>
                  <a:rPr lang="zh-CN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2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12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  <m:r>
                          <a:rPr lang="en-US" altLang="zh-CN" sz="12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a:rPr lang="en-US" altLang="zh-CN" sz="12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𝑄</m:t>
                        </m:r>
                      </m:sub>
                    </m:sSub>
                    <m:r>
                      <a:rPr lang="en-US" altLang="zh-CN" sz="12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 </m:t>
                    </m:r>
                    <m:r>
                      <a:rPr lang="en-US" altLang="zh-CN" sz="12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𝑃</m:t>
                    </m:r>
                    <m:r>
                      <a:rPr lang="en-US" altLang="zh-CN" sz="12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12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</m:t>
                    </m:r>
                    <m:r>
                      <a:rPr lang="en-US" altLang="zh-CN" sz="12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=6</m:t>
                    </m:r>
                    <m:r>
                      <a:rPr lang="en-US" altLang="zh-CN" sz="12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𝑡</m:t>
                    </m:r>
                    <m:r>
                      <a:rPr lang="en-US" altLang="zh-CN" sz="12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+2</m:t>
                    </m:r>
                  </m:oMath>
                </a14:m>
                <a:r>
                  <a:rPr lang="zh-CN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的权重决定了</a:t>
                </a:r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Miller</a:t>
                </a:r>
                <a:r>
                  <a:rPr lang="zh-CN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循环</a:t>
                </a: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中点加运算的次数</a:t>
                </a:r>
                <a:r>
                  <a:rPr lang="zh-CN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。通过了解椭圆曲线上多倍点运算的优化策略，对</a:t>
                </a:r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Miller</a:t>
                </a:r>
                <a:r>
                  <a:rPr lang="zh-CN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函数中的</a:t>
                </a:r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zh-CN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采取不同的展开，即对</a:t>
                </a:r>
                <a14:m>
                  <m:oMath xmlns:m="http://schemas.openxmlformats.org/officeDocument/2006/math">
                    <m:r>
                      <a:rPr lang="en-US" altLang="zh-CN" sz="12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</m:t>
                    </m:r>
                    <m:r>
                      <a:rPr lang="en-US" altLang="zh-CN" sz="12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=6</m:t>
                    </m:r>
                    <m:r>
                      <a:rPr lang="en-US" altLang="zh-CN" sz="12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𝑡</m:t>
                    </m:r>
                    <m:r>
                      <a:rPr lang="en-US" altLang="zh-CN" sz="12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+2</m:t>
                    </m:r>
                  </m:oMath>
                </a14:m>
                <a:r>
                  <a:rPr lang="zh-CN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做不相邻表示形式（</a:t>
                </a:r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non-adjacent form</a:t>
                </a:r>
                <a:r>
                  <a:rPr lang="zh-CN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NFA</a:t>
                </a:r>
                <a:r>
                  <a:rPr lang="zh-CN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），而非二进制加减展开，展开系数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2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2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的取值不再是</a:t>
                </a:r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r>
                  <a:rPr lang="zh-CN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或</a:t>
                </a:r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，而是</a:t>
                </a:r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r>
                  <a:rPr lang="zh-CN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-1. </a:t>
                </a:r>
                <a:r>
                  <a:rPr lang="zh-CN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对于一些</a:t>
                </a:r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</a:t>
                </a:r>
                <a:r>
                  <a:rPr lang="zh-CN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的选择可以使得</a:t>
                </a:r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zh-CN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NFA</a:t>
                </a:r>
                <a:r>
                  <a:rPr lang="zh-CN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展开权重更低，进而使得</a:t>
                </a:r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Miller</a:t>
                </a:r>
                <a:r>
                  <a:rPr lang="zh-CN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循环的计算次数降低优化</a:t>
                </a:r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Miller</a:t>
                </a:r>
                <a:r>
                  <a:rPr lang="zh-CN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函数的计算效率。</a:t>
                </a:r>
                <a:endPara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  <a:defRPr/>
                </a:pP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例如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6</m:t>
                    </m:r>
                    <m:r>
                      <m:rPr>
                        <m:sty m:val="p"/>
                      </m:rPr>
                      <a:rPr lang="en-US" altLang="zh-CN" sz="12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t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+2=</m:t>
                    </m:r>
                    <m:sSup>
                      <m:sSup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e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64</m:t>
                        </m:r>
                      </m:sup>
                    </m:sSup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sSup>
                      <m:sSup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e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𝑘</m:t>
                        </m:r>
                      </m:sup>
                    </m:sSup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sSup>
                      <m:sSup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e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p>
                    </m:sSup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𝑘</m:t>
                    </m:r>
                    <m:r>
                      <a:rPr lang="zh-CN" altLang="en-US" sz="12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为</m:t>
                    </m:r>
                  </m:oMath>
                </a14:m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整数。其权重为</a:t>
                </a:r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k+1,</a:t>
                </a: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</a:t>
                </a:r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较大时，所需点加次数较多。而若采取</a:t>
                </a:r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NFA</a:t>
                </a: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展开，则在循环中进行两次点加部分，其余均是倍点运算。故该方法虽然简单，但在特殊情形下可大幅优化</a:t>
                </a:r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R-Ate</a:t>
                </a: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对的计算</a:t>
                </a:r>
                <a:endPara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  <a:defRPr/>
                </a:pPr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双线性对的计算通常</a:t>
                </a:r>
                <a:r>
                  <a:rPr lang="zh-CN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使用</a:t>
                </a:r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Miller</a:t>
                </a:r>
                <a:r>
                  <a:rPr lang="zh-CN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算法</a:t>
                </a: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r>
                  <a:rPr lang="zh-CN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在计算</a:t>
                </a:r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R-Ate</a:t>
                </a:r>
                <a:r>
                  <a:rPr lang="zh-CN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 </a:t>
                </a:r>
                <a:r>
                  <a:rPr lang="en-US" altLang="zh-CN" sz="1200" i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𝑅</a:t>
                </a:r>
                <a:r>
                  <a:rPr lang="zh-CN" altLang="zh-CN" sz="1200" i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_</a:t>
                </a:r>
                <a:r>
                  <a:rPr lang="en-US" altLang="zh-CN" sz="1200" i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𝑎 (𝑄, 𝑃)</a:t>
                </a:r>
                <a:r>
                  <a:rPr lang="zh-CN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中的</a:t>
                </a:r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Miller</a:t>
                </a:r>
                <a:r>
                  <a:rPr lang="zh-CN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函数</a:t>
                </a:r>
                <a:r>
                  <a:rPr lang="en-US" altLang="zh-CN" sz="1200" i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𝑓</a:t>
                </a:r>
                <a:r>
                  <a:rPr lang="zh-CN" altLang="zh-CN" sz="1200" i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_(</a:t>
                </a:r>
                <a:r>
                  <a:rPr lang="en-US" altLang="zh-CN" sz="1200" i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𝑎,𝑄</a:t>
                </a:r>
                <a:r>
                  <a:rPr lang="zh-CN" altLang="zh-CN" sz="1200" i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)</a:t>
                </a:r>
                <a:r>
                  <a:rPr lang="en-US" altLang="zh-CN" sz="1200" i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 ( 𝑃)</a:t>
                </a:r>
                <a:r>
                  <a:rPr lang="zh-CN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时，</a:t>
                </a:r>
                <a:r>
                  <a:rPr lang="en-US" altLang="zh-CN" sz="1200" i="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𝑎=6𝑡+2</a:t>
                </a:r>
                <a:r>
                  <a:rPr lang="zh-CN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的权重决定了</a:t>
                </a:r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Miller</a:t>
                </a:r>
                <a:r>
                  <a:rPr lang="zh-CN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循环</a:t>
                </a: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中点加运算的次数</a:t>
                </a:r>
                <a:r>
                  <a:rPr lang="zh-CN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。通过了解椭圆曲线上多倍点运算的优化策略，对</a:t>
                </a:r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Miller</a:t>
                </a:r>
                <a:r>
                  <a:rPr lang="zh-CN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函数中的</a:t>
                </a:r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zh-CN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采取不同的展开，即对</a:t>
                </a:r>
                <a:r>
                  <a:rPr lang="en-US" altLang="zh-CN" sz="1200" i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𝑎=6𝑡+2</a:t>
                </a:r>
                <a:r>
                  <a:rPr lang="zh-CN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做不相邻表示形式（</a:t>
                </a:r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non-adjacent form</a:t>
                </a:r>
                <a:r>
                  <a:rPr lang="zh-CN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NFA</a:t>
                </a:r>
                <a:r>
                  <a:rPr lang="zh-CN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），而非二进制加减展开，展开系数</a:t>
                </a:r>
                <a:r>
                  <a:rPr lang="en-US" altLang="zh-CN" sz="1200" i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𝑎</a:t>
                </a:r>
                <a:r>
                  <a:rPr lang="zh-CN" altLang="zh-CN" sz="1200" i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_</a:t>
                </a:r>
                <a:r>
                  <a:rPr lang="en-US" altLang="zh-CN" sz="1200" i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𝑖</a:t>
                </a:r>
                <a:r>
                  <a:rPr lang="zh-CN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的取值不再是</a:t>
                </a:r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r>
                  <a:rPr lang="zh-CN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或</a:t>
                </a:r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，而是</a:t>
                </a:r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r>
                  <a:rPr lang="zh-CN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-1. </a:t>
                </a:r>
                <a:r>
                  <a:rPr lang="zh-CN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对于一些</a:t>
                </a:r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</a:t>
                </a:r>
                <a:r>
                  <a:rPr lang="zh-CN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的选择可以使得</a:t>
                </a:r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zh-CN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NFA</a:t>
                </a:r>
                <a:r>
                  <a:rPr lang="zh-CN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展开权重更低，进而使得</a:t>
                </a:r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Miller</a:t>
                </a:r>
                <a:r>
                  <a:rPr lang="zh-CN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循环的计算次数降低优化</a:t>
                </a:r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Miller</a:t>
                </a:r>
                <a:r>
                  <a:rPr lang="zh-CN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函数的计算效率。</a:t>
                </a:r>
                <a:endPara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  <a:defRPr/>
                </a:pP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例如</a:t>
                </a:r>
                <a:r>
                  <a:rPr lang="en-US" altLang="zh-CN" sz="1200" b="0" i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6</a:t>
                </a:r>
                <a:r>
                  <a:rPr lang="en-US" altLang="zh-CN" sz="1200" i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t</a:t>
                </a:r>
                <a:r>
                  <a:rPr lang="en-US" altLang="zh-CN" sz="1200" b="0" i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+2=2^64−2^𝑘+2^1  𝑘</a:t>
                </a:r>
                <a:r>
                  <a:rPr lang="zh-CN" altLang="en-US" sz="1200" i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为</a:t>
                </a: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整数。其权重为</a:t>
                </a:r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k+1,</a:t>
                </a: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</a:t>
                </a:r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较大时，所需点加次数较多。而若采取</a:t>
                </a:r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NFA</a:t>
                </a: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展开，则在循环中进行两次点加部分，其余均是倍点运算。故该方法虽然简单，但在特殊情形下可大幅优化</a:t>
                </a:r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R-Ate</a:t>
                </a: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对的计算</a:t>
                </a:r>
                <a:endPara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kumimoji="1"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3B9D9-8F2B-43C5-9C06-9F83959F7AC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006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3B9D9-8F2B-43C5-9C06-9F83959F7AC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915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3B9D9-8F2B-43C5-9C06-9F83959F7AC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240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由于并行计算主要是加速签名验签的运算吞吐量，在我们对</a:t>
            </a:r>
            <a:r>
              <a:rPr lang="en-US" altLang="zh-CN" dirty="0"/>
              <a:t>128</a:t>
            </a:r>
            <a:r>
              <a:rPr lang="zh-CN" altLang="en-US" dirty="0"/>
              <a:t>条消息，同时进行签名 这里假设了参数都是一样的，但签名的运算在底层做了 相应的次数，底层的运算利用</a:t>
            </a:r>
            <a:r>
              <a:rPr lang="en-US" altLang="zh-CN" dirty="0"/>
              <a:t>CUDA</a:t>
            </a:r>
            <a:r>
              <a:rPr lang="zh-CN" altLang="en-US" dirty="0"/>
              <a:t>并行起来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其实并行部分只改了一个函数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其实</a:t>
            </a:r>
            <a:r>
              <a:rPr lang="en-US" altLang="zh-CN" dirty="0"/>
              <a:t>..</a:t>
            </a:r>
            <a:r>
              <a:rPr lang="zh-CN" altLang="en-US" dirty="0"/>
              <a:t>（！这是不能说的）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速度这么慢的原因是，没有对底层的运算做优化 像</a:t>
            </a:r>
            <a:r>
              <a:rPr lang="en-US" altLang="zh-CN" dirty="0" err="1"/>
              <a:t>micral</a:t>
            </a:r>
            <a:r>
              <a:rPr lang="zh-CN" altLang="en-US" dirty="0"/>
              <a:t>密码库就对大数运算做了很好的优化，其签名有很短的延时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3B9D9-8F2B-43C5-9C06-9F83959F7AC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496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54B58D-39C3-4D68-9244-86A745C6B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FE5C80-332F-4651-9429-637987FF0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2901B4-8766-40C3-92A9-043AAAEC7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F353-41F9-4981-9C96-54F8A63F6764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4CA8B4-DCF0-4D14-871E-9CF1DB5AC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8A71BA-6DCB-494D-89FF-806EBD0F0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F6CBB-531F-49CD-947E-147E188F5D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897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9E669-30C1-4C1D-97B8-7B4946A7B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4034EE-487C-41FF-8FF6-DE390A304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B7EF4E-85A9-4149-B058-21BE42CE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F353-41F9-4981-9C96-54F8A63F6764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47597B-FF5C-4293-9384-47D3FAEBA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87D924-D722-41E5-8E03-0EB8A97E0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F6CBB-531F-49CD-947E-147E188F5D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325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48AC09-70EF-467A-A105-C7C90998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371683-ADB0-4220-A152-4482444DF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5EA034-F4AE-456A-A759-4EEC5D6C8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F353-41F9-4981-9C96-54F8A63F6764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D9EC36-CF48-496A-96E3-D4F7CE141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90098F-F62B-441A-8B25-6F41E41BC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F6CBB-531F-49CD-947E-147E188F5D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621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A3863-1C41-4EBE-81EB-0FF0C13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B0388F-3BE7-4AC5-AF55-5E43CCCD1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87214C-3709-405C-B973-B28C8FF28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F353-41F9-4981-9C96-54F8A63F6764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8DD64E-07E4-4644-A559-5840110BA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3ABC98-E80D-4A04-B973-22B8E290D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F6CBB-531F-49CD-947E-147E188F5D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820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43DEB-EF49-4F37-B09C-3DD314F01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F6DA32-99F5-4CB3-8E58-4436193F1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003BC4-07AB-4E42-9175-5D2ED07A3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F353-41F9-4981-9C96-54F8A63F6764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2D33D2-FBDB-4051-A42D-2884C8F67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8078AE-BF5A-4A38-A77B-5795402E8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F6CBB-531F-49CD-947E-147E188F5D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224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21F94-D78F-4808-8B7B-3DE4EFCA7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B717B7-3D23-44C4-9985-77B0AF9637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622E80-6540-43E2-80B3-7E6903DD5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6943EF-DB95-4099-8F92-9CC093AC2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F353-41F9-4981-9C96-54F8A63F6764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FA1240-357E-452C-8BEA-8F48A133C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CAAD84-820D-4508-BEC6-3A925C909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F6CBB-531F-49CD-947E-147E188F5D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014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3E11C-EC6B-4A81-91E2-F920EA78F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81F397-A1CF-43B4-B8C5-EA55E3FC5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EE6EE8-7469-430E-976C-A11562D27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B932A5-0D6A-4BC0-97C4-C8D73D173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6CC1E4-A928-4CE3-8ED1-DC77AB9A30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980484-4B6C-4DFA-93F8-F500840CE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F353-41F9-4981-9C96-54F8A63F6764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20DFD64-316C-4CA8-ACC9-109E37B96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F3F23B1-3646-4967-8F5F-252EAB44D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F6CBB-531F-49CD-947E-147E188F5D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44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40EEE0-5BD7-4A69-8C36-644A8FD40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6EA46F-8285-437B-B32F-9B0DFF564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F353-41F9-4981-9C96-54F8A63F6764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1567DE6-E2A7-4F4B-B907-B64CA67C7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BF615C-1142-479F-903D-33F20C8C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F6CBB-531F-49CD-947E-147E188F5D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97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5CC7C91-FED3-40FA-9113-8658CBB3A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F353-41F9-4981-9C96-54F8A63F6764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3B49D7-47C3-445D-8F14-2C2308A8C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5515D3-2047-40FB-90A4-6495516CD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F6CBB-531F-49CD-947E-147E188F5D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932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E80554-4CCA-41C3-BE88-EF0FB7C5F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FCE80F-F115-4EE4-96E8-B048AD692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4B7662-450B-45DB-8CE1-9D9625E08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A66514-2D21-43A0-A755-87E3806CB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F353-41F9-4981-9C96-54F8A63F6764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637387-49F9-4AF1-A7AF-D4BC4BBA8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01BD8B-5208-476B-906F-A2B66C2EF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F6CBB-531F-49CD-947E-147E188F5D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344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8BB67-A050-47D8-B533-A39C86D4C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D531CC-749E-474D-B4EA-10706AA30C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96CA5A-14AC-435E-B505-3AF6BB974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7DDE34-C82C-4932-ADCB-26950D8DD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F353-41F9-4981-9C96-54F8A63F6764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08DF33-3C1F-4CC2-85EA-059C1818E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CC2F77-DD12-4AF1-B6FC-CFD670B13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F6CBB-531F-49CD-947E-147E188F5D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517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C418A9-5A85-46EE-8E1C-FA41D71E0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ED5023-7BE9-41D9-82E7-F2F17F33B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F0957D-3C43-4290-BB72-1ACE7A278D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0F353-41F9-4981-9C96-54F8A63F6764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0D20DB-CD08-43E4-AB1F-D0D1FB1D8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945C99-2D03-45AF-B749-662A849C48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F6CBB-531F-49CD-947E-147E188F5D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21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ederico2014/SM9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ederico2014/SM9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>
            <a:extLst>
              <a:ext uri="{FF2B5EF4-FFF2-40B4-BE49-F238E27FC236}">
                <a16:creationId xmlns:a16="http://schemas.microsoft.com/office/drawing/2014/main" id="{C5443D8B-C1E3-4F80-B31E-4AF026609575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1776413" y="5157789"/>
            <a:ext cx="7772400" cy="1470025"/>
          </a:xfrm>
        </p:spPr>
        <p:txBody>
          <a:bodyPr/>
          <a:lstStyle/>
          <a:p>
            <a:pPr algn="r"/>
            <a:r>
              <a:rPr lang="zh-CN" altLang="en-US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发热鹅鹅鹅我人 反而</a:t>
            </a:r>
            <a:endParaRPr lang="zh-CN" altLang="zh-CN" sz="4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1" name="直接连接符 4">
            <a:extLst>
              <a:ext uri="{FF2B5EF4-FFF2-40B4-BE49-F238E27FC236}">
                <a16:creationId xmlns:a16="http://schemas.microsoft.com/office/drawing/2014/main" id="{46F07A36-760A-4B94-8592-D377B45636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2813050"/>
            <a:ext cx="4572000" cy="0"/>
          </a:xfrm>
          <a:prstGeom prst="line">
            <a:avLst/>
          </a:prstGeom>
          <a:noFill/>
          <a:ln w="9525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2" name="直接连接符 5">
            <a:extLst>
              <a:ext uri="{FF2B5EF4-FFF2-40B4-BE49-F238E27FC236}">
                <a16:creationId xmlns:a16="http://schemas.microsoft.com/office/drawing/2014/main" id="{1F8C303C-D41B-47BE-9605-37415B809A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2378075"/>
            <a:ext cx="0" cy="431800"/>
          </a:xfrm>
          <a:prstGeom prst="line">
            <a:avLst/>
          </a:prstGeom>
          <a:noFill/>
          <a:ln w="38100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4" name="直接连接符 7">
            <a:extLst>
              <a:ext uri="{FF2B5EF4-FFF2-40B4-BE49-F238E27FC236}">
                <a16:creationId xmlns:a16="http://schemas.microsoft.com/office/drawing/2014/main" id="{8A001CEA-34B1-44E9-8BD0-9E00D9C4F7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67439" y="2516189"/>
            <a:ext cx="1587" cy="288925"/>
          </a:xfrm>
          <a:prstGeom prst="line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B92386D-FEBF-4372-BAD3-EBDF12CFA0C5}"/>
              </a:ext>
            </a:extLst>
          </p:cNvPr>
          <p:cNvSpPr txBox="1"/>
          <p:nvPr/>
        </p:nvSpPr>
        <p:spPr>
          <a:xfrm>
            <a:off x="2979508" y="2854768"/>
            <a:ext cx="67745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基于并发架构的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SM9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算法高效实现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8801B9C-B4D4-4D9A-BE00-8541D17338A3}"/>
              </a:ext>
            </a:extLst>
          </p:cNvPr>
          <p:cNvSpPr txBox="1"/>
          <p:nvPr/>
        </p:nvSpPr>
        <p:spPr>
          <a:xfrm>
            <a:off x="1454380" y="553728"/>
            <a:ext cx="6034087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 dirty="0">
                <a:ln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BN</a:t>
            </a:r>
            <a:r>
              <a:rPr lang="zh-CN" altLang="en-US" b="1" dirty="0">
                <a:ln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曲线上的</a:t>
            </a:r>
            <a:r>
              <a:rPr lang="en-US" altLang="zh-CN" b="1" dirty="0">
                <a:ln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R-Ate</a:t>
            </a:r>
            <a:r>
              <a:rPr lang="zh-CN" altLang="en-US" b="1" dirty="0">
                <a:ln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对的计算</a:t>
            </a:r>
            <a:r>
              <a:rPr lang="en-US" altLang="zh-CN" b="1" dirty="0">
                <a:ln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>
                <a:ln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算法展示</a:t>
            </a:r>
          </a:p>
        </p:txBody>
      </p:sp>
      <p:sp>
        <p:nvSpPr>
          <p:cNvPr id="5" name="直接连接符 5">
            <a:extLst>
              <a:ext uri="{FF2B5EF4-FFF2-40B4-BE49-F238E27FC236}">
                <a16:creationId xmlns:a16="http://schemas.microsoft.com/office/drawing/2014/main" id="{32C589D8-7FE7-49E2-A3C7-F647EB2A8C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69841" y="5877232"/>
            <a:ext cx="0" cy="431800"/>
          </a:xfrm>
          <a:prstGeom prst="line">
            <a:avLst/>
          </a:prstGeom>
          <a:noFill/>
          <a:ln w="38100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直接连接符 7">
            <a:extLst>
              <a:ext uri="{FF2B5EF4-FFF2-40B4-BE49-F238E27FC236}">
                <a16:creationId xmlns:a16="http://schemas.microsoft.com/office/drawing/2014/main" id="{F5EDF375-938D-4AF3-956F-B2DD713BB0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041280" y="6015346"/>
            <a:ext cx="1587" cy="288925"/>
          </a:xfrm>
          <a:prstGeom prst="line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BC10C7D-08E5-43CA-9436-CB1A1B49A26E}"/>
              </a:ext>
            </a:extLst>
          </p:cNvPr>
          <p:cNvCxnSpPr>
            <a:cxnSpLocks/>
          </p:cNvCxnSpPr>
          <p:nvPr/>
        </p:nvCxnSpPr>
        <p:spPr>
          <a:xfrm>
            <a:off x="1063846" y="6304271"/>
            <a:ext cx="97846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直接连接符 5">
            <a:extLst>
              <a:ext uri="{FF2B5EF4-FFF2-40B4-BE49-F238E27FC236}">
                <a16:creationId xmlns:a16="http://schemas.microsoft.com/office/drawing/2014/main" id="{4C5DDF7B-602E-4264-A4B4-FB21CDD8C8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3846" y="553728"/>
            <a:ext cx="1743" cy="49917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0" name="直接连接符 5">
            <a:extLst>
              <a:ext uri="{FF2B5EF4-FFF2-40B4-BE49-F238E27FC236}">
                <a16:creationId xmlns:a16="http://schemas.microsoft.com/office/drawing/2014/main" id="{373272BA-91E7-4C11-AA56-DCAEACA310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59113" y="553728"/>
            <a:ext cx="1743" cy="312739"/>
          </a:xfrm>
          <a:prstGeom prst="line">
            <a:avLst/>
          </a:prstGeom>
          <a:ln w="63500">
            <a:solidFill>
              <a:srgbClr val="FFC000"/>
            </a:solidFill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0A66C9F-7411-9BB5-E86C-799F4142D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819" y="1103020"/>
            <a:ext cx="7041494" cy="490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658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8801B9C-B4D4-4D9A-BE00-8541D17338A3}"/>
                  </a:ext>
                </a:extLst>
              </p:cNvPr>
              <p:cNvSpPr txBox="1"/>
              <p:nvPr/>
            </p:nvSpPr>
            <p:spPr>
              <a:xfrm>
                <a:off x="1541466" y="543980"/>
                <a:ext cx="6034087" cy="39074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zh-CN" b="1" dirty="0">
                    <a:ln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单次</a:t>
                </a:r>
                <a:r>
                  <a:rPr lang="en-US" altLang="zh-CN" b="1" dirty="0">
                    <a:ln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R-Ate</a:t>
                </a:r>
                <a:r>
                  <a:rPr lang="zh-CN" altLang="zh-CN" b="1" dirty="0">
                    <a:ln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对计算中的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>
                            <a:ln/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1">
                            <a:ln/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𝐹</m:t>
                        </m:r>
                      </m:e>
                      <m:sub>
                        <m:r>
                          <a:rPr lang="en-US" altLang="zh-CN" b="1">
                            <a:ln/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zh-CN" b="1" dirty="0">
                    <a:ln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上模乘计数</a:t>
                </a:r>
                <a:r>
                  <a:rPr lang="en-US" altLang="zh-CN" b="1" dirty="0">
                    <a:ln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b="1" dirty="0">
                    <a:ln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塔式扩张</a:t>
                </a:r>
                <a:endParaRPr lang="zh-CN" altLang="zh-CN" b="1" dirty="0">
                  <a:ln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8801B9C-B4D4-4D9A-BE00-8541D1733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466" y="543980"/>
                <a:ext cx="6034087" cy="390748"/>
              </a:xfrm>
              <a:prstGeom prst="rect">
                <a:avLst/>
              </a:prstGeom>
              <a:blipFill>
                <a:blip r:embed="rId3"/>
                <a:stretch>
                  <a:fillRect l="-1111" t="-9375" b="-265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直接连接符 5">
            <a:extLst>
              <a:ext uri="{FF2B5EF4-FFF2-40B4-BE49-F238E27FC236}">
                <a16:creationId xmlns:a16="http://schemas.microsoft.com/office/drawing/2014/main" id="{32C589D8-7FE7-49E2-A3C7-F647EB2A8C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69841" y="5877232"/>
            <a:ext cx="0" cy="431800"/>
          </a:xfrm>
          <a:prstGeom prst="line">
            <a:avLst/>
          </a:prstGeom>
          <a:noFill/>
          <a:ln w="38100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直接连接符 7">
            <a:extLst>
              <a:ext uri="{FF2B5EF4-FFF2-40B4-BE49-F238E27FC236}">
                <a16:creationId xmlns:a16="http://schemas.microsoft.com/office/drawing/2014/main" id="{F5EDF375-938D-4AF3-956F-B2DD713BB0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041280" y="6015346"/>
            <a:ext cx="1587" cy="288925"/>
          </a:xfrm>
          <a:prstGeom prst="line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BC10C7D-08E5-43CA-9436-CB1A1B49A26E}"/>
              </a:ext>
            </a:extLst>
          </p:cNvPr>
          <p:cNvCxnSpPr>
            <a:cxnSpLocks/>
          </p:cNvCxnSpPr>
          <p:nvPr/>
        </p:nvCxnSpPr>
        <p:spPr>
          <a:xfrm>
            <a:off x="1063846" y="6304271"/>
            <a:ext cx="97846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直接连接符 5">
            <a:extLst>
              <a:ext uri="{FF2B5EF4-FFF2-40B4-BE49-F238E27FC236}">
                <a16:creationId xmlns:a16="http://schemas.microsoft.com/office/drawing/2014/main" id="{4C5DDF7B-602E-4264-A4B4-FB21CDD8C8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3846" y="553728"/>
            <a:ext cx="1743" cy="49917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0" name="直接连接符 5">
            <a:extLst>
              <a:ext uri="{FF2B5EF4-FFF2-40B4-BE49-F238E27FC236}">
                <a16:creationId xmlns:a16="http://schemas.microsoft.com/office/drawing/2014/main" id="{373272BA-91E7-4C11-AA56-DCAEACA310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59113" y="553728"/>
            <a:ext cx="1743" cy="312739"/>
          </a:xfrm>
          <a:prstGeom prst="line">
            <a:avLst/>
          </a:prstGeom>
          <a:ln w="63500">
            <a:solidFill>
              <a:srgbClr val="FFC000"/>
            </a:solidFill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9">
                <a:extLst>
                  <a:ext uri="{FF2B5EF4-FFF2-40B4-BE49-F238E27FC236}">
                    <a16:creationId xmlns:a16="http://schemas.microsoft.com/office/drawing/2014/main" id="{6DB4EDF1-8AE8-43A9-9869-D7A1C6AB4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8449" y="1052898"/>
                <a:ext cx="9515459" cy="4962448"/>
              </a:xfrm>
              <a:prstGeom prst="roundRect">
                <a:avLst>
                  <a:gd name="adj" fmla="val 3023"/>
                </a:avLst>
              </a:prstGeom>
              <a:solidFill>
                <a:srgbClr val="F2F2F2"/>
              </a:solidFill>
              <a:ln w="38100">
                <a:solidFill>
                  <a:srgbClr val="F2F2F2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marL="285750" indent="-28575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有限域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𝐹</m:t>
                        </m:r>
                      </m:e>
                      <m:sub>
                        <m:sSup>
                          <m:s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20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CN" sz="20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12</m:t>
                            </m:r>
                          </m:sup>
                        </m:sSup>
                      </m:sub>
                    </m:sSub>
                  </m:oMath>
                </a14:m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一种</a:t>
                </a:r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塔式扩张如下</a:t>
                </a:r>
                <a:r>
                  <a:rPr lang="zh-CN" altLang="en-US" sz="1800" b="0" i="0" kern="100" dirty="0">
                    <a:solidFill>
                      <a:srgbClr val="000000"/>
                    </a:solidFill>
                    <a:effectLst/>
                    <a:latin typeface="CMR10"/>
                    <a:ea typeface="宋体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endPara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8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     </m:t>
                          </m:r>
                          <m:r>
                            <a:rPr lang="en-US" altLang="zh-CN" sz="1800" b="0" i="1" kern="1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         </m:t>
                          </m:r>
                          <m:r>
                            <a:rPr lang="en-US" altLang="zh-CN" sz="18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p>
                            <m:sSupPr>
                              <m:ctrlPr>
                                <a:rPr lang="zh-CN" altLang="zh-CN" sz="18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altLang="zh-CN" sz="18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</m:sSub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zh-CN" sz="18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18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altLang="zh-CN" sz="1800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[</m:t>
                      </m:r>
                      <m:r>
                        <a:rPr lang="en-US" altLang="zh-CN" sz="1800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n-US" altLang="zh-CN" sz="1800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])/(</m:t>
                      </m:r>
                      <m:r>
                        <a:rPr lang="en-US" altLang="zh-CN" sz="1800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n-US" altLang="zh-CN" sz="1800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^2−</m:t>
                      </m:r>
                      <m:r>
                        <a:rPr lang="en-US" altLang="zh-CN" sz="1800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𝛽</m:t>
                      </m:r>
                      <m:r>
                        <a:rPr lang="en-US" altLang="zh-CN" sz="1800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zh-CN" sz="1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        </m:t>
                      </m:r>
                      <m:r>
                        <m:rPr>
                          <m:nor/>
                        </m:rPr>
                        <a:rPr lang="zh-CN" altLang="zh-CN" sz="18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其中</m:t>
                      </m:r>
                      <m:r>
                        <a:rPr lang="en-US" altLang="zh-CN" sz="1800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𝛽</m:t>
                      </m:r>
                      <m:r>
                        <a:rPr lang="en-US" altLang="zh-CN" sz="1800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=−2</m:t>
                      </m:r>
                    </m:oMath>
                  </m:oMathPara>
                </a14:m>
                <a:endPara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8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p>
                            <m:sSupPr>
                              <m:ctrlPr>
                                <a:rPr lang="zh-CN" altLang="zh-CN" sz="18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altLang="zh-CN" sz="18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sub>
                      </m:sSub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zh-CN" sz="18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p>
                            <m:sSupPr>
                              <m:ctrlPr>
                                <a:rPr lang="zh-CN" altLang="zh-CN" sz="18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altLang="zh-CN" sz="18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</m:sSub>
                      <m:r>
                        <a:rPr lang="en-US" altLang="zh-CN" sz="1800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[</m:t>
                      </m:r>
                      <m:r>
                        <a:rPr lang="en-US" altLang="zh-CN" sz="1800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𝑣</m:t>
                      </m:r>
                      <m:r>
                        <a:rPr lang="en-US" altLang="zh-CN" sz="1800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])/(</m:t>
                      </m:r>
                      <m:r>
                        <a:rPr lang="en-US" altLang="zh-CN" sz="1800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𝑣</m:t>
                      </m:r>
                      <m:r>
                        <a:rPr lang="en-US" altLang="zh-CN" sz="1800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^2−</m:t>
                      </m:r>
                      <m:r>
                        <a:rPr lang="en-US" altLang="zh-CN" sz="1800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n-US" altLang="zh-CN" sz="1800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                           </m:t>
                      </m:r>
                    </m:oMath>
                  </m:oMathPara>
                </a14:m>
                <a:endPara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zh-CN" sz="18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p>
                            <m:sSupPr>
                              <m:ctrlPr>
                                <a:rPr lang="zh-CN" altLang="zh-CN" sz="18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altLang="zh-CN" sz="18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</m:sup>
                          </m:sSup>
                        </m:sub>
                      </m:sSub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zh-CN" sz="18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p>
                            <m:sSupPr>
                              <m:ctrlPr>
                                <a:rPr lang="zh-CN" altLang="zh-CN" sz="18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altLang="zh-CN" sz="18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sub>
                      </m:sSub>
                      <m:r>
                        <a:rPr lang="en-US" altLang="zh-CN" sz="1800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altLang="zh-CN" sz="1800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altLang="zh-CN" sz="1800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])/(</m:t>
                      </m:r>
                      <m:r>
                        <a:rPr lang="en-US" altLang="zh-CN" sz="1800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altLang="zh-CN" sz="1800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^3−</m:t>
                      </m:r>
                      <m:r>
                        <a:rPr lang="en-US" altLang="zh-CN" sz="1800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𝑣</m:t>
                      </m:r>
                      <m:r>
                        <a:rPr lang="en-US" altLang="zh-CN" sz="1800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                            </m:t>
                      </m:r>
                    </m:oMath>
                  </m:oMathPara>
                </a14:m>
                <a:endParaRPr lang="en-US" altLang="zh-CN" sz="1800" kern="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0" algn="just">
                  <a:buNone/>
                </a:pPr>
                <a:endParaRPr lang="en-US" altLang="zh-CN" sz="1800" kern="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0" algn="just">
                  <a:buNone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利用塔式扩张我们可以通过基域的运算来表示扩域的运算。</a:t>
                </a:r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记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628650" indent="-342900" algn="just"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20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0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</m:t>
                    </m:r>
                    <m:r>
                      <a:rPr lang="en-US" altLang="zh-CN" sz="20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sz="20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𝑚</m:t>
                    </m:r>
                    <m:r>
                      <a:rPr lang="en-US" altLang="zh-CN" sz="20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sz="20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𝑠</m:t>
                    </m:r>
                    <m:r>
                      <a:rPr lang="en-US" altLang="zh-CN" sz="20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sz="20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  <m:r>
                      <a:rPr lang="en-US" altLang="zh-CN" sz="20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acc>
                      <m:accPr>
                        <m:chr m:val="̃"/>
                        <m:ctrlPr>
                          <a:rPr lang="zh-CN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</m:e>
                    </m:acc>
                    <m: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acc>
                      <m:accPr>
                        <m:chr m:val="̃"/>
                        <m:ctrlPr>
                          <a:rPr lang="zh-CN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e>
                    </m:acc>
                    <m: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acc>
                      <m:accPr>
                        <m:chr m:val="̃"/>
                        <m:ctrlPr>
                          <a:rPr lang="zh-CN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e>
                    </m:acc>
                    <m: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acc>
                      <m:accPr>
                        <m:chr m:val="̃"/>
                        <m:ctrlPr>
                          <a:rPr lang="zh-CN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e>
                    </m:acc>
                    <m: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  <m:r>
                          <a:rPr lang="en-US" altLang="zh-CN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a:rPr lang="en-US" altLang="zh-CN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𝑀</m:t>
                        </m:r>
                        <m:r>
                          <a:rPr lang="en-US" altLang="zh-CN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a:rPr lang="en-US" altLang="zh-CN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𝑆</m:t>
                        </m:r>
                        <m:r>
                          <a:rPr lang="en-US" altLang="zh-CN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a:rPr lang="en-US" altLang="zh-CN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𝐼</m:t>
                        </m:r>
                      </m:e>
                    </m:d>
                    <m: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,(</m:t>
                    </m:r>
                    <m:acc>
                      <m:accPr>
                        <m:chr m:val="̃"/>
                        <m:ctrlPr>
                          <a:rPr lang="zh-CN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e>
                    </m:acc>
                    <m: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acc>
                      <m:accPr>
                        <m:chr m:val="̃"/>
                        <m:ctrlPr>
                          <a:rPr lang="zh-CN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𝑀</m:t>
                        </m:r>
                      </m:e>
                    </m:acc>
                    <m: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acc>
                      <m:accPr>
                        <m:chr m:val="̃"/>
                        <m:ctrlPr>
                          <a:rPr lang="zh-CN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𝑆</m:t>
                        </m:r>
                      </m:e>
                    </m:acc>
                    <m: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acc>
                      <m:accPr>
                        <m:chr m:val="̃"/>
                        <m:ctrlPr>
                          <a:rPr lang="zh-CN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𝐼</m:t>
                        </m:r>
                      </m:e>
                    </m:acc>
                    <m: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</a:t>
                </a:r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有限域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0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𝑃</m:t>
                            </m:r>
                          </m:sub>
                        </m:sSub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𝐹</m:t>
                        </m:r>
                      </m:e>
                      <m:sub>
                        <m:sSup>
                          <m:s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20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CN" sz="20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p>
                        </m:sSup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,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𝐹</m:t>
                        </m:r>
                      </m:e>
                      <m:sub>
                        <m:sSup>
                          <m:s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20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CN" sz="20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4</m:t>
                            </m:r>
                          </m:sup>
                        </m:sSup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𝐹</m:t>
                        </m:r>
                      </m:e>
                      <m:sub>
                        <m:sSup>
                          <m:s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20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CN" sz="20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12</m:t>
                            </m:r>
                          </m:sup>
                        </m:sSup>
                      </m:sub>
                    </m:sSub>
                  </m:oMath>
                </a14:m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模加，模乘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（特指大数模乘），</a:t>
                </a:r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模平方，模逆运算的耗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628650" indent="-342900" algn="just"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表示模乘一个常数的耗时。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indent="0" algn="just">
                  <a:buNone/>
                </a:pP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indent="0" algn="just">
                  <a:buNone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参照优化算法和代码，我们可以计算出单次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R-Ate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对计算中用到的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𝐹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模乘计数。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2" name="TextBox 9">
                <a:extLst>
                  <a:ext uri="{FF2B5EF4-FFF2-40B4-BE49-F238E27FC236}">
                    <a16:creationId xmlns:a16="http://schemas.microsoft.com/office/drawing/2014/main" id="{6DB4EDF1-8AE8-43A9-9869-D7A1C6AB4F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98449" y="1052898"/>
                <a:ext cx="9515459" cy="4962448"/>
              </a:xfrm>
              <a:prstGeom prst="roundRect">
                <a:avLst>
                  <a:gd name="adj" fmla="val 3023"/>
                </a:avLst>
              </a:prstGeom>
              <a:blipFill>
                <a:blip r:embed="rId4"/>
                <a:stretch>
                  <a:fillRect r="-2616"/>
                </a:stretch>
              </a:blipFill>
              <a:ln w="38100">
                <a:solidFill>
                  <a:srgbClr val="F2F2F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2271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8801B9C-B4D4-4D9A-BE00-8541D17338A3}"/>
              </a:ext>
            </a:extLst>
          </p:cNvPr>
          <p:cNvSpPr txBox="1"/>
          <p:nvPr/>
        </p:nvSpPr>
        <p:spPr>
          <a:xfrm>
            <a:off x="1541466" y="543980"/>
            <a:ext cx="6034087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ln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优化算法一</a:t>
            </a:r>
            <a:r>
              <a:rPr lang="en-US" altLang="zh-CN" b="1" dirty="0">
                <a:ln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——Karatsuba</a:t>
            </a:r>
            <a:r>
              <a:rPr lang="zh-CN" altLang="zh-CN" b="1" dirty="0">
                <a:ln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乘法</a:t>
            </a:r>
          </a:p>
        </p:txBody>
      </p:sp>
      <p:sp>
        <p:nvSpPr>
          <p:cNvPr id="5" name="直接连接符 5">
            <a:extLst>
              <a:ext uri="{FF2B5EF4-FFF2-40B4-BE49-F238E27FC236}">
                <a16:creationId xmlns:a16="http://schemas.microsoft.com/office/drawing/2014/main" id="{32C589D8-7FE7-49E2-A3C7-F647EB2A8C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69841" y="5877232"/>
            <a:ext cx="0" cy="431800"/>
          </a:xfrm>
          <a:prstGeom prst="line">
            <a:avLst/>
          </a:prstGeom>
          <a:noFill/>
          <a:ln w="38100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直接连接符 7">
            <a:extLst>
              <a:ext uri="{FF2B5EF4-FFF2-40B4-BE49-F238E27FC236}">
                <a16:creationId xmlns:a16="http://schemas.microsoft.com/office/drawing/2014/main" id="{F5EDF375-938D-4AF3-956F-B2DD713BB0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041280" y="6015346"/>
            <a:ext cx="1587" cy="288925"/>
          </a:xfrm>
          <a:prstGeom prst="line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BC10C7D-08E5-43CA-9436-CB1A1B49A26E}"/>
              </a:ext>
            </a:extLst>
          </p:cNvPr>
          <p:cNvCxnSpPr>
            <a:cxnSpLocks/>
          </p:cNvCxnSpPr>
          <p:nvPr/>
        </p:nvCxnSpPr>
        <p:spPr>
          <a:xfrm>
            <a:off x="1063846" y="6304271"/>
            <a:ext cx="97846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直接连接符 5">
            <a:extLst>
              <a:ext uri="{FF2B5EF4-FFF2-40B4-BE49-F238E27FC236}">
                <a16:creationId xmlns:a16="http://schemas.microsoft.com/office/drawing/2014/main" id="{4C5DDF7B-602E-4264-A4B4-FB21CDD8C8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3846" y="553728"/>
            <a:ext cx="1743" cy="49917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0" name="直接连接符 5">
            <a:extLst>
              <a:ext uri="{FF2B5EF4-FFF2-40B4-BE49-F238E27FC236}">
                <a16:creationId xmlns:a16="http://schemas.microsoft.com/office/drawing/2014/main" id="{373272BA-91E7-4C11-AA56-DCAEACA310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59113" y="553728"/>
            <a:ext cx="1743" cy="312739"/>
          </a:xfrm>
          <a:prstGeom prst="line">
            <a:avLst/>
          </a:prstGeom>
          <a:ln w="63500">
            <a:solidFill>
              <a:srgbClr val="FFC000"/>
            </a:solidFill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9">
                <a:extLst>
                  <a:ext uri="{FF2B5EF4-FFF2-40B4-BE49-F238E27FC236}">
                    <a16:creationId xmlns:a16="http://schemas.microsoft.com/office/drawing/2014/main" id="{6DB4EDF1-8AE8-43A9-9869-D7A1C6AB4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9113" y="2017827"/>
                <a:ext cx="9515459" cy="4146857"/>
              </a:xfrm>
              <a:prstGeom prst="roundRect">
                <a:avLst>
                  <a:gd name="adj" fmla="val 3023"/>
                </a:avLst>
              </a:prstGeom>
              <a:solidFill>
                <a:srgbClr val="F2F2F2"/>
              </a:solidFill>
              <a:ln w="38100">
                <a:solidFill>
                  <a:srgbClr val="F2F2F2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marL="285750" indent="-28575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indent="0" algn="just">
                  <a:lnSpc>
                    <a:spcPct val="150000"/>
                  </a:lnSpc>
                  <a:buNone/>
                </a:pPr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b</m:t>
                            </m:r>
                          </m:e>
                          <m:sub>
                            <m:r>
                              <a:rPr lang="en-US" altLang="zh-CN" sz="20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u</m:t>
                        </m:r>
                      </m:e>
                    </m:d>
                    <m: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b</m:t>
                            </m:r>
                          </m:e>
                          <m:sub>
                            <m:r>
                              <a:rPr lang="en-US" altLang="zh-CN" sz="20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u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ϵ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𝐹</m:t>
                        </m:r>
                      </m:e>
                      <m:sub>
                        <m:sSup>
                          <m:s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20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CN" sz="20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则其模乘结果为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</a:t>
                </a:r>
              </a:p>
              <a:p>
                <a:pPr indent="0" algn="just">
                  <a:lnSpc>
                    <a:spcPct val="150000"/>
                  </a:lnSpc>
                  <a:buNone/>
                </a:pP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b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b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𝑢</m:t>
                        </m:r>
                      </m:e>
                      <m:sup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b</m:t>
                                </m:r>
                              </m:e>
                              <m:sub>
                                <m:r>
                                  <a:rPr lang="en-US" altLang="zh-CN" sz="200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+</m:t>
                            </m:r>
                            <m:r>
                              <a:rPr lang="en-US" altLang="zh-CN" sz="20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b</m:t>
                            </m:r>
                          </m:e>
                          <m:sub>
                            <m:r>
                              <a:rPr lang="en-US" altLang="zh-CN" sz="20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𝑢</m:t>
                    </m:r>
                  </m:oMath>
                </a14:m>
                <a:endParaRPr lang="zh-CN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sSub>
                        <m:sSubPr>
                          <m:ctrlPr>
                            <a:rPr lang="zh-CN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sSub>
                        <m:sSubPr>
                          <m:ctrlPr>
                            <a:rPr lang="zh-CN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b</m:t>
                          </m:r>
                        </m:e>
                        <m:sub>
                          <m:r>
                            <a:rPr lang="en-US" altLang="zh-CN" sz="20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b</m:t>
                          </m:r>
                        </m:e>
                        <m:sub>
                          <m:r>
                            <a:rPr lang="en-US" altLang="zh-CN" sz="20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zh-CN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𝑢</m:t>
                          </m:r>
                        </m:e>
                        <m:sup>
                          <m:r>
                            <a:rPr lang="en-US" altLang="zh-CN" sz="20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00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b</m:t>
                              </m:r>
                            </m:e>
                            <m:sub>
                              <m:r>
                                <a:rPr lang="en-US" altLang="zh-CN" sz="200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b</m:t>
                              </m:r>
                            </m:e>
                            <m:sub>
                              <m:r>
                                <a:rPr lang="en-US" altLang="zh-CN" sz="200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00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𝑢</m:t>
                      </m:r>
                    </m:oMath>
                  </m:oMathPara>
                </a14:m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indent="0" algn="just">
                  <a:buNone/>
                </a:pP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indent="0" algn="just">
                  <a:buNone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相较于常规的计算需要四次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𝐹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上的模乘，</a:t>
                </a:r>
                <a:r>
                  <a:rPr lang="en-US" altLang="zh-CN" sz="200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Karatsuba</a:t>
                </a:r>
                <a:r>
                  <a:rPr lang="zh-CN" altLang="en-US" sz="200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乘法只需三次模乘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（相对应得要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次模加）。在这种算法下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e>
                    </m:acc>
                    <m: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=3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𝑚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+3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indent="0" algn="just">
                  <a:buNone/>
                </a:pP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indent="0" algn="just">
                  <a:buNone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𝐹</m:t>
                        </m:r>
                      </m:e>
                      <m:sub>
                        <m:sSup>
                          <m:s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20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CN" sz="2000" b="0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4</m:t>
                            </m:r>
                          </m:sup>
                        </m:sSup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和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𝐹</m:t>
                        </m:r>
                      </m:e>
                      <m:sub>
                        <m:sSup>
                          <m:s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20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CN" sz="2000" b="0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12</m:t>
                            </m:r>
                          </m:sup>
                        </m:sSup>
                      </m:sub>
                    </m:sSub>
                    <m:r>
                      <a:rPr lang="zh-CN" altLang="en-US" sz="20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上的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模乘同理，故可得</a:t>
                </a:r>
                <a14:m>
                  <m:oMath xmlns:m="http://schemas.openxmlformats.org/officeDocument/2006/math">
                    <m:r>
                      <a:rPr lang="zh-CN" altLang="en-US" sz="20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sz="20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𝑀</m:t>
                    </m:r>
                    <m:r>
                      <a:rPr lang="en-US" altLang="zh-CN" sz="20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=3</m:t>
                    </m:r>
                    <m:acc>
                      <m:accPr>
                        <m:chr m:val="̃"/>
                        <m:ctrlPr>
                          <a:rPr lang="zh-CN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e>
                    </m:acc>
                    <m: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+3</m:t>
                    </m:r>
                    <m:acc>
                      <m:accPr>
                        <m:chr m:val="̃"/>
                        <m:ctrlPr>
                          <a:rPr lang="zh-CN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</m:e>
                    </m:acc>
                    <m: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sSub>
                      <m:sSubPr>
                        <m:ctrlPr>
                          <a:rPr lang="zh-CN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𝑀</m:t>
                        </m:r>
                      </m:e>
                    </m:acc>
                    <m: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=6</m:t>
                    </m:r>
                    <m: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𝑀</m:t>
                    </m:r>
                    <m: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+15</m:t>
                    </m:r>
                    <m: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</m:t>
                    </m:r>
                    <m: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sSub>
                      <m:sSubPr>
                        <m:ctrlPr>
                          <a:rPr lang="zh-CN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  <m:r>
                          <a:rPr lang="en-US" altLang="zh-CN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𝛽</m:t>
                        </m:r>
                      </m:sub>
                    </m:sSub>
                  </m:oMath>
                </a14:m>
                <a:endParaRPr lang="zh-CN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indent="0" algn="just">
                  <a:buNone/>
                </a:pPr>
                <a:endParaRPr lang="zh-CN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2" name="TextBox 9">
                <a:extLst>
                  <a:ext uri="{FF2B5EF4-FFF2-40B4-BE49-F238E27FC236}">
                    <a16:creationId xmlns:a16="http://schemas.microsoft.com/office/drawing/2014/main" id="{6DB4EDF1-8AE8-43A9-9869-D7A1C6AB4F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9113" y="2017827"/>
                <a:ext cx="9515459" cy="4146857"/>
              </a:xfrm>
              <a:prstGeom prst="roundRect">
                <a:avLst>
                  <a:gd name="adj" fmla="val 3023"/>
                </a:avLst>
              </a:prstGeom>
              <a:blipFill>
                <a:blip r:embed="rId2"/>
                <a:stretch>
                  <a:fillRect r="-133"/>
                </a:stretch>
              </a:blipFill>
              <a:ln w="38100">
                <a:solidFill>
                  <a:srgbClr val="F2F2F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0179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8801B9C-B4D4-4D9A-BE00-8541D17338A3}"/>
              </a:ext>
            </a:extLst>
          </p:cNvPr>
          <p:cNvSpPr txBox="1"/>
          <p:nvPr/>
        </p:nvSpPr>
        <p:spPr>
          <a:xfrm>
            <a:off x="1541466" y="543980"/>
            <a:ext cx="6034087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ln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优化算法二</a:t>
            </a:r>
            <a:r>
              <a:rPr lang="en-US" altLang="zh-CN" b="1" dirty="0">
                <a:ln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>
                <a:ln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复</a:t>
            </a:r>
            <a:r>
              <a:rPr lang="zh-CN" altLang="zh-CN" b="1" dirty="0">
                <a:ln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乘</a:t>
            </a:r>
          </a:p>
        </p:txBody>
      </p:sp>
      <p:sp>
        <p:nvSpPr>
          <p:cNvPr id="5" name="直接连接符 5">
            <a:extLst>
              <a:ext uri="{FF2B5EF4-FFF2-40B4-BE49-F238E27FC236}">
                <a16:creationId xmlns:a16="http://schemas.microsoft.com/office/drawing/2014/main" id="{32C589D8-7FE7-49E2-A3C7-F647EB2A8C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69841" y="5877232"/>
            <a:ext cx="0" cy="431800"/>
          </a:xfrm>
          <a:prstGeom prst="line">
            <a:avLst/>
          </a:prstGeom>
          <a:noFill/>
          <a:ln w="38100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直接连接符 7">
            <a:extLst>
              <a:ext uri="{FF2B5EF4-FFF2-40B4-BE49-F238E27FC236}">
                <a16:creationId xmlns:a16="http://schemas.microsoft.com/office/drawing/2014/main" id="{F5EDF375-938D-4AF3-956F-B2DD713BB0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041280" y="6015346"/>
            <a:ext cx="1587" cy="288925"/>
          </a:xfrm>
          <a:prstGeom prst="line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BC10C7D-08E5-43CA-9436-CB1A1B49A26E}"/>
              </a:ext>
            </a:extLst>
          </p:cNvPr>
          <p:cNvCxnSpPr>
            <a:cxnSpLocks/>
          </p:cNvCxnSpPr>
          <p:nvPr/>
        </p:nvCxnSpPr>
        <p:spPr>
          <a:xfrm>
            <a:off x="1063846" y="6304271"/>
            <a:ext cx="97846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直接连接符 5">
            <a:extLst>
              <a:ext uri="{FF2B5EF4-FFF2-40B4-BE49-F238E27FC236}">
                <a16:creationId xmlns:a16="http://schemas.microsoft.com/office/drawing/2014/main" id="{4C5DDF7B-602E-4264-A4B4-FB21CDD8C8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3846" y="553728"/>
            <a:ext cx="1743" cy="49917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0" name="直接连接符 5">
            <a:extLst>
              <a:ext uri="{FF2B5EF4-FFF2-40B4-BE49-F238E27FC236}">
                <a16:creationId xmlns:a16="http://schemas.microsoft.com/office/drawing/2014/main" id="{373272BA-91E7-4C11-AA56-DCAEACA310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59113" y="553728"/>
            <a:ext cx="1743" cy="312739"/>
          </a:xfrm>
          <a:prstGeom prst="line">
            <a:avLst/>
          </a:prstGeom>
          <a:ln w="63500">
            <a:solidFill>
              <a:srgbClr val="FFC000"/>
            </a:solidFill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9">
                <a:extLst>
                  <a:ext uri="{FF2B5EF4-FFF2-40B4-BE49-F238E27FC236}">
                    <a16:creationId xmlns:a16="http://schemas.microsoft.com/office/drawing/2014/main" id="{6DB4EDF1-8AE8-43A9-9869-D7A1C6AB4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8270" y="1755027"/>
                <a:ext cx="9515459" cy="2626471"/>
              </a:xfrm>
              <a:prstGeom prst="roundRect">
                <a:avLst>
                  <a:gd name="adj" fmla="val 3023"/>
                </a:avLst>
              </a:prstGeom>
              <a:solidFill>
                <a:srgbClr val="F2F2F2"/>
              </a:solidFill>
              <a:ln w="38100">
                <a:solidFill>
                  <a:srgbClr val="F2F2F2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marL="285750" indent="-28575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628650" indent="-342900" algn="just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zh-CN" altLang="en-US" sz="2000" dirty="0">
                    <a:ea typeface="微软雅黑" panose="020B0503020204020204" pitchFamily="34" charset="-122"/>
                  </a:rPr>
                  <a:t>首先，对于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a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b</m:t>
                        </m:r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u</m:t>
                        </m:r>
                      </m:e>
                    </m:d>
                    <m:r>
                      <a:rPr lang="zh-CN" altLang="zh-CN" sz="20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ϵ</m:t>
                    </m:r>
                    <m:sSub>
                      <m:sSubPr>
                        <m:ctrlPr>
                          <a:rPr lang="zh-CN" altLang="zh-CN" sz="20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𝐹</m:t>
                        </m:r>
                      </m:e>
                      <m:sub>
                        <m:sSup>
                          <m:s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20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CN" sz="20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则其模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平方</a:t>
                </a:r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结果为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0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00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−2</m:t>
                      </m:r>
                      <m:sSup>
                        <m:sSupPr>
                          <m:ctrlPr>
                            <a:rPr lang="zh-CN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0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00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+2</m:t>
                      </m:r>
                      <m:r>
                        <a:rPr lang="en-US" altLang="zh-CN" sz="200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𝑎𝑏𝑢</m:t>
                      </m:r>
                      <m:r>
                        <a:rPr lang="en-US" altLang="zh-CN" sz="200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0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𝑎</m:t>
                          </m:r>
                          <m:r>
                            <a:rPr lang="en-US" altLang="zh-CN" sz="20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r>
                            <a:rPr lang="en-US" altLang="zh-CN" sz="20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𝑏</m:t>
                          </m:r>
                        </m:e>
                      </m:d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0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𝑎</m:t>
                          </m:r>
                          <m:r>
                            <a:rPr lang="en-US" altLang="zh-CN" sz="20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−2</m:t>
                          </m:r>
                          <m:r>
                            <a:rPr lang="en-US" altLang="zh-CN" sz="20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𝑏</m:t>
                          </m:r>
                        </m:e>
                      </m:d>
                      <m:r>
                        <a:rPr lang="en-US" altLang="zh-CN" sz="200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r>
                        <a:rPr lang="en-US" altLang="zh-CN" sz="200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𝑎𝑏</m:t>
                      </m:r>
                      <m:r>
                        <a:rPr lang="en-US" altLang="zh-CN" sz="200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+2</m:t>
                      </m:r>
                      <m:r>
                        <a:rPr lang="en-US" altLang="zh-CN" sz="200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𝑎𝑏𝑢</m:t>
                      </m:r>
                    </m:oMath>
                  </m:oMathPara>
                </a14:m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相较于常规的计算需要两次模平方和一次模乘运算，优化后只需两次模乘运算（均指在基域上的运算）， </a:t>
                </a:r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故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zh-CN" altLang="en-US" sz="2000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e>
                    </m:acc>
                    <m: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=2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𝑚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+3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𝛽</m:t>
                        </m:r>
                      </m:sub>
                    </m:sSub>
                  </m:oMath>
                </a14:m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buFont typeface="Wingdings" pitchFamily="2" charset="2"/>
                  <a:buChar char="Ø"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𝐹</m:t>
                        </m:r>
                      </m:e>
                      <m:sub>
                        <m:sSup>
                          <m:s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4</m:t>
                            </m:r>
                          </m:sup>
                        </m:sSup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上的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模平方运算同理。故</a:t>
                </a:r>
                <a14:m>
                  <m:oMath xmlns:m="http://schemas.openxmlformats.org/officeDocument/2006/math">
                    <m:r>
                      <a:rPr lang="zh-CN" altLang="en-US" sz="2000" b="0" i="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𝑆</m:t>
                    </m:r>
                    <m:r>
                      <a:rPr lang="en-US" altLang="zh-CN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e>
                    </m:acc>
                    <m: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+3</m:t>
                    </m:r>
                    <m:acc>
                      <m:accPr>
                        <m:chr m:val="̃"/>
                        <m:ctrlPr>
                          <a:rPr lang="zh-CN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</m:e>
                    </m:acc>
                    <m: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sSub>
                      <m:sSubPr>
                        <m:ctrlPr>
                          <a:rPr lang="zh-CN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𝛽</m:t>
                        </m:r>
                      </m:sub>
                    </m:sSub>
                  </m:oMath>
                </a14:m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zh-CN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indent="0" algn="just">
                  <a:buNone/>
                </a:pPr>
                <a:endParaRPr lang="zh-CN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2" name="TextBox 9">
                <a:extLst>
                  <a:ext uri="{FF2B5EF4-FFF2-40B4-BE49-F238E27FC236}">
                    <a16:creationId xmlns:a16="http://schemas.microsoft.com/office/drawing/2014/main" id="{6DB4EDF1-8AE8-43A9-9869-D7A1C6AB4F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38270" y="1755027"/>
                <a:ext cx="9515459" cy="2626471"/>
              </a:xfrm>
              <a:prstGeom prst="roundRect">
                <a:avLst>
                  <a:gd name="adj" fmla="val 3023"/>
                </a:avLst>
              </a:prstGeom>
              <a:blipFill>
                <a:blip r:embed="rId2"/>
                <a:stretch>
                  <a:fillRect l="-266"/>
                </a:stretch>
              </a:blipFill>
              <a:ln w="38100">
                <a:solidFill>
                  <a:srgbClr val="F2F2F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1538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8801B9C-B4D4-4D9A-BE00-8541D17338A3}"/>
                  </a:ext>
                </a:extLst>
              </p:cNvPr>
              <p:cNvSpPr txBox="1"/>
              <p:nvPr/>
            </p:nvSpPr>
            <p:spPr>
              <a:xfrm>
                <a:off x="1541466" y="543980"/>
                <a:ext cx="6034087" cy="38093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b="1" dirty="0">
                    <a:ln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优化算法三</a:t>
                </a:r>
                <a:r>
                  <a:rPr lang="en-US" altLang="zh-CN" b="1" dirty="0">
                    <a:ln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>
                            <a:ln/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1">
                            <a:ln/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𝐹</m:t>
                        </m:r>
                      </m:e>
                      <m:sub>
                        <m:sSup>
                          <m:sSupPr>
                            <m:ctrlPr>
                              <a:rPr lang="zh-CN" altLang="zh-CN" b="1" i="1">
                                <a:ln/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b="1">
                                <a:ln/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CN" b="1">
                                <a:ln/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12</m:t>
                            </m:r>
                          </m:sup>
                        </m:sSup>
                      </m:sub>
                    </m:sSub>
                  </m:oMath>
                </a14:m>
                <a:r>
                  <a:rPr lang="zh-CN" altLang="en-US" b="1" dirty="0">
                    <a:ln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上的模平方</a:t>
                </a:r>
                <a:endParaRPr lang="zh-CN" altLang="zh-CN" b="1" dirty="0">
                  <a:ln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8801B9C-B4D4-4D9A-BE00-8541D1733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466" y="543980"/>
                <a:ext cx="6034087" cy="380938"/>
              </a:xfrm>
              <a:prstGeom prst="rect">
                <a:avLst/>
              </a:prstGeom>
              <a:blipFill>
                <a:blip r:embed="rId2"/>
                <a:stretch>
                  <a:fillRect l="-1111" t="-9524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直接连接符 5">
            <a:extLst>
              <a:ext uri="{FF2B5EF4-FFF2-40B4-BE49-F238E27FC236}">
                <a16:creationId xmlns:a16="http://schemas.microsoft.com/office/drawing/2014/main" id="{32C589D8-7FE7-49E2-A3C7-F647EB2A8C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69841" y="5877232"/>
            <a:ext cx="0" cy="431800"/>
          </a:xfrm>
          <a:prstGeom prst="line">
            <a:avLst/>
          </a:prstGeom>
          <a:noFill/>
          <a:ln w="38100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直接连接符 7">
            <a:extLst>
              <a:ext uri="{FF2B5EF4-FFF2-40B4-BE49-F238E27FC236}">
                <a16:creationId xmlns:a16="http://schemas.microsoft.com/office/drawing/2014/main" id="{F5EDF375-938D-4AF3-956F-B2DD713BB0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041280" y="6015346"/>
            <a:ext cx="1587" cy="288925"/>
          </a:xfrm>
          <a:prstGeom prst="line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BC10C7D-08E5-43CA-9436-CB1A1B49A26E}"/>
              </a:ext>
            </a:extLst>
          </p:cNvPr>
          <p:cNvCxnSpPr>
            <a:cxnSpLocks/>
          </p:cNvCxnSpPr>
          <p:nvPr/>
        </p:nvCxnSpPr>
        <p:spPr>
          <a:xfrm>
            <a:off x="1063846" y="6304271"/>
            <a:ext cx="97846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直接连接符 5">
            <a:extLst>
              <a:ext uri="{FF2B5EF4-FFF2-40B4-BE49-F238E27FC236}">
                <a16:creationId xmlns:a16="http://schemas.microsoft.com/office/drawing/2014/main" id="{4C5DDF7B-602E-4264-A4B4-FB21CDD8C8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3846" y="553728"/>
            <a:ext cx="1743" cy="49917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0" name="直接连接符 5">
            <a:extLst>
              <a:ext uri="{FF2B5EF4-FFF2-40B4-BE49-F238E27FC236}">
                <a16:creationId xmlns:a16="http://schemas.microsoft.com/office/drawing/2014/main" id="{373272BA-91E7-4C11-AA56-DCAEACA310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59113" y="553728"/>
            <a:ext cx="1743" cy="312739"/>
          </a:xfrm>
          <a:prstGeom prst="line">
            <a:avLst/>
          </a:prstGeom>
          <a:ln w="63500">
            <a:solidFill>
              <a:srgbClr val="FFC000"/>
            </a:solidFill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9">
                <a:extLst>
                  <a:ext uri="{FF2B5EF4-FFF2-40B4-BE49-F238E27FC236}">
                    <a16:creationId xmlns:a16="http://schemas.microsoft.com/office/drawing/2014/main" id="{6DB4EDF1-8AE8-43A9-9869-D7A1C6AB4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9670" y="1363141"/>
                <a:ext cx="9515459" cy="3883773"/>
              </a:xfrm>
              <a:prstGeom prst="roundRect">
                <a:avLst>
                  <a:gd name="adj" fmla="val 3023"/>
                </a:avLst>
              </a:prstGeom>
              <a:solidFill>
                <a:srgbClr val="F2F2F2"/>
              </a:solidFill>
              <a:ln w="38100">
                <a:solidFill>
                  <a:srgbClr val="F2F2F2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marL="285750" indent="-28575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        </m:t>
                    </m:r>
                  </m:oMath>
                </a14:m>
                <a:endParaRPr lang="zh-CN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考虑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𝐹</m:t>
                        </m:r>
                      </m:e>
                      <m:sub>
                        <m:sSup>
                          <m:s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20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CN" sz="20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12</m:t>
                            </m:r>
                          </m:sup>
                        </m:sSup>
                      </m:sub>
                    </m:sSub>
                  </m:oMath>
                </a14:m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上的模平方算法优化：对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𝑡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𝑏𝑤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𝑐</m:t>
                    </m:r>
                    <m:sSup>
                      <m:sSup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𝑤</m:t>
                        </m:r>
                      </m:e>
                      <m:sup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ϵ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𝐹</m:t>
                        </m:r>
                      </m:e>
                      <m:sub>
                        <m:sSup>
                          <m:s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20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CN" sz="20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12</m:t>
                            </m:r>
                          </m:sup>
                        </m:sSup>
                      </m:sub>
                    </m:sSub>
                  </m:oMath>
                </a14:m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0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00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sSup>
                        <m:sSupPr>
                          <m:ctrlPr>
                            <a:rPr lang="zh-CN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0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00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+2</m:t>
                      </m:r>
                      <m:r>
                        <a:rPr lang="en-US" altLang="zh-CN" sz="200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𝑏𝑐𝑣</m:t>
                      </m:r>
                      <m:r>
                        <a:rPr lang="en-US" altLang="zh-CN" sz="200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CN" sz="200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𝑣</m:t>
                          </m:r>
                          <m:r>
                            <a:rPr lang="en-US" altLang="zh-CN" sz="20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+2</m:t>
                          </m:r>
                          <m:r>
                            <a:rPr lang="en-US" altLang="zh-CN" sz="20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𝑎𝑏</m:t>
                          </m:r>
                        </m:e>
                      </m:d>
                      <m:r>
                        <a:rPr lang="en-US" altLang="zh-CN" sz="200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𝑤</m:t>
                      </m:r>
                      <m:r>
                        <a:rPr lang="en-US" altLang="zh-CN" sz="200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sz="200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+2</m:t>
                          </m:r>
                          <m:r>
                            <a:rPr lang="en-US" altLang="zh-CN" sz="20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𝑎𝑐</m:t>
                          </m:r>
                        </m:e>
                      </m:d>
                      <m:sSup>
                        <m:sSupPr>
                          <m:ctrlPr>
                            <a:rPr lang="zh-CN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𝑤</m:t>
                          </m:r>
                        </m:e>
                        <m:sup>
                          <m:r>
                            <a:rPr lang="en-US" altLang="zh-CN" sz="20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200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𝐴</m:t>
                      </m:r>
                      <m:r>
                        <a:rPr lang="en-US" altLang="zh-CN" sz="200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r>
                        <a:rPr lang="en-US" altLang="zh-CN" sz="200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𝐷𝑣</m:t>
                      </m:r>
                      <m:r>
                        <a:rPr lang="en-US" altLang="zh-CN" sz="200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0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𝐵𝑣</m:t>
                          </m:r>
                          <m:r>
                            <a:rPr lang="en-US" altLang="zh-CN" sz="20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r>
                            <a:rPr lang="en-US" altLang="zh-CN" sz="20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𝐸</m:t>
                          </m:r>
                        </m:e>
                      </m:d>
                      <m:r>
                        <a:rPr lang="en-US" altLang="zh-CN" sz="200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𝑤</m:t>
                      </m:r>
                      <m:r>
                        <a:rPr lang="en-US" altLang="zh-CN" sz="200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r>
                        <a:rPr lang="en-US" altLang="zh-CN" sz="200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𝐹𝑤</m:t>
                      </m:r>
                      <m:r>
                        <a:rPr lang="en-US" altLang="zh-CN" sz="200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</m:oMath>
                  </m:oMathPara>
                </a14:m>
                <a:endParaRPr lang="zh-CN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其中 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p>
                      <m:sSup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</m:e>
                      <m:sup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      </m:t>
                    </m:r>
                    <m:r>
                      <a:rPr lang="en-US" altLang="zh-CN" sz="200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sSup>
                      <m:sSupPr>
                        <m:ctrlPr>
                          <a:rPr lang="zh-CN" altLang="zh-CN" sz="20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000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  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𝐵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𝑐</m:t>
                        </m:r>
                      </m:e>
                      <m:sup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   </m:t>
                    </m:r>
                  </m:oMath>
                </a14:m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𝐶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p>
                      <m:sSupPr>
                        <m:ctrlPr>
                          <a:rPr lang="zh-CN" altLang="zh-CN" sz="20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𝑐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e>
                      <m:sup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    </m:t>
                    </m:r>
                  </m:oMath>
                </a14:m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𝐷</m:t>
                      </m:r>
                      <m:r>
                        <a:rPr lang="en-US" altLang="zh-CN" sz="200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=2</m:t>
                      </m:r>
                      <m:r>
                        <a:rPr lang="en-US" altLang="zh-CN" sz="200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𝑏𝑐</m:t>
                      </m:r>
                      <m:r>
                        <a:rPr lang="en-US" altLang="zh-CN" sz="200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          </m:t>
                      </m:r>
                      <m:r>
                        <a:rPr lang="en-US" altLang="zh-CN" sz="200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𝐸</m:t>
                      </m:r>
                      <m:r>
                        <a:rPr lang="en-US" altLang="zh-CN" sz="200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=2</m:t>
                      </m:r>
                      <m:r>
                        <a:rPr lang="en-US" altLang="zh-CN" sz="200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𝑎𝑐</m:t>
                      </m:r>
                      <m:r>
                        <a:rPr lang="en-US" altLang="zh-CN" sz="200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      </m:t>
                      </m:r>
                      <m:r>
                        <a:rPr lang="en-US" altLang="zh-CN" sz="200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𝐹</m:t>
                      </m:r>
                      <m:r>
                        <a:rPr lang="en-US" altLang="zh-CN" sz="200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200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𝐶</m:t>
                      </m:r>
                      <m:r>
                        <a:rPr lang="en-US" altLang="zh-CN" sz="200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r>
                        <a:rPr lang="en-US" altLang="zh-CN" sz="200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𝐷</m:t>
                      </m:r>
                      <m:r>
                        <a:rPr lang="en-US" altLang="zh-CN" sz="200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r>
                        <a:rPr lang="en-US" altLang="zh-CN" sz="200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𝐸</m:t>
                      </m:r>
                      <m:r>
                        <a:rPr lang="en-US" altLang="zh-CN" sz="200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−</m:t>
                      </m:r>
                      <m:r>
                        <a:rPr lang="en-US" altLang="zh-CN" sz="200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𝐴</m:t>
                      </m:r>
                      <m:r>
                        <a:rPr lang="en-US" altLang="zh-CN" sz="200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−</m:t>
                      </m:r>
                      <m:r>
                        <a:rPr lang="en-US" altLang="zh-CN" sz="200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𝐵</m:t>
                      </m:r>
                    </m:oMath>
                  </m:oMathPara>
                </a14:m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相较于常规的计算需要三次模平方，三次模乘，</a:t>
                </a:r>
                <a:r>
                  <a:rPr lang="zh-CN" altLang="en-US" sz="20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优化后算法只需三次模平方和两次模乘运算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（基域为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𝐹</m:t>
                        </m:r>
                      </m:e>
                      <m:sub>
                        <m:sSup>
                          <m:s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20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CN" sz="2000" b="0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6</m:t>
                            </m:r>
                          </m:sup>
                        </m:sSup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）。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故可得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zh-CN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𝑀</m:t>
                        </m:r>
                      </m:e>
                    </m:acc>
                    <m: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=2</m:t>
                    </m:r>
                    <m: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𝑀</m:t>
                    </m:r>
                    <m: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+3</m:t>
                    </m:r>
                    <m: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𝑆</m:t>
                    </m:r>
                    <m: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+2</m:t>
                    </m:r>
                    <m:sSub>
                      <m:sSubPr>
                        <m:ctrlPr>
                          <a:rPr lang="zh-CN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𝛽</m:t>
                        </m:r>
                      </m:sub>
                    </m:sSub>
                    <m: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+8</m:t>
                    </m:r>
                    <m: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</m:t>
                    </m:r>
                  </m:oMath>
                </a14:m>
                <a:endParaRPr lang="zh-CN" altLang="zh-CN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zh-CN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indent="0" algn="just">
                  <a:buNone/>
                </a:pPr>
                <a:endParaRPr lang="zh-CN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2" name="TextBox 9">
                <a:extLst>
                  <a:ext uri="{FF2B5EF4-FFF2-40B4-BE49-F238E27FC236}">
                    <a16:creationId xmlns:a16="http://schemas.microsoft.com/office/drawing/2014/main" id="{6DB4EDF1-8AE8-43A9-9869-D7A1C6AB4F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09670" y="1363141"/>
                <a:ext cx="9515459" cy="3883773"/>
              </a:xfrm>
              <a:prstGeom prst="roundRect">
                <a:avLst>
                  <a:gd name="adj" fmla="val 3023"/>
                </a:avLst>
              </a:prstGeom>
              <a:blipFill>
                <a:blip r:embed="rId3"/>
                <a:stretch>
                  <a:fillRect l="-133"/>
                </a:stretch>
              </a:blipFill>
              <a:ln w="38100">
                <a:solidFill>
                  <a:srgbClr val="F2F2F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0148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8801B9C-B4D4-4D9A-BE00-8541D17338A3}"/>
              </a:ext>
            </a:extLst>
          </p:cNvPr>
          <p:cNvSpPr txBox="1"/>
          <p:nvPr/>
        </p:nvSpPr>
        <p:spPr>
          <a:xfrm>
            <a:off x="1541466" y="543980"/>
            <a:ext cx="6034087" cy="380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ln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塔式扩张中各有限域运算耗时表</a:t>
            </a:r>
            <a:endParaRPr lang="zh-CN" altLang="zh-CN" b="1" dirty="0">
              <a:ln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直接连接符 5">
            <a:extLst>
              <a:ext uri="{FF2B5EF4-FFF2-40B4-BE49-F238E27FC236}">
                <a16:creationId xmlns:a16="http://schemas.microsoft.com/office/drawing/2014/main" id="{32C589D8-7FE7-49E2-A3C7-F647EB2A8C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69841" y="5877232"/>
            <a:ext cx="0" cy="431800"/>
          </a:xfrm>
          <a:prstGeom prst="line">
            <a:avLst/>
          </a:prstGeom>
          <a:noFill/>
          <a:ln w="38100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直接连接符 7">
            <a:extLst>
              <a:ext uri="{FF2B5EF4-FFF2-40B4-BE49-F238E27FC236}">
                <a16:creationId xmlns:a16="http://schemas.microsoft.com/office/drawing/2014/main" id="{F5EDF375-938D-4AF3-956F-B2DD713BB0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041280" y="6015346"/>
            <a:ext cx="1587" cy="288925"/>
          </a:xfrm>
          <a:prstGeom prst="line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BC10C7D-08E5-43CA-9436-CB1A1B49A26E}"/>
              </a:ext>
            </a:extLst>
          </p:cNvPr>
          <p:cNvCxnSpPr>
            <a:cxnSpLocks/>
          </p:cNvCxnSpPr>
          <p:nvPr/>
        </p:nvCxnSpPr>
        <p:spPr>
          <a:xfrm>
            <a:off x="1063846" y="6304271"/>
            <a:ext cx="97846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直接连接符 5">
            <a:extLst>
              <a:ext uri="{FF2B5EF4-FFF2-40B4-BE49-F238E27FC236}">
                <a16:creationId xmlns:a16="http://schemas.microsoft.com/office/drawing/2014/main" id="{4C5DDF7B-602E-4264-A4B4-FB21CDD8C8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3846" y="553728"/>
            <a:ext cx="1743" cy="49917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0" name="直接连接符 5">
            <a:extLst>
              <a:ext uri="{FF2B5EF4-FFF2-40B4-BE49-F238E27FC236}">
                <a16:creationId xmlns:a16="http://schemas.microsoft.com/office/drawing/2014/main" id="{373272BA-91E7-4C11-AA56-DCAEACA310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59113" y="553728"/>
            <a:ext cx="1743" cy="312739"/>
          </a:xfrm>
          <a:prstGeom prst="line">
            <a:avLst/>
          </a:prstGeom>
          <a:ln w="63500">
            <a:solidFill>
              <a:srgbClr val="FFC000"/>
            </a:solidFill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9">
                <a:extLst>
                  <a:ext uri="{FF2B5EF4-FFF2-40B4-BE49-F238E27FC236}">
                    <a16:creationId xmlns:a16="http://schemas.microsoft.com/office/drawing/2014/main" id="{6DB4EDF1-8AE8-43A9-9869-D7A1C6AB4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6835" y="1349832"/>
                <a:ext cx="9515459" cy="4527397"/>
              </a:xfrm>
              <a:prstGeom prst="roundRect">
                <a:avLst>
                  <a:gd name="adj" fmla="val 3023"/>
                </a:avLst>
              </a:prstGeom>
              <a:solidFill>
                <a:srgbClr val="F2F2F2"/>
              </a:solidFill>
              <a:ln w="38100">
                <a:solidFill>
                  <a:srgbClr val="F2F2F2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marL="285750" indent="-28575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indent="0">
                  <a:buNone/>
                </a:pP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模加运算有简单关系：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zh-CN" sz="12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800" b="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CN" sz="1800" b="0" i="1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=3</m:t>
                    </m:r>
                    <m:r>
                      <a:rPr lang="en-US" altLang="zh-CN" sz="1800" b="0" i="1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1800" b="0" i="1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     </m:t>
                    </m:r>
                    <m:r>
                      <a:rPr lang="en-US" altLang="zh-CN" sz="1800" b="0" i="1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1800" b="0" i="1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=2</m:t>
                    </m:r>
                    <m:acc>
                      <m:accPr>
                        <m:chr m:val="̃"/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</m:e>
                    </m:acc>
                    <m:r>
                      <a:rPr lang="en-US" altLang="zh-CN" sz="20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a</m:t>
                    </m:r>
                  </m:oMath>
                </a14:m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2" name="TextBox 9">
                <a:extLst>
                  <a:ext uri="{FF2B5EF4-FFF2-40B4-BE49-F238E27FC236}">
                    <a16:creationId xmlns:a16="http://schemas.microsoft.com/office/drawing/2014/main" id="{6DB4EDF1-8AE8-43A9-9869-D7A1C6AB4F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36835" y="1349832"/>
                <a:ext cx="9515459" cy="4527397"/>
              </a:xfrm>
              <a:prstGeom prst="roundRect">
                <a:avLst>
                  <a:gd name="adj" fmla="val 3023"/>
                </a:avLst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F2F2F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E119088C-1A1D-B433-C9F7-98E57C61A6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7875897"/>
                  </p:ext>
                </p:extLst>
              </p:nvPr>
            </p:nvGraphicFramePr>
            <p:xfrm>
              <a:off x="1174628" y="1911509"/>
              <a:ext cx="9439872" cy="300883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398755">
                      <a:extLst>
                        <a:ext uri="{9D8B030D-6E8A-4147-A177-3AD203B41FA5}">
                          <a16:colId xmlns:a16="http://schemas.microsoft.com/office/drawing/2014/main" val="3835080619"/>
                        </a:ext>
                      </a:extLst>
                    </a:gridCol>
                    <a:gridCol w="2477588">
                      <a:extLst>
                        <a:ext uri="{9D8B030D-6E8A-4147-A177-3AD203B41FA5}">
                          <a16:colId xmlns:a16="http://schemas.microsoft.com/office/drawing/2014/main" val="3607331792"/>
                        </a:ext>
                      </a:extLst>
                    </a:gridCol>
                    <a:gridCol w="2520043">
                      <a:extLst>
                        <a:ext uri="{9D8B030D-6E8A-4147-A177-3AD203B41FA5}">
                          <a16:colId xmlns:a16="http://schemas.microsoft.com/office/drawing/2014/main" val="3941334773"/>
                        </a:ext>
                      </a:extLst>
                    </a:gridCol>
                    <a:gridCol w="3043486">
                      <a:extLst>
                        <a:ext uri="{9D8B030D-6E8A-4147-A177-3AD203B41FA5}">
                          <a16:colId xmlns:a16="http://schemas.microsoft.com/office/drawing/2014/main" val="3622376132"/>
                        </a:ext>
                      </a:extLst>
                    </a:gridCol>
                  </a:tblGrid>
                  <a:tr h="3433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kern="120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  <a:sym typeface="Calibri" panose="020F0502020204030204" pitchFamily="34" charset="0"/>
                            </a:rPr>
                            <a:t>有限域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kern="120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  <a:sym typeface="Calibri" panose="020F0502020204030204" pitchFamily="34" charset="0"/>
                            </a:rPr>
                            <a:t>模乘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  <a:sym typeface="Calibri" panose="020F0502020204030204" pitchFamily="34" charset="0"/>
                            </a:rPr>
                            <a:t>       </a:t>
                          </a:r>
                          <a:r>
                            <a:rPr lang="zh-CN" altLang="en-US" sz="2000" kern="120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  <a:sym typeface="Calibri" panose="020F0502020204030204" pitchFamily="34" charset="0"/>
                            </a:rPr>
                            <a:t>模平方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sz="2000" kern="120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  <a:sym typeface="Calibri" panose="020F0502020204030204" pitchFamily="34" charset="0"/>
                            </a:rPr>
                            <a:t>模逆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6728069"/>
                      </a:ext>
                    </a:extLst>
                  </a:tr>
                  <a:tr h="689145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0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  <a:sym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  <a:sym typeface="Calibri" panose="020F0502020204030204" pitchFamily="34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zh-CN" sz="200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+mn-cs"/>
                                            <a:sym typeface="Calibri" panose="020F050202020403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+mn-cs"/>
                                            <a:sym typeface="Calibri" panose="020F0502020204030204" pitchFamily="34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sz="2000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+mn-cs"/>
                                            <a:sym typeface="Calibri" panose="020F0502020204030204" pitchFamily="34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sub>
                                </m:sSub>
                              </m:oMath>
                            </m:oMathPara>
                          </a14:m>
                          <a:endParaRPr lang="zh-CN" sz="2000" kern="12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  <a:sym typeface="Calibri" panose="020F050202020403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  <a:sym typeface="Calibri" panose="020F0502020204030204" pitchFamily="34" charset="0"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̃"/>
                                  <m:ctrlPr>
                                    <a:rPr lang="zh-CN" altLang="zh-CN" sz="18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𝑚</m:t>
                                  </m:r>
                                </m:e>
                              </m:acc>
                              <m:r>
                                <a:rPr lang="en-US" altLang="zh-CN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=3</m:t>
                              </m:r>
                              <m:r>
                                <a:rPr lang="en-US" altLang="zh-CN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𝑚</m:t>
                              </m:r>
                              <m:r>
                                <a:rPr lang="en-US" altLang="zh-CN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+3</m:t>
                              </m:r>
                              <m:r>
                                <a:rPr lang="en-US" altLang="zh-CN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𝑎</m:t>
                              </m:r>
                              <m:r>
                                <a:rPr lang="en-US" altLang="zh-CN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zh-C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𝛽</m:t>
                                  </m:r>
                                </m:sub>
                              </m:sSub>
                            </m:oMath>
                          </a14:m>
                          <a:endParaRPr lang="zh-CN" sz="2000" kern="12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  <a:sym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zh-CN" sz="20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  <a:sym typeface="Calibri" panose="020F050202020403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  <a:sym typeface="Calibri" panose="020F0502020204030204" pitchFamily="34" charset="0"/>
                                      </a:rPr>
                                      <m:t>𝑠</m:t>
                                    </m:r>
                                  </m:e>
                                </m:acc>
                                <m:r>
                                  <a:rPr lang="en-US" sz="2000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+mn-cs"/>
                                    <a:sym typeface="Calibri" panose="020F0502020204030204" pitchFamily="34" charset="0"/>
                                  </a:rPr>
                                  <m:t>=2</m:t>
                                </m:r>
                                <m:r>
                                  <a:rPr lang="en-US" sz="2000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+mn-cs"/>
                                    <a:sym typeface="Calibri" panose="020F0502020204030204" pitchFamily="34" charset="0"/>
                                  </a:rPr>
                                  <m:t>𝑚</m:t>
                                </m:r>
                                <m:r>
                                  <a:rPr lang="en-US" sz="2000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+mn-cs"/>
                                    <a:sym typeface="Calibri" panose="020F0502020204030204" pitchFamily="34" charset="0"/>
                                  </a:rPr>
                                  <m:t>+3</m:t>
                                </m:r>
                                <m:r>
                                  <a:rPr lang="en-US" sz="2000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+mn-cs"/>
                                    <a:sym typeface="Calibri" panose="020F0502020204030204" pitchFamily="34" charset="0"/>
                                  </a:rPr>
                                  <m:t>𝑎</m:t>
                                </m:r>
                                <m:r>
                                  <a:rPr lang="en-US" sz="2000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+mn-cs"/>
                                    <a:sym typeface="Calibri" panose="020F0502020204030204" pitchFamily="34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sz="20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  <a:sym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  <a:sym typeface="Calibri" panose="020F050202020403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  <a:sym typeface="Calibri" panose="020F0502020204030204" pitchFamily="34" charset="0"/>
                                      </a:rPr>
                                      <m:t>𝛽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2000" kern="12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  <a:sym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zh-CN" sz="20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  <a:sym typeface="Calibri" panose="020F050202020403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  <a:sym typeface="Calibri" panose="020F0502020204030204" pitchFamily="34" charset="0"/>
                                      </a:rPr>
                                      <m:t>𝑖</m:t>
                                    </m:r>
                                  </m:e>
                                </m:acc>
                                <m:r>
                                  <a:rPr lang="en-US" sz="2000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+mn-cs"/>
                                    <a:sym typeface="Calibri" panose="020F0502020204030204" pitchFamily="34" charset="0"/>
                                  </a:rPr>
                                  <m:t>=4</m:t>
                                </m:r>
                                <m:r>
                                  <a:rPr lang="en-US" sz="2000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+mn-cs"/>
                                    <a:sym typeface="Calibri" panose="020F0502020204030204" pitchFamily="34" charset="0"/>
                                  </a:rPr>
                                  <m:t>𝑚</m:t>
                                </m:r>
                                <m:r>
                                  <a:rPr lang="en-US" sz="2000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+mn-cs"/>
                                    <a:sym typeface="Calibri" panose="020F0502020204030204" pitchFamily="34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sz="20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  <a:sym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  <a:sym typeface="Calibri" panose="020F050202020403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  <a:sym typeface="Calibri" panose="020F0502020204030204" pitchFamily="34" charset="0"/>
                                      </a:rPr>
                                      <m:t>𝛽</m:t>
                                    </m:r>
                                  </m:sub>
                                </m:sSub>
                                <m:r>
                                  <a:rPr lang="en-US" sz="2000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+mn-cs"/>
                                    <a:sym typeface="Calibri" panose="020F0502020204030204" pitchFamily="34" charset="0"/>
                                  </a:rPr>
                                  <m:t>+</m:t>
                                </m:r>
                                <m:r>
                                  <a:rPr lang="en-US" sz="2000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+mn-cs"/>
                                    <a:sym typeface="Calibri" panose="020F0502020204030204" pitchFamily="34" charset="0"/>
                                  </a:rPr>
                                  <m:t>𝑎</m:t>
                                </m:r>
                                <m:r>
                                  <a:rPr lang="en-US" sz="2000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+mn-cs"/>
                                    <a:sym typeface="Calibri" panose="020F0502020204030204" pitchFamily="34" charset="0"/>
                                  </a:rPr>
                                  <m:t>+</m:t>
                                </m:r>
                                <m:r>
                                  <a:rPr lang="en-US" sz="2000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+mn-cs"/>
                                    <a:sym typeface="Calibri" panose="020F0502020204030204" pitchFamily="34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zh-CN" sz="2000" kern="12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  <a:sym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26410705"/>
                      </a:ext>
                    </a:extLst>
                  </a:tr>
                  <a:tr h="59935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0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  <a:sym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  <a:sym typeface="Calibri" panose="020F0502020204030204" pitchFamily="34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zh-CN" sz="200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+mn-cs"/>
                                            <a:sym typeface="Calibri" panose="020F050202020403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+mn-cs"/>
                                            <a:sym typeface="Calibri" panose="020F0502020204030204" pitchFamily="34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sz="2000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+mn-cs"/>
                                            <a:sym typeface="Calibri" panose="020F0502020204030204" pitchFamily="34" charset="0"/>
                                          </a:rPr>
                                          <m:t>𝟒</m:t>
                                        </m:r>
                                      </m:sup>
                                    </m:sSup>
                                  </m:sub>
                                </m:sSub>
                              </m:oMath>
                            </m:oMathPara>
                          </a14:m>
                          <a:endParaRPr lang="zh-CN" sz="2000" kern="12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  <a:sym typeface="Calibri" panose="020F050202020403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+mn-cs"/>
                                    <a:sym typeface="Calibri" panose="020F0502020204030204" pitchFamily="34" charset="0"/>
                                  </a:rPr>
                                  <m:t>3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zh-CN" sz="20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  <a:sym typeface="Calibri" panose="020F050202020403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  <a:sym typeface="Calibri" panose="020F0502020204030204" pitchFamily="34" charset="0"/>
                                      </a:rPr>
                                      <m:t>𝑚</m:t>
                                    </m:r>
                                  </m:e>
                                </m:acc>
                                <m:r>
                                  <a:rPr lang="en-US" sz="2000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+mn-cs"/>
                                    <a:sym typeface="Calibri" panose="020F0502020204030204" pitchFamily="34" charset="0"/>
                                  </a:rPr>
                                  <m:t>+3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zh-CN" sz="20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  <a:sym typeface="Calibri" panose="020F050202020403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  <a:sym typeface="Calibri" panose="020F0502020204030204" pitchFamily="34" charset="0"/>
                                      </a:rPr>
                                      <m:t>𝑎</m:t>
                                    </m:r>
                                  </m:e>
                                </m:acc>
                                <m:r>
                                  <a:rPr lang="en-US" sz="2000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+mn-cs"/>
                                    <a:sym typeface="Calibri" panose="020F0502020204030204" pitchFamily="34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sz="20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  <a:sym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  <a:sym typeface="Calibri" panose="020F050202020403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  <a:sym typeface="Calibri" panose="020F0502020204030204" pitchFamily="34" charset="0"/>
                                      </a:rPr>
                                      <m:t>𝛽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2000" kern="12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  <a:sym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  <a:sym typeface="Calibri" panose="020F050202020403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0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  <a:sym typeface="Calibri" panose="020F0502020204030204" pitchFamily="34" charset="0"/>
                                </a:rPr>
                                <m:t>2</m:t>
                              </m:r>
                              <m:acc>
                                <m:accPr>
                                  <m:chr m:val="̃"/>
                                  <m:ctrlPr>
                                    <a:rPr lang="zh-CN" sz="200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  <a:sym typeface="Calibri" panose="020F050202020403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  <a:sym typeface="Calibri" panose="020F0502020204030204" pitchFamily="34" charset="0"/>
                                    </a:rPr>
                                    <m:t>𝑚</m:t>
                                  </m:r>
                                </m:e>
                              </m:acc>
                              <m:r>
                                <a:rPr lang="en-US" sz="2000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  <a:sym typeface="Calibri" panose="020F0502020204030204" pitchFamily="34" charset="0"/>
                                </a:rPr>
                                <m:t>+3</m:t>
                              </m:r>
                              <m:acc>
                                <m:accPr>
                                  <m:chr m:val="̃"/>
                                  <m:ctrlPr>
                                    <a:rPr lang="zh-CN" sz="200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  <a:sym typeface="Calibri" panose="020F050202020403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  <a:sym typeface="Calibri" panose="020F0502020204030204" pitchFamily="34" charset="0"/>
                                    </a:rPr>
                                    <m:t>𝑎</m:t>
                                  </m:r>
                                </m:e>
                              </m:acc>
                              <m:r>
                                <a:rPr lang="en-US" sz="2000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  <a:sym typeface="Calibri" panose="020F0502020204030204" pitchFamily="34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sz="200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  <a:sym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  <a:sym typeface="Calibri" panose="020F0502020204030204" pitchFamily="34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  <a:sym typeface="Calibri" panose="020F0502020204030204" pitchFamily="34" charset="0"/>
                                    </a:rPr>
                                    <m:t>𝛽</m:t>
                                  </m:r>
                                </m:sub>
                              </m:sSub>
                            </m:oMath>
                          </a14:m>
                          <a:endParaRPr lang="zh-CN" sz="2000" kern="12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  <a:sym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2000" b="0" i="0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  <a:sym typeface="Calibri" panose="020F0502020204030204" pitchFamily="34" charset="0"/>
                                </a:rPr>
                                <m:t>2</m:t>
                              </m:r>
                              <m:acc>
                                <m:accPr>
                                  <m:chr m:val="̃"/>
                                  <m:ctrlPr>
                                    <a:rPr lang="zh-CN" sz="200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  <a:sym typeface="Calibri" panose="020F050202020403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  <a:sym typeface="Calibri" panose="020F0502020204030204" pitchFamily="34" charset="0"/>
                                    </a:rPr>
                                    <m:t>𝑚</m:t>
                                  </m:r>
                                </m:e>
                              </m:acc>
                              <m:r>
                                <a:rPr lang="en-US" sz="2000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  <a:sym typeface="Calibri" panose="020F0502020204030204" pitchFamily="34" charset="0"/>
                                </a:rPr>
                                <m:t>+2</m:t>
                              </m:r>
                              <m:acc>
                                <m:accPr>
                                  <m:chr m:val="̃"/>
                                  <m:ctrlPr>
                                    <a:rPr lang="zh-CN" sz="200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  <a:sym typeface="Calibri" panose="020F050202020403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  <a:sym typeface="Calibri" panose="020F0502020204030204" pitchFamily="34" charset="0"/>
                                    </a:rPr>
                                    <m:t>𝑠</m:t>
                                  </m:r>
                                </m:e>
                              </m:acc>
                              <m:r>
                                <a:rPr lang="en-US" sz="2000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  <a:sym typeface="Calibri" panose="020F0502020204030204" pitchFamily="34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sz="200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  <a:sym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  <a:sym typeface="Calibri" panose="020F0502020204030204" pitchFamily="34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  <a:sym typeface="Calibri" panose="020F0502020204030204" pitchFamily="34" charset="0"/>
                                    </a:rPr>
                                    <m:t>𝛽</m:t>
                                  </m:r>
                                </m:sub>
                              </m:sSub>
                              <m:r>
                                <a:rPr lang="en-US" sz="2000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  <a:sym typeface="Calibri" panose="020F0502020204030204" pitchFamily="34" charset="0"/>
                                </a:rPr>
                                <m:t>+</m:t>
                              </m:r>
                              <m:acc>
                                <m:accPr>
                                  <m:chr m:val="̃"/>
                                  <m:ctrlPr>
                                    <a:rPr lang="zh-CN" sz="200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  <a:sym typeface="Calibri" panose="020F050202020403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  <a:sym typeface="Calibri" panose="020F0502020204030204" pitchFamily="34" charset="0"/>
                                    </a:rPr>
                                    <m:t>𝑖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  <a:sym typeface="Calibri" panose="020F0502020204030204" pitchFamily="34" charset="0"/>
                            </a:rPr>
                            <a:t>     </a:t>
                          </a:r>
                          <a:endParaRPr lang="zh-CN" sz="2000" kern="12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  <a:sym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80867504"/>
                      </a:ext>
                    </a:extLst>
                  </a:tr>
                  <a:tr h="1377027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3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20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  <a:sym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  <a:sym typeface="Calibri" panose="020F0502020204030204" pitchFamily="34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zh-CN" sz="200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+mn-cs"/>
                                            <a:sym typeface="Calibri" panose="020F050202020403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+mn-cs"/>
                                            <a:sym typeface="Calibri" panose="020F0502020204030204" pitchFamily="34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sz="2000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+mn-cs"/>
                                            <a:sym typeface="Calibri" panose="020F0502020204030204" pitchFamily="34" charset="0"/>
                                          </a:rPr>
                                          <m:t>𝟏𝟐</m:t>
                                        </m:r>
                                      </m:sup>
                                    </m:sSup>
                                  </m:sub>
                                </m:sSub>
                              </m:oMath>
                            </m:oMathPara>
                          </a14:m>
                          <a:endParaRPr lang="zh-CN" sz="2000" kern="12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  <a:sym typeface="Calibri" panose="020F0502020204030204" pitchFamily="3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3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+mn-cs"/>
                                    <a:sym typeface="Calibri" panose="020F0502020204030204" pitchFamily="34" charset="0"/>
                                  </a:rPr>
                                  <m:t>18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zh-CN" sz="20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  <a:sym typeface="Calibri" panose="020F050202020403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  <a:sym typeface="Calibri" panose="020F0502020204030204" pitchFamily="34" charset="0"/>
                                      </a:rPr>
                                      <m:t>𝑚</m:t>
                                    </m:r>
                                  </m:e>
                                </m:acc>
                                <m:r>
                                  <a:rPr lang="en-US" sz="2000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+mn-cs"/>
                                    <a:sym typeface="Calibri" panose="020F0502020204030204" pitchFamily="34" charset="0"/>
                                  </a:rPr>
                                  <m:t>+6</m:t>
                                </m:r>
                                <m:sSub>
                                  <m:sSubPr>
                                    <m:ctrlPr>
                                      <a:rPr lang="zh-CN" sz="20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  <a:sym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  <a:sym typeface="Calibri" panose="020F050202020403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  <a:sym typeface="Calibri" panose="020F0502020204030204" pitchFamily="34" charset="0"/>
                                      </a:rPr>
                                      <m:t>𝛽</m:t>
                                    </m:r>
                                  </m:sub>
                                </m:sSub>
                                <m:r>
                                  <a:rPr lang="en-US" sz="2000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+mn-cs"/>
                                    <a:sym typeface="Calibri" panose="020F0502020204030204" pitchFamily="34" charset="0"/>
                                  </a:rPr>
                                  <m:t>+48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zh-CN" sz="20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  <a:sym typeface="Calibri" panose="020F050202020403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  <a:sym typeface="Calibri" panose="020F0502020204030204" pitchFamily="34" charset="0"/>
                                      </a:rPr>
                                      <m:t>𝑎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zh-CN" sz="2000" kern="12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  <a:sym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3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+mn-cs"/>
                                    <a:sym typeface="Calibri" panose="020F0502020204030204" pitchFamily="34" charset="0"/>
                                  </a:rPr>
                                  <m:t>10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zh-CN" sz="20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  <a:sym typeface="Calibri" panose="020F050202020403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  <a:sym typeface="Calibri" panose="020F0502020204030204" pitchFamily="34" charset="0"/>
                                      </a:rPr>
                                      <m:t>𝑚</m:t>
                                    </m:r>
                                  </m:e>
                                </m:acc>
                                <m:r>
                                  <a:rPr lang="en-US" sz="2000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+mn-cs"/>
                                    <a:sym typeface="Calibri" panose="020F0502020204030204" pitchFamily="34" charset="0"/>
                                  </a:rPr>
                                  <m:t>+6</m:t>
                                </m:r>
                                <m:sSub>
                                  <m:sSubPr>
                                    <m:ctrlPr>
                                      <a:rPr lang="zh-CN" sz="20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  <a:sym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  <a:sym typeface="Calibri" panose="020F050202020403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  <a:sym typeface="Calibri" panose="020F0502020204030204" pitchFamily="34" charset="0"/>
                                      </a:rPr>
                                      <m:t>𝛽</m:t>
                                    </m:r>
                                  </m:sub>
                                </m:sSub>
                                <m:r>
                                  <a:rPr lang="en-US" altLang="zh-CN" sz="200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+mn-cs"/>
                                    <a:sym typeface="Calibri" panose="020F0502020204030204" pitchFamily="34" charset="0"/>
                                  </a:rPr>
                                  <m:t>+</m:t>
                                </m:r>
                                <m:r>
                                  <a:rPr lang="en-US" sz="2000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+mn-cs"/>
                                    <a:sym typeface="Calibri" panose="020F0502020204030204" pitchFamily="34" charset="0"/>
                                  </a:rPr>
                                  <m:t>28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zh-CN" sz="20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  <a:sym typeface="Calibri" panose="020F050202020403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  <a:sym typeface="Calibri" panose="020F0502020204030204" pitchFamily="34" charset="0"/>
                                      </a:rPr>
                                      <m:t>𝑎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zh-CN" sz="2000" kern="12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  <a:sym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+mn-cs"/>
                                    <a:sym typeface="Calibri" panose="020F0502020204030204" pitchFamily="34" charset="0"/>
                                  </a:rPr>
                                  <m:t>9</m:t>
                                </m:r>
                                <m:r>
                                  <a:rPr lang="en-US" sz="2000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+mn-cs"/>
                                    <a:sym typeface="Calibri" panose="020F0502020204030204" pitchFamily="34" charset="0"/>
                                  </a:rPr>
                                  <m:t>𝑀</m:t>
                                </m:r>
                                <m:r>
                                  <a:rPr lang="en-US" sz="2000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+mn-cs"/>
                                    <a:sym typeface="Calibri" panose="020F0502020204030204" pitchFamily="34" charset="0"/>
                                  </a:rPr>
                                  <m:t>+3</m:t>
                                </m:r>
                                <m:r>
                                  <a:rPr lang="en-US" sz="2000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+mn-cs"/>
                                    <a:sym typeface="Calibri" panose="020F0502020204030204" pitchFamily="34" charset="0"/>
                                  </a:rPr>
                                  <m:t>𝑆</m:t>
                                </m:r>
                                <m:r>
                                  <a:rPr lang="en-US" sz="2000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+mn-cs"/>
                                    <a:sym typeface="Calibri" panose="020F0502020204030204" pitchFamily="34" charset="0"/>
                                  </a:rPr>
                                  <m:t>+</m:t>
                                </m:r>
                                <m:r>
                                  <a:rPr lang="en-US" sz="2000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+mn-cs"/>
                                    <a:sym typeface="Calibri" panose="020F0502020204030204" pitchFamily="34" charset="0"/>
                                  </a:rPr>
                                  <m:t>𝐼</m:t>
                                </m:r>
                                <m:r>
                                  <a:rPr lang="en-US" sz="2000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+mn-cs"/>
                                    <a:sym typeface="Calibri" panose="020F0502020204030204" pitchFamily="34" charset="0"/>
                                  </a:rPr>
                                  <m:t>+4</m:t>
                                </m:r>
                                <m:sSub>
                                  <m:sSubPr>
                                    <m:ctrlPr>
                                      <a:rPr lang="zh-CN" sz="20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  <a:sym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  <a:sym typeface="Calibri" panose="020F050202020403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  <a:sym typeface="Calibri" panose="020F0502020204030204" pitchFamily="34" charset="0"/>
                                      </a:rPr>
                                      <m:t>𝛽</m:t>
                                    </m:r>
                                  </m:sub>
                                </m:sSub>
                                <m:r>
                                  <a:rPr lang="en-US" sz="2000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+mn-cs"/>
                                    <a:sym typeface="Calibri" panose="020F0502020204030204" pitchFamily="34" charset="0"/>
                                  </a:rPr>
                                  <m:t>=35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zh-CN" sz="20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  <a:sym typeface="Calibri" panose="020F050202020403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  <a:sym typeface="Calibri" panose="020F0502020204030204" pitchFamily="34" charset="0"/>
                                      </a:rPr>
                                      <m:t>𝑚</m:t>
                                    </m:r>
                                  </m:e>
                                </m:acc>
                                <m:r>
                                  <a:rPr lang="en-US" sz="2000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+mn-cs"/>
                                    <a:sym typeface="Calibri" panose="020F0502020204030204" pitchFamily="34" charset="0"/>
                                  </a:rPr>
                                  <m:t>+2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zh-CN" sz="20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  <a:sym typeface="Calibri" panose="020F050202020403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  <a:sym typeface="Calibri" panose="020F0502020204030204" pitchFamily="34" charset="0"/>
                                      </a:rPr>
                                      <m:t>𝑠</m:t>
                                    </m:r>
                                  </m:e>
                                </m:acc>
                                <m:r>
                                  <a:rPr lang="en-US" sz="2000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+mn-cs"/>
                                    <a:sym typeface="Calibri" panose="020F0502020204030204" pitchFamily="34" charset="0"/>
                                  </a:rPr>
                                  <m:t>+17</m:t>
                                </m:r>
                                <m:sSub>
                                  <m:sSubPr>
                                    <m:ctrlPr>
                                      <a:rPr lang="zh-CN" sz="200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  <a:sym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  <a:sym typeface="Calibri" panose="020F050202020403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+mn-cs"/>
                                        <a:sym typeface="Calibri" panose="020F0502020204030204" pitchFamily="34" charset="0"/>
                                      </a:rPr>
                                      <m:t>𝛽</m:t>
                                    </m:r>
                                  </m:sub>
                                </m:sSub>
                                <m:r>
                                  <a:rPr lang="en-US" sz="2000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+mn-cs"/>
                                    <a:sym typeface="Calibri" panose="020F0502020204030204" pitchFamily="34" charset="0"/>
                                  </a:rPr>
                                  <m:t>+</m:t>
                                </m:r>
                                <m:r>
                                  <a:rPr lang="en-US" sz="2000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+mn-cs"/>
                                    <a:sym typeface="Calibri" panose="020F0502020204030204" pitchFamily="34" charset="0"/>
                                  </a:rPr>
                                  <m:t>𝑖</m:t>
                                </m:r>
                                <m:r>
                                  <a:rPr lang="en-US" sz="2000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+mn-cs"/>
                                    <a:sym typeface="Calibri" panose="020F0502020204030204" pitchFamily="34" charset="0"/>
                                  </a:rPr>
                                  <m:t>+4</m:t>
                                </m:r>
                                <m:r>
                                  <a:rPr lang="en-US" sz="2000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+mn-cs"/>
                                    <a:sym typeface="Calibri" panose="020F0502020204030204" pitchFamily="34" charset="0"/>
                                  </a:rPr>
                                  <m:t>𝑚</m:t>
                                </m:r>
                                <m:r>
                                  <a:rPr lang="en-US" sz="2000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+mn-cs"/>
                                    <a:sym typeface="Calibri" panose="020F0502020204030204" pitchFamily="34" charset="0"/>
                                  </a:rPr>
                                  <m:t>+73</m:t>
                                </m:r>
                                <m:r>
                                  <a:rPr lang="en-US" sz="2000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+mn-cs"/>
                                    <a:sym typeface="Calibri" panose="020F0502020204030204" pitchFamily="34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zh-CN" sz="2000" kern="12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+mn-cs"/>
                            <a:sym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1940222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E119088C-1A1D-B433-C9F7-98E57C61A6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7875897"/>
                  </p:ext>
                </p:extLst>
              </p:nvPr>
            </p:nvGraphicFramePr>
            <p:xfrm>
              <a:off x="1174628" y="1911509"/>
              <a:ext cx="9439872" cy="300883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398755">
                      <a:extLst>
                        <a:ext uri="{9D8B030D-6E8A-4147-A177-3AD203B41FA5}">
                          <a16:colId xmlns:a16="http://schemas.microsoft.com/office/drawing/2014/main" val="3835080619"/>
                        </a:ext>
                      </a:extLst>
                    </a:gridCol>
                    <a:gridCol w="2477588">
                      <a:extLst>
                        <a:ext uri="{9D8B030D-6E8A-4147-A177-3AD203B41FA5}">
                          <a16:colId xmlns:a16="http://schemas.microsoft.com/office/drawing/2014/main" val="3607331792"/>
                        </a:ext>
                      </a:extLst>
                    </a:gridCol>
                    <a:gridCol w="2520043">
                      <a:extLst>
                        <a:ext uri="{9D8B030D-6E8A-4147-A177-3AD203B41FA5}">
                          <a16:colId xmlns:a16="http://schemas.microsoft.com/office/drawing/2014/main" val="3941334773"/>
                        </a:ext>
                      </a:extLst>
                    </a:gridCol>
                    <a:gridCol w="3043486">
                      <a:extLst>
                        <a:ext uri="{9D8B030D-6E8A-4147-A177-3AD203B41FA5}">
                          <a16:colId xmlns:a16="http://schemas.microsoft.com/office/drawing/2014/main" val="3622376132"/>
                        </a:ext>
                      </a:extLst>
                    </a:gridCol>
                  </a:tblGrid>
                  <a:tr h="3433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kern="120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  <a:sym typeface="Calibri" panose="020F0502020204030204" pitchFamily="34" charset="0"/>
                            </a:rPr>
                            <a:t>有限域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kern="120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  <a:sym typeface="Calibri" panose="020F0502020204030204" pitchFamily="34" charset="0"/>
                            </a:rPr>
                            <a:t>模乘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  <a:sym typeface="Calibri" panose="020F0502020204030204" pitchFamily="34" charset="0"/>
                            </a:rPr>
                            <a:t>       </a:t>
                          </a:r>
                          <a:r>
                            <a:rPr lang="zh-CN" altLang="en-US" sz="2000" kern="120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  <a:sym typeface="Calibri" panose="020F0502020204030204" pitchFamily="34" charset="0"/>
                            </a:rPr>
                            <a:t>模平方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sz="2000" kern="120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+mn-cs"/>
                              <a:sym typeface="Calibri" panose="020F0502020204030204" pitchFamily="34" charset="0"/>
                            </a:rPr>
                            <a:t>模逆</a:t>
                          </a: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6728069"/>
                      </a:ext>
                    </a:extLst>
                  </a:tr>
                  <a:tr h="68914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909" t="-60000" r="-579091" b="-28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56633" t="-60000" r="-225000" b="-28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155051" t="-60000" r="-122727" b="-28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210417" t="-60000" r="-1250" b="-28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6410705"/>
                      </a:ext>
                    </a:extLst>
                  </a:tr>
                  <a:tr h="59935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909" t="-187234" r="-579091" b="-234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56633" t="-187234" r="-225000" b="-234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155051" t="-187234" r="-122727" b="-234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210417" t="-187234" r="-1250" b="-2340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0867504"/>
                      </a:ext>
                    </a:extLst>
                  </a:tr>
                  <a:tr h="137702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909" t="-123853" r="-579091" b="-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633" t="-123853" r="-225000" b="-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5051" t="-123853" r="-122727" b="-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10417" t="-123853" r="-1250" b="-9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40222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Rectangle 1">
            <a:extLst>
              <a:ext uri="{FF2B5EF4-FFF2-40B4-BE49-F238E27FC236}">
                <a16:creationId xmlns:a16="http://schemas.microsoft.com/office/drawing/2014/main" id="{13ED641C-3523-6EF3-1F32-6304B5A70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532" y="1430616"/>
            <a:ext cx="250581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经过计算可得表：</a:t>
            </a:r>
          </a:p>
        </p:txBody>
      </p:sp>
    </p:spTree>
    <p:extLst>
      <p:ext uri="{BB962C8B-B14F-4D97-AF65-F5344CB8AC3E}">
        <p14:creationId xmlns:p14="http://schemas.microsoft.com/office/powerpoint/2010/main" val="4119077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8801B9C-B4D4-4D9A-BE00-8541D17338A3}"/>
                  </a:ext>
                </a:extLst>
              </p:cNvPr>
              <p:cNvSpPr txBox="1"/>
              <p:nvPr/>
            </p:nvSpPr>
            <p:spPr>
              <a:xfrm>
                <a:off x="1541466" y="543980"/>
                <a:ext cx="6034087" cy="39074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zh-CN" b="1" dirty="0">
                    <a:ln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单次</a:t>
                </a:r>
                <a:r>
                  <a:rPr lang="en-US" altLang="zh-CN" b="1" dirty="0">
                    <a:ln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R-Ate</a:t>
                </a:r>
                <a:r>
                  <a:rPr lang="zh-CN" altLang="zh-CN" b="1" dirty="0">
                    <a:ln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对计算中的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>
                            <a:ln/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1">
                            <a:ln/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𝐹</m:t>
                        </m:r>
                      </m:e>
                      <m:sub>
                        <m:r>
                          <a:rPr lang="en-US" altLang="zh-CN" b="1">
                            <a:ln/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zh-CN" b="1" dirty="0">
                    <a:ln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上模乘计数</a:t>
                </a:r>
                <a:r>
                  <a:rPr lang="en-US" altLang="zh-CN" b="1" dirty="0">
                    <a:ln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b="1" dirty="0">
                    <a:ln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运算的三个部分</a:t>
                </a:r>
                <a:endParaRPr lang="zh-CN" altLang="zh-CN" b="1" dirty="0">
                  <a:ln/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8801B9C-B4D4-4D9A-BE00-8541D1733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466" y="543980"/>
                <a:ext cx="6034087" cy="390748"/>
              </a:xfrm>
              <a:prstGeom prst="rect">
                <a:avLst/>
              </a:prstGeom>
              <a:blipFill>
                <a:blip r:embed="rId2"/>
                <a:stretch>
                  <a:fillRect l="-1111" t="-9375" b="-265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直接连接符 5">
            <a:extLst>
              <a:ext uri="{FF2B5EF4-FFF2-40B4-BE49-F238E27FC236}">
                <a16:creationId xmlns:a16="http://schemas.microsoft.com/office/drawing/2014/main" id="{32C589D8-7FE7-49E2-A3C7-F647EB2A8C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69841" y="5877232"/>
            <a:ext cx="0" cy="431800"/>
          </a:xfrm>
          <a:prstGeom prst="line">
            <a:avLst/>
          </a:prstGeom>
          <a:noFill/>
          <a:ln w="38100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直接连接符 7">
            <a:extLst>
              <a:ext uri="{FF2B5EF4-FFF2-40B4-BE49-F238E27FC236}">
                <a16:creationId xmlns:a16="http://schemas.microsoft.com/office/drawing/2014/main" id="{F5EDF375-938D-4AF3-956F-B2DD713BB0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041280" y="6015346"/>
            <a:ext cx="1587" cy="288925"/>
          </a:xfrm>
          <a:prstGeom prst="line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BC10C7D-08E5-43CA-9436-CB1A1B49A26E}"/>
              </a:ext>
            </a:extLst>
          </p:cNvPr>
          <p:cNvCxnSpPr>
            <a:cxnSpLocks/>
          </p:cNvCxnSpPr>
          <p:nvPr/>
        </p:nvCxnSpPr>
        <p:spPr>
          <a:xfrm>
            <a:off x="1063846" y="6304271"/>
            <a:ext cx="97846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直接连接符 5">
            <a:extLst>
              <a:ext uri="{FF2B5EF4-FFF2-40B4-BE49-F238E27FC236}">
                <a16:creationId xmlns:a16="http://schemas.microsoft.com/office/drawing/2014/main" id="{4C5DDF7B-602E-4264-A4B4-FB21CDD8C8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3846" y="553728"/>
            <a:ext cx="1743" cy="49917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0" name="直接连接符 5">
            <a:extLst>
              <a:ext uri="{FF2B5EF4-FFF2-40B4-BE49-F238E27FC236}">
                <a16:creationId xmlns:a16="http://schemas.microsoft.com/office/drawing/2014/main" id="{373272BA-91E7-4C11-AA56-DCAEACA310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59113" y="553728"/>
            <a:ext cx="1743" cy="312739"/>
          </a:xfrm>
          <a:prstGeom prst="line">
            <a:avLst/>
          </a:prstGeom>
          <a:ln w="63500">
            <a:solidFill>
              <a:srgbClr val="FFC000"/>
            </a:solidFill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9">
                <a:extLst>
                  <a:ext uri="{FF2B5EF4-FFF2-40B4-BE49-F238E27FC236}">
                    <a16:creationId xmlns:a16="http://schemas.microsoft.com/office/drawing/2014/main" id="{6DB4EDF1-8AE8-43A9-9869-D7A1C6AB4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3846" y="1331207"/>
                <a:ext cx="9515459" cy="4694754"/>
              </a:xfrm>
              <a:prstGeom prst="roundRect">
                <a:avLst>
                  <a:gd name="adj" fmla="val 3023"/>
                </a:avLst>
              </a:prstGeom>
              <a:solidFill>
                <a:srgbClr val="F2F2F2"/>
              </a:solidFill>
              <a:ln w="38100">
                <a:solidFill>
                  <a:srgbClr val="F2F2F2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marL="285750" indent="-28575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indent="0">
                  <a:buNone/>
                </a:pPr>
                <a:r>
                  <a:rPr lang="zh-CN" altLang="zh-CN" sz="200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单次双线性对计算分成</a:t>
                </a:r>
                <a:r>
                  <a:rPr lang="zh-CN" altLang="en-US" sz="200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endParaRPr lang="en-US" altLang="zh-CN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Miller</a:t>
                </a:r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循环部分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altLang="zh-CN" sz="20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Frobenius</a:t>
                </a:r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运算和加法部分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最后的幂次部分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根据代码，我们可以写出每部分用到了几次有限域上的模乘、模平方或模逆运算，再由上表即得单次双线性对在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𝐹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域上的模乘（即代码中的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𝑀𝑢𝑙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_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𝐵𝑖𝑔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_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𝐵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ig</m:t>
                    </m:r>
                  </m:oMath>
                </a14:m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函数）的运算次数。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2" name="TextBox 9">
                <a:extLst>
                  <a:ext uri="{FF2B5EF4-FFF2-40B4-BE49-F238E27FC236}">
                    <a16:creationId xmlns:a16="http://schemas.microsoft.com/office/drawing/2014/main" id="{6DB4EDF1-8AE8-43A9-9869-D7A1C6AB4F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3846" y="1331207"/>
                <a:ext cx="9515459" cy="4694754"/>
              </a:xfrm>
              <a:prstGeom prst="roundRect">
                <a:avLst>
                  <a:gd name="adj" fmla="val 3023"/>
                </a:avLst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F2F2F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5645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8801B9C-B4D4-4D9A-BE00-8541D17338A3}"/>
              </a:ext>
            </a:extLst>
          </p:cNvPr>
          <p:cNvSpPr txBox="1"/>
          <p:nvPr/>
        </p:nvSpPr>
        <p:spPr>
          <a:xfrm>
            <a:off x="1541466" y="543980"/>
            <a:ext cx="6034087" cy="380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 dirty="0">
                <a:ln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Miller</a:t>
            </a:r>
            <a:r>
              <a:rPr lang="zh-CN" altLang="zh-CN" b="1" dirty="0">
                <a:ln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循环部分</a:t>
            </a:r>
          </a:p>
        </p:txBody>
      </p:sp>
      <p:sp>
        <p:nvSpPr>
          <p:cNvPr id="5" name="直接连接符 5">
            <a:extLst>
              <a:ext uri="{FF2B5EF4-FFF2-40B4-BE49-F238E27FC236}">
                <a16:creationId xmlns:a16="http://schemas.microsoft.com/office/drawing/2014/main" id="{32C589D8-7FE7-49E2-A3C7-F647EB2A8C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69841" y="5877232"/>
            <a:ext cx="0" cy="431800"/>
          </a:xfrm>
          <a:prstGeom prst="line">
            <a:avLst/>
          </a:prstGeom>
          <a:noFill/>
          <a:ln w="38100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直接连接符 7">
            <a:extLst>
              <a:ext uri="{FF2B5EF4-FFF2-40B4-BE49-F238E27FC236}">
                <a16:creationId xmlns:a16="http://schemas.microsoft.com/office/drawing/2014/main" id="{F5EDF375-938D-4AF3-956F-B2DD713BB0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041280" y="6015346"/>
            <a:ext cx="1587" cy="288925"/>
          </a:xfrm>
          <a:prstGeom prst="line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BC10C7D-08E5-43CA-9436-CB1A1B49A26E}"/>
              </a:ext>
            </a:extLst>
          </p:cNvPr>
          <p:cNvCxnSpPr>
            <a:cxnSpLocks/>
          </p:cNvCxnSpPr>
          <p:nvPr/>
        </p:nvCxnSpPr>
        <p:spPr>
          <a:xfrm>
            <a:off x="1063846" y="6304271"/>
            <a:ext cx="97846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直接连接符 5">
            <a:extLst>
              <a:ext uri="{FF2B5EF4-FFF2-40B4-BE49-F238E27FC236}">
                <a16:creationId xmlns:a16="http://schemas.microsoft.com/office/drawing/2014/main" id="{4C5DDF7B-602E-4264-A4B4-FB21CDD8C8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3846" y="553728"/>
            <a:ext cx="1743" cy="49917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0" name="直接连接符 5">
            <a:extLst>
              <a:ext uri="{FF2B5EF4-FFF2-40B4-BE49-F238E27FC236}">
                <a16:creationId xmlns:a16="http://schemas.microsoft.com/office/drawing/2014/main" id="{373272BA-91E7-4C11-AA56-DCAEACA310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59113" y="553728"/>
            <a:ext cx="1743" cy="312739"/>
          </a:xfrm>
          <a:prstGeom prst="line">
            <a:avLst/>
          </a:prstGeom>
          <a:ln w="63500">
            <a:solidFill>
              <a:srgbClr val="FFC000"/>
            </a:solidFill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9">
                <a:extLst>
                  <a:ext uri="{FF2B5EF4-FFF2-40B4-BE49-F238E27FC236}">
                    <a16:creationId xmlns:a16="http://schemas.microsoft.com/office/drawing/2014/main" id="{6DB4EDF1-8AE8-43A9-9869-D7A1C6AB4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768" y="1363142"/>
                <a:ext cx="11168742" cy="3883772"/>
              </a:xfrm>
              <a:prstGeom prst="roundRect">
                <a:avLst>
                  <a:gd name="adj" fmla="val 3023"/>
                </a:avLst>
              </a:prstGeom>
              <a:solidFill>
                <a:srgbClr val="F2F2F2"/>
              </a:solidFill>
              <a:ln w="38100">
                <a:solidFill>
                  <a:srgbClr val="F2F2F2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marL="285750" indent="-28575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循环中需要做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0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次不同的点加运算，</a:t>
                </a:r>
                <a:r>
                  <a:rPr lang="en-US" altLang="zh-CN" sz="20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65</a:t>
                </a:r>
                <a:r>
                  <a:rPr lang="zh-CN" altLang="en-US" sz="20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次倍点运算。其中不同点加耗费</a:t>
                </a:r>
                <a:r>
                  <a:rPr lang="en-US" altLang="zh-CN" sz="200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15</a:t>
                </a:r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𝐹</m:t>
                        </m:r>
                      </m:e>
                      <m:sub>
                        <m:sSup>
                          <m:s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20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CN" sz="20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p>
                        </m:sSup>
                      </m:sub>
                    </m:sSub>
                  </m:oMath>
                </a14:m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上的模乘和</a:t>
                </a:r>
                <a:r>
                  <a:rPr lang="en-US" altLang="zh-CN" sz="200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次模平方，即耗费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15</m:t>
                    </m:r>
                    <m:acc>
                      <m:accPr>
                        <m:chr m:val="̃"/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e>
                    </m:acc>
                    <m: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+4</m:t>
                    </m:r>
                    <m:acc>
                      <m:accPr>
                        <m:chr m:val="̃"/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e>
                    </m:acc>
                    <m:r>
                      <a:rPr lang="zh-CN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，倍点需耗费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6</m:t>
                    </m:r>
                    <m:acc>
                      <m:accPr>
                        <m:chr m:val="̃"/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e>
                    </m:acc>
                    <m: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acc>
                      <m:accPr>
                        <m:chr m:val="̃"/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e>
                    </m:acc>
                    <m: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+5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循环中还有计算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𝑓</m:t>
                        </m:r>
                      </m:e>
                      <m:sup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</m:t>
                        </m:r>
                      </m:e>
                    </m:d>
                    <m:r>
                      <a:rPr lang="zh-CN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、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</m:t>
                        </m:r>
                      </m:e>
                    </m:d>
                  </m:oMath>
                </a14:m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的部分。前者为一次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𝐹</m:t>
                        </m:r>
                      </m:e>
                      <m:sub>
                        <m:sSup>
                          <m:s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20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CN" sz="20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12</m:t>
                            </m:r>
                          </m:sup>
                        </m:sSup>
                      </m:sub>
                    </m:sSub>
                  </m:oMath>
                </a14:m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上的模乘，后者分别耗费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5</m:t>
                    </m:r>
                    <m:acc>
                      <m:accPr>
                        <m:chr m:val="̃"/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e>
                    </m:acc>
                    <m: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+4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m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+2</m:t>
                    </m:r>
                    <m:acc>
                      <m:accPr>
                        <m:chr m:val="̃"/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e>
                    </m:acc>
                  </m:oMath>
                </a14:m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12</m:t>
                    </m:r>
                    <m:acc>
                      <m:accPr>
                        <m:chr m:val="̃"/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e>
                    </m:acc>
                    <m: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+4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𝑚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+2</m:t>
                    </m:r>
                    <m:acc>
                      <m:accPr>
                        <m:chr m:val="̃"/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e>
                    </m:acc>
                  </m:oMath>
                </a14:m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，合起来分别为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29</m:t>
                    </m:r>
                    <m:acc>
                      <m:accPr>
                        <m:chr m:val="̃"/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e>
                    </m:acc>
                    <m: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11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𝛽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+3</m:t>
                    </m:r>
                    <m:acc>
                      <m:accPr>
                        <m:chr m:val="̃"/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e>
                    </m:acc>
                    <m: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+4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𝑚</m:t>
                    </m:r>
                  </m:oMath>
                </a14:m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 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35</m:t>
                    </m:r>
                    <m:acc>
                      <m:accPr>
                        <m:chr m:val="̃"/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e>
                    </m:acc>
                    <m: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6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𝛽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+6</m:t>
                    </m:r>
                    <m:acc>
                      <m:accPr>
                        <m:chr m:val="̃"/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e>
                    </m:acc>
                    <m: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+4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𝑚</m:t>
                    </m:r>
                    <m:r>
                      <a:rPr lang="zh-CN" altLang="en-US" sz="20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。</m:t>
                    </m:r>
                  </m:oMath>
                </a14:m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则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Miller</a:t>
                </a:r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循环部分运算总次数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</a:t>
                </a:r>
                <a:endParaRPr lang="zh-CN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𝟔𝟓</m:t>
                      </m:r>
                      <m:d>
                        <m:dPr>
                          <m:ctrlPr>
                            <a:rPr lang="zh-CN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𝟐𝟗</m:t>
                          </m:r>
                          <m:acc>
                            <m:accPr>
                              <m:chr m:val="̃"/>
                              <m:ctrlPr>
                                <a:rPr lang="zh-CN" altLang="zh-C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𝒎</m:t>
                              </m:r>
                            </m:e>
                          </m:acc>
                          <m:r>
                            <a:rPr lang="en-US" altLang="zh-CN" sz="2000" b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𝟏𝟏</m:t>
                              </m:r>
                              <m:r>
                                <a:rPr lang="en-US" altLang="zh-C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altLang="zh-C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𝜷</m:t>
                              </m:r>
                            </m:sub>
                          </m:sSub>
                          <m:r>
                            <a:rPr lang="en-US" altLang="zh-CN" sz="2000" b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𝟑</m:t>
                          </m:r>
                          <m:acc>
                            <m:accPr>
                              <m:chr m:val="̃"/>
                              <m:ctrlPr>
                                <a:rPr lang="zh-CN" altLang="zh-C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𝒔</m:t>
                              </m:r>
                            </m:e>
                          </m:acc>
                          <m:r>
                            <a:rPr lang="en-US" altLang="zh-CN" sz="2000" b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𝟒</m:t>
                          </m:r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𝒎</m:t>
                          </m:r>
                        </m:e>
                      </m:d>
                      <m:r>
                        <a:rPr lang="en-US" altLang="zh-CN" sz="20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𝟖</m:t>
                      </m:r>
                      <m:d>
                        <m:dPr>
                          <m:ctrlPr>
                            <a:rPr lang="zh-CN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𝟑𝟓</m:t>
                          </m:r>
                          <m:acc>
                            <m:accPr>
                              <m:chr m:val="̃"/>
                              <m:ctrlPr>
                                <a:rPr lang="zh-CN" altLang="zh-C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𝒎</m:t>
                              </m:r>
                            </m:e>
                          </m:acc>
                          <m:r>
                            <a:rPr lang="en-US" altLang="zh-CN" sz="2000" b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𝟖</m:t>
                              </m:r>
                              <m:r>
                                <a:rPr lang="en-US" altLang="zh-C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altLang="zh-C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𝜷</m:t>
                              </m:r>
                            </m:sub>
                          </m:sSub>
                          <m:r>
                            <a:rPr lang="en-US" altLang="zh-CN" sz="2000" b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𝟔</m:t>
                          </m:r>
                          <m:acc>
                            <m:accPr>
                              <m:chr m:val="̃"/>
                              <m:ctrlPr>
                                <a:rPr lang="zh-CN" altLang="zh-C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𝒔</m:t>
                              </m:r>
                            </m:e>
                          </m:acc>
                          <m:r>
                            <a:rPr lang="en-US" altLang="zh-CN" sz="2000" b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𝟒</m:t>
                          </m:r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𝒎</m:t>
                          </m:r>
                        </m:e>
                      </m:d>
                      <m:r>
                        <a:rPr lang="en-US" altLang="zh-CN" sz="20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𝟐𝟏𝟔𝟓</m:t>
                      </m:r>
                      <m:acc>
                        <m:accPr>
                          <m:chr m:val="̃"/>
                          <m:ctrlPr>
                            <a:rPr lang="zh-CN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𝒎</m:t>
                          </m:r>
                        </m:e>
                      </m:acc>
                      <m:r>
                        <a:rPr lang="en-US" altLang="zh-CN" sz="20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𝟕𝟕𝟗</m:t>
                      </m:r>
                      <m:sSub>
                        <m:sSubPr>
                          <m:ctrlPr>
                            <a:rPr lang="zh-CN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𝒎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𝜷</m:t>
                          </m:r>
                        </m:sub>
                      </m:sSub>
                      <m:r>
                        <a:rPr lang="en-US" altLang="zh-CN" sz="20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𝟐𝟒𝟑</m:t>
                      </m:r>
                      <m:acc>
                        <m:accPr>
                          <m:chr m:val="̃"/>
                          <m:ctrlPr>
                            <a:rPr lang="zh-CN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𝒔</m:t>
                          </m:r>
                        </m:e>
                      </m:acc>
                      <m:r>
                        <a:rPr lang="en-US" altLang="zh-CN" sz="20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𝟐𝟗𝟐𝐦</m:t>
                      </m:r>
                    </m:oMath>
                  </m:oMathPara>
                </a14:m>
                <a:endParaRPr lang="en-US" altLang="zh-CN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zh-CN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indent="0" algn="just">
                  <a:buNone/>
                </a:pPr>
                <a:endParaRPr lang="zh-CN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2" name="TextBox 9">
                <a:extLst>
                  <a:ext uri="{FF2B5EF4-FFF2-40B4-BE49-F238E27FC236}">
                    <a16:creationId xmlns:a16="http://schemas.microsoft.com/office/drawing/2014/main" id="{6DB4EDF1-8AE8-43A9-9869-D7A1C6AB4F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4768" y="1363142"/>
                <a:ext cx="11168742" cy="3883772"/>
              </a:xfrm>
              <a:prstGeom prst="roundRect">
                <a:avLst>
                  <a:gd name="adj" fmla="val 3023"/>
                </a:avLst>
              </a:prstGeom>
              <a:blipFill>
                <a:blip r:embed="rId2"/>
                <a:stretch>
                  <a:fillRect l="-113" r="-113"/>
                </a:stretch>
              </a:blipFill>
              <a:ln w="38100">
                <a:solidFill>
                  <a:srgbClr val="F2F2F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2417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8801B9C-B4D4-4D9A-BE00-8541D17338A3}"/>
              </a:ext>
            </a:extLst>
          </p:cNvPr>
          <p:cNvSpPr txBox="1"/>
          <p:nvPr/>
        </p:nvSpPr>
        <p:spPr>
          <a:xfrm>
            <a:off x="1541466" y="543980"/>
            <a:ext cx="6034087" cy="380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ln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中间</a:t>
            </a:r>
            <a:r>
              <a:rPr lang="zh-CN" altLang="zh-CN" b="1" dirty="0">
                <a:ln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r>
              <a:rPr lang="zh-CN" altLang="en-US" b="1" dirty="0">
                <a:ln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与幂次部分</a:t>
            </a:r>
            <a:endParaRPr lang="zh-CN" altLang="zh-CN" b="1" dirty="0">
              <a:ln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直接连接符 5">
            <a:extLst>
              <a:ext uri="{FF2B5EF4-FFF2-40B4-BE49-F238E27FC236}">
                <a16:creationId xmlns:a16="http://schemas.microsoft.com/office/drawing/2014/main" id="{32C589D8-7FE7-49E2-A3C7-F647EB2A8C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69841" y="5877232"/>
            <a:ext cx="0" cy="431800"/>
          </a:xfrm>
          <a:prstGeom prst="line">
            <a:avLst/>
          </a:prstGeom>
          <a:noFill/>
          <a:ln w="38100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直接连接符 7">
            <a:extLst>
              <a:ext uri="{FF2B5EF4-FFF2-40B4-BE49-F238E27FC236}">
                <a16:creationId xmlns:a16="http://schemas.microsoft.com/office/drawing/2014/main" id="{F5EDF375-938D-4AF3-956F-B2DD713BB0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041280" y="6015346"/>
            <a:ext cx="1587" cy="288925"/>
          </a:xfrm>
          <a:prstGeom prst="line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BC10C7D-08E5-43CA-9436-CB1A1B49A26E}"/>
              </a:ext>
            </a:extLst>
          </p:cNvPr>
          <p:cNvCxnSpPr>
            <a:cxnSpLocks/>
          </p:cNvCxnSpPr>
          <p:nvPr/>
        </p:nvCxnSpPr>
        <p:spPr>
          <a:xfrm>
            <a:off x="1063846" y="6304271"/>
            <a:ext cx="97846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直接连接符 5">
            <a:extLst>
              <a:ext uri="{FF2B5EF4-FFF2-40B4-BE49-F238E27FC236}">
                <a16:creationId xmlns:a16="http://schemas.microsoft.com/office/drawing/2014/main" id="{4C5DDF7B-602E-4264-A4B4-FB21CDD8C8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3846" y="553728"/>
            <a:ext cx="1743" cy="49917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0" name="直接连接符 5">
            <a:extLst>
              <a:ext uri="{FF2B5EF4-FFF2-40B4-BE49-F238E27FC236}">
                <a16:creationId xmlns:a16="http://schemas.microsoft.com/office/drawing/2014/main" id="{373272BA-91E7-4C11-AA56-DCAEACA310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59113" y="553728"/>
            <a:ext cx="1743" cy="312739"/>
          </a:xfrm>
          <a:prstGeom prst="line">
            <a:avLst/>
          </a:prstGeom>
          <a:ln w="63500">
            <a:solidFill>
              <a:srgbClr val="FFC000"/>
            </a:solidFill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9">
                <a:extLst>
                  <a:ext uri="{FF2B5EF4-FFF2-40B4-BE49-F238E27FC236}">
                    <a16:creationId xmlns:a16="http://schemas.microsoft.com/office/drawing/2014/main" id="{6DB4EDF1-8AE8-43A9-9869-D7A1C6AB4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955" y="1485874"/>
                <a:ext cx="10686090" cy="3807572"/>
              </a:xfrm>
              <a:prstGeom prst="roundRect">
                <a:avLst>
                  <a:gd name="adj" fmla="val 3023"/>
                </a:avLst>
              </a:prstGeom>
              <a:solidFill>
                <a:srgbClr val="F2F2F2"/>
              </a:solidFill>
              <a:ln w="38100">
                <a:solidFill>
                  <a:srgbClr val="F2F2F2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marL="285750" indent="-28575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>
                  <a:buFont typeface="Wingdings" pitchFamily="2" charset="2"/>
                  <a:buChar char="Ø"/>
                </a:pPr>
                <a:r>
                  <a:rPr lang="zh-CN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中间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Frobenius</a:t>
                </a:r>
                <a:r>
                  <a:rPr lang="zh-CN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运算和加法部分</a:t>
                </a:r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结果为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0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𝟏𝟕𝐦</m:t>
                      </m:r>
                      <m:r>
                        <a:rPr lang="en-US" altLang="zh-CN" sz="20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𝟐𝟗</m:t>
                      </m:r>
                      <m:acc>
                        <m:accPr>
                          <m:chr m:val="̃"/>
                          <m:ctrlPr>
                            <a:rPr lang="zh-CN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</m:acc>
                      <m:r>
                        <a:rPr lang="en-US" altLang="zh-CN" sz="20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sub>
                      </m:sSub>
                      <m:r>
                        <a:rPr lang="en-US" altLang="zh-CN" sz="20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acc>
                        <m:accPr>
                          <m:chr m:val="̃"/>
                          <m:ctrlPr>
                            <a:rPr lang="zh-CN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acc>
                      <m:r>
                        <a:rPr lang="en-US" altLang="zh-CN" sz="20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𝟒𝐦</m:t>
                      </m:r>
                      <m:r>
                        <a:rPr lang="en-US" altLang="zh-CN" sz="20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𝟑𝟓</m:t>
                      </m:r>
                      <m:acc>
                        <m:accPr>
                          <m:chr m:val="̃"/>
                          <m:ctrlPr>
                            <a:rPr lang="zh-CN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</m:acc>
                      <m:r>
                        <a:rPr lang="en-US" altLang="zh-CN" sz="20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sub>
                      </m:sSub>
                      <m:r>
                        <a:rPr lang="en-US" altLang="zh-CN" sz="20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acc>
                        <m:accPr>
                          <m:chr m:val="̃"/>
                          <m:ctrlPr>
                            <a:rPr lang="zh-CN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acc>
                      <m:r>
                        <a:rPr lang="en-US" altLang="zh-CN" sz="20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𝟒𝐦</m:t>
                      </m:r>
                      <m:r>
                        <a:rPr lang="en-US" altLang="zh-CN" sz="20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𝟏𝟓</m:t>
                      </m:r>
                      <m:acc>
                        <m:accPr>
                          <m:chr m:val="̃"/>
                          <m:ctrlPr>
                            <a:rPr lang="zh-CN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</m:acc>
                      <m:r>
                        <a:rPr lang="en-US" altLang="zh-CN" sz="20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acc>
                        <m:accPr>
                          <m:chr m:val="̃"/>
                          <m:ctrlPr>
                            <a:rPr lang="zh-CN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acc>
                    </m:oMath>
                  </m:oMathPara>
                </a14:m>
                <a:endParaRPr lang="zh-CN" altLang="zh-CN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𝟒𝟐𝐦</m:t>
                      </m:r>
                      <m:r>
                        <a:rPr lang="en-US" altLang="zh-CN" sz="20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𝟕𝟗</m:t>
                      </m:r>
                      <m:acc>
                        <m:accPr>
                          <m:chr m:val="̃"/>
                          <m:ctrlPr>
                            <a:rPr lang="zh-CN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</m:acc>
                      <m:r>
                        <a:rPr lang="en-US" altLang="zh-CN" sz="20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𝟏𝟑</m:t>
                      </m:r>
                      <m:acc>
                        <m:accPr>
                          <m:chr m:val="̃"/>
                          <m:ctrlPr>
                            <a:rPr lang="zh-CN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acc>
                      <m:r>
                        <a:rPr lang="en-US" altLang="zh-CN" sz="20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𝟏𝟕</m:t>
                      </m:r>
                      <m:sSub>
                        <m:sSubPr>
                          <m:ctrlPr>
                            <a:rPr lang="zh-CN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sub>
                      </m:sSub>
                    </m:oMath>
                  </m:oMathPara>
                </a14:m>
                <a:endParaRPr lang="en-US" altLang="zh-CN" sz="2000" b="1" dirty="0">
                  <a:solidFill>
                    <a:srgbClr val="C00000"/>
                  </a:solidFill>
                  <a:latin typeface="微软雅黑" panose="020B0503020204020204" pitchFamily="34" charset="-122"/>
                </a:endParaRPr>
              </a:p>
              <a:p>
                <a:pPr>
                  <a:buFont typeface="Wingdings" pitchFamily="2" charset="2"/>
                  <a:buChar char="Ø"/>
                </a:pP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幂次部分</a:t>
                </a:r>
                <a:r>
                  <a:rPr lang="zh-CN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最后幂次部分为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r>
                  <a:rPr lang="zh-CN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𝐅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𝐫𝐨𝐛𝐞𝐧𝐢𝐮𝐬</m:t>
                    </m:r>
                  </m:oMath>
                </a14:m>
                <a:r>
                  <a:rPr lang="zh-CN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函数，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11</a:t>
                </a:r>
                <a:r>
                  <a:rPr lang="zh-CN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𝑭</m:t>
                        </m:r>
                      </m:e>
                      <m:sub>
                        <m:sSup>
                          <m:sSupPr>
                            <m:ctrlPr>
                              <a:rPr lang="zh-CN" altLang="zh-CN" sz="20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𝑷</m:t>
                            </m:r>
                          </m:e>
                          <m:sup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𝟏𝟐</m:t>
                            </m:r>
                          </m:sup>
                        </m:sSup>
                      </m:sub>
                    </m:sSub>
                  </m:oMath>
                </a14:m>
                <a:r>
                  <a:rPr lang="zh-CN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模乘，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𝑭</m:t>
                        </m:r>
                      </m:e>
                      <m:sub>
                        <m:sSup>
                          <m:sSupPr>
                            <m:ctrlPr>
                              <a:rPr lang="zh-CN" altLang="zh-CN" sz="20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𝑷</m:t>
                            </m:r>
                          </m:e>
                          <m:sup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𝟏𝟐</m:t>
                            </m:r>
                          </m:sup>
                        </m:sSup>
                      </m:sub>
                    </m:sSub>
                  </m:oMath>
                </a14:m>
                <a:r>
                  <a:rPr lang="zh-CN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模逆，若干次幂组成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幂与选取参数有关，代码中需要通过循环求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6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𝑡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+5</m:t>
                    </m:r>
                  </m:oMath>
                </a14:m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e>
                      <m:sup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+2</m:t>
                    </m:r>
                  </m:oMath>
                </a14:m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次幂，约耗费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indent="0" algn="just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𝟔</m:t>
                    </m:r>
                    <m:r>
                      <a:rPr lang="en-US" altLang="zh-CN" sz="2000" b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∗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𝟏𝟕𝐦</m:t>
                    </m:r>
                    <m:r>
                      <a:rPr lang="en-US" altLang="zh-CN" sz="2000" b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d>
                      <m:dPr>
                        <m:ctrlPr>
                          <a:rPr lang="zh-CN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𝟏𝟏</m:t>
                        </m:r>
                        <m:r>
                          <a:rPr lang="en-US" altLang="zh-CN" sz="20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𝟐𝟎</m:t>
                        </m:r>
                      </m:e>
                    </m:d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∗(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𝟏𝟖</m:t>
                    </m:r>
                    <m:acc>
                      <m:accPr>
                        <m:chr m:val="̃"/>
                        <m:ctrlPr>
                          <a:rPr lang="zh-CN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𝒎</m:t>
                        </m:r>
                      </m:e>
                    </m:acc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𝟔</m:t>
                    </m:r>
                    <m:sSub>
                      <m:sSubPr>
                        <m:ctrlPr>
                          <a:rPr lang="zh-CN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𝒎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𝜷</m:t>
                        </m:r>
                      </m:sub>
                    </m:sSub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)+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𝟐</m:t>
                    </m:r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∗(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𝟑𝟓</m:t>
                    </m:r>
                    <m:acc>
                      <m:accPr>
                        <m:chr m:val="̃"/>
                        <m:ctrlPr>
                          <a:rPr lang="zh-CN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𝒎</m:t>
                        </m:r>
                      </m:e>
                    </m:acc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𝟐</m:t>
                    </m:r>
                    <m:acc>
                      <m:accPr>
                        <m:chr m:val="̃"/>
                        <m:ctrlPr>
                          <a:rPr lang="zh-CN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𝒔</m:t>
                        </m:r>
                      </m:e>
                    </m:acc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𝟏𝟕</m:t>
                    </m:r>
                    <m:sSub>
                      <m:sSubPr>
                        <m:ctrlPr>
                          <a:rPr lang="zh-CN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𝒎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𝜷</m:t>
                        </m:r>
                      </m:sub>
                    </m:sSub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+(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𝟔𝟓</m:t>
                    </m:r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𝟏𝟑𝟎</m:t>
                    </m:r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)∗(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𝟏𝟎</m:t>
                    </m:r>
                    <m:acc>
                      <m:accPr>
                        <m:chr m:val="̃"/>
                        <m:ctrlPr>
                          <a:rPr lang="zh-CN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𝒎</m:t>
                        </m:r>
                      </m:e>
                    </m:acc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𝟔</m:t>
                    </m:r>
                    <m:sSub>
                      <m:sSubPr>
                        <m:ctrlPr>
                          <a:rPr lang="zh-CN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𝒎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𝜷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 =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𝟏𝟎𝟐𝐦</m:t>
                    </m:r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𝟐𝟓𝟕𝟖</m:t>
                    </m:r>
                    <m:acc>
                      <m:accPr>
                        <m:chr m:val="̃"/>
                        <m:ctrlPr>
                          <a:rPr lang="zh-CN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𝒎</m:t>
                        </m:r>
                      </m:e>
                    </m:acc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𝟒</m:t>
                    </m:r>
                    <m:acc>
                      <m:accPr>
                        <m:chr m:val="̃"/>
                        <m:ctrlPr>
                          <a:rPr lang="zh-CN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𝒔</m:t>
                        </m:r>
                      </m:e>
                    </m:acc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𝟏𝟑𝟗𝟎</m:t>
                    </m:r>
                    <m:sSub>
                      <m:sSubPr>
                        <m:ctrlPr>
                          <a:rPr lang="zh-CN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𝒎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𝜷</m:t>
                        </m:r>
                      </m:sub>
                    </m:sSub>
                  </m:oMath>
                </a14:m>
                <a:endParaRPr lang="zh-CN" altLang="zh-CN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zh-CN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zh-CN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indent="0" algn="just">
                  <a:buNone/>
                </a:pPr>
                <a:endParaRPr lang="zh-CN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2" name="TextBox 9">
                <a:extLst>
                  <a:ext uri="{FF2B5EF4-FFF2-40B4-BE49-F238E27FC236}">
                    <a16:creationId xmlns:a16="http://schemas.microsoft.com/office/drawing/2014/main" id="{6DB4EDF1-8AE8-43A9-9869-D7A1C6AB4F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2955" y="1485874"/>
                <a:ext cx="10686090" cy="3807572"/>
              </a:xfrm>
              <a:prstGeom prst="roundRect">
                <a:avLst>
                  <a:gd name="adj" fmla="val 3023"/>
                </a:avLst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rgbClr val="F2F2F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517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8801B9C-B4D4-4D9A-BE00-8541D17338A3}"/>
                  </a:ext>
                </a:extLst>
              </p:cNvPr>
              <p:cNvSpPr txBox="1"/>
              <p:nvPr/>
            </p:nvSpPr>
            <p:spPr>
              <a:xfrm>
                <a:off x="1541466" y="543980"/>
                <a:ext cx="6034087" cy="39074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zh-CN" b="1" dirty="0">
                    <a:ln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单次</a:t>
                </a:r>
                <a:r>
                  <a:rPr lang="en-US" altLang="zh-CN" b="1" dirty="0">
                    <a:ln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R-Ate</a:t>
                </a:r>
                <a:r>
                  <a:rPr lang="zh-CN" altLang="zh-CN" b="1" dirty="0">
                    <a:ln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对计算中的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>
                            <a:ln/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1">
                            <a:ln/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𝐹</m:t>
                        </m:r>
                      </m:e>
                      <m:sub>
                        <m:r>
                          <a:rPr lang="en-US" altLang="zh-CN" b="1">
                            <a:ln/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zh-CN" b="1" dirty="0">
                    <a:ln/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上模乘计数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8801B9C-B4D4-4D9A-BE00-8541D1733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466" y="543980"/>
                <a:ext cx="6034087" cy="390748"/>
              </a:xfrm>
              <a:prstGeom prst="rect">
                <a:avLst/>
              </a:prstGeom>
              <a:blipFill>
                <a:blip r:embed="rId2"/>
                <a:stretch>
                  <a:fillRect l="-1111" t="-9375" b="-265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直接连接符 5">
            <a:extLst>
              <a:ext uri="{FF2B5EF4-FFF2-40B4-BE49-F238E27FC236}">
                <a16:creationId xmlns:a16="http://schemas.microsoft.com/office/drawing/2014/main" id="{32C589D8-7FE7-49E2-A3C7-F647EB2A8C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69841" y="5877232"/>
            <a:ext cx="0" cy="431800"/>
          </a:xfrm>
          <a:prstGeom prst="line">
            <a:avLst/>
          </a:prstGeom>
          <a:noFill/>
          <a:ln w="38100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直接连接符 7">
            <a:extLst>
              <a:ext uri="{FF2B5EF4-FFF2-40B4-BE49-F238E27FC236}">
                <a16:creationId xmlns:a16="http://schemas.microsoft.com/office/drawing/2014/main" id="{F5EDF375-938D-4AF3-956F-B2DD713BB0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041280" y="6015346"/>
            <a:ext cx="1587" cy="288925"/>
          </a:xfrm>
          <a:prstGeom prst="line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BC10C7D-08E5-43CA-9436-CB1A1B49A26E}"/>
              </a:ext>
            </a:extLst>
          </p:cNvPr>
          <p:cNvCxnSpPr>
            <a:cxnSpLocks/>
          </p:cNvCxnSpPr>
          <p:nvPr/>
        </p:nvCxnSpPr>
        <p:spPr>
          <a:xfrm>
            <a:off x="1063846" y="6304271"/>
            <a:ext cx="97846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直接连接符 5">
            <a:extLst>
              <a:ext uri="{FF2B5EF4-FFF2-40B4-BE49-F238E27FC236}">
                <a16:creationId xmlns:a16="http://schemas.microsoft.com/office/drawing/2014/main" id="{4C5DDF7B-602E-4264-A4B4-FB21CDD8C8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3846" y="553728"/>
            <a:ext cx="1743" cy="49917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0" name="直接连接符 5">
            <a:extLst>
              <a:ext uri="{FF2B5EF4-FFF2-40B4-BE49-F238E27FC236}">
                <a16:creationId xmlns:a16="http://schemas.microsoft.com/office/drawing/2014/main" id="{373272BA-91E7-4C11-AA56-DCAEACA310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59113" y="553728"/>
            <a:ext cx="1743" cy="312739"/>
          </a:xfrm>
          <a:prstGeom prst="line">
            <a:avLst/>
          </a:prstGeom>
          <a:ln w="63500">
            <a:solidFill>
              <a:srgbClr val="FFC000"/>
            </a:solidFill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9">
                <a:extLst>
                  <a:ext uri="{FF2B5EF4-FFF2-40B4-BE49-F238E27FC236}">
                    <a16:creationId xmlns:a16="http://schemas.microsoft.com/office/drawing/2014/main" id="{6DB4EDF1-8AE8-43A9-9869-D7A1C6AB4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9670" y="1363141"/>
                <a:ext cx="9515459" cy="4652201"/>
              </a:xfrm>
              <a:prstGeom prst="roundRect">
                <a:avLst>
                  <a:gd name="adj" fmla="val 3023"/>
                </a:avLst>
              </a:prstGeom>
              <a:solidFill>
                <a:srgbClr val="F2F2F2"/>
              </a:solidFill>
              <a:ln w="38100">
                <a:solidFill>
                  <a:srgbClr val="F2F2F2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marL="285750" indent="-28575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indent="0">
                  <a:buNone/>
                </a:pPr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所有合起来得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</a:t>
                </a:r>
              </a:p>
              <a:p>
                <a:pPr marL="0" indent="0" algn="ctr">
                  <a:buNone/>
                </a:pP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2165</m:t>
                    </m:r>
                    <m:acc>
                      <m:accPr>
                        <m:chr m:val="̃"/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e>
                    </m:acc>
                    <m: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+779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𝛽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+243</m:t>
                    </m:r>
                    <m:acc>
                      <m:accPr>
                        <m:chr m:val="̃"/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e>
                    </m:acc>
                    <m: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+292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𝑚</m:t>
                    </m:r>
                  </m:oMath>
                </a14:m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42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+79</m:t>
                        </m:r>
                        <m:acc>
                          <m:accPr>
                            <m:chr m:val="̃"/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+13</m:t>
                        </m:r>
                        <m:acc>
                          <m:accPr>
                            <m:chr m:val="̃"/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+17</m:t>
                        </m:r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</m:e>
                    </m:d>
                    <m:r>
                      <a:rPr lang="en-US" altLang="zh-CN" sz="20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d>
                      <m:dPr>
                        <m:begChr m:val="（"/>
                        <m:endChr m:val="）"/>
                        <m:ctrlPr>
                          <a:rPr lang="zh-CN" altLang="en-US" sz="2000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102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+2578</m:t>
                        </m:r>
                        <m:acc>
                          <m:accPr>
                            <m:chr m:val="̃"/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𝑚</m:t>
                            </m:r>
                          </m:e>
                        </m:acc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+4</m:t>
                        </m:r>
                        <m:acc>
                          <m:accPr>
                            <m:chr m:val="̃"/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𝑠</m:t>
                            </m:r>
                          </m:e>
                        </m:acc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+1390</m:t>
                        </m:r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𝛽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000" i="1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0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𝟒𝟖𝟏𝟑</m:t>
                    </m:r>
                    <m:acc>
                      <m:accPr>
                        <m:chr m:val="̃"/>
                        <m:ctrlPr>
                          <a:rPr lang="zh-CN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𝒎</m:t>
                        </m:r>
                      </m:e>
                    </m:acc>
                    <m: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𝟐𝟏𝟖𝟔</m:t>
                    </m:r>
                    <m:sSub>
                      <m:sSubPr>
                        <m:ctrlPr>
                          <a:rPr lang="zh-CN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𝒎</m:t>
                        </m:r>
                      </m:e>
                      <m:sub>
                        <m:r>
                          <a:rPr lang="en-US" altLang="zh-CN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𝜷</m:t>
                        </m:r>
                      </m:sub>
                    </m:sSub>
                    <m: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𝟐𝟔𝟎</m:t>
                    </m:r>
                    <m:acc>
                      <m:accPr>
                        <m:chr m:val="̃"/>
                        <m:ctrlPr>
                          <a:rPr lang="zh-CN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𝒔</m:t>
                        </m:r>
                      </m:e>
                    </m:acc>
                    <m: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𝟒𝟑𝟔</m:t>
                    </m:r>
                    <m: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𝒎</m:t>
                    </m:r>
                  </m:oMath>
                </a14:m>
                <a:r>
                  <a:rPr lang="zh-CN" altLang="zh-CN" sz="200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algn="ctr">
                  <a:buNone/>
                </a:pPr>
                <a:endParaRPr lang="zh-CN" altLang="zh-CN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约用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P</m:t>
                        </m:r>
                      </m:sub>
                    </m:sSub>
                  </m:oMath>
                </a14:m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域上的模乘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(4813∗3+260∗2+436)=15395</m:t>
                    </m:r>
                  </m:oMath>
                </a14:m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次。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与常数的模乘有约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2186</m:t>
                    </m:r>
                  </m:oMath>
                </a14:m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次（与常数的模乘通常采用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P</m:t>
                        </m:r>
                      </m:sub>
                    </m:sSub>
                  </m:oMath>
                </a14:m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上小数的模乘，与大数模乘耗费不同）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总模乘为</a:t>
                </a:r>
                <a14:m>
                  <m:oMath xmlns:m="http://schemas.openxmlformats.org/officeDocument/2006/math">
                    <m:r>
                      <a:rPr lang="en-US" altLang="zh-CN" sz="2000" b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𝟏𝟕𝟓𝟕𝟏</m:t>
                    </m:r>
                  </m:oMath>
                </a14:m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次</a:t>
                </a:r>
                <a:r>
                  <a:rPr lang="zh-CN" altLang="zh-CN" dirty="0"/>
                  <a:t>。</a:t>
                </a:r>
              </a:p>
              <a:p>
                <a:pPr marL="0" indent="0">
                  <a:buNone/>
                </a:pP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zh-CN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indent="0" algn="just">
                  <a:buNone/>
                </a:pPr>
                <a:endParaRPr lang="zh-CN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2" name="TextBox 9">
                <a:extLst>
                  <a:ext uri="{FF2B5EF4-FFF2-40B4-BE49-F238E27FC236}">
                    <a16:creationId xmlns:a16="http://schemas.microsoft.com/office/drawing/2014/main" id="{6DB4EDF1-8AE8-43A9-9869-D7A1C6AB4F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09670" y="1363141"/>
                <a:ext cx="9515459" cy="4652201"/>
              </a:xfrm>
              <a:prstGeom prst="roundRect">
                <a:avLst>
                  <a:gd name="adj" fmla="val 3023"/>
                </a:avLst>
              </a:prstGeom>
              <a:blipFill>
                <a:blip r:embed="rId3"/>
                <a:stretch>
                  <a:fillRect t="-5676"/>
                </a:stretch>
              </a:blipFill>
              <a:ln w="38100">
                <a:solidFill>
                  <a:srgbClr val="F2F2F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1527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8801B9C-B4D4-4D9A-BE00-8541D17338A3}"/>
              </a:ext>
            </a:extLst>
          </p:cNvPr>
          <p:cNvSpPr txBox="1"/>
          <p:nvPr/>
        </p:nvSpPr>
        <p:spPr>
          <a:xfrm>
            <a:off x="1454380" y="553728"/>
            <a:ext cx="603408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ln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5" name="直接连接符 5">
            <a:extLst>
              <a:ext uri="{FF2B5EF4-FFF2-40B4-BE49-F238E27FC236}">
                <a16:creationId xmlns:a16="http://schemas.microsoft.com/office/drawing/2014/main" id="{32C589D8-7FE7-49E2-A3C7-F647EB2A8C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69841" y="5877232"/>
            <a:ext cx="0" cy="431800"/>
          </a:xfrm>
          <a:prstGeom prst="line">
            <a:avLst/>
          </a:prstGeom>
          <a:noFill/>
          <a:ln w="38100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直接连接符 7">
            <a:extLst>
              <a:ext uri="{FF2B5EF4-FFF2-40B4-BE49-F238E27FC236}">
                <a16:creationId xmlns:a16="http://schemas.microsoft.com/office/drawing/2014/main" id="{F5EDF375-938D-4AF3-956F-B2DD713BB0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041280" y="6015346"/>
            <a:ext cx="1587" cy="288925"/>
          </a:xfrm>
          <a:prstGeom prst="line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BC10C7D-08E5-43CA-9436-CB1A1B49A26E}"/>
              </a:ext>
            </a:extLst>
          </p:cNvPr>
          <p:cNvCxnSpPr>
            <a:cxnSpLocks/>
          </p:cNvCxnSpPr>
          <p:nvPr/>
        </p:nvCxnSpPr>
        <p:spPr>
          <a:xfrm>
            <a:off x="1063846" y="6304271"/>
            <a:ext cx="97846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直接连接符 5">
            <a:extLst>
              <a:ext uri="{FF2B5EF4-FFF2-40B4-BE49-F238E27FC236}">
                <a16:creationId xmlns:a16="http://schemas.microsoft.com/office/drawing/2014/main" id="{4C5DDF7B-602E-4264-A4B4-FB21CDD8C8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3846" y="553728"/>
            <a:ext cx="1743" cy="49917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0" name="直接连接符 5">
            <a:extLst>
              <a:ext uri="{FF2B5EF4-FFF2-40B4-BE49-F238E27FC236}">
                <a16:creationId xmlns:a16="http://schemas.microsoft.com/office/drawing/2014/main" id="{373272BA-91E7-4C11-AA56-DCAEACA310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59113" y="553728"/>
            <a:ext cx="1743" cy="312739"/>
          </a:xfrm>
          <a:prstGeom prst="line">
            <a:avLst/>
          </a:prstGeom>
          <a:ln w="63500">
            <a:solidFill>
              <a:srgbClr val="FFC000"/>
            </a:solidFill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A7BB48CB-25B2-4429-B200-E52618B42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1332" y="1362075"/>
            <a:ext cx="7012666" cy="841375"/>
          </a:xfrm>
          <a:prstGeom prst="roundRect">
            <a:avLst>
              <a:gd name="adj" fmla="val 8176"/>
            </a:avLst>
          </a:prstGeom>
          <a:noFill/>
          <a:ln w="19050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作品功能与性能说明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椭圆 17">
            <a:extLst>
              <a:ext uri="{FF2B5EF4-FFF2-40B4-BE49-F238E27FC236}">
                <a16:creationId xmlns:a16="http://schemas.microsoft.com/office/drawing/2014/main" id="{04485D0C-3188-4E76-B12F-F8BF7F30F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594" y="1470025"/>
            <a:ext cx="625475" cy="625475"/>
          </a:xfrm>
          <a:prstGeom prst="ellipse">
            <a:avLst/>
          </a:prstGeom>
          <a:solidFill>
            <a:schemeClr val="bg1"/>
          </a:solidFill>
          <a:ln w="19050">
            <a:solidFill>
              <a:srgbClr val="A5A5A5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sym typeface="Arial Unicode MS" pitchFamily="34" charset="-122"/>
              </a:rPr>
              <a:t>1</a:t>
            </a:r>
            <a:endParaRPr lang="zh-CN" altLang="en-US" sz="2800" b="1">
              <a:solidFill>
                <a:srgbClr val="FFC000"/>
              </a:solidFill>
              <a:latin typeface="Arial Unicode MS" pitchFamily="34" charset="-122"/>
              <a:ea typeface="Arial Unicode MS" pitchFamily="34" charset="-122"/>
              <a:sym typeface="Arial Unicode MS" pitchFamily="34" charset="-122"/>
            </a:endParaRPr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1168AF2B-4450-4F0B-9E5C-B919E72D1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1332" y="2514600"/>
            <a:ext cx="7012666" cy="841375"/>
          </a:xfrm>
          <a:prstGeom prst="roundRect">
            <a:avLst>
              <a:gd name="adj" fmla="val 8176"/>
            </a:avLst>
          </a:prstGeom>
          <a:noFill/>
          <a:ln w="19050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设计与实现方案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椭圆 19">
            <a:extLst>
              <a:ext uri="{FF2B5EF4-FFF2-40B4-BE49-F238E27FC236}">
                <a16:creationId xmlns:a16="http://schemas.microsoft.com/office/drawing/2014/main" id="{53728502-989D-40AE-9942-95A3CF0C8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594" y="2622550"/>
            <a:ext cx="625475" cy="625475"/>
          </a:xfrm>
          <a:prstGeom prst="ellipse">
            <a:avLst/>
          </a:prstGeom>
          <a:solidFill>
            <a:schemeClr val="bg1"/>
          </a:solidFill>
          <a:ln w="19050">
            <a:solidFill>
              <a:srgbClr val="A5A5A5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sym typeface="Arial Unicode MS" pitchFamily="34" charset="-122"/>
              </a:rPr>
              <a:t>2</a:t>
            </a:r>
            <a:endParaRPr lang="zh-CN" altLang="en-US" sz="2800" b="1">
              <a:solidFill>
                <a:srgbClr val="FFC000"/>
              </a:solidFill>
              <a:latin typeface="Arial Unicode MS" pitchFamily="34" charset="-122"/>
              <a:ea typeface="Arial Unicode MS" pitchFamily="34" charset="-122"/>
              <a:sym typeface="Arial Unicode MS" pitchFamily="34" charset="-122"/>
            </a:endParaRPr>
          </a:p>
        </p:txBody>
      </p:sp>
      <p:sp>
        <p:nvSpPr>
          <p:cNvPr id="13" name="TextBox 18">
            <a:extLst>
              <a:ext uri="{FF2B5EF4-FFF2-40B4-BE49-F238E27FC236}">
                <a16:creationId xmlns:a16="http://schemas.microsoft.com/office/drawing/2014/main" id="{A2D5D3A6-40B4-4C5D-A854-379CC978D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1332" y="3664259"/>
            <a:ext cx="7012666" cy="841375"/>
          </a:xfrm>
          <a:prstGeom prst="roundRect">
            <a:avLst>
              <a:gd name="adj" fmla="val 8176"/>
            </a:avLst>
          </a:prstGeom>
          <a:noFill/>
          <a:ln w="19050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系统测试与结果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椭圆 19">
            <a:extLst>
              <a:ext uri="{FF2B5EF4-FFF2-40B4-BE49-F238E27FC236}">
                <a16:creationId xmlns:a16="http://schemas.microsoft.com/office/drawing/2014/main" id="{B53F19A4-2BD0-430D-9005-5145BA958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594" y="3772209"/>
            <a:ext cx="625475" cy="625475"/>
          </a:xfrm>
          <a:prstGeom prst="ellipse">
            <a:avLst/>
          </a:prstGeom>
          <a:solidFill>
            <a:schemeClr val="bg1"/>
          </a:solidFill>
          <a:ln w="19050">
            <a:solidFill>
              <a:srgbClr val="A5A5A5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sym typeface="Arial Unicode MS" pitchFamily="34" charset="-122"/>
              </a:rPr>
              <a:t>3</a:t>
            </a:r>
            <a:endParaRPr lang="zh-CN" altLang="en-US" sz="2800" b="1" dirty="0">
              <a:solidFill>
                <a:srgbClr val="FFC000"/>
              </a:solidFill>
              <a:latin typeface="Arial Unicode MS" pitchFamily="34" charset="-122"/>
              <a:ea typeface="Arial Unicode MS" pitchFamily="34" charset="-122"/>
              <a:sym typeface="Arial Unicode MS" pitchFamily="34" charset="-122"/>
            </a:endParaRPr>
          </a:p>
        </p:txBody>
      </p:sp>
      <p:sp>
        <p:nvSpPr>
          <p:cNvPr id="15" name="TextBox 18">
            <a:extLst>
              <a:ext uri="{FF2B5EF4-FFF2-40B4-BE49-F238E27FC236}">
                <a16:creationId xmlns:a16="http://schemas.microsoft.com/office/drawing/2014/main" id="{72C03F64-3852-4A35-9089-06AF04F74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1332" y="4813918"/>
            <a:ext cx="7012666" cy="841375"/>
          </a:xfrm>
          <a:prstGeom prst="roundRect">
            <a:avLst>
              <a:gd name="adj" fmla="val 8176"/>
            </a:avLst>
          </a:prstGeom>
          <a:noFill/>
          <a:ln w="19050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应用前景与结论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7BD8959D-C2E1-4DFD-A0EB-575F4766E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594" y="4921868"/>
            <a:ext cx="625475" cy="625475"/>
          </a:xfrm>
          <a:prstGeom prst="ellipse">
            <a:avLst/>
          </a:prstGeom>
          <a:solidFill>
            <a:schemeClr val="bg1"/>
          </a:solidFill>
          <a:ln w="19050">
            <a:solidFill>
              <a:srgbClr val="A5A5A5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sym typeface="Arial Unicode MS" pitchFamily="34" charset="-122"/>
              </a:rPr>
              <a:t>4</a:t>
            </a:r>
            <a:endParaRPr lang="zh-CN" altLang="en-US" sz="2800" b="1" dirty="0">
              <a:solidFill>
                <a:srgbClr val="FFC000"/>
              </a:solidFill>
              <a:latin typeface="Arial Unicode MS" pitchFamily="34" charset="-122"/>
              <a:ea typeface="Arial Unicode MS" pitchFamily="34" charset="-122"/>
              <a:sym typeface="Arial Unicode MS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8801B9C-B4D4-4D9A-BE00-8541D17338A3}"/>
              </a:ext>
            </a:extLst>
          </p:cNvPr>
          <p:cNvSpPr txBox="1"/>
          <p:nvPr/>
        </p:nvSpPr>
        <p:spPr>
          <a:xfrm>
            <a:off x="1454380" y="553728"/>
            <a:ext cx="603408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 dirty="0">
                <a:ln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b="1" dirty="0">
                <a:ln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加速</a:t>
            </a:r>
          </a:p>
        </p:txBody>
      </p:sp>
      <p:sp>
        <p:nvSpPr>
          <p:cNvPr id="5" name="直接连接符 5">
            <a:extLst>
              <a:ext uri="{FF2B5EF4-FFF2-40B4-BE49-F238E27FC236}">
                <a16:creationId xmlns:a16="http://schemas.microsoft.com/office/drawing/2014/main" id="{32C589D8-7FE7-49E2-A3C7-F647EB2A8C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69841" y="5877232"/>
            <a:ext cx="0" cy="431800"/>
          </a:xfrm>
          <a:prstGeom prst="line">
            <a:avLst/>
          </a:prstGeom>
          <a:noFill/>
          <a:ln w="38100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直接连接符 7">
            <a:extLst>
              <a:ext uri="{FF2B5EF4-FFF2-40B4-BE49-F238E27FC236}">
                <a16:creationId xmlns:a16="http://schemas.microsoft.com/office/drawing/2014/main" id="{F5EDF375-938D-4AF3-956F-B2DD713BB0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041280" y="6015346"/>
            <a:ext cx="1587" cy="288925"/>
          </a:xfrm>
          <a:prstGeom prst="line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BC10C7D-08E5-43CA-9436-CB1A1B49A26E}"/>
              </a:ext>
            </a:extLst>
          </p:cNvPr>
          <p:cNvCxnSpPr>
            <a:cxnSpLocks/>
          </p:cNvCxnSpPr>
          <p:nvPr/>
        </p:nvCxnSpPr>
        <p:spPr>
          <a:xfrm>
            <a:off x="1063846" y="6304271"/>
            <a:ext cx="97846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直接连接符 5">
            <a:extLst>
              <a:ext uri="{FF2B5EF4-FFF2-40B4-BE49-F238E27FC236}">
                <a16:creationId xmlns:a16="http://schemas.microsoft.com/office/drawing/2014/main" id="{4C5DDF7B-602E-4264-A4B4-FB21CDD8C8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3846" y="553728"/>
            <a:ext cx="1743" cy="49917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0" name="直接连接符 5">
            <a:extLst>
              <a:ext uri="{FF2B5EF4-FFF2-40B4-BE49-F238E27FC236}">
                <a16:creationId xmlns:a16="http://schemas.microsoft.com/office/drawing/2014/main" id="{373272BA-91E7-4C11-AA56-DCAEACA310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59113" y="553728"/>
            <a:ext cx="1743" cy="312739"/>
          </a:xfrm>
          <a:prstGeom prst="line">
            <a:avLst/>
          </a:prstGeom>
          <a:ln w="63500">
            <a:solidFill>
              <a:srgbClr val="FFC000"/>
            </a:solidFill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6DB4EDF1-8AE8-43A9-9869-D7A1C6AB4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380" y="1728232"/>
            <a:ext cx="9065983" cy="3500948"/>
          </a:xfrm>
          <a:prstGeom prst="roundRect">
            <a:avLst>
              <a:gd name="adj" fmla="val 3023"/>
            </a:avLst>
          </a:prstGeom>
          <a:solidFill>
            <a:srgbClr val="F2F2F2"/>
          </a:solidFill>
          <a:ln w="38100">
            <a:solidFill>
              <a:srgbClr val="F2F2F2"/>
            </a:solidFill>
            <a:miter lim="800000"/>
            <a:headEnd/>
            <a:tailEnd/>
          </a:ln>
        </p:spPr>
        <p:txBody>
          <a:bodyPr/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indent="0">
              <a:buNone/>
              <a:defRPr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英文全称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Graphic Processing Unit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，中文称之为图形处理器。与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是专门为处理图形任务而产生的芯片，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一推出就包含了比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更多的处理单元，更大的带宽，使得其在多媒体处理过程中能够发挥更大的效能。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从硬件设计上来讲，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由专为顺序串行处理而优化的几个核心组成，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则由数以千计的更小，更高效的核心组成，这些核心专为同时处理多任务而设计。因此使用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对程序进行加速的核心步骤在于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实现并行化处理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kern="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379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8801B9C-B4D4-4D9A-BE00-8541D17338A3}"/>
              </a:ext>
            </a:extLst>
          </p:cNvPr>
          <p:cNvSpPr txBox="1"/>
          <p:nvPr/>
        </p:nvSpPr>
        <p:spPr>
          <a:xfrm>
            <a:off x="1454380" y="553728"/>
            <a:ext cx="603408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 dirty="0">
                <a:ln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b="1" dirty="0">
                <a:ln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加速</a:t>
            </a:r>
          </a:p>
        </p:txBody>
      </p:sp>
      <p:sp>
        <p:nvSpPr>
          <p:cNvPr id="5" name="直接连接符 5">
            <a:extLst>
              <a:ext uri="{FF2B5EF4-FFF2-40B4-BE49-F238E27FC236}">
                <a16:creationId xmlns:a16="http://schemas.microsoft.com/office/drawing/2014/main" id="{32C589D8-7FE7-49E2-A3C7-F647EB2A8C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69841" y="5877232"/>
            <a:ext cx="0" cy="431800"/>
          </a:xfrm>
          <a:prstGeom prst="line">
            <a:avLst/>
          </a:prstGeom>
          <a:noFill/>
          <a:ln w="38100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直接连接符 7">
            <a:extLst>
              <a:ext uri="{FF2B5EF4-FFF2-40B4-BE49-F238E27FC236}">
                <a16:creationId xmlns:a16="http://schemas.microsoft.com/office/drawing/2014/main" id="{F5EDF375-938D-4AF3-956F-B2DD713BB0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041280" y="6015346"/>
            <a:ext cx="1587" cy="288925"/>
          </a:xfrm>
          <a:prstGeom prst="line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BC10C7D-08E5-43CA-9436-CB1A1B49A26E}"/>
              </a:ext>
            </a:extLst>
          </p:cNvPr>
          <p:cNvCxnSpPr>
            <a:cxnSpLocks/>
          </p:cNvCxnSpPr>
          <p:nvPr/>
        </p:nvCxnSpPr>
        <p:spPr>
          <a:xfrm>
            <a:off x="1063846" y="6304271"/>
            <a:ext cx="97846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直接连接符 5">
            <a:extLst>
              <a:ext uri="{FF2B5EF4-FFF2-40B4-BE49-F238E27FC236}">
                <a16:creationId xmlns:a16="http://schemas.microsoft.com/office/drawing/2014/main" id="{4C5DDF7B-602E-4264-A4B4-FB21CDD8C8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3846" y="553728"/>
            <a:ext cx="1743" cy="49917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0" name="直接连接符 5">
            <a:extLst>
              <a:ext uri="{FF2B5EF4-FFF2-40B4-BE49-F238E27FC236}">
                <a16:creationId xmlns:a16="http://schemas.microsoft.com/office/drawing/2014/main" id="{373272BA-91E7-4C11-AA56-DCAEACA310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59113" y="553728"/>
            <a:ext cx="1743" cy="312739"/>
          </a:xfrm>
          <a:prstGeom prst="line">
            <a:avLst/>
          </a:prstGeom>
          <a:ln w="63500">
            <a:solidFill>
              <a:srgbClr val="FFC000"/>
            </a:solidFill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6DB4EDF1-8AE8-43A9-9869-D7A1C6AB4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380" y="1780062"/>
            <a:ext cx="9107868" cy="3401535"/>
          </a:xfrm>
          <a:prstGeom prst="roundRect">
            <a:avLst>
              <a:gd name="adj" fmla="val 3023"/>
            </a:avLst>
          </a:prstGeom>
          <a:solidFill>
            <a:srgbClr val="F2F2F2"/>
          </a:solidFill>
          <a:ln w="38100">
            <a:solidFill>
              <a:srgbClr val="F2F2F2"/>
            </a:solidFill>
            <a:miter lim="800000"/>
            <a:headEnd/>
            <a:tailEnd/>
          </a:ln>
        </p:spPr>
        <p:txBody>
          <a:bodyPr/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indent="0">
              <a:buNone/>
              <a:defRPr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SM9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签名算法中，实现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加速的关键就在于从之前一个接一个依次执行算法的过程，转变为并行执行的过程，并调用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来执行这些并行化的步骤，总体可分为以下两步：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  <a:defRPr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defRPr/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并行化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defRPr/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调用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GPU</a:t>
            </a:r>
            <a:endParaRPr lang="zh-CN" altLang="en-US" sz="2000" kern="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2016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8801B9C-B4D4-4D9A-BE00-8541D17338A3}"/>
              </a:ext>
            </a:extLst>
          </p:cNvPr>
          <p:cNvSpPr txBox="1"/>
          <p:nvPr/>
        </p:nvSpPr>
        <p:spPr>
          <a:xfrm>
            <a:off x="1454380" y="553728"/>
            <a:ext cx="603408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 dirty="0">
                <a:ln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b="1" dirty="0">
                <a:ln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加速</a:t>
            </a:r>
            <a:r>
              <a:rPr lang="en-US" altLang="zh-CN" b="1" dirty="0">
                <a:ln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>
                <a:ln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并行化</a:t>
            </a:r>
          </a:p>
        </p:txBody>
      </p:sp>
      <p:sp>
        <p:nvSpPr>
          <p:cNvPr id="5" name="直接连接符 5">
            <a:extLst>
              <a:ext uri="{FF2B5EF4-FFF2-40B4-BE49-F238E27FC236}">
                <a16:creationId xmlns:a16="http://schemas.microsoft.com/office/drawing/2014/main" id="{32C589D8-7FE7-49E2-A3C7-F647EB2A8C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69841" y="5877232"/>
            <a:ext cx="0" cy="431800"/>
          </a:xfrm>
          <a:prstGeom prst="line">
            <a:avLst/>
          </a:prstGeom>
          <a:noFill/>
          <a:ln w="38100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直接连接符 7">
            <a:extLst>
              <a:ext uri="{FF2B5EF4-FFF2-40B4-BE49-F238E27FC236}">
                <a16:creationId xmlns:a16="http://schemas.microsoft.com/office/drawing/2014/main" id="{F5EDF375-938D-4AF3-956F-B2DD713BB0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041280" y="6015346"/>
            <a:ext cx="1587" cy="288925"/>
          </a:xfrm>
          <a:prstGeom prst="line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BC10C7D-08E5-43CA-9436-CB1A1B49A26E}"/>
              </a:ext>
            </a:extLst>
          </p:cNvPr>
          <p:cNvCxnSpPr>
            <a:cxnSpLocks/>
          </p:cNvCxnSpPr>
          <p:nvPr/>
        </p:nvCxnSpPr>
        <p:spPr>
          <a:xfrm>
            <a:off x="1063846" y="6304271"/>
            <a:ext cx="97846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直接连接符 5">
            <a:extLst>
              <a:ext uri="{FF2B5EF4-FFF2-40B4-BE49-F238E27FC236}">
                <a16:creationId xmlns:a16="http://schemas.microsoft.com/office/drawing/2014/main" id="{4C5DDF7B-602E-4264-A4B4-FB21CDD8C8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3846" y="553728"/>
            <a:ext cx="1743" cy="49917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0" name="直接连接符 5">
            <a:extLst>
              <a:ext uri="{FF2B5EF4-FFF2-40B4-BE49-F238E27FC236}">
                <a16:creationId xmlns:a16="http://schemas.microsoft.com/office/drawing/2014/main" id="{373272BA-91E7-4C11-AA56-DCAEACA310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59113" y="553728"/>
            <a:ext cx="1743" cy="312739"/>
          </a:xfrm>
          <a:prstGeom prst="line">
            <a:avLst/>
          </a:prstGeom>
          <a:ln w="63500">
            <a:solidFill>
              <a:srgbClr val="FFC000"/>
            </a:solidFill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6DB4EDF1-8AE8-43A9-9869-D7A1C6AB4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480" y="1728232"/>
            <a:ext cx="9277439" cy="3401535"/>
          </a:xfrm>
          <a:prstGeom prst="roundRect">
            <a:avLst>
              <a:gd name="adj" fmla="val 3023"/>
            </a:avLst>
          </a:prstGeom>
          <a:solidFill>
            <a:srgbClr val="F2F2F2"/>
          </a:solidFill>
          <a:ln w="38100">
            <a:solidFill>
              <a:srgbClr val="F2F2F2"/>
            </a:solidFill>
            <a:miter lim="800000"/>
            <a:headEnd/>
            <a:tailEnd/>
          </a:ln>
        </p:spPr>
        <p:txBody>
          <a:bodyPr/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indent="0">
              <a:lnSpc>
                <a:spcPct val="150000"/>
              </a:lnSpc>
              <a:buNone/>
              <a:defRPr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该步骤在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上将串行处理的过程更改为并行处理，为后面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调用做准备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此时的并行并不代表真正的并行，受限于硬件条件，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具有的核心数一般较少，因此，在底层实现上，此时更多是通过分时机制实现并发处理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这一步骤的目的在于为后续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的调用提供接口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0475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8801B9C-B4D4-4D9A-BE00-8541D17338A3}"/>
              </a:ext>
            </a:extLst>
          </p:cNvPr>
          <p:cNvSpPr txBox="1"/>
          <p:nvPr/>
        </p:nvSpPr>
        <p:spPr>
          <a:xfrm>
            <a:off x="1454380" y="553728"/>
            <a:ext cx="603408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 dirty="0">
                <a:ln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b="1" dirty="0">
                <a:ln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加速</a:t>
            </a:r>
            <a:r>
              <a:rPr lang="en-US" altLang="zh-CN" b="1" dirty="0">
                <a:ln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>
                <a:ln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并行化</a:t>
            </a:r>
          </a:p>
        </p:txBody>
      </p:sp>
      <p:sp>
        <p:nvSpPr>
          <p:cNvPr id="5" name="直接连接符 5">
            <a:extLst>
              <a:ext uri="{FF2B5EF4-FFF2-40B4-BE49-F238E27FC236}">
                <a16:creationId xmlns:a16="http://schemas.microsoft.com/office/drawing/2014/main" id="{32C589D8-7FE7-49E2-A3C7-F647EB2A8C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69841" y="5877232"/>
            <a:ext cx="0" cy="431800"/>
          </a:xfrm>
          <a:prstGeom prst="line">
            <a:avLst/>
          </a:prstGeom>
          <a:noFill/>
          <a:ln w="38100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直接连接符 7">
            <a:extLst>
              <a:ext uri="{FF2B5EF4-FFF2-40B4-BE49-F238E27FC236}">
                <a16:creationId xmlns:a16="http://schemas.microsoft.com/office/drawing/2014/main" id="{F5EDF375-938D-4AF3-956F-B2DD713BB0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041280" y="6015346"/>
            <a:ext cx="1587" cy="288925"/>
          </a:xfrm>
          <a:prstGeom prst="line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BC10C7D-08E5-43CA-9436-CB1A1B49A26E}"/>
              </a:ext>
            </a:extLst>
          </p:cNvPr>
          <p:cNvCxnSpPr>
            <a:cxnSpLocks/>
          </p:cNvCxnSpPr>
          <p:nvPr/>
        </p:nvCxnSpPr>
        <p:spPr>
          <a:xfrm>
            <a:off x="1063846" y="6304271"/>
            <a:ext cx="97846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直接连接符 5">
            <a:extLst>
              <a:ext uri="{FF2B5EF4-FFF2-40B4-BE49-F238E27FC236}">
                <a16:creationId xmlns:a16="http://schemas.microsoft.com/office/drawing/2014/main" id="{4C5DDF7B-602E-4264-A4B4-FB21CDD8C8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3846" y="553728"/>
            <a:ext cx="1743" cy="49917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0" name="直接连接符 5">
            <a:extLst>
              <a:ext uri="{FF2B5EF4-FFF2-40B4-BE49-F238E27FC236}">
                <a16:creationId xmlns:a16="http://schemas.microsoft.com/office/drawing/2014/main" id="{373272BA-91E7-4C11-AA56-DCAEACA310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59113" y="553728"/>
            <a:ext cx="1743" cy="312739"/>
          </a:xfrm>
          <a:prstGeom prst="line">
            <a:avLst/>
          </a:prstGeom>
          <a:ln w="63500">
            <a:solidFill>
              <a:srgbClr val="FFC000"/>
            </a:solidFill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3259EE2-54D9-431D-8D1D-557518A64A6A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66"/>
          <a:stretch/>
        </p:blipFill>
        <p:spPr bwMode="auto">
          <a:xfrm>
            <a:off x="2504016" y="1170980"/>
            <a:ext cx="6165841" cy="45160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67194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8801B9C-B4D4-4D9A-BE00-8541D17338A3}"/>
              </a:ext>
            </a:extLst>
          </p:cNvPr>
          <p:cNvSpPr txBox="1"/>
          <p:nvPr/>
        </p:nvSpPr>
        <p:spPr>
          <a:xfrm>
            <a:off x="1454380" y="553728"/>
            <a:ext cx="603408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 dirty="0">
                <a:ln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b="1" dirty="0">
                <a:ln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加速</a:t>
            </a:r>
            <a:r>
              <a:rPr lang="en-US" altLang="zh-CN" b="1" dirty="0">
                <a:ln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>
                <a:ln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b="1" dirty="0">
                <a:ln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endParaRPr lang="zh-CN" altLang="en-US" b="1" dirty="0">
              <a:ln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直接连接符 5">
            <a:extLst>
              <a:ext uri="{FF2B5EF4-FFF2-40B4-BE49-F238E27FC236}">
                <a16:creationId xmlns:a16="http://schemas.microsoft.com/office/drawing/2014/main" id="{32C589D8-7FE7-49E2-A3C7-F647EB2A8C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69841" y="5877232"/>
            <a:ext cx="0" cy="431800"/>
          </a:xfrm>
          <a:prstGeom prst="line">
            <a:avLst/>
          </a:prstGeom>
          <a:noFill/>
          <a:ln w="38100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直接连接符 7">
            <a:extLst>
              <a:ext uri="{FF2B5EF4-FFF2-40B4-BE49-F238E27FC236}">
                <a16:creationId xmlns:a16="http://schemas.microsoft.com/office/drawing/2014/main" id="{F5EDF375-938D-4AF3-956F-B2DD713BB0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041280" y="6015346"/>
            <a:ext cx="1587" cy="288925"/>
          </a:xfrm>
          <a:prstGeom prst="line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BC10C7D-08E5-43CA-9436-CB1A1B49A26E}"/>
              </a:ext>
            </a:extLst>
          </p:cNvPr>
          <p:cNvCxnSpPr>
            <a:cxnSpLocks/>
          </p:cNvCxnSpPr>
          <p:nvPr/>
        </p:nvCxnSpPr>
        <p:spPr>
          <a:xfrm>
            <a:off x="1076909" y="6304271"/>
            <a:ext cx="97846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直接连接符 5">
            <a:extLst>
              <a:ext uri="{FF2B5EF4-FFF2-40B4-BE49-F238E27FC236}">
                <a16:creationId xmlns:a16="http://schemas.microsoft.com/office/drawing/2014/main" id="{4C5DDF7B-602E-4264-A4B4-FB21CDD8C8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3846" y="553728"/>
            <a:ext cx="1743" cy="49917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0" name="直接连接符 5">
            <a:extLst>
              <a:ext uri="{FF2B5EF4-FFF2-40B4-BE49-F238E27FC236}">
                <a16:creationId xmlns:a16="http://schemas.microsoft.com/office/drawing/2014/main" id="{373272BA-91E7-4C11-AA56-DCAEACA310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59113" y="553728"/>
            <a:ext cx="1743" cy="312739"/>
          </a:xfrm>
          <a:prstGeom prst="line">
            <a:avLst/>
          </a:prstGeom>
          <a:ln w="63500">
            <a:solidFill>
              <a:srgbClr val="FFC000"/>
            </a:solidFill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6DB4EDF1-8AE8-43A9-9869-D7A1C6AB4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108" y="1907177"/>
            <a:ext cx="4308117" cy="3206617"/>
          </a:xfrm>
          <a:prstGeom prst="roundRect">
            <a:avLst>
              <a:gd name="adj" fmla="val 3023"/>
            </a:avLst>
          </a:prstGeom>
          <a:solidFill>
            <a:srgbClr val="F2F2F2"/>
          </a:solidFill>
          <a:ln w="38100">
            <a:solidFill>
              <a:srgbClr val="F2F2F2"/>
            </a:solidFill>
            <a:miter lim="800000"/>
            <a:headEnd/>
            <a:tailEnd/>
          </a:ln>
        </p:spPr>
        <p:txBody>
          <a:bodyPr/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一个算法通常可以看作是多个步骤的组合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对算法的并行，可通过依次实现算法中每个步骤的并行来实现</a:t>
            </a:r>
            <a:endParaRPr lang="en-US" altLang="zh-CN" sz="1800" kern="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86D9B67-05C6-434D-A20A-C031E69FC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242" y="1750390"/>
            <a:ext cx="4578103" cy="302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342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8801B9C-B4D4-4D9A-BE00-8541D17338A3}"/>
              </a:ext>
            </a:extLst>
          </p:cNvPr>
          <p:cNvSpPr txBox="1"/>
          <p:nvPr/>
        </p:nvSpPr>
        <p:spPr>
          <a:xfrm>
            <a:off x="1454380" y="553728"/>
            <a:ext cx="603408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 dirty="0">
                <a:ln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b="1" dirty="0">
                <a:ln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加速</a:t>
            </a:r>
            <a:r>
              <a:rPr lang="en-US" altLang="zh-CN" b="1" dirty="0">
                <a:ln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>
                <a:ln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b="1" dirty="0">
                <a:ln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endParaRPr lang="zh-CN" altLang="en-US" b="1" dirty="0">
              <a:ln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直接连接符 5">
            <a:extLst>
              <a:ext uri="{FF2B5EF4-FFF2-40B4-BE49-F238E27FC236}">
                <a16:creationId xmlns:a16="http://schemas.microsoft.com/office/drawing/2014/main" id="{32C589D8-7FE7-49E2-A3C7-F647EB2A8C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69841" y="5877232"/>
            <a:ext cx="0" cy="431800"/>
          </a:xfrm>
          <a:prstGeom prst="line">
            <a:avLst/>
          </a:prstGeom>
          <a:noFill/>
          <a:ln w="38100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直接连接符 7">
            <a:extLst>
              <a:ext uri="{FF2B5EF4-FFF2-40B4-BE49-F238E27FC236}">
                <a16:creationId xmlns:a16="http://schemas.microsoft.com/office/drawing/2014/main" id="{F5EDF375-938D-4AF3-956F-B2DD713BB0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041280" y="6015346"/>
            <a:ext cx="1587" cy="288925"/>
          </a:xfrm>
          <a:prstGeom prst="line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BC10C7D-08E5-43CA-9436-CB1A1B49A26E}"/>
              </a:ext>
            </a:extLst>
          </p:cNvPr>
          <p:cNvCxnSpPr>
            <a:cxnSpLocks/>
          </p:cNvCxnSpPr>
          <p:nvPr/>
        </p:nvCxnSpPr>
        <p:spPr>
          <a:xfrm>
            <a:off x="1063846" y="6304271"/>
            <a:ext cx="97846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直接连接符 5">
            <a:extLst>
              <a:ext uri="{FF2B5EF4-FFF2-40B4-BE49-F238E27FC236}">
                <a16:creationId xmlns:a16="http://schemas.microsoft.com/office/drawing/2014/main" id="{4C5DDF7B-602E-4264-A4B4-FB21CDD8C8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3846" y="553728"/>
            <a:ext cx="1743" cy="49917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0" name="直接连接符 5">
            <a:extLst>
              <a:ext uri="{FF2B5EF4-FFF2-40B4-BE49-F238E27FC236}">
                <a16:creationId xmlns:a16="http://schemas.microsoft.com/office/drawing/2014/main" id="{373272BA-91E7-4C11-AA56-DCAEACA310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59113" y="553728"/>
            <a:ext cx="1743" cy="312739"/>
          </a:xfrm>
          <a:prstGeom prst="line">
            <a:avLst/>
          </a:prstGeom>
          <a:ln w="63500">
            <a:solidFill>
              <a:srgbClr val="FFC000"/>
            </a:solidFill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1AB203B-58C0-4FAF-A4F0-98EA6A835DF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482" y="230932"/>
            <a:ext cx="5642031" cy="59288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9">
                <a:extLst>
                  <a:ext uri="{FF2B5EF4-FFF2-40B4-BE49-F238E27FC236}">
                    <a16:creationId xmlns:a16="http://schemas.microsoft.com/office/drawing/2014/main" id="{26C5EB52-FE9D-47E3-83A1-D5E04C3353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344" y="1812484"/>
                <a:ext cx="4945810" cy="3647781"/>
              </a:xfrm>
              <a:prstGeom prst="roundRect">
                <a:avLst>
                  <a:gd name="adj" fmla="val 3023"/>
                </a:avLst>
              </a:prstGeom>
              <a:solidFill>
                <a:srgbClr val="F2F2F2"/>
              </a:solidFill>
              <a:ln w="38100">
                <a:solidFill>
                  <a:srgbClr val="F2F2F2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marL="285750" indent="-28575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>
                  <a:lnSpc>
                    <a:spcPct val="150000"/>
                  </a:lnSpc>
                  <a:defRPr/>
                </a:pP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首先我们给出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上一些基本运算单元的</a:t>
                </a:r>
                <a:r>
                  <a:rPr lang="en-US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GPU</a:t>
                </a: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实现，如加法，取模等运算。在代码中，图中每一个步骤要么对应着这些基本运算单元，要么对应着另外一些子步骤，这些子步骤最终都可以递归到各种基本运算单元上去</a:t>
                </a:r>
                <a:endPara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  <a:defRPr/>
                </a:pP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通过对这些基本运算单元进行并行化处理，便可以实现所需步骤的</a:t>
                </a:r>
                <a:r>
                  <a:rPr lang="en-US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GPU</a:t>
                </a: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并行运算</a:t>
                </a:r>
                <a:endParaRPr lang="en-US" altLang="zh-CN" sz="1800" kern="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3" name="TextBox 9">
                <a:extLst>
                  <a:ext uri="{FF2B5EF4-FFF2-40B4-BE49-F238E27FC236}">
                    <a16:creationId xmlns:a16="http://schemas.microsoft.com/office/drawing/2014/main" id="{26C5EB52-FE9D-47E3-83A1-D5E04C3353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9344" y="1812484"/>
                <a:ext cx="4945810" cy="3647781"/>
              </a:xfrm>
              <a:prstGeom prst="roundRect">
                <a:avLst>
                  <a:gd name="adj" fmla="val 3023"/>
                </a:avLst>
              </a:prstGeom>
              <a:blipFill>
                <a:blip r:embed="rId3"/>
                <a:stretch>
                  <a:fillRect r="-3308"/>
                </a:stretch>
              </a:blipFill>
              <a:ln w="38100">
                <a:solidFill>
                  <a:srgbClr val="F2F2F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6667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8801B9C-B4D4-4D9A-BE00-8541D17338A3}"/>
              </a:ext>
            </a:extLst>
          </p:cNvPr>
          <p:cNvSpPr txBox="1"/>
          <p:nvPr/>
        </p:nvSpPr>
        <p:spPr>
          <a:xfrm>
            <a:off x="1454380" y="553728"/>
            <a:ext cx="603408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ln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5" name="直接连接符 5">
            <a:extLst>
              <a:ext uri="{FF2B5EF4-FFF2-40B4-BE49-F238E27FC236}">
                <a16:creationId xmlns:a16="http://schemas.microsoft.com/office/drawing/2014/main" id="{32C589D8-7FE7-49E2-A3C7-F647EB2A8C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69841" y="5877232"/>
            <a:ext cx="0" cy="431800"/>
          </a:xfrm>
          <a:prstGeom prst="line">
            <a:avLst/>
          </a:prstGeom>
          <a:noFill/>
          <a:ln w="38100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直接连接符 7">
            <a:extLst>
              <a:ext uri="{FF2B5EF4-FFF2-40B4-BE49-F238E27FC236}">
                <a16:creationId xmlns:a16="http://schemas.microsoft.com/office/drawing/2014/main" id="{F5EDF375-938D-4AF3-956F-B2DD713BB0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041280" y="6015346"/>
            <a:ext cx="1587" cy="288925"/>
          </a:xfrm>
          <a:prstGeom prst="line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BC10C7D-08E5-43CA-9436-CB1A1B49A26E}"/>
              </a:ext>
            </a:extLst>
          </p:cNvPr>
          <p:cNvCxnSpPr>
            <a:cxnSpLocks/>
          </p:cNvCxnSpPr>
          <p:nvPr/>
        </p:nvCxnSpPr>
        <p:spPr>
          <a:xfrm>
            <a:off x="1063846" y="6304271"/>
            <a:ext cx="97846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直接连接符 5">
            <a:extLst>
              <a:ext uri="{FF2B5EF4-FFF2-40B4-BE49-F238E27FC236}">
                <a16:creationId xmlns:a16="http://schemas.microsoft.com/office/drawing/2014/main" id="{4C5DDF7B-602E-4264-A4B4-FB21CDD8C8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3846" y="553728"/>
            <a:ext cx="1743" cy="49917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0" name="直接连接符 5">
            <a:extLst>
              <a:ext uri="{FF2B5EF4-FFF2-40B4-BE49-F238E27FC236}">
                <a16:creationId xmlns:a16="http://schemas.microsoft.com/office/drawing/2014/main" id="{373272BA-91E7-4C11-AA56-DCAEACA310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59113" y="553728"/>
            <a:ext cx="1743" cy="312739"/>
          </a:xfrm>
          <a:prstGeom prst="line">
            <a:avLst/>
          </a:prstGeom>
          <a:ln w="63500">
            <a:solidFill>
              <a:srgbClr val="FFC000"/>
            </a:solidFill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A7BB48CB-25B2-4429-B200-E52618B42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1332" y="1362075"/>
            <a:ext cx="7012666" cy="841375"/>
          </a:xfrm>
          <a:prstGeom prst="roundRect">
            <a:avLst>
              <a:gd name="adj" fmla="val 8176"/>
            </a:avLst>
          </a:prstGeom>
          <a:noFill/>
          <a:ln w="19050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作品功能与性能说明</a:t>
            </a:r>
            <a:endParaRPr lang="en-US" altLang="zh-CN" sz="24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椭圆 17">
            <a:extLst>
              <a:ext uri="{FF2B5EF4-FFF2-40B4-BE49-F238E27FC236}">
                <a16:creationId xmlns:a16="http://schemas.microsoft.com/office/drawing/2014/main" id="{04485D0C-3188-4E76-B12F-F8BF7F30F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594" y="1470025"/>
            <a:ext cx="625475" cy="625475"/>
          </a:xfrm>
          <a:prstGeom prst="ellipse">
            <a:avLst/>
          </a:prstGeom>
          <a:solidFill>
            <a:schemeClr val="bg1"/>
          </a:solidFill>
          <a:ln w="19050">
            <a:solidFill>
              <a:srgbClr val="A5A5A5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sym typeface="Arial Unicode MS" pitchFamily="34" charset="-122"/>
              </a:rPr>
              <a:t>1</a:t>
            </a:r>
            <a:endParaRPr lang="zh-CN" altLang="en-US" sz="2800" b="1">
              <a:solidFill>
                <a:srgbClr val="FFC000"/>
              </a:solidFill>
              <a:latin typeface="Arial Unicode MS" pitchFamily="34" charset="-122"/>
              <a:ea typeface="Arial Unicode MS" pitchFamily="34" charset="-122"/>
              <a:sym typeface="Arial Unicode MS" pitchFamily="34" charset="-122"/>
            </a:endParaRPr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1168AF2B-4450-4F0B-9E5C-B919E72D1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1332" y="2514600"/>
            <a:ext cx="7012666" cy="841375"/>
          </a:xfrm>
          <a:prstGeom prst="roundRect">
            <a:avLst>
              <a:gd name="adj" fmla="val 8176"/>
            </a:avLst>
          </a:prstGeom>
          <a:noFill/>
          <a:ln w="19050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设计与实现方案</a:t>
            </a:r>
            <a:endParaRPr lang="en-US" altLang="zh-CN" sz="24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椭圆 19">
            <a:extLst>
              <a:ext uri="{FF2B5EF4-FFF2-40B4-BE49-F238E27FC236}">
                <a16:creationId xmlns:a16="http://schemas.microsoft.com/office/drawing/2014/main" id="{53728502-989D-40AE-9942-95A3CF0C8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594" y="2622550"/>
            <a:ext cx="625475" cy="625475"/>
          </a:xfrm>
          <a:prstGeom prst="ellipse">
            <a:avLst/>
          </a:prstGeom>
          <a:solidFill>
            <a:schemeClr val="bg1"/>
          </a:solidFill>
          <a:ln w="19050">
            <a:solidFill>
              <a:srgbClr val="A5A5A5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sym typeface="Arial Unicode MS" pitchFamily="34" charset="-122"/>
              </a:rPr>
              <a:t>2</a:t>
            </a:r>
            <a:endParaRPr lang="zh-CN" altLang="en-US" sz="2800" b="1">
              <a:solidFill>
                <a:srgbClr val="FFC000"/>
              </a:solidFill>
              <a:latin typeface="Arial Unicode MS" pitchFamily="34" charset="-122"/>
              <a:ea typeface="Arial Unicode MS" pitchFamily="34" charset="-122"/>
              <a:sym typeface="Arial Unicode MS" pitchFamily="34" charset="-122"/>
            </a:endParaRPr>
          </a:p>
        </p:txBody>
      </p:sp>
      <p:sp>
        <p:nvSpPr>
          <p:cNvPr id="13" name="TextBox 18">
            <a:extLst>
              <a:ext uri="{FF2B5EF4-FFF2-40B4-BE49-F238E27FC236}">
                <a16:creationId xmlns:a16="http://schemas.microsoft.com/office/drawing/2014/main" id="{A2D5D3A6-40B4-4C5D-A854-379CC978D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1332" y="3664259"/>
            <a:ext cx="7012666" cy="841375"/>
          </a:xfrm>
          <a:prstGeom prst="roundRect">
            <a:avLst>
              <a:gd name="adj" fmla="val 8176"/>
            </a:avLst>
          </a:prstGeom>
          <a:noFill/>
          <a:ln w="19050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系统测试与结果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椭圆 19">
            <a:extLst>
              <a:ext uri="{FF2B5EF4-FFF2-40B4-BE49-F238E27FC236}">
                <a16:creationId xmlns:a16="http://schemas.microsoft.com/office/drawing/2014/main" id="{B53F19A4-2BD0-430D-9005-5145BA958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594" y="3772209"/>
            <a:ext cx="625475" cy="625475"/>
          </a:xfrm>
          <a:prstGeom prst="ellipse">
            <a:avLst/>
          </a:prstGeom>
          <a:solidFill>
            <a:schemeClr val="bg1"/>
          </a:solidFill>
          <a:ln w="19050">
            <a:solidFill>
              <a:srgbClr val="A5A5A5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sym typeface="Arial Unicode MS" pitchFamily="34" charset="-122"/>
              </a:rPr>
              <a:t>3</a:t>
            </a:r>
            <a:endParaRPr lang="zh-CN" altLang="en-US" sz="2800" b="1" dirty="0">
              <a:solidFill>
                <a:srgbClr val="FFC000"/>
              </a:solidFill>
              <a:latin typeface="Arial Unicode MS" pitchFamily="34" charset="-122"/>
              <a:ea typeface="Arial Unicode MS" pitchFamily="34" charset="-122"/>
              <a:sym typeface="Arial Unicode MS" pitchFamily="34" charset="-122"/>
            </a:endParaRPr>
          </a:p>
        </p:txBody>
      </p:sp>
      <p:sp>
        <p:nvSpPr>
          <p:cNvPr id="15" name="TextBox 18">
            <a:extLst>
              <a:ext uri="{FF2B5EF4-FFF2-40B4-BE49-F238E27FC236}">
                <a16:creationId xmlns:a16="http://schemas.microsoft.com/office/drawing/2014/main" id="{72C03F64-3852-4A35-9089-06AF04F74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1332" y="4813918"/>
            <a:ext cx="7012666" cy="841375"/>
          </a:xfrm>
          <a:prstGeom prst="roundRect">
            <a:avLst>
              <a:gd name="adj" fmla="val 8176"/>
            </a:avLst>
          </a:prstGeom>
          <a:noFill/>
          <a:ln w="19050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应用前景与结论</a:t>
            </a:r>
            <a:endParaRPr lang="en-US" altLang="zh-CN" sz="24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7BD8959D-C2E1-4DFD-A0EB-575F4766E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594" y="4921868"/>
            <a:ext cx="625475" cy="625475"/>
          </a:xfrm>
          <a:prstGeom prst="ellipse">
            <a:avLst/>
          </a:prstGeom>
          <a:solidFill>
            <a:schemeClr val="bg1"/>
          </a:solidFill>
          <a:ln w="19050">
            <a:solidFill>
              <a:srgbClr val="A5A5A5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sym typeface="Arial Unicode MS" pitchFamily="34" charset="-122"/>
              </a:rPr>
              <a:t>4</a:t>
            </a:r>
            <a:endParaRPr lang="zh-CN" altLang="en-US" sz="2800" b="1" dirty="0">
              <a:solidFill>
                <a:srgbClr val="FFC000"/>
              </a:solidFill>
              <a:latin typeface="Arial Unicode MS" pitchFamily="34" charset="-122"/>
              <a:ea typeface="Arial Unicode MS" pitchFamily="34" charset="-122"/>
              <a:sym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8469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8801B9C-B4D4-4D9A-BE00-8541D17338A3}"/>
              </a:ext>
            </a:extLst>
          </p:cNvPr>
          <p:cNvSpPr txBox="1"/>
          <p:nvPr/>
        </p:nvSpPr>
        <p:spPr>
          <a:xfrm>
            <a:off x="1454380" y="553728"/>
            <a:ext cx="603408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ln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系统测试与结果</a:t>
            </a:r>
          </a:p>
        </p:txBody>
      </p:sp>
      <p:sp>
        <p:nvSpPr>
          <p:cNvPr id="5" name="直接连接符 5">
            <a:extLst>
              <a:ext uri="{FF2B5EF4-FFF2-40B4-BE49-F238E27FC236}">
                <a16:creationId xmlns:a16="http://schemas.microsoft.com/office/drawing/2014/main" id="{32C589D8-7FE7-49E2-A3C7-F647EB2A8C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69841" y="5877232"/>
            <a:ext cx="0" cy="431800"/>
          </a:xfrm>
          <a:prstGeom prst="line">
            <a:avLst/>
          </a:prstGeom>
          <a:noFill/>
          <a:ln w="38100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直接连接符 7">
            <a:extLst>
              <a:ext uri="{FF2B5EF4-FFF2-40B4-BE49-F238E27FC236}">
                <a16:creationId xmlns:a16="http://schemas.microsoft.com/office/drawing/2014/main" id="{F5EDF375-938D-4AF3-956F-B2DD713BB0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041280" y="6015346"/>
            <a:ext cx="1587" cy="288925"/>
          </a:xfrm>
          <a:prstGeom prst="line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BC10C7D-08E5-43CA-9436-CB1A1B49A26E}"/>
              </a:ext>
            </a:extLst>
          </p:cNvPr>
          <p:cNvCxnSpPr>
            <a:cxnSpLocks/>
          </p:cNvCxnSpPr>
          <p:nvPr/>
        </p:nvCxnSpPr>
        <p:spPr>
          <a:xfrm>
            <a:off x="1063846" y="6304271"/>
            <a:ext cx="97846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直接连接符 5">
            <a:extLst>
              <a:ext uri="{FF2B5EF4-FFF2-40B4-BE49-F238E27FC236}">
                <a16:creationId xmlns:a16="http://schemas.microsoft.com/office/drawing/2014/main" id="{4C5DDF7B-602E-4264-A4B4-FB21CDD8C8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3846" y="553728"/>
            <a:ext cx="1743" cy="49917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0" name="直接连接符 5">
            <a:extLst>
              <a:ext uri="{FF2B5EF4-FFF2-40B4-BE49-F238E27FC236}">
                <a16:creationId xmlns:a16="http://schemas.microsoft.com/office/drawing/2014/main" id="{373272BA-91E7-4C11-AA56-DCAEACA310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59113" y="553728"/>
            <a:ext cx="1743" cy="312739"/>
          </a:xfrm>
          <a:prstGeom prst="line">
            <a:avLst/>
          </a:prstGeom>
          <a:ln w="63500">
            <a:solidFill>
              <a:srgbClr val="FFC000"/>
            </a:solidFill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7B1B2FF-F6AD-49C7-9D15-E3077FA17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106324"/>
              </p:ext>
            </p:extLst>
          </p:nvPr>
        </p:nvGraphicFramePr>
        <p:xfrm>
          <a:off x="3008902" y="1265524"/>
          <a:ext cx="5894554" cy="1697061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243306">
                  <a:extLst>
                    <a:ext uri="{9D8B030D-6E8A-4147-A177-3AD203B41FA5}">
                      <a16:colId xmlns:a16="http://schemas.microsoft.com/office/drawing/2014/main" val="931481750"/>
                    </a:ext>
                  </a:extLst>
                </a:gridCol>
                <a:gridCol w="4651248">
                  <a:extLst>
                    <a:ext uri="{9D8B030D-6E8A-4147-A177-3AD203B41FA5}">
                      <a16:colId xmlns:a16="http://schemas.microsoft.com/office/drawing/2014/main" val="1244063848"/>
                    </a:ext>
                  </a:extLst>
                </a:gridCol>
              </a:tblGrid>
              <a:tr h="474789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effectLst/>
                        </a:rPr>
                        <a:t>测试环境</a:t>
                      </a:r>
                      <a:endParaRPr lang="zh-CN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595" marR="126595" marT="63298" marB="63298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377256"/>
                  </a:ext>
                </a:extLst>
              </a:tr>
              <a:tr h="3055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CPU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4946" marR="9494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Intel(R) Xeon(R) Gold 5220R CPU @ 2.20GHz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4946" marR="94946" marT="0" marB="0"/>
                </a:tc>
                <a:extLst>
                  <a:ext uri="{0D108BD9-81ED-4DB2-BD59-A6C34878D82A}">
                    <a16:rowId xmlns:a16="http://schemas.microsoft.com/office/drawing/2014/main" val="1244162150"/>
                  </a:ext>
                </a:extLst>
              </a:tr>
              <a:tr h="3055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内存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4946" marR="9494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131G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4946" marR="94946" marT="0" marB="0"/>
                </a:tc>
                <a:extLst>
                  <a:ext uri="{0D108BD9-81ED-4DB2-BD59-A6C34878D82A}">
                    <a16:rowId xmlns:a16="http://schemas.microsoft.com/office/drawing/2014/main" val="1644111664"/>
                  </a:ext>
                </a:extLst>
              </a:tr>
              <a:tr h="3055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</a:rPr>
                        <a:t>显卡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4946" marR="9494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NVIDIA Corporation Device 2204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4946" marR="94946" marT="0" marB="0"/>
                </a:tc>
                <a:extLst>
                  <a:ext uri="{0D108BD9-81ED-4DB2-BD59-A6C34878D82A}">
                    <a16:rowId xmlns:a16="http://schemas.microsoft.com/office/drawing/2014/main" val="4277845573"/>
                  </a:ext>
                </a:extLst>
              </a:tr>
              <a:tr h="3055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CUDA</a:t>
                      </a:r>
                      <a:r>
                        <a:rPr lang="zh-CN" sz="1500" kern="100">
                          <a:effectLst/>
                        </a:rPr>
                        <a:t>版本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4946" marR="9494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CUDA Version: 11.4</a:t>
                      </a:r>
                      <a:endParaRPr lang="zh-CN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4946" marR="94946" marT="0" marB="0"/>
                </a:tc>
                <a:extLst>
                  <a:ext uri="{0D108BD9-81ED-4DB2-BD59-A6C34878D82A}">
                    <a16:rowId xmlns:a16="http://schemas.microsoft.com/office/drawing/2014/main" val="715503109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ECA13DEB-2986-F935-41EC-8CEE02402EDA}"/>
              </a:ext>
            </a:extLst>
          </p:cNvPr>
          <p:cNvSpPr txBox="1"/>
          <p:nvPr/>
        </p:nvSpPr>
        <p:spPr>
          <a:xfrm>
            <a:off x="1259112" y="3429000"/>
            <a:ext cx="9376803" cy="16106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单次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R-ate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对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双线性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运算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的延时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 473 ms</a:t>
            </a:r>
            <a:endParaRPr lang="en-US" altLang="zh-CN" sz="1600" b="0" i="0" kern="100" dirty="0">
              <a:solidFill>
                <a:srgbClr val="000000"/>
              </a:solidFill>
              <a:effectLst/>
              <a:latin typeface="CMR1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一次进行 </a:t>
            </a:r>
            <a:r>
              <a:rPr lang="en-US" altLang="zh-CN" dirty="0"/>
              <a:t>128 </a:t>
            </a:r>
            <a:r>
              <a:rPr lang="zh-CN" altLang="en-US" dirty="0"/>
              <a:t>条消息的签名速度为 </a:t>
            </a:r>
            <a:r>
              <a:rPr lang="en-US" altLang="zh-CN" dirty="0"/>
              <a:t>40881 ms</a:t>
            </a:r>
            <a:r>
              <a:rPr lang="zh-CN" altLang="en-US" dirty="0"/>
              <a:t>，比初始版本提升 </a:t>
            </a:r>
            <a:r>
              <a:rPr lang="en-US" altLang="zh-CN" dirty="0"/>
              <a:t>56.7%</a:t>
            </a:r>
            <a:r>
              <a:rPr lang="zh-CN" altLang="en-US" dirty="0"/>
              <a:t> </a:t>
            </a:r>
            <a:endParaRPr lang="en-US" altLang="zh-CN" sz="1600" kern="100" dirty="0">
              <a:solidFill>
                <a:srgbClr val="000000"/>
              </a:solidFill>
              <a:latin typeface="CMR1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一次进行 </a:t>
            </a:r>
            <a:r>
              <a:rPr lang="en-US" altLang="zh-CN" dirty="0"/>
              <a:t>128 </a:t>
            </a:r>
            <a:r>
              <a:rPr lang="zh-CN" altLang="en-US" dirty="0"/>
              <a:t>条签名的验签速度为 </a:t>
            </a:r>
            <a:r>
              <a:rPr lang="en-US" altLang="zh-CN" dirty="0"/>
              <a:t>85580 ms</a:t>
            </a:r>
            <a:r>
              <a:rPr lang="zh-CN" altLang="en-US" dirty="0"/>
              <a:t>，比初始版本提升 </a:t>
            </a:r>
            <a:r>
              <a:rPr lang="en-US" altLang="zh-CN" dirty="0"/>
              <a:t>49.6%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签名算法的吞吐量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 3193 s/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万次</a:t>
            </a:r>
          </a:p>
          <a:p>
            <a:pPr marL="285750" indent="-285750" algn="just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验签算法的吞吐量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 6685 s/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万次</a:t>
            </a:r>
          </a:p>
        </p:txBody>
      </p:sp>
    </p:spTree>
    <p:extLst>
      <p:ext uri="{BB962C8B-B14F-4D97-AF65-F5344CB8AC3E}">
        <p14:creationId xmlns:p14="http://schemas.microsoft.com/office/powerpoint/2010/main" val="10158997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8801B9C-B4D4-4D9A-BE00-8541D17338A3}"/>
              </a:ext>
            </a:extLst>
          </p:cNvPr>
          <p:cNvSpPr txBox="1"/>
          <p:nvPr/>
        </p:nvSpPr>
        <p:spPr>
          <a:xfrm>
            <a:off x="1454380" y="553728"/>
            <a:ext cx="603408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ln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5" name="直接连接符 5">
            <a:extLst>
              <a:ext uri="{FF2B5EF4-FFF2-40B4-BE49-F238E27FC236}">
                <a16:creationId xmlns:a16="http://schemas.microsoft.com/office/drawing/2014/main" id="{32C589D8-7FE7-49E2-A3C7-F647EB2A8C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69841" y="5877232"/>
            <a:ext cx="0" cy="431800"/>
          </a:xfrm>
          <a:prstGeom prst="line">
            <a:avLst/>
          </a:prstGeom>
          <a:noFill/>
          <a:ln w="38100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直接连接符 7">
            <a:extLst>
              <a:ext uri="{FF2B5EF4-FFF2-40B4-BE49-F238E27FC236}">
                <a16:creationId xmlns:a16="http://schemas.microsoft.com/office/drawing/2014/main" id="{F5EDF375-938D-4AF3-956F-B2DD713BB0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041280" y="6015346"/>
            <a:ext cx="1587" cy="288925"/>
          </a:xfrm>
          <a:prstGeom prst="line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BC10C7D-08E5-43CA-9436-CB1A1B49A26E}"/>
              </a:ext>
            </a:extLst>
          </p:cNvPr>
          <p:cNvCxnSpPr>
            <a:cxnSpLocks/>
          </p:cNvCxnSpPr>
          <p:nvPr/>
        </p:nvCxnSpPr>
        <p:spPr>
          <a:xfrm>
            <a:off x="1063846" y="6304271"/>
            <a:ext cx="97846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直接连接符 5">
            <a:extLst>
              <a:ext uri="{FF2B5EF4-FFF2-40B4-BE49-F238E27FC236}">
                <a16:creationId xmlns:a16="http://schemas.microsoft.com/office/drawing/2014/main" id="{4C5DDF7B-602E-4264-A4B4-FB21CDD8C8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3846" y="553728"/>
            <a:ext cx="1743" cy="49917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0" name="直接连接符 5">
            <a:extLst>
              <a:ext uri="{FF2B5EF4-FFF2-40B4-BE49-F238E27FC236}">
                <a16:creationId xmlns:a16="http://schemas.microsoft.com/office/drawing/2014/main" id="{373272BA-91E7-4C11-AA56-DCAEACA310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59113" y="553728"/>
            <a:ext cx="1743" cy="312739"/>
          </a:xfrm>
          <a:prstGeom prst="line">
            <a:avLst/>
          </a:prstGeom>
          <a:ln w="63500">
            <a:solidFill>
              <a:srgbClr val="FFC000"/>
            </a:solidFill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A7BB48CB-25B2-4429-B200-E52618B42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1332" y="1362075"/>
            <a:ext cx="7012666" cy="841375"/>
          </a:xfrm>
          <a:prstGeom prst="roundRect">
            <a:avLst>
              <a:gd name="adj" fmla="val 8176"/>
            </a:avLst>
          </a:prstGeom>
          <a:noFill/>
          <a:ln w="19050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作品功能与性能说明</a:t>
            </a:r>
            <a:endParaRPr lang="en-US" altLang="zh-CN" sz="24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椭圆 17">
            <a:extLst>
              <a:ext uri="{FF2B5EF4-FFF2-40B4-BE49-F238E27FC236}">
                <a16:creationId xmlns:a16="http://schemas.microsoft.com/office/drawing/2014/main" id="{04485D0C-3188-4E76-B12F-F8BF7F30F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594" y="1470025"/>
            <a:ext cx="625475" cy="625475"/>
          </a:xfrm>
          <a:prstGeom prst="ellipse">
            <a:avLst/>
          </a:prstGeom>
          <a:solidFill>
            <a:schemeClr val="bg1"/>
          </a:solidFill>
          <a:ln w="19050">
            <a:solidFill>
              <a:srgbClr val="A5A5A5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sym typeface="Arial Unicode MS" pitchFamily="34" charset="-122"/>
              </a:rPr>
              <a:t>1</a:t>
            </a:r>
            <a:endParaRPr lang="zh-CN" altLang="en-US" sz="2800" b="1">
              <a:solidFill>
                <a:srgbClr val="FFC000"/>
              </a:solidFill>
              <a:latin typeface="Arial Unicode MS" pitchFamily="34" charset="-122"/>
              <a:ea typeface="Arial Unicode MS" pitchFamily="34" charset="-122"/>
              <a:sym typeface="Arial Unicode MS" pitchFamily="34" charset="-122"/>
            </a:endParaRPr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1168AF2B-4450-4F0B-9E5C-B919E72D1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1332" y="2514600"/>
            <a:ext cx="7012666" cy="841375"/>
          </a:xfrm>
          <a:prstGeom prst="roundRect">
            <a:avLst>
              <a:gd name="adj" fmla="val 8176"/>
            </a:avLst>
          </a:prstGeom>
          <a:noFill/>
          <a:ln w="19050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设计与实现方案</a:t>
            </a:r>
            <a:endParaRPr lang="en-US" altLang="zh-CN" sz="24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椭圆 19">
            <a:extLst>
              <a:ext uri="{FF2B5EF4-FFF2-40B4-BE49-F238E27FC236}">
                <a16:creationId xmlns:a16="http://schemas.microsoft.com/office/drawing/2014/main" id="{53728502-989D-40AE-9942-95A3CF0C8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594" y="2622550"/>
            <a:ext cx="625475" cy="625475"/>
          </a:xfrm>
          <a:prstGeom prst="ellipse">
            <a:avLst/>
          </a:prstGeom>
          <a:solidFill>
            <a:schemeClr val="bg1"/>
          </a:solidFill>
          <a:ln w="19050">
            <a:solidFill>
              <a:srgbClr val="A5A5A5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sym typeface="Arial Unicode MS" pitchFamily="34" charset="-122"/>
              </a:rPr>
              <a:t>2</a:t>
            </a:r>
            <a:endParaRPr lang="zh-CN" altLang="en-US" sz="2800" b="1">
              <a:solidFill>
                <a:srgbClr val="FFC000"/>
              </a:solidFill>
              <a:latin typeface="Arial Unicode MS" pitchFamily="34" charset="-122"/>
              <a:ea typeface="Arial Unicode MS" pitchFamily="34" charset="-122"/>
              <a:sym typeface="Arial Unicode MS" pitchFamily="34" charset="-122"/>
            </a:endParaRPr>
          </a:p>
        </p:txBody>
      </p:sp>
      <p:sp>
        <p:nvSpPr>
          <p:cNvPr id="13" name="TextBox 18">
            <a:extLst>
              <a:ext uri="{FF2B5EF4-FFF2-40B4-BE49-F238E27FC236}">
                <a16:creationId xmlns:a16="http://schemas.microsoft.com/office/drawing/2014/main" id="{A2D5D3A6-40B4-4C5D-A854-379CC978D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1332" y="3664259"/>
            <a:ext cx="7012666" cy="841375"/>
          </a:xfrm>
          <a:prstGeom prst="roundRect">
            <a:avLst>
              <a:gd name="adj" fmla="val 8176"/>
            </a:avLst>
          </a:prstGeom>
          <a:noFill/>
          <a:ln w="19050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系统测试与结果</a:t>
            </a:r>
            <a:endParaRPr lang="en-US" altLang="zh-CN" sz="24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椭圆 19">
            <a:extLst>
              <a:ext uri="{FF2B5EF4-FFF2-40B4-BE49-F238E27FC236}">
                <a16:creationId xmlns:a16="http://schemas.microsoft.com/office/drawing/2014/main" id="{B53F19A4-2BD0-430D-9005-5145BA958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594" y="3772209"/>
            <a:ext cx="625475" cy="625475"/>
          </a:xfrm>
          <a:prstGeom prst="ellipse">
            <a:avLst/>
          </a:prstGeom>
          <a:solidFill>
            <a:schemeClr val="bg1"/>
          </a:solidFill>
          <a:ln w="19050">
            <a:solidFill>
              <a:srgbClr val="A5A5A5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sym typeface="Arial Unicode MS" pitchFamily="34" charset="-122"/>
              </a:rPr>
              <a:t>3</a:t>
            </a:r>
            <a:endParaRPr lang="zh-CN" altLang="en-US" sz="2800" b="1" dirty="0">
              <a:solidFill>
                <a:srgbClr val="FFC000"/>
              </a:solidFill>
              <a:latin typeface="Arial Unicode MS" pitchFamily="34" charset="-122"/>
              <a:ea typeface="Arial Unicode MS" pitchFamily="34" charset="-122"/>
              <a:sym typeface="Arial Unicode MS" pitchFamily="34" charset="-122"/>
            </a:endParaRPr>
          </a:p>
        </p:txBody>
      </p:sp>
      <p:sp>
        <p:nvSpPr>
          <p:cNvPr id="15" name="TextBox 18">
            <a:extLst>
              <a:ext uri="{FF2B5EF4-FFF2-40B4-BE49-F238E27FC236}">
                <a16:creationId xmlns:a16="http://schemas.microsoft.com/office/drawing/2014/main" id="{72C03F64-3852-4A35-9089-06AF04F74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1332" y="4813918"/>
            <a:ext cx="7012666" cy="841375"/>
          </a:xfrm>
          <a:prstGeom prst="roundRect">
            <a:avLst>
              <a:gd name="adj" fmla="val 8176"/>
            </a:avLst>
          </a:prstGeom>
          <a:noFill/>
          <a:ln w="19050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应用前景与结论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7BD8959D-C2E1-4DFD-A0EB-575F4766E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594" y="4921868"/>
            <a:ext cx="625475" cy="625475"/>
          </a:xfrm>
          <a:prstGeom prst="ellipse">
            <a:avLst/>
          </a:prstGeom>
          <a:solidFill>
            <a:schemeClr val="bg1"/>
          </a:solidFill>
          <a:ln w="19050">
            <a:solidFill>
              <a:srgbClr val="A5A5A5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sym typeface="Arial Unicode MS" pitchFamily="34" charset="-122"/>
              </a:rPr>
              <a:t>4</a:t>
            </a:r>
            <a:endParaRPr lang="zh-CN" altLang="en-US" sz="2800" b="1" dirty="0">
              <a:solidFill>
                <a:srgbClr val="FFC000"/>
              </a:solidFill>
              <a:latin typeface="Arial Unicode MS" pitchFamily="34" charset="-122"/>
              <a:ea typeface="Arial Unicode MS" pitchFamily="34" charset="-122"/>
              <a:sym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16986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8801B9C-B4D4-4D9A-BE00-8541D17338A3}"/>
              </a:ext>
            </a:extLst>
          </p:cNvPr>
          <p:cNvSpPr txBox="1"/>
          <p:nvPr/>
        </p:nvSpPr>
        <p:spPr>
          <a:xfrm>
            <a:off x="1454380" y="553728"/>
            <a:ext cx="603408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ln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应用前景与结论</a:t>
            </a:r>
          </a:p>
        </p:txBody>
      </p:sp>
      <p:sp>
        <p:nvSpPr>
          <p:cNvPr id="5" name="直接连接符 5">
            <a:extLst>
              <a:ext uri="{FF2B5EF4-FFF2-40B4-BE49-F238E27FC236}">
                <a16:creationId xmlns:a16="http://schemas.microsoft.com/office/drawing/2014/main" id="{32C589D8-7FE7-49E2-A3C7-F647EB2A8C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69841" y="5877232"/>
            <a:ext cx="0" cy="431800"/>
          </a:xfrm>
          <a:prstGeom prst="line">
            <a:avLst/>
          </a:prstGeom>
          <a:noFill/>
          <a:ln w="38100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直接连接符 7">
            <a:extLst>
              <a:ext uri="{FF2B5EF4-FFF2-40B4-BE49-F238E27FC236}">
                <a16:creationId xmlns:a16="http://schemas.microsoft.com/office/drawing/2014/main" id="{F5EDF375-938D-4AF3-956F-B2DD713BB0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041280" y="6015346"/>
            <a:ext cx="1587" cy="288925"/>
          </a:xfrm>
          <a:prstGeom prst="line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BC10C7D-08E5-43CA-9436-CB1A1B49A26E}"/>
              </a:ext>
            </a:extLst>
          </p:cNvPr>
          <p:cNvCxnSpPr>
            <a:cxnSpLocks/>
          </p:cNvCxnSpPr>
          <p:nvPr/>
        </p:nvCxnSpPr>
        <p:spPr>
          <a:xfrm>
            <a:off x="1063846" y="6304271"/>
            <a:ext cx="97846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直接连接符 5">
            <a:extLst>
              <a:ext uri="{FF2B5EF4-FFF2-40B4-BE49-F238E27FC236}">
                <a16:creationId xmlns:a16="http://schemas.microsoft.com/office/drawing/2014/main" id="{4C5DDF7B-602E-4264-A4B4-FB21CDD8C8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3846" y="553728"/>
            <a:ext cx="1743" cy="49917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0" name="直接连接符 5">
            <a:extLst>
              <a:ext uri="{FF2B5EF4-FFF2-40B4-BE49-F238E27FC236}">
                <a16:creationId xmlns:a16="http://schemas.microsoft.com/office/drawing/2014/main" id="{373272BA-91E7-4C11-AA56-DCAEACA310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59113" y="553728"/>
            <a:ext cx="1743" cy="312739"/>
          </a:xfrm>
          <a:prstGeom prst="line">
            <a:avLst/>
          </a:prstGeom>
          <a:ln w="63500">
            <a:solidFill>
              <a:srgbClr val="FFC000"/>
            </a:solidFill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9">
                <a:extLst>
                  <a:ext uri="{FF2B5EF4-FFF2-40B4-BE49-F238E27FC236}">
                    <a16:creationId xmlns:a16="http://schemas.microsoft.com/office/drawing/2014/main" id="{6DB4EDF1-8AE8-43A9-9869-D7A1C6AB4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4906" y="2033033"/>
                <a:ext cx="7822970" cy="2710418"/>
              </a:xfrm>
              <a:prstGeom prst="roundRect">
                <a:avLst>
                  <a:gd name="adj" fmla="val 3023"/>
                </a:avLst>
              </a:prstGeom>
              <a:solidFill>
                <a:srgbClr val="F2F2F2"/>
              </a:solidFill>
              <a:ln w="38100">
                <a:solidFill>
                  <a:srgbClr val="F2F2F2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marL="285750" indent="-28575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本作品中我们研究了</a:t>
                </a:r>
                <a:r>
                  <a:rPr lang="en-US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SM9</a:t>
                </a: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算法中的数字签名的实现。在理论部分，我们总结了已有的关于</a:t>
                </a:r>
                <a:r>
                  <a:rPr lang="en-US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R-Ate</a:t>
                </a: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对的优化算法并给出新的算法流程；给出有限域上的模乘运算的优化，并计算单次</a:t>
                </a:r>
                <a:r>
                  <a:rPr lang="en-US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Miller</a:t>
                </a: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算法中有限域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上的模乘次数。在算法实现方面，我们给出数字签名算法的</a:t>
                </a:r>
                <a:r>
                  <a:rPr lang="en-US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语言测试结果。此外作品利用</a:t>
                </a:r>
                <a:r>
                  <a:rPr lang="en-US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GPU</a:t>
                </a: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的硬件优势，并通过对</a:t>
                </a:r>
                <a:r>
                  <a:rPr lang="en-US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SM9</a:t>
                </a: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算法中的双线性对计算过程进行优化，实现了高效快速的</a:t>
                </a:r>
                <a:r>
                  <a:rPr lang="en-US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SM9</a:t>
                </a: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计算。</a:t>
                </a:r>
              </a:p>
              <a:p>
                <a:pPr marL="0" indent="0">
                  <a:buNone/>
                  <a:defRPr/>
                </a:pP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随着</a:t>
                </a:r>
                <a:r>
                  <a:rPr lang="en-US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GPU</a:t>
                </a: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硬件和密码技术的发展，本作品为同时处理大量加密过程提供了高效的解决方案，具有十分重要的现实意义。</a:t>
                </a:r>
              </a:p>
            </p:txBody>
          </p:sp>
        </mc:Choice>
        <mc:Fallback xmlns="">
          <p:sp>
            <p:nvSpPr>
              <p:cNvPr id="12" name="TextBox 9">
                <a:extLst>
                  <a:ext uri="{FF2B5EF4-FFF2-40B4-BE49-F238E27FC236}">
                    <a16:creationId xmlns:a16="http://schemas.microsoft.com/office/drawing/2014/main" id="{6DB4EDF1-8AE8-43A9-9869-D7A1C6AB4F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44906" y="2033033"/>
                <a:ext cx="7822970" cy="2710418"/>
              </a:xfrm>
              <a:prstGeom prst="roundRect">
                <a:avLst>
                  <a:gd name="adj" fmla="val 3023"/>
                </a:avLst>
              </a:prstGeom>
              <a:blipFill>
                <a:blip r:embed="rId2"/>
                <a:stretch>
                  <a:fillRect l="-155" r="-78"/>
                </a:stretch>
              </a:blipFill>
              <a:ln w="38100">
                <a:solidFill>
                  <a:srgbClr val="F2F2F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032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8801B9C-B4D4-4D9A-BE00-8541D17338A3}"/>
              </a:ext>
            </a:extLst>
          </p:cNvPr>
          <p:cNvSpPr txBox="1"/>
          <p:nvPr/>
        </p:nvSpPr>
        <p:spPr>
          <a:xfrm>
            <a:off x="1454380" y="553728"/>
            <a:ext cx="603408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ln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5" name="直接连接符 5">
            <a:extLst>
              <a:ext uri="{FF2B5EF4-FFF2-40B4-BE49-F238E27FC236}">
                <a16:creationId xmlns:a16="http://schemas.microsoft.com/office/drawing/2014/main" id="{32C589D8-7FE7-49E2-A3C7-F647EB2A8C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69841" y="5877232"/>
            <a:ext cx="0" cy="431800"/>
          </a:xfrm>
          <a:prstGeom prst="line">
            <a:avLst/>
          </a:prstGeom>
          <a:noFill/>
          <a:ln w="38100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直接连接符 7">
            <a:extLst>
              <a:ext uri="{FF2B5EF4-FFF2-40B4-BE49-F238E27FC236}">
                <a16:creationId xmlns:a16="http://schemas.microsoft.com/office/drawing/2014/main" id="{F5EDF375-938D-4AF3-956F-B2DD713BB0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041280" y="6015346"/>
            <a:ext cx="1587" cy="288925"/>
          </a:xfrm>
          <a:prstGeom prst="line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BC10C7D-08E5-43CA-9436-CB1A1B49A26E}"/>
              </a:ext>
            </a:extLst>
          </p:cNvPr>
          <p:cNvCxnSpPr>
            <a:cxnSpLocks/>
          </p:cNvCxnSpPr>
          <p:nvPr/>
        </p:nvCxnSpPr>
        <p:spPr>
          <a:xfrm>
            <a:off x="1063846" y="6304271"/>
            <a:ext cx="97846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直接连接符 5">
            <a:extLst>
              <a:ext uri="{FF2B5EF4-FFF2-40B4-BE49-F238E27FC236}">
                <a16:creationId xmlns:a16="http://schemas.microsoft.com/office/drawing/2014/main" id="{4C5DDF7B-602E-4264-A4B4-FB21CDD8C8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3846" y="553728"/>
            <a:ext cx="1743" cy="49917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0" name="直接连接符 5">
            <a:extLst>
              <a:ext uri="{FF2B5EF4-FFF2-40B4-BE49-F238E27FC236}">
                <a16:creationId xmlns:a16="http://schemas.microsoft.com/office/drawing/2014/main" id="{373272BA-91E7-4C11-AA56-DCAEACA310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59113" y="553728"/>
            <a:ext cx="1743" cy="312739"/>
          </a:xfrm>
          <a:prstGeom prst="line">
            <a:avLst/>
          </a:prstGeom>
          <a:ln w="63500">
            <a:solidFill>
              <a:srgbClr val="FFC000"/>
            </a:solidFill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A7BB48CB-25B2-4429-B200-E52618B42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1332" y="1362075"/>
            <a:ext cx="7012666" cy="841375"/>
          </a:xfrm>
          <a:prstGeom prst="roundRect">
            <a:avLst>
              <a:gd name="adj" fmla="val 8176"/>
            </a:avLst>
          </a:prstGeom>
          <a:noFill/>
          <a:ln w="19050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作品功能与性能说明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椭圆 17">
            <a:extLst>
              <a:ext uri="{FF2B5EF4-FFF2-40B4-BE49-F238E27FC236}">
                <a16:creationId xmlns:a16="http://schemas.microsoft.com/office/drawing/2014/main" id="{04485D0C-3188-4E76-B12F-F8BF7F30F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594" y="1470025"/>
            <a:ext cx="625475" cy="625475"/>
          </a:xfrm>
          <a:prstGeom prst="ellipse">
            <a:avLst/>
          </a:prstGeom>
          <a:solidFill>
            <a:schemeClr val="bg1"/>
          </a:solidFill>
          <a:ln w="19050">
            <a:solidFill>
              <a:srgbClr val="A5A5A5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sym typeface="Arial Unicode MS" pitchFamily="34" charset="-122"/>
              </a:rPr>
              <a:t>1</a:t>
            </a:r>
            <a:endParaRPr lang="zh-CN" altLang="en-US" sz="2800" b="1">
              <a:solidFill>
                <a:srgbClr val="FFC000"/>
              </a:solidFill>
              <a:latin typeface="Arial Unicode MS" pitchFamily="34" charset="-122"/>
              <a:ea typeface="Arial Unicode MS" pitchFamily="34" charset="-122"/>
              <a:sym typeface="Arial Unicode MS" pitchFamily="34" charset="-122"/>
            </a:endParaRPr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1168AF2B-4450-4F0B-9E5C-B919E72D1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1332" y="2514600"/>
            <a:ext cx="7012666" cy="841375"/>
          </a:xfrm>
          <a:prstGeom prst="roundRect">
            <a:avLst>
              <a:gd name="adj" fmla="val 8176"/>
            </a:avLst>
          </a:prstGeom>
          <a:noFill/>
          <a:ln w="19050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设计与实现方案</a:t>
            </a:r>
            <a:endParaRPr lang="en-US" altLang="zh-CN" sz="24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椭圆 19">
            <a:extLst>
              <a:ext uri="{FF2B5EF4-FFF2-40B4-BE49-F238E27FC236}">
                <a16:creationId xmlns:a16="http://schemas.microsoft.com/office/drawing/2014/main" id="{53728502-989D-40AE-9942-95A3CF0C8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594" y="2622550"/>
            <a:ext cx="625475" cy="625475"/>
          </a:xfrm>
          <a:prstGeom prst="ellipse">
            <a:avLst/>
          </a:prstGeom>
          <a:solidFill>
            <a:schemeClr val="bg1"/>
          </a:solidFill>
          <a:ln w="19050">
            <a:solidFill>
              <a:srgbClr val="A5A5A5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sym typeface="Arial Unicode MS" pitchFamily="34" charset="-122"/>
              </a:rPr>
              <a:t>2</a:t>
            </a:r>
            <a:endParaRPr lang="zh-CN" altLang="en-US" sz="2800" b="1">
              <a:solidFill>
                <a:srgbClr val="FFC000"/>
              </a:solidFill>
              <a:latin typeface="Arial Unicode MS" pitchFamily="34" charset="-122"/>
              <a:ea typeface="Arial Unicode MS" pitchFamily="34" charset="-122"/>
              <a:sym typeface="Arial Unicode MS" pitchFamily="34" charset="-122"/>
            </a:endParaRPr>
          </a:p>
        </p:txBody>
      </p:sp>
      <p:sp>
        <p:nvSpPr>
          <p:cNvPr id="13" name="TextBox 18">
            <a:extLst>
              <a:ext uri="{FF2B5EF4-FFF2-40B4-BE49-F238E27FC236}">
                <a16:creationId xmlns:a16="http://schemas.microsoft.com/office/drawing/2014/main" id="{A2D5D3A6-40B4-4C5D-A854-379CC978D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1332" y="3664259"/>
            <a:ext cx="7012666" cy="841375"/>
          </a:xfrm>
          <a:prstGeom prst="roundRect">
            <a:avLst>
              <a:gd name="adj" fmla="val 8176"/>
            </a:avLst>
          </a:prstGeom>
          <a:noFill/>
          <a:ln w="19050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系统测试与结果</a:t>
            </a:r>
            <a:endParaRPr lang="en-US" altLang="zh-CN" sz="24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椭圆 19">
            <a:extLst>
              <a:ext uri="{FF2B5EF4-FFF2-40B4-BE49-F238E27FC236}">
                <a16:creationId xmlns:a16="http://schemas.microsoft.com/office/drawing/2014/main" id="{B53F19A4-2BD0-430D-9005-5145BA958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594" y="3772209"/>
            <a:ext cx="625475" cy="625475"/>
          </a:xfrm>
          <a:prstGeom prst="ellipse">
            <a:avLst/>
          </a:prstGeom>
          <a:solidFill>
            <a:schemeClr val="bg1"/>
          </a:solidFill>
          <a:ln w="19050">
            <a:solidFill>
              <a:srgbClr val="A5A5A5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sym typeface="Arial Unicode MS" pitchFamily="34" charset="-122"/>
              </a:rPr>
              <a:t>3</a:t>
            </a:r>
            <a:endParaRPr lang="zh-CN" altLang="en-US" sz="2800" b="1" dirty="0">
              <a:solidFill>
                <a:srgbClr val="FFC000"/>
              </a:solidFill>
              <a:latin typeface="Arial Unicode MS" pitchFamily="34" charset="-122"/>
              <a:ea typeface="Arial Unicode MS" pitchFamily="34" charset="-122"/>
              <a:sym typeface="Arial Unicode MS" pitchFamily="34" charset="-122"/>
            </a:endParaRPr>
          </a:p>
        </p:txBody>
      </p:sp>
      <p:sp>
        <p:nvSpPr>
          <p:cNvPr id="15" name="TextBox 18">
            <a:extLst>
              <a:ext uri="{FF2B5EF4-FFF2-40B4-BE49-F238E27FC236}">
                <a16:creationId xmlns:a16="http://schemas.microsoft.com/office/drawing/2014/main" id="{72C03F64-3852-4A35-9089-06AF04F74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1332" y="4813918"/>
            <a:ext cx="7012666" cy="841375"/>
          </a:xfrm>
          <a:prstGeom prst="roundRect">
            <a:avLst>
              <a:gd name="adj" fmla="val 8176"/>
            </a:avLst>
          </a:prstGeom>
          <a:noFill/>
          <a:ln w="19050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应用前景与结论</a:t>
            </a:r>
            <a:endParaRPr lang="en-US" altLang="zh-CN" sz="24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7BD8959D-C2E1-4DFD-A0EB-575F4766E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594" y="4921868"/>
            <a:ext cx="625475" cy="625475"/>
          </a:xfrm>
          <a:prstGeom prst="ellipse">
            <a:avLst/>
          </a:prstGeom>
          <a:solidFill>
            <a:schemeClr val="bg1"/>
          </a:solidFill>
          <a:ln w="19050">
            <a:solidFill>
              <a:srgbClr val="A5A5A5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sym typeface="Arial Unicode MS" pitchFamily="34" charset="-122"/>
              </a:rPr>
              <a:t>4</a:t>
            </a:r>
            <a:endParaRPr lang="zh-CN" altLang="en-US" sz="2800" b="1" dirty="0">
              <a:solidFill>
                <a:srgbClr val="FFC000"/>
              </a:solidFill>
              <a:latin typeface="Arial Unicode MS" pitchFamily="34" charset="-122"/>
              <a:ea typeface="Arial Unicode MS" pitchFamily="34" charset="-122"/>
              <a:sym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2184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>
            <a:extLst>
              <a:ext uri="{FF2B5EF4-FFF2-40B4-BE49-F238E27FC236}">
                <a16:creationId xmlns:a16="http://schemas.microsoft.com/office/drawing/2014/main" id="{C5443D8B-C1E3-4F80-B31E-4AF026609575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1776413" y="5157789"/>
            <a:ext cx="7772400" cy="1470025"/>
          </a:xfrm>
        </p:spPr>
        <p:txBody>
          <a:bodyPr/>
          <a:lstStyle/>
          <a:p>
            <a:pPr algn="r"/>
            <a:r>
              <a:rPr lang="zh-CN" altLang="en-US"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发热鹅鹅鹅我人 反而</a:t>
            </a:r>
            <a:endParaRPr lang="zh-CN" altLang="zh-CN" sz="4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1" name="直接连接符 4">
            <a:extLst>
              <a:ext uri="{FF2B5EF4-FFF2-40B4-BE49-F238E27FC236}">
                <a16:creationId xmlns:a16="http://schemas.microsoft.com/office/drawing/2014/main" id="{46F07A36-760A-4B94-8592-D377B45636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2813050"/>
            <a:ext cx="4572000" cy="0"/>
          </a:xfrm>
          <a:prstGeom prst="line">
            <a:avLst/>
          </a:prstGeom>
          <a:noFill/>
          <a:ln w="9525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2" name="直接连接符 5">
            <a:extLst>
              <a:ext uri="{FF2B5EF4-FFF2-40B4-BE49-F238E27FC236}">
                <a16:creationId xmlns:a16="http://schemas.microsoft.com/office/drawing/2014/main" id="{1F8C303C-D41B-47BE-9605-37415B809A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2378075"/>
            <a:ext cx="0" cy="431800"/>
          </a:xfrm>
          <a:prstGeom prst="line">
            <a:avLst/>
          </a:prstGeom>
          <a:noFill/>
          <a:ln w="38100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4" name="直接连接符 7">
            <a:extLst>
              <a:ext uri="{FF2B5EF4-FFF2-40B4-BE49-F238E27FC236}">
                <a16:creationId xmlns:a16="http://schemas.microsoft.com/office/drawing/2014/main" id="{8A001CEA-34B1-44E9-8BD0-9E00D9C4F7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67439" y="2516189"/>
            <a:ext cx="1587" cy="288925"/>
          </a:xfrm>
          <a:prstGeom prst="line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B92386D-FEBF-4372-BAD3-EBDF12CFA0C5}"/>
              </a:ext>
            </a:extLst>
          </p:cNvPr>
          <p:cNvSpPr txBox="1"/>
          <p:nvPr/>
        </p:nvSpPr>
        <p:spPr>
          <a:xfrm>
            <a:off x="4583820" y="2844225"/>
            <a:ext cx="36721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 谢 大 家</a:t>
            </a:r>
          </a:p>
        </p:txBody>
      </p:sp>
    </p:spTree>
    <p:extLst>
      <p:ext uri="{BB962C8B-B14F-4D97-AF65-F5344CB8AC3E}">
        <p14:creationId xmlns:p14="http://schemas.microsoft.com/office/powerpoint/2010/main" val="4199088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8801B9C-B4D4-4D9A-BE00-8541D17338A3}"/>
              </a:ext>
            </a:extLst>
          </p:cNvPr>
          <p:cNvSpPr txBox="1"/>
          <p:nvPr/>
        </p:nvSpPr>
        <p:spPr>
          <a:xfrm>
            <a:off x="1259113" y="386931"/>
            <a:ext cx="6034087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600" b="1" dirty="0">
                <a:ln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作品功能与性能说明</a:t>
            </a:r>
          </a:p>
        </p:txBody>
      </p:sp>
      <p:sp>
        <p:nvSpPr>
          <p:cNvPr id="5" name="直接连接符 5">
            <a:extLst>
              <a:ext uri="{FF2B5EF4-FFF2-40B4-BE49-F238E27FC236}">
                <a16:creationId xmlns:a16="http://schemas.microsoft.com/office/drawing/2014/main" id="{32C589D8-7FE7-49E2-A3C7-F647EB2A8C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69841" y="5877232"/>
            <a:ext cx="0" cy="431800"/>
          </a:xfrm>
          <a:prstGeom prst="line">
            <a:avLst/>
          </a:prstGeom>
          <a:noFill/>
          <a:ln w="38100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直接连接符 7">
            <a:extLst>
              <a:ext uri="{FF2B5EF4-FFF2-40B4-BE49-F238E27FC236}">
                <a16:creationId xmlns:a16="http://schemas.microsoft.com/office/drawing/2014/main" id="{F5EDF375-938D-4AF3-956F-B2DD713BB0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041280" y="6015346"/>
            <a:ext cx="1587" cy="288925"/>
          </a:xfrm>
          <a:prstGeom prst="line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BC10C7D-08E5-43CA-9436-CB1A1B49A26E}"/>
              </a:ext>
            </a:extLst>
          </p:cNvPr>
          <p:cNvCxnSpPr>
            <a:cxnSpLocks/>
          </p:cNvCxnSpPr>
          <p:nvPr/>
        </p:nvCxnSpPr>
        <p:spPr>
          <a:xfrm>
            <a:off x="1063846" y="6304271"/>
            <a:ext cx="97846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直接连接符 5">
            <a:extLst>
              <a:ext uri="{FF2B5EF4-FFF2-40B4-BE49-F238E27FC236}">
                <a16:creationId xmlns:a16="http://schemas.microsoft.com/office/drawing/2014/main" id="{4C5DDF7B-602E-4264-A4B4-FB21CDD8C8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3846" y="553728"/>
            <a:ext cx="1743" cy="49917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0" name="直接连接符 5">
            <a:extLst>
              <a:ext uri="{FF2B5EF4-FFF2-40B4-BE49-F238E27FC236}">
                <a16:creationId xmlns:a16="http://schemas.microsoft.com/office/drawing/2014/main" id="{373272BA-91E7-4C11-AA56-DCAEACA310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59113" y="553728"/>
            <a:ext cx="1743" cy="312739"/>
          </a:xfrm>
          <a:prstGeom prst="line">
            <a:avLst/>
          </a:prstGeom>
          <a:ln w="63500">
            <a:solidFill>
              <a:srgbClr val="FFC000"/>
            </a:solidFill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6DB4EDF1-8AE8-43A9-9869-D7A1C6AB4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848" y="1376405"/>
            <a:ext cx="9488515" cy="4362399"/>
          </a:xfrm>
          <a:prstGeom prst="roundRect">
            <a:avLst>
              <a:gd name="adj" fmla="val 3023"/>
            </a:avLst>
          </a:prstGeom>
          <a:solidFill>
            <a:srgbClr val="F2F2F2"/>
          </a:solidFill>
          <a:ln w="38100">
            <a:solidFill>
              <a:srgbClr val="F2F2F2"/>
            </a:solidFill>
            <a:miter lim="800000"/>
            <a:headEnd/>
            <a:tailEnd/>
          </a:ln>
        </p:spPr>
        <p:txBody>
          <a:bodyPr/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indent="0">
              <a:buNone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本作品的功能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0" indent="0"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SM9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中的数字签名算法（所研究的椭圆曲线是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曲线，双线性对的计算是指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R-Ate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对的计算）</a:t>
            </a:r>
          </a:p>
          <a:p>
            <a:pPr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理论方面，给出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曲线上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R-Ate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的计算算法，以及算法的复杂度分析。具体地，综合几个已有的优化技巧，给出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R-Ate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对的计算算法。此外，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分析了单次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R-Ate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对计算中的模乘与模加运算的次数</a:t>
            </a:r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算法实现方面，通过对有限素域上的模乘与平方运算的加速，修改现有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SM9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实现代码（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https://github.com/Federico2014/SM9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实现优化后的数字签名算法，并给出优化后的代码与源代码的比较</a:t>
            </a:r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通过利用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的并发特点，通过使用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循环以及数组来实现对多个算法的向量化，并通过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进行调用，从而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实现基于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来并行化地执行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SM9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签名算法的计算，达到加速数字签名实现的目的</a:t>
            </a:r>
          </a:p>
          <a:p>
            <a:pPr marL="0" indent="0">
              <a:buNone/>
              <a:defRPr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  <a:defRPr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5545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8801B9C-B4D4-4D9A-BE00-8541D17338A3}"/>
              </a:ext>
            </a:extLst>
          </p:cNvPr>
          <p:cNvSpPr txBox="1"/>
          <p:nvPr/>
        </p:nvSpPr>
        <p:spPr>
          <a:xfrm>
            <a:off x="1454380" y="553728"/>
            <a:ext cx="6034087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600" b="1" dirty="0">
                <a:ln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作品功能与性能说明</a:t>
            </a:r>
          </a:p>
        </p:txBody>
      </p:sp>
      <p:sp>
        <p:nvSpPr>
          <p:cNvPr id="5" name="直接连接符 5">
            <a:extLst>
              <a:ext uri="{FF2B5EF4-FFF2-40B4-BE49-F238E27FC236}">
                <a16:creationId xmlns:a16="http://schemas.microsoft.com/office/drawing/2014/main" id="{32C589D8-7FE7-49E2-A3C7-F647EB2A8C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69841" y="5877232"/>
            <a:ext cx="0" cy="431800"/>
          </a:xfrm>
          <a:prstGeom prst="line">
            <a:avLst/>
          </a:prstGeom>
          <a:noFill/>
          <a:ln w="38100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直接连接符 7">
            <a:extLst>
              <a:ext uri="{FF2B5EF4-FFF2-40B4-BE49-F238E27FC236}">
                <a16:creationId xmlns:a16="http://schemas.microsoft.com/office/drawing/2014/main" id="{F5EDF375-938D-4AF3-956F-B2DD713BB0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041280" y="6015346"/>
            <a:ext cx="1587" cy="288925"/>
          </a:xfrm>
          <a:prstGeom prst="line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BC10C7D-08E5-43CA-9436-CB1A1B49A26E}"/>
              </a:ext>
            </a:extLst>
          </p:cNvPr>
          <p:cNvCxnSpPr>
            <a:cxnSpLocks/>
          </p:cNvCxnSpPr>
          <p:nvPr/>
        </p:nvCxnSpPr>
        <p:spPr>
          <a:xfrm>
            <a:off x="1063846" y="6304271"/>
            <a:ext cx="97846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直接连接符 5">
            <a:extLst>
              <a:ext uri="{FF2B5EF4-FFF2-40B4-BE49-F238E27FC236}">
                <a16:creationId xmlns:a16="http://schemas.microsoft.com/office/drawing/2014/main" id="{4C5DDF7B-602E-4264-A4B4-FB21CDD8C8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3846" y="553728"/>
            <a:ext cx="1743" cy="49917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0" name="直接连接符 5">
            <a:extLst>
              <a:ext uri="{FF2B5EF4-FFF2-40B4-BE49-F238E27FC236}">
                <a16:creationId xmlns:a16="http://schemas.microsoft.com/office/drawing/2014/main" id="{373272BA-91E7-4C11-AA56-DCAEACA310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59113" y="553728"/>
            <a:ext cx="1743" cy="312739"/>
          </a:xfrm>
          <a:prstGeom prst="line">
            <a:avLst/>
          </a:prstGeom>
          <a:ln w="63500">
            <a:solidFill>
              <a:srgbClr val="FFC000"/>
            </a:solidFill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6DB4EDF1-8AE8-43A9-9869-D7A1C6AB4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573" y="1368103"/>
            <a:ext cx="7579686" cy="4362399"/>
          </a:xfrm>
          <a:prstGeom prst="roundRect">
            <a:avLst>
              <a:gd name="adj" fmla="val 3023"/>
            </a:avLst>
          </a:prstGeom>
          <a:solidFill>
            <a:srgbClr val="F2F2F2"/>
          </a:solidFill>
          <a:ln w="38100">
            <a:solidFill>
              <a:srgbClr val="F2F2F2"/>
            </a:solidFill>
            <a:miter lim="800000"/>
            <a:headEnd/>
            <a:tailEnd/>
          </a:ln>
        </p:spPr>
        <p:txBody>
          <a:bodyPr/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本作品的性能说明：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我们的实现和优化方案是基于代码（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https://github.com/ Federico2014/SM9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）得来的，该代码初始版本一次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SM9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签名算法用时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738.8 ms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 验签算法用时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1327.8 ms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  <a:defRPr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通过利用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的并发特点，我们取得以下结果：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一次进行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128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条消息的签名速度为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40881 ms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，较初始版本提升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56.7%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验签速度为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85580 ms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。较初始版本提升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49.6%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0" indent="0">
              <a:buNone/>
              <a:defRPr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  <a:defRPr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3706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8801B9C-B4D4-4D9A-BE00-8541D17338A3}"/>
              </a:ext>
            </a:extLst>
          </p:cNvPr>
          <p:cNvSpPr txBox="1"/>
          <p:nvPr/>
        </p:nvSpPr>
        <p:spPr>
          <a:xfrm>
            <a:off x="1454380" y="553728"/>
            <a:ext cx="6034087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600" b="1" dirty="0">
                <a:ln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作品功能与性能说明</a:t>
            </a:r>
          </a:p>
        </p:txBody>
      </p:sp>
      <p:sp>
        <p:nvSpPr>
          <p:cNvPr id="5" name="直接连接符 5">
            <a:extLst>
              <a:ext uri="{FF2B5EF4-FFF2-40B4-BE49-F238E27FC236}">
                <a16:creationId xmlns:a16="http://schemas.microsoft.com/office/drawing/2014/main" id="{32C589D8-7FE7-49E2-A3C7-F647EB2A8C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69841" y="5877232"/>
            <a:ext cx="0" cy="431800"/>
          </a:xfrm>
          <a:prstGeom prst="line">
            <a:avLst/>
          </a:prstGeom>
          <a:noFill/>
          <a:ln w="38100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直接连接符 7">
            <a:extLst>
              <a:ext uri="{FF2B5EF4-FFF2-40B4-BE49-F238E27FC236}">
                <a16:creationId xmlns:a16="http://schemas.microsoft.com/office/drawing/2014/main" id="{F5EDF375-938D-4AF3-956F-B2DD713BB0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041280" y="6015346"/>
            <a:ext cx="1587" cy="288925"/>
          </a:xfrm>
          <a:prstGeom prst="line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BC10C7D-08E5-43CA-9436-CB1A1B49A26E}"/>
              </a:ext>
            </a:extLst>
          </p:cNvPr>
          <p:cNvCxnSpPr>
            <a:cxnSpLocks/>
          </p:cNvCxnSpPr>
          <p:nvPr/>
        </p:nvCxnSpPr>
        <p:spPr>
          <a:xfrm>
            <a:off x="1063846" y="6304271"/>
            <a:ext cx="97846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直接连接符 5">
            <a:extLst>
              <a:ext uri="{FF2B5EF4-FFF2-40B4-BE49-F238E27FC236}">
                <a16:creationId xmlns:a16="http://schemas.microsoft.com/office/drawing/2014/main" id="{4C5DDF7B-602E-4264-A4B4-FB21CDD8C8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3846" y="553728"/>
            <a:ext cx="1743" cy="49917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0" name="直接连接符 5">
            <a:extLst>
              <a:ext uri="{FF2B5EF4-FFF2-40B4-BE49-F238E27FC236}">
                <a16:creationId xmlns:a16="http://schemas.microsoft.com/office/drawing/2014/main" id="{373272BA-91E7-4C11-AA56-DCAEACA310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59113" y="553728"/>
            <a:ext cx="1743" cy="312739"/>
          </a:xfrm>
          <a:prstGeom prst="line">
            <a:avLst/>
          </a:prstGeom>
          <a:ln w="63500">
            <a:solidFill>
              <a:srgbClr val="FFC000"/>
            </a:solidFill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6DB4EDF1-8AE8-43A9-9869-D7A1C6AB4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537" y="1404171"/>
            <a:ext cx="8113552" cy="369876"/>
          </a:xfrm>
          <a:prstGeom prst="roundRect">
            <a:avLst>
              <a:gd name="adj" fmla="val 3023"/>
            </a:avLst>
          </a:prstGeom>
          <a:solidFill>
            <a:srgbClr val="F2F2F2"/>
          </a:solidFill>
          <a:ln w="38100">
            <a:solidFill>
              <a:srgbClr val="F2F2F2"/>
            </a:solidFill>
            <a:miter lim="800000"/>
            <a:headEnd/>
            <a:tailEnd/>
          </a:ln>
        </p:spPr>
        <p:txBody>
          <a:bodyPr/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本作品中的符号和定义，如无特别说明我们沿用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SM9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算法中使用的定义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  <a:defRPr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183D459-979B-4832-AEC8-12CE5E328FA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35174" y="2040572"/>
            <a:ext cx="5708377" cy="359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849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8801B9C-B4D4-4D9A-BE00-8541D17338A3}"/>
              </a:ext>
            </a:extLst>
          </p:cNvPr>
          <p:cNvSpPr txBox="1"/>
          <p:nvPr/>
        </p:nvSpPr>
        <p:spPr>
          <a:xfrm>
            <a:off x="1454380" y="553728"/>
            <a:ext cx="603408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ln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5" name="直接连接符 5">
            <a:extLst>
              <a:ext uri="{FF2B5EF4-FFF2-40B4-BE49-F238E27FC236}">
                <a16:creationId xmlns:a16="http://schemas.microsoft.com/office/drawing/2014/main" id="{32C589D8-7FE7-49E2-A3C7-F647EB2A8C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69841" y="5877232"/>
            <a:ext cx="0" cy="431800"/>
          </a:xfrm>
          <a:prstGeom prst="line">
            <a:avLst/>
          </a:prstGeom>
          <a:noFill/>
          <a:ln w="38100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直接连接符 7">
            <a:extLst>
              <a:ext uri="{FF2B5EF4-FFF2-40B4-BE49-F238E27FC236}">
                <a16:creationId xmlns:a16="http://schemas.microsoft.com/office/drawing/2014/main" id="{F5EDF375-938D-4AF3-956F-B2DD713BB0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041280" y="6015346"/>
            <a:ext cx="1587" cy="288925"/>
          </a:xfrm>
          <a:prstGeom prst="line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BC10C7D-08E5-43CA-9436-CB1A1B49A26E}"/>
              </a:ext>
            </a:extLst>
          </p:cNvPr>
          <p:cNvCxnSpPr>
            <a:cxnSpLocks/>
          </p:cNvCxnSpPr>
          <p:nvPr/>
        </p:nvCxnSpPr>
        <p:spPr>
          <a:xfrm>
            <a:off x="1063846" y="6304271"/>
            <a:ext cx="97846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直接连接符 5">
            <a:extLst>
              <a:ext uri="{FF2B5EF4-FFF2-40B4-BE49-F238E27FC236}">
                <a16:creationId xmlns:a16="http://schemas.microsoft.com/office/drawing/2014/main" id="{4C5DDF7B-602E-4264-A4B4-FB21CDD8C8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3846" y="553728"/>
            <a:ext cx="1743" cy="49917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0" name="直接连接符 5">
            <a:extLst>
              <a:ext uri="{FF2B5EF4-FFF2-40B4-BE49-F238E27FC236}">
                <a16:creationId xmlns:a16="http://schemas.microsoft.com/office/drawing/2014/main" id="{373272BA-91E7-4C11-AA56-DCAEACA310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59113" y="553728"/>
            <a:ext cx="1743" cy="312739"/>
          </a:xfrm>
          <a:prstGeom prst="line">
            <a:avLst/>
          </a:prstGeom>
          <a:ln w="63500">
            <a:solidFill>
              <a:srgbClr val="FFC000"/>
            </a:solidFill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A7BB48CB-25B2-4429-B200-E52618B42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1332" y="1362075"/>
            <a:ext cx="7012666" cy="841375"/>
          </a:xfrm>
          <a:prstGeom prst="roundRect">
            <a:avLst>
              <a:gd name="adj" fmla="val 8176"/>
            </a:avLst>
          </a:prstGeom>
          <a:noFill/>
          <a:ln w="19050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作品功能与性能说明</a:t>
            </a:r>
            <a:endParaRPr lang="en-US" altLang="zh-CN" sz="24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椭圆 17">
            <a:extLst>
              <a:ext uri="{FF2B5EF4-FFF2-40B4-BE49-F238E27FC236}">
                <a16:creationId xmlns:a16="http://schemas.microsoft.com/office/drawing/2014/main" id="{04485D0C-3188-4E76-B12F-F8BF7F30F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594" y="1470025"/>
            <a:ext cx="625475" cy="625475"/>
          </a:xfrm>
          <a:prstGeom prst="ellipse">
            <a:avLst/>
          </a:prstGeom>
          <a:solidFill>
            <a:schemeClr val="bg1"/>
          </a:solidFill>
          <a:ln w="19050">
            <a:solidFill>
              <a:srgbClr val="A5A5A5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sym typeface="Arial Unicode MS" pitchFamily="34" charset="-122"/>
              </a:rPr>
              <a:t>1</a:t>
            </a:r>
            <a:endParaRPr lang="zh-CN" altLang="en-US" sz="2800" b="1">
              <a:solidFill>
                <a:srgbClr val="FFC000"/>
              </a:solidFill>
              <a:latin typeface="Arial Unicode MS" pitchFamily="34" charset="-122"/>
              <a:ea typeface="Arial Unicode MS" pitchFamily="34" charset="-122"/>
              <a:sym typeface="Arial Unicode MS" pitchFamily="34" charset="-122"/>
            </a:endParaRPr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1168AF2B-4450-4F0B-9E5C-B919E72D1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1332" y="2514600"/>
            <a:ext cx="7012666" cy="841375"/>
          </a:xfrm>
          <a:prstGeom prst="roundRect">
            <a:avLst>
              <a:gd name="adj" fmla="val 8176"/>
            </a:avLst>
          </a:prstGeom>
          <a:noFill/>
          <a:ln w="19050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设计与实现方案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椭圆 19">
            <a:extLst>
              <a:ext uri="{FF2B5EF4-FFF2-40B4-BE49-F238E27FC236}">
                <a16:creationId xmlns:a16="http://schemas.microsoft.com/office/drawing/2014/main" id="{53728502-989D-40AE-9942-95A3CF0C8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594" y="2622550"/>
            <a:ext cx="625475" cy="625475"/>
          </a:xfrm>
          <a:prstGeom prst="ellipse">
            <a:avLst/>
          </a:prstGeom>
          <a:solidFill>
            <a:schemeClr val="bg1"/>
          </a:solidFill>
          <a:ln w="19050">
            <a:solidFill>
              <a:srgbClr val="A5A5A5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sym typeface="Arial Unicode MS" pitchFamily="34" charset="-122"/>
              </a:rPr>
              <a:t>2</a:t>
            </a:r>
            <a:endParaRPr lang="zh-CN" altLang="en-US" sz="2800" b="1">
              <a:solidFill>
                <a:srgbClr val="FFC000"/>
              </a:solidFill>
              <a:latin typeface="Arial Unicode MS" pitchFamily="34" charset="-122"/>
              <a:ea typeface="Arial Unicode MS" pitchFamily="34" charset="-122"/>
              <a:sym typeface="Arial Unicode MS" pitchFamily="34" charset="-122"/>
            </a:endParaRPr>
          </a:p>
        </p:txBody>
      </p:sp>
      <p:sp>
        <p:nvSpPr>
          <p:cNvPr id="13" name="TextBox 18">
            <a:extLst>
              <a:ext uri="{FF2B5EF4-FFF2-40B4-BE49-F238E27FC236}">
                <a16:creationId xmlns:a16="http://schemas.microsoft.com/office/drawing/2014/main" id="{A2D5D3A6-40B4-4C5D-A854-379CC978D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1332" y="3664259"/>
            <a:ext cx="7012666" cy="841375"/>
          </a:xfrm>
          <a:prstGeom prst="roundRect">
            <a:avLst>
              <a:gd name="adj" fmla="val 8176"/>
            </a:avLst>
          </a:prstGeom>
          <a:noFill/>
          <a:ln w="19050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系统测试与结果</a:t>
            </a:r>
            <a:endParaRPr lang="en-US" altLang="zh-CN" sz="24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椭圆 19">
            <a:extLst>
              <a:ext uri="{FF2B5EF4-FFF2-40B4-BE49-F238E27FC236}">
                <a16:creationId xmlns:a16="http://schemas.microsoft.com/office/drawing/2014/main" id="{B53F19A4-2BD0-430D-9005-5145BA958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594" y="3772209"/>
            <a:ext cx="625475" cy="625475"/>
          </a:xfrm>
          <a:prstGeom prst="ellipse">
            <a:avLst/>
          </a:prstGeom>
          <a:solidFill>
            <a:schemeClr val="bg1"/>
          </a:solidFill>
          <a:ln w="19050">
            <a:solidFill>
              <a:srgbClr val="A5A5A5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sym typeface="Arial Unicode MS" pitchFamily="34" charset="-122"/>
              </a:rPr>
              <a:t>3</a:t>
            </a:r>
            <a:endParaRPr lang="zh-CN" altLang="en-US" sz="2800" b="1" dirty="0">
              <a:solidFill>
                <a:srgbClr val="FFC000"/>
              </a:solidFill>
              <a:latin typeface="Arial Unicode MS" pitchFamily="34" charset="-122"/>
              <a:ea typeface="Arial Unicode MS" pitchFamily="34" charset="-122"/>
              <a:sym typeface="Arial Unicode MS" pitchFamily="34" charset="-122"/>
            </a:endParaRPr>
          </a:p>
        </p:txBody>
      </p:sp>
      <p:sp>
        <p:nvSpPr>
          <p:cNvPr id="15" name="TextBox 18">
            <a:extLst>
              <a:ext uri="{FF2B5EF4-FFF2-40B4-BE49-F238E27FC236}">
                <a16:creationId xmlns:a16="http://schemas.microsoft.com/office/drawing/2014/main" id="{72C03F64-3852-4A35-9089-06AF04F74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1332" y="4813918"/>
            <a:ext cx="7012666" cy="841375"/>
          </a:xfrm>
          <a:prstGeom prst="roundRect">
            <a:avLst>
              <a:gd name="adj" fmla="val 8176"/>
            </a:avLst>
          </a:prstGeom>
          <a:noFill/>
          <a:ln w="19050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应用前景与结论</a:t>
            </a:r>
            <a:endParaRPr lang="en-US" altLang="zh-CN" sz="24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7BD8959D-C2E1-4DFD-A0EB-575F4766E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594" y="4921868"/>
            <a:ext cx="625475" cy="625475"/>
          </a:xfrm>
          <a:prstGeom prst="ellipse">
            <a:avLst/>
          </a:prstGeom>
          <a:solidFill>
            <a:schemeClr val="bg1"/>
          </a:solidFill>
          <a:ln w="19050">
            <a:solidFill>
              <a:srgbClr val="A5A5A5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C000"/>
                </a:solidFill>
                <a:latin typeface="Arial Unicode MS" pitchFamily="34" charset="-122"/>
                <a:ea typeface="Arial Unicode MS" pitchFamily="34" charset="-122"/>
                <a:sym typeface="Arial Unicode MS" pitchFamily="34" charset="-122"/>
              </a:rPr>
              <a:t>4</a:t>
            </a:r>
            <a:endParaRPr lang="zh-CN" altLang="en-US" sz="2800" b="1" dirty="0">
              <a:solidFill>
                <a:srgbClr val="FFC000"/>
              </a:solidFill>
              <a:latin typeface="Arial Unicode MS" pitchFamily="34" charset="-122"/>
              <a:ea typeface="Arial Unicode MS" pitchFamily="34" charset="-122"/>
              <a:sym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6659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8801B9C-B4D4-4D9A-BE00-8541D17338A3}"/>
              </a:ext>
            </a:extLst>
          </p:cNvPr>
          <p:cNvSpPr txBox="1"/>
          <p:nvPr/>
        </p:nvSpPr>
        <p:spPr>
          <a:xfrm>
            <a:off x="1454380" y="553728"/>
            <a:ext cx="603408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 dirty="0">
                <a:ln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BN</a:t>
            </a:r>
            <a:r>
              <a:rPr lang="zh-CN" altLang="en-US" b="1" dirty="0">
                <a:ln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曲线上的</a:t>
            </a:r>
            <a:r>
              <a:rPr lang="en-US" altLang="zh-CN" b="1" dirty="0">
                <a:ln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R-Ate</a:t>
            </a:r>
            <a:r>
              <a:rPr lang="zh-CN" altLang="en-US" b="1" dirty="0">
                <a:ln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对的计算</a:t>
            </a:r>
            <a:r>
              <a:rPr lang="en-US" altLang="zh-CN" b="1" dirty="0">
                <a:ln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>
                <a:ln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扭同构</a:t>
            </a:r>
          </a:p>
        </p:txBody>
      </p:sp>
      <p:sp>
        <p:nvSpPr>
          <p:cNvPr id="5" name="直接连接符 5">
            <a:extLst>
              <a:ext uri="{FF2B5EF4-FFF2-40B4-BE49-F238E27FC236}">
                <a16:creationId xmlns:a16="http://schemas.microsoft.com/office/drawing/2014/main" id="{32C589D8-7FE7-49E2-A3C7-F647EB2A8C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69841" y="5877232"/>
            <a:ext cx="0" cy="431800"/>
          </a:xfrm>
          <a:prstGeom prst="line">
            <a:avLst/>
          </a:prstGeom>
          <a:noFill/>
          <a:ln w="38100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直接连接符 7">
            <a:extLst>
              <a:ext uri="{FF2B5EF4-FFF2-40B4-BE49-F238E27FC236}">
                <a16:creationId xmlns:a16="http://schemas.microsoft.com/office/drawing/2014/main" id="{F5EDF375-938D-4AF3-956F-B2DD713BB0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041280" y="6015346"/>
            <a:ext cx="1587" cy="288925"/>
          </a:xfrm>
          <a:prstGeom prst="line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BC10C7D-08E5-43CA-9436-CB1A1B49A26E}"/>
              </a:ext>
            </a:extLst>
          </p:cNvPr>
          <p:cNvCxnSpPr>
            <a:cxnSpLocks/>
          </p:cNvCxnSpPr>
          <p:nvPr/>
        </p:nvCxnSpPr>
        <p:spPr>
          <a:xfrm>
            <a:off x="1063846" y="6304271"/>
            <a:ext cx="97846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直接连接符 5">
            <a:extLst>
              <a:ext uri="{FF2B5EF4-FFF2-40B4-BE49-F238E27FC236}">
                <a16:creationId xmlns:a16="http://schemas.microsoft.com/office/drawing/2014/main" id="{4C5DDF7B-602E-4264-A4B4-FB21CDD8C8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3846" y="553728"/>
            <a:ext cx="1743" cy="49917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0" name="直接连接符 5">
            <a:extLst>
              <a:ext uri="{FF2B5EF4-FFF2-40B4-BE49-F238E27FC236}">
                <a16:creationId xmlns:a16="http://schemas.microsoft.com/office/drawing/2014/main" id="{373272BA-91E7-4C11-AA56-DCAEACA310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59113" y="553728"/>
            <a:ext cx="1743" cy="312739"/>
          </a:xfrm>
          <a:prstGeom prst="line">
            <a:avLst/>
          </a:prstGeom>
          <a:ln w="63500">
            <a:solidFill>
              <a:srgbClr val="FFC000"/>
            </a:solidFill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9">
                <a:extLst>
                  <a:ext uri="{FF2B5EF4-FFF2-40B4-BE49-F238E27FC236}">
                    <a16:creationId xmlns:a16="http://schemas.microsoft.com/office/drawing/2014/main" id="{6DB4EDF1-8AE8-43A9-9869-D7A1C6AB4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3054" y="1194832"/>
                <a:ext cx="9515459" cy="4759654"/>
              </a:xfrm>
              <a:prstGeom prst="roundRect">
                <a:avLst>
                  <a:gd name="adj" fmla="val 3023"/>
                </a:avLst>
              </a:prstGeom>
              <a:solidFill>
                <a:srgbClr val="F2F2F2"/>
              </a:solidFill>
              <a:ln w="38100">
                <a:solidFill>
                  <a:srgbClr val="F2F2F2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marL="285750" indent="-28575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marL="0" indent="0">
                  <a:buNone/>
                  <a:defRPr/>
                </a:pP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Barreto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 </a:t>
                </a:r>
                <a:r>
                  <a:rPr lang="en-US" altLang="zh-CN" sz="20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Naehrig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提出了一种构造素域 </a:t>
                </a:r>
                <a:r>
                  <a:rPr lang="en-US" altLang="zh-CN" sz="20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Fq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上适合对的常曲线的方法，通过此方法构造的曲线称为 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BN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曲线。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BN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曲线方程为 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y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0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= </m:t>
                    </m:r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3</m:t>
                        </m:r>
                      </m:sup>
                    </m:sSup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𝑏</m:t>
                    </m:r>
                  </m:oMath>
                </a14:m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其中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嵌入次数 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k=12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，曲线阶 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也是素数。 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  <a:defRPr/>
                </a:pP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基域特征 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，曲线阶 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sz="20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Frobenius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映射的迹 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可通过参数 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确定：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  <a:defRPr/>
                </a:pPr>
                <a:r>
                  <a:rPr lang="en-US" altLang="zh-CN" sz="2000" b="0" dirty="0">
                    <a:ea typeface="微软雅黑" panose="020B0503020204020204" pitchFamily="34" charset="-122"/>
                  </a:rPr>
                  <a:t>			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=36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4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+36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3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+24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+6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+1</m:t>
                    </m:r>
                  </m:oMath>
                </a14:m>
                <a:endParaRPr lang="en-US" altLang="zh-CN" sz="20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  <a:defRPr/>
                </a:pPr>
                <a:r>
                  <a:rPr lang="en-US" altLang="zh-CN" sz="2000" dirty="0">
                    <a:ea typeface="微软雅黑" panose="020B0503020204020204" pitchFamily="34" charset="-122"/>
                  </a:rPr>
                  <a:t>		                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=36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4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+36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3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18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+6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𝑡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+1</m:t>
                    </m:r>
                  </m:oMath>
                </a14:m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00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t</m:t>
                      </m:r>
                      <m:r>
                        <m:rPr>
                          <m:nor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r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𝑡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6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+1</m:t>
                      </m:r>
                    </m:oMath>
                  </m:oMathPara>
                </a14:m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  <a:defRPr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其中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t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𝜖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𝑍</m:t>
                    </m:r>
                  </m:oMath>
                </a14:m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p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e>
                    </m:d>
                    <m:r>
                      <a:rPr lang="zh-CN" altLang="en-US" sz="20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，</m:t>
                    </m:r>
                    <m:r>
                      <m:rPr>
                        <m:nor/>
                      </m:rPr>
                      <a:rPr lang="en-US" altLang="zh-CN" sz="2000" dirty="0">
                        <a:ea typeface="微软雅黑" panose="020B0503020204020204" pitchFamily="34" charset="-122"/>
                      </a:rPr>
                      <m:t>r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e>
                    </m:d>
                    <m:r>
                      <a:rPr lang="zh-CN" altLang="en-US" sz="20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均为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素数。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  <a:defRPr/>
                </a:pP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BN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曲线存在定义在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𝐹</m:t>
                        </m:r>
                      </m:e>
                      <m:sub>
                        <m:sSup>
                          <m:s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20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CN" sz="20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p>
                        </m:sSup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zh-CN" altLang="en-US" sz="20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上的</m:t>
                    </m:r>
                  </m:oMath>
                </a14:m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次扭曲线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𝐸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: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y</m:t>
                        </m:r>
                      </m:e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0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= 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3</m:t>
                        </m:r>
                      </m:sup>
                    </m:sSup>
                    <m:r>
                      <a:rPr lang="en-US" altLang="zh-CN" sz="20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𝑏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𝛽</m:t>
                    </m:r>
                  </m:oMath>
                </a14:m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,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𝛽𝜖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𝐹</m:t>
                        </m:r>
                      </m:e>
                      <m:sub>
                        <m:sSup>
                          <m:s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20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CN" sz="20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且在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𝐹</m:t>
                        </m:r>
                      </m:e>
                      <m:sub>
                        <m:sSup>
                          <m:s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20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CN" sz="20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p>
                        </m:sSup>
                      </m:sub>
                    </m:sSub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上既不是二次元也不是三次元。选择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𝛽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|#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𝐸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𝐹</m:t>
                        </m:r>
                      </m:e>
                      <m:sub>
                        <m:sSup>
                          <m:s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20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CN" sz="20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p>
                        </m:sSup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en-US" altLang="zh-CN" sz="20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r>
                  <a:rPr lang="zh-CN" altLang="en-US" sz="20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𝐺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zh-CN" altLang="en-US" sz="20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中的</m:t>
                    </m:r>
                  </m:oMath>
                </a14:m>
                <a:r>
                  <a:rPr lang="zh-CN" altLang="en-US" sz="20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点可以用上的点表示，即建立了一个六次扭同构：</a:t>
                </a:r>
                <a:endParaRPr lang="en-US" altLang="zh-CN" sz="20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zh-CN" altLang="en-US" sz="2000" i="1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𝜑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6</m:t>
                          </m:r>
                        </m:sub>
                      </m:sSub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: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𝐸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)⟼(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𝛽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𝛽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  <a:defRPr/>
                </a:pP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故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R-Ate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对的计算可简化为限制在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𝐸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b>
                      <m:sSubPr>
                        <m:ctrlPr>
                          <a:rPr lang="zh-CN" altLang="zh-CN" sz="20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𝐹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</m:t>
                        </m:r>
                      </m:sub>
                    </m:sSub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0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上点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𝑃</m:t>
                    </m:r>
                  </m:oMath>
                </a14:m>
                <a:r>
                  <a:rPr lang="zh-CN" altLang="en-US" sz="20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𝐸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′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𝐹</m:t>
                        </m:r>
                      </m:e>
                      <m:sub>
                        <m:sSup>
                          <m:s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20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CN" sz="200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p>
                        </m:sSup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0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𝑄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′</m:t>
                        </m:r>
                      </m:sup>
                    </m:sSup>
                    <m:r>
                      <a:rPr lang="zh-CN" altLang="en-US" sz="20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的</m:t>
                    </m:r>
                  </m:oMath>
                </a14:m>
                <a:r>
                  <a:rPr lang="zh-CN" altLang="en-US" sz="20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计算。</a:t>
                </a:r>
                <a:endParaRPr lang="en-US" altLang="zh-CN" sz="20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  <a:defRPr/>
                </a:pPr>
                <a:endParaRPr lang="en-US" altLang="zh-CN" sz="20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  <a:defRPr/>
                </a:pP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:endParaRPr lang="en-US" altLang="zh-CN" sz="20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  <a:defRPr/>
                </a:pPr>
                <a:endParaRPr lang="en-US" altLang="zh-CN" sz="20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  <a:defRPr/>
                </a:pP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  <a:defRPr/>
                </a:pP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  <a:defRPr/>
                </a:pP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  <a:defRPr/>
                </a:pPr>
                <a:br>
                  <a:rPr lang="en-US" altLang="zh-CN" sz="900" dirty="0"/>
                </a:br>
                <a:br>
                  <a:rPr lang="en-US" altLang="zh-CN" sz="1200" dirty="0"/>
                </a:br>
                <a:b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</a:b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2" name="TextBox 9">
                <a:extLst>
                  <a:ext uri="{FF2B5EF4-FFF2-40B4-BE49-F238E27FC236}">
                    <a16:creationId xmlns:a16="http://schemas.microsoft.com/office/drawing/2014/main" id="{6DB4EDF1-8AE8-43A9-9869-D7A1C6AB4F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33054" y="1194832"/>
                <a:ext cx="9515459" cy="4759654"/>
              </a:xfrm>
              <a:prstGeom prst="roundRect">
                <a:avLst>
                  <a:gd name="adj" fmla="val 3023"/>
                </a:avLst>
              </a:prstGeom>
              <a:blipFill>
                <a:blip r:embed="rId2"/>
                <a:stretch>
                  <a:fillRect l="-64"/>
                </a:stretch>
              </a:blipFill>
              <a:ln w="38100">
                <a:solidFill>
                  <a:srgbClr val="F2F2F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7186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8801B9C-B4D4-4D9A-BE00-8541D17338A3}"/>
              </a:ext>
            </a:extLst>
          </p:cNvPr>
          <p:cNvSpPr txBox="1"/>
          <p:nvPr/>
        </p:nvSpPr>
        <p:spPr>
          <a:xfrm>
            <a:off x="1454380" y="553728"/>
            <a:ext cx="6034087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 dirty="0">
                <a:ln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BN</a:t>
            </a:r>
            <a:r>
              <a:rPr lang="zh-CN" altLang="en-US" b="1" dirty="0">
                <a:ln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曲线上的</a:t>
            </a:r>
            <a:r>
              <a:rPr lang="en-US" altLang="zh-CN" b="1" dirty="0">
                <a:ln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R-Ate</a:t>
            </a:r>
            <a:r>
              <a:rPr lang="zh-CN" altLang="en-US" b="1" dirty="0">
                <a:ln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对的计算</a:t>
            </a:r>
            <a:r>
              <a:rPr lang="en-US" altLang="zh-CN" b="1" dirty="0">
                <a:ln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>
                <a:ln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展开优化</a:t>
            </a:r>
          </a:p>
        </p:txBody>
      </p:sp>
      <p:sp>
        <p:nvSpPr>
          <p:cNvPr id="5" name="直接连接符 5">
            <a:extLst>
              <a:ext uri="{FF2B5EF4-FFF2-40B4-BE49-F238E27FC236}">
                <a16:creationId xmlns:a16="http://schemas.microsoft.com/office/drawing/2014/main" id="{32C589D8-7FE7-49E2-A3C7-F647EB2A8C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69841" y="5877232"/>
            <a:ext cx="0" cy="431800"/>
          </a:xfrm>
          <a:prstGeom prst="line">
            <a:avLst/>
          </a:prstGeom>
          <a:noFill/>
          <a:ln w="38100">
            <a:solidFill>
              <a:srgbClr val="A5A5A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直接连接符 7">
            <a:extLst>
              <a:ext uri="{FF2B5EF4-FFF2-40B4-BE49-F238E27FC236}">
                <a16:creationId xmlns:a16="http://schemas.microsoft.com/office/drawing/2014/main" id="{F5EDF375-938D-4AF3-956F-B2DD713BB0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041280" y="6015346"/>
            <a:ext cx="1587" cy="288925"/>
          </a:xfrm>
          <a:prstGeom prst="line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BC10C7D-08E5-43CA-9436-CB1A1B49A26E}"/>
              </a:ext>
            </a:extLst>
          </p:cNvPr>
          <p:cNvCxnSpPr>
            <a:cxnSpLocks/>
          </p:cNvCxnSpPr>
          <p:nvPr/>
        </p:nvCxnSpPr>
        <p:spPr>
          <a:xfrm>
            <a:off x="1063846" y="6304271"/>
            <a:ext cx="97846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直接连接符 5">
            <a:extLst>
              <a:ext uri="{FF2B5EF4-FFF2-40B4-BE49-F238E27FC236}">
                <a16:creationId xmlns:a16="http://schemas.microsoft.com/office/drawing/2014/main" id="{4C5DDF7B-602E-4264-A4B4-FB21CDD8C8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3846" y="553728"/>
            <a:ext cx="1743" cy="49917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0" name="直接连接符 5">
            <a:extLst>
              <a:ext uri="{FF2B5EF4-FFF2-40B4-BE49-F238E27FC236}">
                <a16:creationId xmlns:a16="http://schemas.microsoft.com/office/drawing/2014/main" id="{373272BA-91E7-4C11-AA56-DCAEACA310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59113" y="553728"/>
            <a:ext cx="1743" cy="312739"/>
          </a:xfrm>
          <a:prstGeom prst="line">
            <a:avLst/>
          </a:prstGeom>
          <a:ln w="63500">
            <a:solidFill>
              <a:srgbClr val="FFC000"/>
            </a:solidFill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9">
                <a:extLst>
                  <a:ext uri="{FF2B5EF4-FFF2-40B4-BE49-F238E27FC236}">
                    <a16:creationId xmlns:a16="http://schemas.microsoft.com/office/drawing/2014/main" id="{6DB4EDF1-8AE8-43A9-9869-D7A1C6AB4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4380" y="1728232"/>
                <a:ext cx="9065983" cy="4149000"/>
              </a:xfrm>
              <a:prstGeom prst="roundRect">
                <a:avLst>
                  <a:gd name="adj" fmla="val 3023"/>
                </a:avLst>
              </a:prstGeom>
              <a:solidFill>
                <a:srgbClr val="F2F2F2"/>
              </a:solidFill>
              <a:ln w="38100">
                <a:solidFill>
                  <a:srgbClr val="F2F2F2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marL="285750" indent="-28575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>
                  <a:buFont typeface="Wingdings" pitchFamily="2" charset="2"/>
                  <a:buChar char="l"/>
                  <a:defRPr/>
                </a:pPr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使用</a:t>
                </a:r>
                <a:r>
                  <a:rPr lang="en-US" altLang="zh-CN" sz="20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Miller</a:t>
                </a:r>
                <a:r>
                  <a:rPr lang="zh-CN" altLang="zh-CN" sz="20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算法</a:t>
                </a:r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R-Ate</a:t>
                </a:r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𝑄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 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𝑃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中的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Miller</a:t>
                </a:r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𝑄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 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𝑃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</m:t>
                    </m:r>
                    <m:r>
                      <a:rPr lang="en-US" altLang="zh-CN" sz="20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=6</m:t>
                    </m:r>
                    <m:r>
                      <a:rPr lang="en-US" altLang="zh-CN" sz="20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𝑡</m:t>
                    </m:r>
                    <m:r>
                      <a:rPr lang="en-US" altLang="zh-CN" sz="20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+2</m:t>
                    </m:r>
                  </m:oMath>
                </a14:m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的权重决定了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Miller</a:t>
                </a:r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循环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中点加运算的次数</a:t>
                </a:r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buFont typeface="Wingdings" pitchFamily="2" charset="2"/>
                  <a:buChar char="l"/>
                  <a:defRPr/>
                </a:pPr>
                <a:r>
                  <a:rPr lang="zh-CN" altLang="zh-CN" sz="20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𝐚</m:t>
                    </m:r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𝟔𝐭</m:t>
                    </m:r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𝟐</m:t>
                    </m:r>
                  </m:oMath>
                </a14:m>
                <a:r>
                  <a:rPr lang="zh-CN" altLang="zh-CN" sz="20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做不相邻表示形式</a:t>
                </a:r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non-adjacent form</a:t>
                </a:r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NFA</a:t>
                </a:r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对于一些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</a:t>
                </a:r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的选择可以使得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NFA</a:t>
                </a:r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展开权重更低，进而使得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Miller</a:t>
                </a:r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循环的计算次数降低优化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Miller</a:t>
                </a:r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函数的计算效率。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  <a:defRPr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  <a:defRPr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例如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6</m:t>
                    </m:r>
                    <m:r>
                      <m:rPr>
                        <m:sty m:val="p"/>
                      </m:rPr>
                      <a:rPr lang="en-US" altLang="zh-CN" sz="20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t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+2=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64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𝑘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𝑘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为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整数。其权重为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k+1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buFont typeface="Wingdings" pitchFamily="2" charset="2"/>
                  <a:buChar char="Ø"/>
                  <a:defRPr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较大时，所需点加次数较多。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buFont typeface="Wingdings" pitchFamily="2" charset="2"/>
                  <a:buChar char="Ø"/>
                  <a:defRPr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而若采取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NFA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展开，则在循环中进行两次点加部分，其余均是倍点运算。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  <a:defRPr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故该方法虽然简单，但在特殊情形下可大幅优化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R-Ate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对的计算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  <a:defRPr/>
                </a:pPr>
                <a:endParaRPr lang="zh-CN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  <a:defRPr/>
                </a:pP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2" name="TextBox 9">
                <a:extLst>
                  <a:ext uri="{FF2B5EF4-FFF2-40B4-BE49-F238E27FC236}">
                    <a16:creationId xmlns:a16="http://schemas.microsoft.com/office/drawing/2014/main" id="{6DB4EDF1-8AE8-43A9-9869-D7A1C6AB4F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54380" y="1728232"/>
                <a:ext cx="9065983" cy="4149000"/>
              </a:xfrm>
              <a:prstGeom prst="roundRect">
                <a:avLst>
                  <a:gd name="adj" fmla="val 3023"/>
                </a:avLst>
              </a:prstGeom>
              <a:blipFill>
                <a:blip r:embed="rId3"/>
                <a:stretch>
                  <a:fillRect l="-139"/>
                </a:stretch>
              </a:blipFill>
              <a:ln w="38100">
                <a:solidFill>
                  <a:srgbClr val="F2F2F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1465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</TotalTime>
  <Words>3011</Words>
  <Application>Microsoft Office PowerPoint</Application>
  <PresentationFormat>宽屏</PresentationFormat>
  <Paragraphs>243</Paragraphs>
  <Slides>30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1" baseType="lpstr">
      <vt:lpstr>Arial Unicode MS</vt:lpstr>
      <vt:lpstr>CMR10</vt:lpstr>
      <vt:lpstr>等线</vt:lpstr>
      <vt:lpstr>等线 Light</vt:lpstr>
      <vt:lpstr>宋体</vt:lpstr>
      <vt:lpstr>微软雅黑</vt:lpstr>
      <vt:lpstr>Arial</vt:lpstr>
      <vt:lpstr>Calibri</vt:lpstr>
      <vt:lpstr>Cambria Math</vt:lpstr>
      <vt:lpstr>Wingdings</vt:lpstr>
      <vt:lpstr>Office 主题​​</vt:lpstr>
      <vt:lpstr>发热鹅鹅鹅我人 反而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发热鹅鹅鹅我人 反而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发热鹅鹅鹅我人 反而</dc:title>
  <dc:creator>z hc</dc:creator>
  <cp:lastModifiedBy>perrymason568@163.com</cp:lastModifiedBy>
  <cp:revision>62</cp:revision>
  <dcterms:created xsi:type="dcterms:W3CDTF">2021-09-06T10:42:09Z</dcterms:created>
  <dcterms:modified xsi:type="dcterms:W3CDTF">2023-03-16T15:06:20Z</dcterms:modified>
</cp:coreProperties>
</file>