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6" r:id="rId2"/>
    <p:sldId id="411" r:id="rId3"/>
    <p:sldId id="520" r:id="rId4"/>
    <p:sldId id="519" r:id="rId5"/>
    <p:sldId id="423" r:id="rId6"/>
    <p:sldId id="492" r:id="rId7"/>
    <p:sldId id="464" r:id="rId8"/>
    <p:sldId id="491" r:id="rId9"/>
    <p:sldId id="431" r:id="rId10"/>
    <p:sldId id="468" r:id="rId11"/>
    <p:sldId id="459" r:id="rId12"/>
    <p:sldId id="509" r:id="rId13"/>
    <p:sldId id="498" r:id="rId14"/>
    <p:sldId id="511" r:id="rId15"/>
    <p:sldId id="513" r:id="rId16"/>
    <p:sldId id="512" r:id="rId17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2571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5142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7713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0285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285658" algn="l" defTabSz="514263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1542790" algn="l" defTabSz="514263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1799921" algn="l" defTabSz="514263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2057052" algn="l" defTabSz="514263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00"/>
    <a:srgbClr val="FF3300"/>
    <a:srgbClr val="99CC00"/>
    <a:srgbClr val="FFFFFF"/>
    <a:srgbClr val="CC0099"/>
    <a:srgbClr val="FF6600"/>
    <a:srgbClr val="FF9933"/>
    <a:srgbClr val="99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85635" autoAdjust="0"/>
  </p:normalViewPr>
  <p:slideViewPr>
    <p:cSldViewPr>
      <p:cViewPr varScale="1">
        <p:scale>
          <a:sx n="115" d="100"/>
          <a:sy n="115" d="100"/>
        </p:scale>
        <p:origin x="-1192" y="-10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B537E-91B3-4E2D-B4A1-365BBB616C91}" type="datetimeFigureOut">
              <a:rPr lang="zh-CN" altLang="en-US" smtClean="0"/>
              <a:t>14-4-11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2FDBC-2275-429E-8CDE-DBD62ECF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0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426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57132" algn="l" defTabSz="51426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514263" algn="l" defTabSz="51426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71395" algn="l" defTabSz="51426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1028526" algn="l" defTabSz="51426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285658" algn="l" defTabSz="51426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542790" algn="l" defTabSz="51426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799921" algn="l" defTabSz="51426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2057052" algn="l" defTabSz="51426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FDBC-2275-429E-8CDE-DBD62ECFCE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3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FDBC-2275-429E-8CDE-DBD62ECFCE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3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年，中国网络零售市场交易规模达</a:t>
            </a:r>
            <a:r>
              <a:rPr lang="en-US" altLang="zh-CN" dirty="0" smtClean="0"/>
              <a:t>13,205</a:t>
            </a:r>
            <a:r>
              <a:rPr lang="zh-CN" altLang="en-US" dirty="0" smtClean="0"/>
              <a:t>亿元，同比增长</a:t>
            </a:r>
            <a:r>
              <a:rPr lang="en-US" altLang="zh-CN" dirty="0" smtClean="0"/>
              <a:t>64.7%</a:t>
            </a:r>
            <a:r>
              <a:rPr lang="zh-CN" altLang="en-US" dirty="0" smtClean="0"/>
              <a:t>。同年，阿里巴巴集团旗下淘宝和天猫平台网络零售交易额突破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万亿元，日包裹量</a:t>
            </a:r>
            <a:r>
              <a:rPr lang="en-US" altLang="zh-CN" dirty="0" smtClean="0"/>
              <a:t>1,200</a:t>
            </a:r>
            <a:r>
              <a:rPr lang="zh-CN" altLang="en-US" dirty="0" smtClean="0"/>
              <a:t>万单，单日峰值超过</a:t>
            </a:r>
            <a:r>
              <a:rPr lang="en-US" altLang="zh-CN" dirty="0" smtClean="0"/>
              <a:t>7,200</a:t>
            </a:r>
            <a:r>
              <a:rPr lang="zh-CN" altLang="en-US" dirty="0" smtClean="0"/>
              <a:t>万单。据悉，“菜鸟”网络这个公司名由</a:t>
            </a:r>
            <a:r>
              <a:rPr lang="zh-CN" altLang="en-US" sz="6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马云</a:t>
            </a:r>
            <a:r>
              <a:rPr lang="zh-CN" altLang="en-US" dirty="0" smtClean="0"/>
              <a:t>选定，寓意做业务时永远保持一种“菜鸟般”的学习心 态。菜鸟网络计划首期投资人民币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亿元，希望在</a:t>
            </a:r>
            <a:r>
              <a:rPr lang="en-US" altLang="zh-CN" dirty="0" smtClean="0"/>
              <a:t>5-8</a:t>
            </a:r>
            <a:r>
              <a:rPr lang="zh-CN" altLang="en-US" dirty="0" smtClean="0"/>
              <a:t>年的时间，打造遍布全国的开放式、社会化物流基础设施，建立一张能支撑日均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亿</a:t>
            </a:r>
            <a:r>
              <a:rPr lang="en-US" altLang="zh-CN" dirty="0" smtClean="0"/>
              <a:t>(</a:t>
            </a:r>
            <a:r>
              <a:rPr lang="zh-CN" altLang="en-US" dirty="0" smtClean="0"/>
              <a:t>年度约 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万亿</a:t>
            </a:r>
            <a:r>
              <a:rPr lang="en-US" altLang="zh-CN" dirty="0" smtClean="0"/>
              <a:t>)</a:t>
            </a:r>
            <a:r>
              <a:rPr lang="zh-CN" altLang="en-US" smtClean="0"/>
              <a:t>网络零售额的智能骨干网络。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FDBC-2275-429E-8CDE-DBD62ECFCE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4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7AAA81-09FD-46F4-A56D-9738F4C1E9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8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安全体系：</a:t>
            </a:r>
            <a:endParaRPr kumimoji="1" lang="en-US" altLang="zh-CN" dirty="0" smtClean="0"/>
          </a:p>
          <a:p>
            <a:r>
              <a:rPr kumimoji="1" lang="en-US" altLang="zh-CN" baseline="0" dirty="0" smtClean="0"/>
              <a:t>  </a:t>
            </a:r>
            <a:r>
              <a:rPr kumimoji="1" lang="zh-CN" altLang="en-US" baseline="0" dirty="0" smtClean="0"/>
              <a:t>物理安全：物理监控、认证令牌、</a:t>
            </a:r>
            <a:r>
              <a:rPr kumimoji="1" lang="en-US" altLang="zh-CN" baseline="0" dirty="0" smtClean="0"/>
              <a:t>CA</a:t>
            </a:r>
          </a:p>
          <a:p>
            <a:r>
              <a:rPr kumimoji="1" lang="en-US" altLang="zh-CN" baseline="0" dirty="0" smtClean="0"/>
              <a:t>  </a:t>
            </a:r>
            <a:r>
              <a:rPr kumimoji="1" lang="zh-CN" altLang="en-US" baseline="0" dirty="0" smtClean="0"/>
              <a:t>网络安全：防火墙、入侵检测、流量异常监控和安全管理、网络备份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</a:t>
            </a:r>
            <a:r>
              <a:rPr kumimoji="1" lang="zh-CN" altLang="en-US" baseline="0" dirty="0" smtClean="0"/>
              <a:t>信息安全：</a:t>
            </a:r>
            <a:r>
              <a:rPr kumimoji="1" lang="en-US" altLang="zh-CN" baseline="0" dirty="0" smtClean="0"/>
              <a:t>VPN</a:t>
            </a:r>
            <a:r>
              <a:rPr kumimoji="1" lang="zh-CN" altLang="en-US" baseline="0" dirty="0" smtClean="0"/>
              <a:t>、病毒防治、安全内容管理、安全</a:t>
            </a:r>
            <a:r>
              <a:rPr kumimoji="1" lang="en-US" altLang="zh-CN" baseline="0" dirty="0" smtClean="0"/>
              <a:t>3A</a:t>
            </a:r>
            <a:r>
              <a:rPr kumimoji="1" lang="zh-CN" altLang="en-US" baseline="0" dirty="0" smtClean="0"/>
              <a:t>（授权、认证、管理）、加密算法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</a:t>
            </a:r>
            <a:r>
              <a:rPr kumimoji="1" lang="zh-CN" altLang="en-US" baseline="0" dirty="0" smtClean="0"/>
              <a:t>业务安全：</a:t>
            </a:r>
            <a:r>
              <a:rPr kumimoji="1" lang="en-US" altLang="zh-CN" baseline="0" dirty="0" smtClean="0"/>
              <a:t>HA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RAID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load balance</a:t>
            </a:r>
            <a:r>
              <a:rPr kumimoji="1" lang="zh-CN" altLang="en-US" baseline="0" dirty="0" smtClean="0"/>
              <a:t>、备份容灾</a:t>
            </a:r>
            <a:endParaRPr kumimoji="1" lang="en-US" altLang="zh-CN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7AAA81-09FD-46F4-A56D-9738F4C1E9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9B97-9D17-48C2-A15C-E7079B195B4C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6A94D-96BF-442F-98D3-4A32A52768D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2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24543-1287-4AA2-80AF-3466F408BC70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53B1-A9E9-43F6-AE72-158118FB55E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81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38667"/>
            <a:ext cx="2057400" cy="72244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8667"/>
            <a:ext cx="6019800" cy="72244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64196-40D5-4309-9219-88E71D37278D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4D478-48A9-4431-BEC7-08EC179941A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5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F0FB-90AC-4B6B-B734-A9C3839434F3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6402D-9EA2-4001-9161-820BCDA841F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03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6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3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26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7139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52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65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27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9992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05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8CC26-554E-4CC2-901A-116DC4DAF523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62552-70EF-4889-B94A-95FC3FAE4C8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06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75116"/>
            <a:ext cx="4038600" cy="558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75116"/>
            <a:ext cx="4038600" cy="558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B46ED-76DC-45D2-8E45-549EDDFDA168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FE194-025E-4F5D-A56C-70EA2F37722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98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0"/>
            <a:ext cx="4040188" cy="53313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32" indent="0">
              <a:buNone/>
              <a:defRPr sz="1100" b="1"/>
            </a:lvl2pPr>
            <a:lvl3pPr marL="514263" indent="0">
              <a:buNone/>
              <a:defRPr sz="1000" b="1"/>
            </a:lvl3pPr>
            <a:lvl4pPr marL="771395" indent="0">
              <a:buNone/>
              <a:defRPr sz="1000" b="1"/>
            </a:lvl4pPr>
            <a:lvl5pPr marL="1028526" indent="0">
              <a:buNone/>
              <a:defRPr sz="1000" b="1"/>
            </a:lvl5pPr>
            <a:lvl6pPr marL="1285658" indent="0">
              <a:buNone/>
              <a:defRPr sz="1000" b="1"/>
            </a:lvl6pPr>
            <a:lvl7pPr marL="1542790" indent="0">
              <a:buNone/>
              <a:defRPr sz="1000" b="1"/>
            </a:lvl7pPr>
            <a:lvl8pPr marL="1799921" indent="0">
              <a:buNone/>
              <a:defRPr sz="1000" b="1"/>
            </a:lvl8pPr>
            <a:lvl9pPr marL="2057052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0"/>
            <a:ext cx="4041775" cy="53313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32" indent="0">
              <a:buNone/>
              <a:defRPr sz="1100" b="1"/>
            </a:lvl2pPr>
            <a:lvl3pPr marL="514263" indent="0">
              <a:buNone/>
              <a:defRPr sz="1000" b="1"/>
            </a:lvl3pPr>
            <a:lvl4pPr marL="771395" indent="0">
              <a:buNone/>
              <a:defRPr sz="1000" b="1"/>
            </a:lvl4pPr>
            <a:lvl5pPr marL="1028526" indent="0">
              <a:buNone/>
              <a:defRPr sz="1000" b="1"/>
            </a:lvl5pPr>
            <a:lvl6pPr marL="1285658" indent="0">
              <a:buNone/>
              <a:defRPr sz="1000" b="1"/>
            </a:lvl6pPr>
            <a:lvl7pPr marL="1542790" indent="0">
              <a:buNone/>
              <a:defRPr sz="1000" b="1"/>
            </a:lvl7pPr>
            <a:lvl8pPr marL="1799921" indent="0">
              <a:buNone/>
              <a:defRPr sz="1000" b="1"/>
            </a:lvl8pPr>
            <a:lvl9pPr marL="2057052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9C47-1E76-4624-AA10-A49430DF3DDF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C5603-47EB-46F0-A51B-468C5435214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6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84DE4-D46D-4C4F-A160-3D62F3B6E6CC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A4113-818B-4276-813C-9D3773E5530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67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E24CD-D880-432D-8721-BF4C9F4BCD89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AAD64-FA63-41BA-A43F-472FECD8E48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7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800"/>
            </a:lvl1pPr>
            <a:lvl2pPr marL="257132" indent="0">
              <a:buNone/>
              <a:defRPr sz="600"/>
            </a:lvl2pPr>
            <a:lvl3pPr marL="514263" indent="0">
              <a:buNone/>
              <a:defRPr sz="500"/>
            </a:lvl3pPr>
            <a:lvl4pPr marL="771395" indent="0">
              <a:buNone/>
              <a:defRPr sz="500"/>
            </a:lvl4pPr>
            <a:lvl5pPr marL="1028526" indent="0">
              <a:buNone/>
              <a:defRPr sz="500"/>
            </a:lvl5pPr>
            <a:lvl6pPr marL="1285658" indent="0">
              <a:buNone/>
              <a:defRPr sz="500"/>
            </a:lvl6pPr>
            <a:lvl7pPr marL="1542790" indent="0">
              <a:buNone/>
              <a:defRPr sz="500"/>
            </a:lvl7pPr>
            <a:lvl8pPr marL="1799921" indent="0">
              <a:buNone/>
              <a:defRPr sz="500"/>
            </a:lvl8pPr>
            <a:lvl9pPr marL="2057052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83347-AA6E-440C-B915-4E1871BFE1B8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8D4EB-0137-47B4-A8B4-5085B2FF1F0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44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5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1700"/>
            </a:lvl1pPr>
            <a:lvl2pPr marL="257132" indent="0">
              <a:buNone/>
              <a:defRPr sz="1600"/>
            </a:lvl2pPr>
            <a:lvl3pPr marL="514263" indent="0">
              <a:buNone/>
              <a:defRPr sz="1400"/>
            </a:lvl3pPr>
            <a:lvl4pPr marL="771395" indent="0">
              <a:buNone/>
              <a:defRPr sz="1100"/>
            </a:lvl4pPr>
            <a:lvl5pPr marL="1028526" indent="0">
              <a:buNone/>
              <a:defRPr sz="1100"/>
            </a:lvl5pPr>
            <a:lvl6pPr marL="1285658" indent="0">
              <a:buNone/>
              <a:defRPr sz="1100"/>
            </a:lvl6pPr>
            <a:lvl7pPr marL="1542790" indent="0">
              <a:buNone/>
              <a:defRPr sz="1100"/>
            </a:lvl7pPr>
            <a:lvl8pPr marL="1799921" indent="0">
              <a:buNone/>
              <a:defRPr sz="1100"/>
            </a:lvl8pPr>
            <a:lvl9pPr marL="2057052" indent="0">
              <a:buNone/>
              <a:defRPr sz="11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800"/>
            </a:lvl1pPr>
            <a:lvl2pPr marL="257132" indent="0">
              <a:buNone/>
              <a:defRPr sz="600"/>
            </a:lvl2pPr>
            <a:lvl3pPr marL="514263" indent="0">
              <a:buNone/>
              <a:defRPr sz="500"/>
            </a:lvl3pPr>
            <a:lvl4pPr marL="771395" indent="0">
              <a:buNone/>
              <a:defRPr sz="500"/>
            </a:lvl4pPr>
            <a:lvl5pPr marL="1028526" indent="0">
              <a:buNone/>
              <a:defRPr sz="500"/>
            </a:lvl5pPr>
            <a:lvl6pPr marL="1285658" indent="0">
              <a:buNone/>
              <a:defRPr sz="500"/>
            </a:lvl6pPr>
            <a:lvl7pPr marL="1542790" indent="0">
              <a:buNone/>
              <a:defRPr sz="500"/>
            </a:lvl7pPr>
            <a:lvl8pPr marL="1799921" indent="0">
              <a:buNone/>
              <a:defRPr sz="500"/>
            </a:lvl8pPr>
            <a:lvl9pPr marL="2057052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2C5A8-3817-4C2E-82C6-3DA046974A28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C80CE-7FE0-4317-984A-A77F53DB2DB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cheal\Desktop\图片1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8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27" tIns="25713" rIns="51427" bIns="25713" numCol="1" anchor="ctr" anchorCtr="0" compatLnSpc="1">
            <a:prstTxWarp prst="textNoShape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202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27" tIns="25713" rIns="51427" bIns="25713" numCol="1" anchor="t" anchorCtr="0" compatLnSpc="1">
            <a:prstTxWarp prst="textNoShape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7092"/>
            <a:ext cx="2133303" cy="304502"/>
          </a:xfrm>
          <a:prstGeom prst="rect">
            <a:avLst/>
          </a:prstGeom>
        </p:spPr>
        <p:txBody>
          <a:bodyPr vert="horz" lIns="51427" tIns="25713" rIns="51427" bIns="25713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>
                    <a:tint val="75000"/>
                  </a:schemeClr>
                </a:solidFill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31426851-A78F-49E0-A12F-23A96F3708C3}" type="datetimeFigureOut">
              <a:rPr lang="zh-CN" altLang="en-US"/>
              <a:pPr>
                <a:defRPr/>
              </a:pPr>
              <a:t>14-4-11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499" y="5297092"/>
            <a:ext cx="2895005" cy="304502"/>
          </a:xfrm>
          <a:prstGeom prst="rect">
            <a:avLst/>
          </a:prstGeom>
        </p:spPr>
        <p:txBody>
          <a:bodyPr vert="horz" lIns="51427" tIns="25713" rIns="51427" bIns="2571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 dirty="0">
                <a:solidFill>
                  <a:schemeClr val="tx1">
                    <a:tint val="75000"/>
                  </a:schemeClr>
                </a:solidFill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498" y="5297092"/>
            <a:ext cx="2133302" cy="304502"/>
          </a:xfrm>
          <a:prstGeom prst="rect">
            <a:avLst/>
          </a:prstGeom>
        </p:spPr>
        <p:txBody>
          <a:bodyPr vert="horz" lIns="51427" tIns="25713" rIns="51427" bIns="2571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>
                    <a:tint val="75000"/>
                  </a:schemeClr>
                </a:solidFill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61EC8590-BE3C-4F5B-B1B4-1E40E1FAAB6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b="1" kern="1200" cap="none" spc="150" dirty="0" smtClean="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黑体" pitchFamily="49" charset="-122"/>
          <a:ea typeface="黑体" pitchFamily="49" charset="-122"/>
          <a:cs typeface="+mn-cs"/>
        </a:defRPr>
      </a:lvl1pPr>
      <a:lvl2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25713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514263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77139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028526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marL="192848" indent="-192848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400" b="1" kern="1200" cap="none" spc="150">
          <a:ln w="11430"/>
          <a:solidFill>
            <a:srgbClr val="FF9933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微软雅黑" pitchFamily="34" charset="-122"/>
          <a:cs typeface="+mn-cs"/>
        </a:defRPr>
      </a:lvl1pPr>
      <a:lvl2pPr marL="417839" indent="-160707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微软雅黑" pitchFamily="34" charset="-122"/>
          <a:cs typeface="+mn-cs"/>
        </a:defRPr>
      </a:lvl2pPr>
      <a:lvl3pPr marL="642828" indent="-128566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6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微软雅黑" pitchFamily="34" charset="-122"/>
          <a:cs typeface="+mn-cs"/>
        </a:defRPr>
      </a:lvl3pPr>
      <a:lvl4pPr marL="899960" indent="-128566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微软雅黑" pitchFamily="34" charset="-122"/>
          <a:cs typeface="+mn-cs"/>
        </a:defRPr>
      </a:lvl4pPr>
      <a:lvl5pPr marL="1157092" indent="-12856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2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微软雅黑" pitchFamily="34" charset="-122"/>
          <a:cs typeface="+mn-cs"/>
        </a:defRPr>
      </a:lvl5pPr>
      <a:lvl6pPr marL="1414224" indent="-128566" algn="l" defTabSz="514263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355" indent="-128566" algn="l" defTabSz="514263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486" indent="-128566" algn="l" defTabSz="514263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618" indent="-128566" algn="l" defTabSz="514263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26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32" algn="l" defTabSz="51426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63" algn="l" defTabSz="51426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395" algn="l" defTabSz="51426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526" algn="l" defTabSz="51426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658" algn="l" defTabSz="51426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790" algn="l" defTabSz="51426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921" algn="l" defTabSz="51426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052" algn="l" defTabSz="51426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基于未来竞争目前的瓶颈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202"/>
            <a:ext cx="8229600" cy="4044578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zh-CN" altLang="en-US" dirty="0" smtClean="0"/>
              <a:t>产品结构，</a:t>
            </a:r>
            <a:r>
              <a:rPr lang="zh-CN" altLang="en-US" dirty="0"/>
              <a:t>同质</a:t>
            </a:r>
            <a:r>
              <a:rPr lang="zh-CN" altLang="en-US" dirty="0" smtClean="0"/>
              <a:t>产品多，竞争</a:t>
            </a:r>
            <a:r>
              <a:rPr lang="zh-CN" altLang="en-US" dirty="0"/>
              <a:t>激烈，利润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r>
              <a:rPr lang="zh-CN" altLang="en-US" dirty="0" smtClean="0"/>
              <a:t>传统供应模式，周期长，</a:t>
            </a:r>
            <a:r>
              <a:rPr lang="zh-CN" altLang="en-US" dirty="0"/>
              <a:t>效率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r>
              <a:rPr lang="zh-CN" altLang="en-US" dirty="0" smtClean="0"/>
              <a:t>传统生产方式，能耗高，浪费大，无法降低成本</a:t>
            </a:r>
            <a:endParaRPr lang="en-US" altLang="zh-CN" dirty="0" smtClean="0"/>
          </a:p>
          <a:p>
            <a:r>
              <a:rPr lang="zh-CN" altLang="en-US" dirty="0" smtClean="0"/>
              <a:t>传统销售方式，销售费用高，灰色地带多</a:t>
            </a:r>
            <a:endParaRPr lang="en-US" altLang="zh-CN" dirty="0" smtClean="0"/>
          </a:p>
          <a:p>
            <a:r>
              <a:rPr lang="zh-CN" altLang="en-US" dirty="0" smtClean="0"/>
              <a:t>传统</a:t>
            </a:r>
            <a:r>
              <a:rPr lang="zh-CN" altLang="en-US" dirty="0"/>
              <a:t>推广</a:t>
            </a:r>
            <a:r>
              <a:rPr lang="zh-CN" altLang="en-US" dirty="0" smtClean="0"/>
              <a:t>方式，产品生命周期长，无法及时抢占</a:t>
            </a:r>
            <a:r>
              <a:rPr lang="zh-CN" altLang="en-US" dirty="0"/>
              <a:t>潜在</a:t>
            </a:r>
            <a:r>
              <a:rPr lang="zh-CN" altLang="en-US" dirty="0" smtClean="0"/>
              <a:t>市场</a:t>
            </a:r>
            <a:endParaRPr lang="en-US" altLang="zh-CN" dirty="0" smtClean="0"/>
          </a:p>
          <a:p>
            <a:r>
              <a:rPr lang="zh-CN" altLang="en-US" dirty="0" smtClean="0"/>
              <a:t>传统品牌方式，难以获得额外利润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商业模式陈旧将导致企业</a:t>
            </a:r>
            <a:r>
              <a:rPr lang="zh-CN" altLang="en-US" sz="2800" dirty="0">
                <a:solidFill>
                  <a:schemeClr val="bg1"/>
                </a:solidFill>
              </a:rPr>
              <a:t>发展速度</a:t>
            </a:r>
            <a:r>
              <a:rPr lang="zh-CN" altLang="en-US" sz="2800" dirty="0" smtClean="0">
                <a:solidFill>
                  <a:schemeClr val="bg1"/>
                </a:solidFill>
              </a:rPr>
              <a:t>慢，缺乏竞争优势，长期将成为市场跟随者，错失发展机遇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9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电商的“传奇”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阿里系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573870" y="2497460"/>
            <a:ext cx="934988" cy="660548"/>
            <a:chOff x="2446663" y="2281460"/>
            <a:chExt cx="934988" cy="660548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446663" y="2424433"/>
              <a:ext cx="934988" cy="5175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t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2003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C2C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75"/>
            <a:stretch/>
          </p:blipFill>
          <p:spPr bwMode="auto">
            <a:xfrm>
              <a:off x="2548022" y="2281460"/>
              <a:ext cx="799842" cy="2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组合 34"/>
          <p:cNvGrpSpPr/>
          <p:nvPr/>
        </p:nvGrpSpPr>
        <p:grpSpPr>
          <a:xfrm>
            <a:off x="6205641" y="3802758"/>
            <a:ext cx="942103" cy="782934"/>
            <a:chOff x="6732588" y="3937644"/>
            <a:chExt cx="942103" cy="782934"/>
          </a:xfrm>
        </p:grpSpPr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6732588" y="4135803"/>
              <a:ext cx="94210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2009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云计算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466" y="3937644"/>
              <a:ext cx="655854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组合 33"/>
          <p:cNvGrpSpPr/>
          <p:nvPr/>
        </p:nvGrpSpPr>
        <p:grpSpPr>
          <a:xfrm>
            <a:off x="3603011" y="3802758"/>
            <a:ext cx="1297285" cy="756835"/>
            <a:chOff x="3348531" y="4297684"/>
            <a:chExt cx="1297285" cy="756835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48531" y="4505244"/>
              <a:ext cx="1297285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2004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第三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方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支付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  <p:pic>
          <p:nvPicPr>
            <p:cNvPr id="1044" name="Picture 20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153"/>
            <a:stretch/>
          </p:blipFill>
          <p:spPr bwMode="auto">
            <a:xfrm>
              <a:off x="3438065" y="4297684"/>
              <a:ext cx="617994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578549" y="2497460"/>
            <a:ext cx="1102045" cy="710720"/>
            <a:chOff x="157586" y="3649612"/>
            <a:chExt cx="1102045" cy="710720"/>
          </a:xfrm>
        </p:grpSpPr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649612"/>
              <a:ext cx="611520" cy="2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157586" y="3898666"/>
              <a:ext cx="1102045" cy="4616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1995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中国黄页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49918" y="2497460"/>
            <a:ext cx="934988" cy="661568"/>
            <a:chOff x="3923928" y="1633388"/>
            <a:chExt cx="934988" cy="661568"/>
          </a:xfrm>
        </p:grpSpPr>
        <p:pic>
          <p:nvPicPr>
            <p:cNvPr id="1050" name="Picture 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059" y="1633388"/>
              <a:ext cx="466878" cy="2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3923928" y="1777381"/>
              <a:ext cx="934988" cy="5175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t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2008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B2C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249394" y="2497460"/>
            <a:ext cx="934988" cy="691400"/>
            <a:chOff x="5016893" y="2713484"/>
            <a:chExt cx="934988" cy="691400"/>
          </a:xfrm>
        </p:grpSpPr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4032" y="2713484"/>
              <a:ext cx="764112" cy="2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5016893" y="2887309"/>
              <a:ext cx="934988" cy="5175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t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2008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B2C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49394" y="3802758"/>
            <a:ext cx="1012086" cy="807789"/>
            <a:chOff x="7088307" y="1786916"/>
            <a:chExt cx="1012086" cy="807789"/>
          </a:xfrm>
        </p:grpSpPr>
        <p:pic>
          <p:nvPicPr>
            <p:cNvPr id="1045" name="Picture 21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764"/>
            <a:stretch/>
          </p:blipFill>
          <p:spPr bwMode="auto">
            <a:xfrm>
              <a:off x="7143453" y="1786916"/>
              <a:ext cx="534822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矩形 28"/>
            <p:cNvSpPr/>
            <p:nvPr/>
          </p:nvSpPr>
          <p:spPr>
            <a:xfrm>
              <a:off x="7088307" y="1993404"/>
              <a:ext cx="1012086" cy="60130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t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2010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网购搜索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18765" y="2497460"/>
            <a:ext cx="1620957" cy="695911"/>
            <a:chOff x="3706541" y="3433588"/>
            <a:chExt cx="1620957" cy="6959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668" y="3433588"/>
              <a:ext cx="842148" cy="2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3706541" y="3621391"/>
              <a:ext cx="1620957" cy="5081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1999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网上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批发及采购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01946" y="3802758"/>
            <a:ext cx="1102045" cy="733301"/>
            <a:chOff x="1708472" y="1597029"/>
            <a:chExt cx="1102045" cy="7333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572" y="1597029"/>
              <a:ext cx="966201" cy="243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矩形 45"/>
            <p:cNvSpPr/>
            <p:nvPr/>
          </p:nvSpPr>
          <p:spPr>
            <a:xfrm>
              <a:off x="1708472" y="1868664"/>
              <a:ext cx="1102045" cy="4616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2007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广告交易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flipV="1">
            <a:off x="1248546" y="2605460"/>
            <a:ext cx="667346" cy="8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2758040" y="2605460"/>
            <a:ext cx="628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2378749" y="3194304"/>
            <a:ext cx="112" cy="42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948540" y="4729708"/>
            <a:ext cx="934988" cy="661567"/>
            <a:chOff x="5398949" y="1489372"/>
            <a:chExt cx="934988" cy="661567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286" y="1489372"/>
              <a:ext cx="842148" cy="2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5398949" y="1633364"/>
              <a:ext cx="934988" cy="5175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t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2011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团购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70209" y="3793604"/>
            <a:ext cx="1067532" cy="733361"/>
            <a:chOff x="1128204" y="2929532"/>
            <a:chExt cx="1067532" cy="733361"/>
          </a:xfrm>
        </p:grpSpPr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128204" y="3145592"/>
              <a:ext cx="1018579" cy="51730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1999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国际贸易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                    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676" y="2929532"/>
              <a:ext cx="960060" cy="2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1730677" y="1172337"/>
            <a:ext cx="6585739" cy="4349459"/>
            <a:chOff x="2123728" y="1172337"/>
            <a:chExt cx="6585739" cy="4349459"/>
          </a:xfrm>
        </p:grpSpPr>
        <p:sp>
          <p:nvSpPr>
            <p:cNvPr id="17" name="矩形 16"/>
            <p:cNvSpPr/>
            <p:nvPr/>
          </p:nvSpPr>
          <p:spPr>
            <a:xfrm>
              <a:off x="3812923" y="2281436"/>
              <a:ext cx="4896544" cy="106803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23728" y="3615799"/>
              <a:ext cx="1305007" cy="190599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812923" y="3615799"/>
              <a:ext cx="4896544" cy="106803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608691" y="1172337"/>
              <a:ext cx="2142554" cy="95299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6" name="直接箭头连接符 65"/>
          <p:cNvCxnSpPr/>
          <p:nvPr/>
        </p:nvCxnSpPr>
        <p:spPr>
          <a:xfrm flipV="1">
            <a:off x="5880126" y="3349471"/>
            <a:ext cx="0" cy="266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773345" y="2497460"/>
            <a:ext cx="1012086" cy="775126"/>
            <a:chOff x="4282962" y="4263871"/>
            <a:chExt cx="1012086" cy="77512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857" y="4263871"/>
              <a:ext cx="649194" cy="2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矩形 70"/>
            <p:cNvSpPr/>
            <p:nvPr/>
          </p:nvSpPr>
          <p:spPr>
            <a:xfrm>
              <a:off x="4282962" y="4437696"/>
              <a:ext cx="1012086" cy="60130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t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2006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生活消费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</p:grpSp>
      <p:cxnSp>
        <p:nvCxnSpPr>
          <p:cNvPr id="78" name="直接箭头连接符 77"/>
          <p:cNvCxnSpPr/>
          <p:nvPr/>
        </p:nvCxnSpPr>
        <p:spPr>
          <a:xfrm>
            <a:off x="5880126" y="2125335"/>
            <a:ext cx="0" cy="15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343551" y="1285404"/>
            <a:ext cx="2026625" cy="695325"/>
            <a:chOff x="5724620" y="1285404"/>
            <a:chExt cx="2026625" cy="695325"/>
          </a:xfrm>
        </p:grpSpPr>
        <p:pic>
          <p:nvPicPr>
            <p:cNvPr id="59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620" y="1285404"/>
              <a:ext cx="1073150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6816257" y="1374278"/>
              <a:ext cx="934988" cy="5175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t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2013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物流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1744" y="4824268"/>
            <a:ext cx="1297285" cy="742747"/>
            <a:chOff x="3130699" y="4824268"/>
            <a:chExt cx="1297285" cy="74274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9373" y="4824268"/>
              <a:ext cx="92868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3130699" y="5017740"/>
              <a:ext cx="1297285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2013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年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互联网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C STKaiti"/>
                </a:rPr>
                <a:t>理财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C STKaiti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419872" y="3615800"/>
            <a:ext cx="1617174" cy="195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6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家具行业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电子商务领域的新秀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不纯粹地在</a:t>
            </a:r>
            <a:r>
              <a:rPr lang="zh-CN" altLang="en-US" dirty="0">
                <a:solidFill>
                  <a:schemeClr val="bg1"/>
                </a:solidFill>
              </a:rPr>
              <a:t>网上卖出多少家具，最主要的目的是希望网络能帮实体店铺做宣传，帮实体店铺卖货。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家具电子商务网站共分为三类：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第一类是依托实体店家居卖场建立起来的网站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第二类是一些有实力的木门商、拥有自己有厂家并有一定的知名品牌家具，设立木门网店，一方面是宣传品牌，另一方面是增加一个销售渠道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第三类就是既没有实体店也没有自己的品牌，自主建立网站平台，并与一些家具品牌建立互助合作关系，在网上销售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60226"/>
            <a:ext cx="8064896" cy="4505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1279879" y="4271727"/>
            <a:ext cx="2133600" cy="1325958"/>
            <a:chOff x="1279879" y="4521204"/>
            <a:chExt cx="2133600" cy="1591150"/>
          </a:xfrm>
        </p:grpSpPr>
        <p:sp>
          <p:nvSpPr>
            <p:cNvPr id="35856" name="Rectangle 13"/>
            <p:cNvSpPr>
              <a:spLocks noChangeArrowheads="1"/>
            </p:cNvSpPr>
            <p:nvPr/>
          </p:nvSpPr>
          <p:spPr bwMode="auto">
            <a:xfrm>
              <a:off x="1279879" y="4521204"/>
              <a:ext cx="21336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35863" name="Text Box 20"/>
            <p:cNvSpPr txBox="1">
              <a:spLocks noChangeArrowheads="1"/>
            </p:cNvSpPr>
            <p:nvPr/>
          </p:nvSpPr>
          <p:spPr bwMode="auto">
            <a:xfrm>
              <a:off x="1305279" y="5740404"/>
              <a:ext cx="762000" cy="3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销售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72" name="Rectangle 29"/>
            <p:cNvSpPr>
              <a:spLocks noChangeArrowheads="1"/>
            </p:cNvSpPr>
            <p:nvPr/>
          </p:nvSpPr>
          <p:spPr bwMode="auto">
            <a:xfrm>
              <a:off x="1381479" y="4902204"/>
              <a:ext cx="779463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发运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73" name="Rectangle 30"/>
            <p:cNvSpPr>
              <a:spLocks noChangeArrowheads="1"/>
            </p:cNvSpPr>
            <p:nvPr/>
          </p:nvSpPr>
          <p:spPr bwMode="auto">
            <a:xfrm>
              <a:off x="1381479" y="5359404"/>
              <a:ext cx="779463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信用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74" name="Rectangle 31"/>
            <p:cNvSpPr>
              <a:spLocks noChangeArrowheads="1"/>
            </p:cNvSpPr>
            <p:nvPr/>
          </p:nvSpPr>
          <p:spPr bwMode="auto">
            <a:xfrm>
              <a:off x="2507016" y="5359404"/>
              <a:ext cx="779463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结算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75" name="Rectangle 32"/>
            <p:cNvSpPr>
              <a:spLocks noChangeArrowheads="1"/>
            </p:cNvSpPr>
            <p:nvPr/>
          </p:nvSpPr>
          <p:spPr bwMode="auto">
            <a:xfrm>
              <a:off x="2507016" y="4902204"/>
              <a:ext cx="779463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订单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76" name="Line 33"/>
            <p:cNvSpPr>
              <a:spLocks noChangeShapeType="1"/>
            </p:cNvSpPr>
            <p:nvPr/>
          </p:nvSpPr>
          <p:spPr bwMode="auto">
            <a:xfrm>
              <a:off x="1770416" y="5130804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35877" name="Line 34"/>
            <p:cNvSpPr>
              <a:spLocks noChangeShapeType="1"/>
            </p:cNvSpPr>
            <p:nvPr/>
          </p:nvSpPr>
          <p:spPr bwMode="auto">
            <a:xfrm>
              <a:off x="2160941" y="5511804"/>
              <a:ext cx="346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35878" name="Line 35"/>
            <p:cNvSpPr>
              <a:spLocks noChangeShapeType="1"/>
            </p:cNvSpPr>
            <p:nvPr/>
          </p:nvSpPr>
          <p:spPr bwMode="auto">
            <a:xfrm flipV="1">
              <a:off x="2940404" y="5130804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35879" name="Line 36"/>
            <p:cNvSpPr>
              <a:spLocks noChangeShapeType="1"/>
            </p:cNvSpPr>
            <p:nvPr/>
          </p:nvSpPr>
          <p:spPr bwMode="auto">
            <a:xfrm flipH="1">
              <a:off x="2160941" y="4978404"/>
              <a:ext cx="346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05204" y="2708039"/>
            <a:ext cx="828675" cy="1333500"/>
            <a:chOff x="459141" y="2644779"/>
            <a:chExt cx="973138" cy="1600200"/>
          </a:xfrm>
        </p:grpSpPr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459141" y="2644779"/>
              <a:ext cx="609600" cy="160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支付中心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80" name="Line 37"/>
            <p:cNvSpPr>
              <a:spLocks noChangeShapeType="1"/>
            </p:cNvSpPr>
            <p:nvPr/>
          </p:nvSpPr>
          <p:spPr bwMode="auto">
            <a:xfrm>
              <a:off x="1051279" y="3378204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42079" y="4271727"/>
            <a:ext cx="2133600" cy="1325958"/>
            <a:chOff x="3642079" y="4521204"/>
            <a:chExt cx="2133600" cy="1591150"/>
          </a:xfrm>
        </p:grpSpPr>
        <p:sp>
          <p:nvSpPr>
            <p:cNvPr id="35857" name="Rectangle 14"/>
            <p:cNvSpPr>
              <a:spLocks noChangeArrowheads="1"/>
            </p:cNvSpPr>
            <p:nvPr/>
          </p:nvSpPr>
          <p:spPr bwMode="auto">
            <a:xfrm>
              <a:off x="3642079" y="4521204"/>
              <a:ext cx="21336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endParaRPr lang="zh-CN" altLang="en-US"/>
            </a:p>
          </p:txBody>
        </p:sp>
        <p:sp>
          <p:nvSpPr>
            <p:cNvPr id="35868" name="Text Box 25"/>
            <p:cNvSpPr txBox="1">
              <a:spLocks noChangeArrowheads="1"/>
            </p:cNvSpPr>
            <p:nvPr/>
          </p:nvSpPr>
          <p:spPr bwMode="auto">
            <a:xfrm>
              <a:off x="4391379" y="5740404"/>
              <a:ext cx="762000" cy="3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财务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927" name="Text Box 84"/>
            <p:cNvSpPr txBox="1">
              <a:spLocks noChangeArrowheads="1"/>
            </p:cNvSpPr>
            <p:nvPr/>
          </p:nvSpPr>
          <p:spPr bwMode="auto">
            <a:xfrm>
              <a:off x="3896079" y="4721228"/>
              <a:ext cx="1676400" cy="2980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dirty="0">
                  <a:latin typeface="宋体" charset="0"/>
                </a:rPr>
                <a:t>生产成本</a:t>
              </a:r>
            </a:p>
          </p:txBody>
        </p:sp>
        <p:sp>
          <p:nvSpPr>
            <p:cNvPr id="35932" name="Text Box 89"/>
            <p:cNvSpPr txBox="1">
              <a:spLocks noChangeArrowheads="1"/>
            </p:cNvSpPr>
            <p:nvPr/>
          </p:nvSpPr>
          <p:spPr bwMode="auto">
            <a:xfrm>
              <a:off x="5343879" y="5054604"/>
              <a:ext cx="228600" cy="852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宋体" charset="0"/>
                </a:rPr>
                <a:t>资金管理</a:t>
              </a:r>
              <a:endParaRPr lang="zh-CN" altLang="en-US" sz="1000" b="0" dirty="0">
                <a:latin typeface="宋体" charset="0"/>
              </a:endParaRPr>
            </a:p>
          </p:txBody>
        </p:sp>
        <p:sp>
          <p:nvSpPr>
            <p:cNvPr id="35933" name="Text Box 90"/>
            <p:cNvSpPr txBox="1">
              <a:spLocks noChangeArrowheads="1"/>
            </p:cNvSpPr>
            <p:nvPr/>
          </p:nvSpPr>
          <p:spPr bwMode="auto">
            <a:xfrm>
              <a:off x="4886679" y="5054604"/>
              <a:ext cx="228600" cy="852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宋体" charset="0"/>
                </a:rPr>
                <a:t>应付账款</a:t>
              </a:r>
              <a:endParaRPr lang="zh-CN" altLang="en-US" sz="1000" b="0" dirty="0">
                <a:latin typeface="宋体" charset="0"/>
              </a:endParaRPr>
            </a:p>
          </p:txBody>
        </p:sp>
        <p:sp>
          <p:nvSpPr>
            <p:cNvPr id="35934" name="Text Box 91"/>
            <p:cNvSpPr txBox="1">
              <a:spLocks noChangeArrowheads="1"/>
            </p:cNvSpPr>
            <p:nvPr/>
          </p:nvSpPr>
          <p:spPr bwMode="auto">
            <a:xfrm>
              <a:off x="4429479" y="5054604"/>
              <a:ext cx="228600" cy="852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宋体" charset="0"/>
                </a:rPr>
                <a:t>应收账款</a:t>
              </a:r>
              <a:endParaRPr lang="zh-CN" altLang="en-US" sz="1000" b="0" dirty="0">
                <a:latin typeface="宋体" charset="0"/>
              </a:endParaRPr>
            </a:p>
          </p:txBody>
        </p:sp>
        <p:sp>
          <p:nvSpPr>
            <p:cNvPr id="35935" name="Text Box 92"/>
            <p:cNvSpPr txBox="1">
              <a:spLocks noChangeArrowheads="1"/>
            </p:cNvSpPr>
            <p:nvPr/>
          </p:nvSpPr>
          <p:spPr bwMode="auto">
            <a:xfrm>
              <a:off x="3972279" y="5054604"/>
              <a:ext cx="247650" cy="4827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宋体" charset="0"/>
                </a:rPr>
                <a:t>总账</a:t>
              </a:r>
              <a:endParaRPr lang="zh-CN" altLang="en-US" sz="1000" b="0" dirty="0">
                <a:latin typeface="宋体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05205" y="1230782"/>
            <a:ext cx="2708275" cy="1199445"/>
            <a:chOff x="705204" y="872071"/>
            <a:chExt cx="2708275" cy="1439334"/>
          </a:xfrm>
        </p:grpSpPr>
        <p:sp>
          <p:nvSpPr>
            <p:cNvPr id="35860" name="Rectangle 17"/>
            <p:cNvSpPr>
              <a:spLocks noChangeArrowheads="1"/>
            </p:cNvSpPr>
            <p:nvPr/>
          </p:nvSpPr>
          <p:spPr bwMode="auto">
            <a:xfrm>
              <a:off x="705204" y="889000"/>
              <a:ext cx="2708275" cy="14224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35866" name="Text Box 23"/>
            <p:cNvSpPr txBox="1">
              <a:spLocks noChangeArrowheads="1"/>
            </p:cNvSpPr>
            <p:nvPr/>
          </p:nvSpPr>
          <p:spPr bwMode="auto">
            <a:xfrm>
              <a:off x="1770946" y="872071"/>
              <a:ext cx="762000" cy="3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采购库存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84" name="Rectangle 41"/>
            <p:cNvSpPr>
              <a:spLocks noChangeArrowheads="1"/>
            </p:cNvSpPr>
            <p:nvPr/>
          </p:nvSpPr>
          <p:spPr bwMode="auto">
            <a:xfrm>
              <a:off x="902054" y="1268760"/>
              <a:ext cx="636588" cy="212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请购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85" name="Rectangle 42"/>
            <p:cNvSpPr>
              <a:spLocks noChangeArrowheads="1"/>
            </p:cNvSpPr>
            <p:nvPr/>
          </p:nvSpPr>
          <p:spPr bwMode="auto">
            <a:xfrm>
              <a:off x="2722916" y="1262875"/>
              <a:ext cx="568325" cy="265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收货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88" name="Line 45"/>
            <p:cNvSpPr>
              <a:spLocks noChangeShapeType="1"/>
            </p:cNvSpPr>
            <p:nvPr/>
          </p:nvSpPr>
          <p:spPr bwMode="auto">
            <a:xfrm>
              <a:off x="1533879" y="1349379"/>
              <a:ext cx="273050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35889" name="Line 46"/>
            <p:cNvSpPr>
              <a:spLocks noChangeShapeType="1"/>
            </p:cNvSpPr>
            <p:nvPr/>
          </p:nvSpPr>
          <p:spPr bwMode="auto">
            <a:xfrm>
              <a:off x="3002316" y="1473204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97" name="Rectangle 41"/>
            <p:cNvSpPr>
              <a:spLocks noChangeArrowheads="1"/>
            </p:cNvSpPr>
            <p:nvPr/>
          </p:nvSpPr>
          <p:spPr bwMode="auto">
            <a:xfrm>
              <a:off x="1830210" y="1268760"/>
              <a:ext cx="636588" cy="212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订单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98" name="Line 45"/>
            <p:cNvSpPr>
              <a:spLocks noChangeShapeType="1"/>
            </p:cNvSpPr>
            <p:nvPr/>
          </p:nvSpPr>
          <p:spPr bwMode="auto">
            <a:xfrm>
              <a:off x="2462389" y="1360667"/>
              <a:ext cx="273050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2734205" y="1720854"/>
              <a:ext cx="56832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入库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00" name="Rectangle 42"/>
            <p:cNvSpPr>
              <a:spLocks noChangeArrowheads="1"/>
            </p:cNvSpPr>
            <p:nvPr/>
          </p:nvSpPr>
          <p:spPr bwMode="auto">
            <a:xfrm>
              <a:off x="1835695" y="1700808"/>
              <a:ext cx="568325" cy="265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出库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01" name="Rectangle 42"/>
            <p:cNvSpPr>
              <a:spLocks noChangeArrowheads="1"/>
            </p:cNvSpPr>
            <p:nvPr/>
          </p:nvSpPr>
          <p:spPr bwMode="auto">
            <a:xfrm>
              <a:off x="899591" y="1700808"/>
              <a:ext cx="568325" cy="265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结算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91" name="Line 36"/>
            <p:cNvSpPr>
              <a:spLocks noChangeShapeType="1"/>
            </p:cNvSpPr>
            <p:nvPr/>
          </p:nvSpPr>
          <p:spPr bwMode="auto">
            <a:xfrm flipH="1" flipV="1">
              <a:off x="2454450" y="1885249"/>
              <a:ext cx="240771" cy="56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192" name="Line 36"/>
            <p:cNvSpPr>
              <a:spLocks noChangeShapeType="1"/>
            </p:cNvSpPr>
            <p:nvPr/>
          </p:nvSpPr>
          <p:spPr bwMode="auto">
            <a:xfrm flipH="1" flipV="1">
              <a:off x="1547663" y="1867983"/>
              <a:ext cx="240771" cy="56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3565879" y="1160226"/>
            <a:ext cx="2133600" cy="1270000"/>
            <a:chOff x="3565879" y="787404"/>
            <a:chExt cx="2133600" cy="1524000"/>
          </a:xfrm>
        </p:grpSpPr>
        <p:sp>
          <p:nvSpPr>
            <p:cNvPr id="35861" name="Rectangle 18"/>
            <p:cNvSpPr>
              <a:spLocks noChangeArrowheads="1"/>
            </p:cNvSpPr>
            <p:nvPr/>
          </p:nvSpPr>
          <p:spPr bwMode="auto">
            <a:xfrm>
              <a:off x="3565879" y="863604"/>
              <a:ext cx="21336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35865" name="Text Box 22"/>
            <p:cNvSpPr txBox="1">
              <a:spLocks noChangeArrowheads="1"/>
            </p:cNvSpPr>
            <p:nvPr/>
          </p:nvSpPr>
          <p:spPr bwMode="auto">
            <a:xfrm>
              <a:off x="4353279" y="787404"/>
              <a:ext cx="762000" cy="3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生产制造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92" name="Rectangle 49"/>
            <p:cNvSpPr>
              <a:spLocks noChangeArrowheads="1"/>
            </p:cNvSpPr>
            <p:nvPr/>
          </p:nvSpPr>
          <p:spPr bwMode="auto">
            <a:xfrm>
              <a:off x="4708879" y="1159352"/>
              <a:ext cx="787400" cy="3138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dirty="0" smtClean="0">
                  <a:latin typeface="黑体" charset="0"/>
                  <a:ea typeface="黑体" charset="0"/>
                  <a:cs typeface="黑体" charset="0"/>
                </a:rPr>
                <a:t>生产计划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93" name="Rectangle 50"/>
            <p:cNvSpPr>
              <a:spLocks noChangeArrowheads="1"/>
            </p:cNvSpPr>
            <p:nvPr/>
          </p:nvSpPr>
          <p:spPr bwMode="auto">
            <a:xfrm>
              <a:off x="3705579" y="1159354"/>
              <a:ext cx="685800" cy="31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成品入库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896" name="Line 53"/>
            <p:cNvSpPr>
              <a:spLocks noChangeShapeType="1"/>
            </p:cNvSpPr>
            <p:nvPr/>
          </p:nvSpPr>
          <p:spPr bwMode="auto">
            <a:xfrm>
              <a:off x="5115279" y="1473204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193" name="Rectangle 49"/>
            <p:cNvSpPr>
              <a:spLocks noChangeArrowheads="1"/>
            </p:cNvSpPr>
            <p:nvPr/>
          </p:nvSpPr>
          <p:spPr bwMode="auto">
            <a:xfrm>
              <a:off x="4644008" y="1707445"/>
              <a:ext cx="873125" cy="2785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作业排程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94" name="Rectangle 49"/>
            <p:cNvSpPr>
              <a:spLocks noChangeArrowheads="1"/>
            </p:cNvSpPr>
            <p:nvPr/>
          </p:nvSpPr>
          <p:spPr bwMode="auto">
            <a:xfrm>
              <a:off x="3707904" y="1700808"/>
              <a:ext cx="702371" cy="285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制造执行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95" name="Line 45"/>
            <p:cNvSpPr>
              <a:spLocks noChangeShapeType="1"/>
            </p:cNvSpPr>
            <p:nvPr/>
          </p:nvSpPr>
          <p:spPr bwMode="auto">
            <a:xfrm flipV="1">
              <a:off x="4406885" y="1307556"/>
              <a:ext cx="327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196" name="Line 36"/>
            <p:cNvSpPr>
              <a:spLocks noChangeShapeType="1"/>
            </p:cNvSpPr>
            <p:nvPr/>
          </p:nvSpPr>
          <p:spPr bwMode="auto">
            <a:xfrm flipH="1" flipV="1">
              <a:off x="4398947" y="1840095"/>
              <a:ext cx="240771" cy="56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851879" y="1160226"/>
            <a:ext cx="2133600" cy="1270000"/>
            <a:chOff x="5851879" y="787404"/>
            <a:chExt cx="2133600" cy="1524000"/>
          </a:xfrm>
        </p:grpSpPr>
        <p:sp>
          <p:nvSpPr>
            <p:cNvPr id="35862" name="Rectangle 19"/>
            <p:cNvSpPr>
              <a:spLocks noChangeArrowheads="1"/>
            </p:cNvSpPr>
            <p:nvPr/>
          </p:nvSpPr>
          <p:spPr bwMode="auto">
            <a:xfrm>
              <a:off x="5851879" y="863604"/>
              <a:ext cx="21336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35867" name="Text Box 24"/>
            <p:cNvSpPr txBox="1">
              <a:spLocks noChangeArrowheads="1"/>
            </p:cNvSpPr>
            <p:nvPr/>
          </p:nvSpPr>
          <p:spPr bwMode="auto">
            <a:xfrm>
              <a:off x="6563079" y="787404"/>
              <a:ext cx="762000" cy="3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发运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97" name="Rectangle 49"/>
            <p:cNvSpPr>
              <a:spLocks noChangeArrowheads="1"/>
            </p:cNvSpPr>
            <p:nvPr/>
          </p:nvSpPr>
          <p:spPr bwMode="auto">
            <a:xfrm>
              <a:off x="7020272" y="1718736"/>
              <a:ext cx="692844" cy="2144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到货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98" name="Rectangle 49"/>
            <p:cNvSpPr>
              <a:spLocks noChangeArrowheads="1"/>
            </p:cNvSpPr>
            <p:nvPr/>
          </p:nvSpPr>
          <p:spPr bwMode="auto">
            <a:xfrm>
              <a:off x="6054012" y="1732849"/>
              <a:ext cx="702371" cy="211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结算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99" name="Line 45"/>
            <p:cNvSpPr>
              <a:spLocks noChangeShapeType="1"/>
            </p:cNvSpPr>
            <p:nvPr/>
          </p:nvSpPr>
          <p:spPr bwMode="auto">
            <a:xfrm flipV="1">
              <a:off x="6788855" y="1430341"/>
              <a:ext cx="231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200" name="Line 36"/>
            <p:cNvSpPr>
              <a:spLocks noChangeShapeType="1"/>
            </p:cNvSpPr>
            <p:nvPr/>
          </p:nvSpPr>
          <p:spPr bwMode="auto">
            <a:xfrm flipH="1" flipV="1">
              <a:off x="6779501" y="1851385"/>
              <a:ext cx="240771" cy="56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  <p:sp>
          <p:nvSpPr>
            <p:cNvPr id="201" name="Rectangle 49"/>
            <p:cNvSpPr>
              <a:spLocks noChangeArrowheads="1"/>
            </p:cNvSpPr>
            <p:nvPr/>
          </p:nvSpPr>
          <p:spPr bwMode="auto">
            <a:xfrm>
              <a:off x="6037079" y="1306694"/>
              <a:ext cx="702371" cy="211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发运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02" name="Rectangle 49"/>
            <p:cNvSpPr>
              <a:spLocks noChangeArrowheads="1"/>
            </p:cNvSpPr>
            <p:nvPr/>
          </p:nvSpPr>
          <p:spPr bwMode="auto">
            <a:xfrm>
              <a:off x="7010745" y="1320805"/>
              <a:ext cx="702371" cy="211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运输计划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03" name="Line 53"/>
            <p:cNvSpPr>
              <a:spLocks noChangeShapeType="1"/>
            </p:cNvSpPr>
            <p:nvPr/>
          </p:nvSpPr>
          <p:spPr bwMode="auto">
            <a:xfrm>
              <a:off x="7398455" y="1498604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928079" y="4271727"/>
            <a:ext cx="2133600" cy="1325958"/>
            <a:chOff x="5928079" y="4521204"/>
            <a:chExt cx="2133600" cy="1591150"/>
          </a:xfrm>
        </p:grpSpPr>
        <p:sp>
          <p:nvSpPr>
            <p:cNvPr id="35858" name="Rectangle 15"/>
            <p:cNvSpPr>
              <a:spLocks noChangeArrowheads="1"/>
            </p:cNvSpPr>
            <p:nvPr/>
          </p:nvSpPr>
          <p:spPr bwMode="auto">
            <a:xfrm>
              <a:off x="5928079" y="4521204"/>
              <a:ext cx="21336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endParaRPr lang="zh-CN" altLang="en-US"/>
            </a:p>
          </p:txBody>
        </p:sp>
        <p:sp>
          <p:nvSpPr>
            <p:cNvPr id="35864" name="Text Box 21"/>
            <p:cNvSpPr txBox="1">
              <a:spLocks noChangeArrowheads="1"/>
            </p:cNvSpPr>
            <p:nvPr/>
          </p:nvSpPr>
          <p:spPr bwMode="auto">
            <a:xfrm>
              <a:off x="6966304" y="5740404"/>
              <a:ext cx="762000" cy="3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en-US" altLang="zh-CN" sz="1400" dirty="0" smtClean="0">
                  <a:latin typeface="黑体" charset="0"/>
                  <a:ea typeface="黑体" charset="0"/>
                  <a:cs typeface="黑体" charset="0"/>
                </a:rPr>
                <a:t>CRM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04" name="Text Box 89"/>
            <p:cNvSpPr txBox="1">
              <a:spLocks noChangeArrowheads="1"/>
            </p:cNvSpPr>
            <p:nvPr/>
          </p:nvSpPr>
          <p:spPr bwMode="auto">
            <a:xfrm>
              <a:off x="6131278" y="5108226"/>
              <a:ext cx="228600" cy="852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宋体" charset="0"/>
                </a:rPr>
                <a:t>合同管理</a:t>
              </a:r>
              <a:endParaRPr lang="zh-CN" altLang="en-US" sz="1000" b="0" dirty="0">
                <a:latin typeface="宋体" charset="0"/>
              </a:endParaRPr>
            </a:p>
          </p:txBody>
        </p:sp>
        <p:sp>
          <p:nvSpPr>
            <p:cNvPr id="205" name="Text Box 89"/>
            <p:cNvSpPr txBox="1">
              <a:spLocks noChangeArrowheads="1"/>
            </p:cNvSpPr>
            <p:nvPr/>
          </p:nvSpPr>
          <p:spPr bwMode="auto">
            <a:xfrm>
              <a:off x="6467123" y="5105404"/>
              <a:ext cx="228600" cy="852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宋体" charset="0"/>
                </a:rPr>
                <a:t>客户关系</a:t>
              </a:r>
              <a:endParaRPr lang="zh-CN" altLang="en-US" sz="1000" b="0" dirty="0">
                <a:latin typeface="宋体" charset="0"/>
              </a:endParaRPr>
            </a:p>
          </p:txBody>
        </p:sp>
        <p:sp>
          <p:nvSpPr>
            <p:cNvPr id="206" name="Text Box 89"/>
            <p:cNvSpPr txBox="1">
              <a:spLocks noChangeArrowheads="1"/>
            </p:cNvSpPr>
            <p:nvPr/>
          </p:nvSpPr>
          <p:spPr bwMode="auto">
            <a:xfrm>
              <a:off x="6788855" y="5116695"/>
              <a:ext cx="228600" cy="852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宋体" charset="0"/>
                </a:rPr>
                <a:t>潜在客户</a:t>
              </a:r>
              <a:endParaRPr lang="zh-CN" altLang="en-US" sz="1000" b="0" dirty="0">
                <a:latin typeface="宋体" charset="0"/>
              </a:endParaRPr>
            </a:p>
          </p:txBody>
        </p:sp>
        <p:sp>
          <p:nvSpPr>
            <p:cNvPr id="207" name="Text Box 89"/>
            <p:cNvSpPr txBox="1">
              <a:spLocks noChangeArrowheads="1"/>
            </p:cNvSpPr>
            <p:nvPr/>
          </p:nvSpPr>
          <p:spPr bwMode="auto">
            <a:xfrm>
              <a:off x="7167032" y="5127983"/>
              <a:ext cx="228600" cy="852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宋体" charset="0"/>
                </a:rPr>
                <a:t>等级管理</a:t>
              </a:r>
              <a:endParaRPr lang="zh-CN" altLang="en-US" sz="1000" b="0" dirty="0">
                <a:latin typeface="宋体" charset="0"/>
              </a:endParaRPr>
            </a:p>
          </p:txBody>
        </p:sp>
        <p:sp>
          <p:nvSpPr>
            <p:cNvPr id="208" name="Text Box 89"/>
            <p:cNvSpPr txBox="1">
              <a:spLocks noChangeArrowheads="1"/>
            </p:cNvSpPr>
            <p:nvPr/>
          </p:nvSpPr>
          <p:spPr bwMode="auto">
            <a:xfrm>
              <a:off x="7502876" y="5111050"/>
              <a:ext cx="228600" cy="667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宋体" charset="0"/>
                </a:rPr>
                <a:t>满意度</a:t>
              </a:r>
              <a:endParaRPr lang="zh-CN" altLang="en-US" sz="1000" b="0" dirty="0">
                <a:latin typeface="宋体" charset="0"/>
              </a:endParaRPr>
            </a:p>
          </p:txBody>
        </p:sp>
        <p:sp>
          <p:nvSpPr>
            <p:cNvPr id="209" name="Text Box 84"/>
            <p:cNvSpPr txBox="1">
              <a:spLocks noChangeArrowheads="1"/>
            </p:cNvSpPr>
            <p:nvPr/>
          </p:nvSpPr>
          <p:spPr bwMode="auto">
            <a:xfrm>
              <a:off x="6136923" y="4746628"/>
              <a:ext cx="1676400" cy="2980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dirty="0" smtClean="0">
                  <a:latin typeface="宋体" charset="0"/>
                </a:rPr>
                <a:t>客户档案</a:t>
              </a:r>
              <a:endParaRPr lang="zh-CN" altLang="en-US" sz="1000" dirty="0">
                <a:latin typeface="宋体" charset="0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221112" y="2705393"/>
            <a:ext cx="1717801" cy="1359958"/>
            <a:chOff x="4769027" y="2641604"/>
            <a:chExt cx="2224088" cy="1631950"/>
          </a:xfrm>
        </p:grpSpPr>
        <p:sp>
          <p:nvSpPr>
            <p:cNvPr id="224" name="Rectangle 4"/>
            <p:cNvSpPr>
              <a:spLocks noChangeArrowheads="1"/>
            </p:cNvSpPr>
            <p:nvPr/>
          </p:nvSpPr>
          <p:spPr bwMode="auto">
            <a:xfrm>
              <a:off x="4769027" y="2641604"/>
              <a:ext cx="2224088" cy="16319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lIns="18000" tIns="46800" rIns="18000" bIns="46800" anchor="ctr"/>
            <a:lstStyle/>
            <a:p>
              <a:endParaRPr lang="zh-CN" altLang="en-US"/>
            </a:p>
          </p:txBody>
        </p:sp>
        <p:sp>
          <p:nvSpPr>
            <p:cNvPr id="223" name="Text Box 93"/>
            <p:cNvSpPr txBox="1">
              <a:spLocks noChangeArrowheads="1"/>
            </p:cNvSpPr>
            <p:nvPr/>
          </p:nvSpPr>
          <p:spPr bwMode="auto">
            <a:xfrm>
              <a:off x="6642018" y="2858405"/>
              <a:ext cx="304800" cy="114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电子采购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25" name="Rectangle 41"/>
            <p:cNvSpPr>
              <a:spLocks noChangeArrowheads="1"/>
            </p:cNvSpPr>
            <p:nvPr/>
          </p:nvSpPr>
          <p:spPr bwMode="auto">
            <a:xfrm>
              <a:off x="5027758" y="2827507"/>
              <a:ext cx="636588" cy="212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需求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26" name="Line 45"/>
            <p:cNvSpPr>
              <a:spLocks noChangeShapeType="1"/>
            </p:cNvSpPr>
            <p:nvPr/>
          </p:nvSpPr>
          <p:spPr bwMode="auto">
            <a:xfrm>
              <a:off x="5688166" y="2935457"/>
              <a:ext cx="273050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227" name="Rectangle 42"/>
            <p:cNvSpPr>
              <a:spLocks noChangeArrowheads="1"/>
            </p:cNvSpPr>
            <p:nvPr/>
          </p:nvSpPr>
          <p:spPr bwMode="auto">
            <a:xfrm>
              <a:off x="6002316" y="3761306"/>
              <a:ext cx="56832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招标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28" name="Rectangle 42"/>
            <p:cNvSpPr>
              <a:spLocks noChangeArrowheads="1"/>
            </p:cNvSpPr>
            <p:nvPr/>
          </p:nvSpPr>
          <p:spPr bwMode="auto">
            <a:xfrm>
              <a:off x="5999485" y="2784822"/>
              <a:ext cx="56832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询比价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32" name="Rectangle 42"/>
            <p:cNvSpPr>
              <a:spLocks noChangeArrowheads="1"/>
            </p:cNvSpPr>
            <p:nvPr/>
          </p:nvSpPr>
          <p:spPr bwMode="auto">
            <a:xfrm>
              <a:off x="5073797" y="3764133"/>
              <a:ext cx="56832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订购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33" name="Line 53"/>
            <p:cNvSpPr>
              <a:spLocks noChangeShapeType="1"/>
            </p:cNvSpPr>
            <p:nvPr/>
          </p:nvSpPr>
          <p:spPr bwMode="auto">
            <a:xfrm>
              <a:off x="6307667" y="3045613"/>
              <a:ext cx="0" cy="729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236" name="Line 35"/>
            <p:cNvSpPr>
              <a:spLocks noChangeShapeType="1"/>
            </p:cNvSpPr>
            <p:nvPr/>
          </p:nvSpPr>
          <p:spPr bwMode="auto">
            <a:xfrm flipH="1" flipV="1">
              <a:off x="5357958" y="3064933"/>
              <a:ext cx="1" cy="696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249" name="Line 36"/>
            <p:cNvSpPr>
              <a:spLocks noChangeShapeType="1"/>
            </p:cNvSpPr>
            <p:nvPr/>
          </p:nvSpPr>
          <p:spPr bwMode="auto">
            <a:xfrm flipH="1" flipV="1">
              <a:off x="5705638" y="3894657"/>
              <a:ext cx="240771" cy="56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2215445" y="2439636"/>
            <a:ext cx="4882445" cy="286924"/>
            <a:chOff x="2215444" y="2322695"/>
            <a:chExt cx="4882445" cy="344309"/>
          </a:xfrm>
        </p:grpSpPr>
        <p:cxnSp>
          <p:nvCxnSpPr>
            <p:cNvPr id="11" name="直线箭头连接符 10"/>
            <p:cNvCxnSpPr/>
            <p:nvPr/>
          </p:nvCxnSpPr>
          <p:spPr bwMode="auto">
            <a:xfrm flipV="1">
              <a:off x="2215444" y="2328337"/>
              <a:ext cx="0" cy="12700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线箭头连接符 108"/>
            <p:cNvCxnSpPr/>
            <p:nvPr/>
          </p:nvCxnSpPr>
          <p:spPr bwMode="auto">
            <a:xfrm flipV="1">
              <a:off x="4583271" y="2339627"/>
              <a:ext cx="0" cy="12700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直线箭头连接符 109"/>
            <p:cNvCxnSpPr/>
            <p:nvPr/>
          </p:nvCxnSpPr>
          <p:spPr bwMode="auto">
            <a:xfrm flipV="1">
              <a:off x="7078097" y="2322695"/>
              <a:ext cx="0" cy="12700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线连接符 14"/>
            <p:cNvCxnSpPr/>
            <p:nvPr/>
          </p:nvCxnSpPr>
          <p:spPr bwMode="auto">
            <a:xfrm>
              <a:off x="2215444" y="2483559"/>
              <a:ext cx="48824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线箭头连接符 17"/>
            <p:cNvCxnSpPr/>
            <p:nvPr/>
          </p:nvCxnSpPr>
          <p:spPr bwMode="auto">
            <a:xfrm flipH="1">
              <a:off x="6011333" y="2483559"/>
              <a:ext cx="2" cy="1834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直线箭头连接符 123"/>
            <p:cNvCxnSpPr/>
            <p:nvPr/>
          </p:nvCxnSpPr>
          <p:spPr bwMode="auto">
            <a:xfrm flipH="1">
              <a:off x="3553198" y="2480738"/>
              <a:ext cx="2" cy="1834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组 20"/>
          <p:cNvGrpSpPr/>
          <p:nvPr/>
        </p:nvGrpSpPr>
        <p:grpSpPr>
          <a:xfrm>
            <a:off x="2238025" y="4038882"/>
            <a:ext cx="4882445" cy="277521"/>
            <a:chOff x="2238024" y="4241791"/>
            <a:chExt cx="4882445" cy="333025"/>
          </a:xfrm>
        </p:grpSpPr>
        <p:cxnSp>
          <p:nvCxnSpPr>
            <p:cNvPr id="126" name="直线连接符 125"/>
            <p:cNvCxnSpPr/>
            <p:nvPr/>
          </p:nvCxnSpPr>
          <p:spPr bwMode="auto">
            <a:xfrm>
              <a:off x="2238024" y="4411124"/>
              <a:ext cx="48824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线箭头连接符 126"/>
            <p:cNvCxnSpPr/>
            <p:nvPr/>
          </p:nvCxnSpPr>
          <p:spPr bwMode="auto">
            <a:xfrm flipV="1">
              <a:off x="6132660" y="4241791"/>
              <a:ext cx="0" cy="12700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直线箭头连接符 127"/>
            <p:cNvCxnSpPr/>
            <p:nvPr/>
          </p:nvCxnSpPr>
          <p:spPr bwMode="auto">
            <a:xfrm flipV="1">
              <a:off x="3335861" y="4253081"/>
              <a:ext cx="0" cy="12700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直线箭头连接符 128"/>
            <p:cNvCxnSpPr/>
            <p:nvPr/>
          </p:nvCxnSpPr>
          <p:spPr bwMode="auto">
            <a:xfrm flipH="1">
              <a:off x="2252165" y="4368791"/>
              <a:ext cx="2" cy="1834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直线箭头连接符 129"/>
            <p:cNvCxnSpPr/>
            <p:nvPr/>
          </p:nvCxnSpPr>
          <p:spPr bwMode="auto">
            <a:xfrm flipH="1">
              <a:off x="4761102" y="4380081"/>
              <a:ext cx="2" cy="1834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直线箭头连接符 130"/>
            <p:cNvCxnSpPr/>
            <p:nvPr/>
          </p:nvCxnSpPr>
          <p:spPr bwMode="auto">
            <a:xfrm flipH="1">
              <a:off x="7100707" y="4391371"/>
              <a:ext cx="2" cy="1834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 8"/>
          <p:cNvGrpSpPr/>
          <p:nvPr/>
        </p:nvGrpSpPr>
        <p:grpSpPr>
          <a:xfrm>
            <a:off x="2267744" y="2684226"/>
            <a:ext cx="1781971" cy="1359958"/>
            <a:chOff x="2284789" y="2616204"/>
            <a:chExt cx="2224088" cy="1631950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2284789" y="2616204"/>
              <a:ext cx="2224088" cy="16319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lIns="18000" tIns="46800" rIns="18000" bIns="46800" anchor="ctr"/>
            <a:lstStyle/>
            <a:p>
              <a:endParaRPr lang="zh-CN" altLang="en-US"/>
            </a:p>
          </p:txBody>
        </p:sp>
        <p:sp>
          <p:nvSpPr>
            <p:cNvPr id="35936" name="Text Box 93"/>
            <p:cNvSpPr txBox="1">
              <a:spLocks noChangeArrowheads="1"/>
            </p:cNvSpPr>
            <p:nvPr/>
          </p:nvSpPr>
          <p:spPr bwMode="auto">
            <a:xfrm>
              <a:off x="2429356" y="2824133"/>
              <a:ext cx="304800" cy="1147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在线商城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10" name="Rectangle 41"/>
            <p:cNvSpPr>
              <a:spLocks noChangeArrowheads="1"/>
            </p:cNvSpPr>
            <p:nvPr/>
          </p:nvSpPr>
          <p:spPr bwMode="auto">
            <a:xfrm>
              <a:off x="2702264" y="2773884"/>
              <a:ext cx="636588" cy="212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体验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11" name="Line 45"/>
            <p:cNvSpPr>
              <a:spLocks noChangeShapeType="1"/>
            </p:cNvSpPr>
            <p:nvPr/>
          </p:nvSpPr>
          <p:spPr bwMode="auto">
            <a:xfrm>
              <a:off x="3362672" y="2881834"/>
              <a:ext cx="273050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212" name="Rectangle 42"/>
            <p:cNvSpPr>
              <a:spLocks noChangeArrowheads="1"/>
            </p:cNvSpPr>
            <p:nvPr/>
          </p:nvSpPr>
          <p:spPr bwMode="auto">
            <a:xfrm>
              <a:off x="3705044" y="3227906"/>
              <a:ext cx="56832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咨询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13" name="Rectangle 42"/>
            <p:cNvSpPr>
              <a:spLocks noChangeArrowheads="1"/>
            </p:cNvSpPr>
            <p:nvPr/>
          </p:nvSpPr>
          <p:spPr bwMode="auto">
            <a:xfrm>
              <a:off x="3673991" y="2731199"/>
              <a:ext cx="56832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设计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14" name="Rectangle 42"/>
            <p:cNvSpPr>
              <a:spLocks noChangeArrowheads="1"/>
            </p:cNvSpPr>
            <p:nvPr/>
          </p:nvSpPr>
          <p:spPr bwMode="auto">
            <a:xfrm>
              <a:off x="3713510" y="3786706"/>
              <a:ext cx="56832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订购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16" name="Line 36"/>
            <p:cNvSpPr>
              <a:spLocks noChangeShapeType="1"/>
            </p:cNvSpPr>
            <p:nvPr/>
          </p:nvSpPr>
          <p:spPr bwMode="auto">
            <a:xfrm flipH="1" flipV="1">
              <a:off x="3408347" y="3925701"/>
              <a:ext cx="240771" cy="56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217" name="Rectangle 42"/>
            <p:cNvSpPr>
              <a:spLocks noChangeArrowheads="1"/>
            </p:cNvSpPr>
            <p:nvPr/>
          </p:nvSpPr>
          <p:spPr bwMode="auto">
            <a:xfrm>
              <a:off x="2765243" y="3812106"/>
              <a:ext cx="56832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追踪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18" name="Rectangle 42"/>
            <p:cNvSpPr>
              <a:spLocks noChangeArrowheads="1"/>
            </p:cNvSpPr>
            <p:nvPr/>
          </p:nvSpPr>
          <p:spPr bwMode="auto">
            <a:xfrm>
              <a:off x="2748303" y="3244844"/>
              <a:ext cx="56832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46800" rIns="18000" bIns="46800" anchor="ctr"/>
            <a:lstStyle/>
            <a:p>
              <a:pPr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000" b="0" dirty="0" smtClean="0">
                  <a:latin typeface="黑体" charset="0"/>
                  <a:ea typeface="黑体" charset="0"/>
                  <a:cs typeface="黑体" charset="0"/>
                </a:rPr>
                <a:t>收货</a:t>
              </a:r>
              <a:endParaRPr lang="zh-CN" altLang="en-US" sz="10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19" name="Line 53"/>
            <p:cNvSpPr>
              <a:spLocks noChangeShapeType="1"/>
            </p:cNvSpPr>
            <p:nvPr/>
          </p:nvSpPr>
          <p:spPr bwMode="auto">
            <a:xfrm>
              <a:off x="3969454" y="2980271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220" name="Line 53"/>
            <p:cNvSpPr>
              <a:spLocks noChangeShapeType="1"/>
            </p:cNvSpPr>
            <p:nvPr/>
          </p:nvSpPr>
          <p:spPr bwMode="auto">
            <a:xfrm>
              <a:off x="4011787" y="3502382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221" name="Line 35"/>
            <p:cNvSpPr>
              <a:spLocks noChangeShapeType="1"/>
            </p:cNvSpPr>
            <p:nvPr/>
          </p:nvSpPr>
          <p:spPr bwMode="auto">
            <a:xfrm flipV="1">
              <a:off x="3050469" y="3547537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222" name="Line 35"/>
            <p:cNvSpPr>
              <a:spLocks noChangeShapeType="1"/>
            </p:cNvSpPr>
            <p:nvPr/>
          </p:nvSpPr>
          <p:spPr bwMode="auto">
            <a:xfrm flipV="1">
              <a:off x="3036357" y="3011315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547664" y="2771539"/>
            <a:ext cx="720080" cy="1206500"/>
            <a:chOff x="1448154" y="2720979"/>
            <a:chExt cx="969073" cy="1447800"/>
          </a:xfrm>
        </p:grpSpPr>
        <p:sp>
          <p:nvSpPr>
            <p:cNvPr id="35854" name="Rectangle 11"/>
            <p:cNvSpPr>
              <a:spLocks noChangeArrowheads="1"/>
            </p:cNvSpPr>
            <p:nvPr/>
          </p:nvSpPr>
          <p:spPr bwMode="auto">
            <a:xfrm>
              <a:off x="1448154" y="2720979"/>
              <a:ext cx="555625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600" dirty="0" smtClean="0">
                  <a:latin typeface="黑体" charset="0"/>
                  <a:ea typeface="黑体" charset="0"/>
                  <a:cs typeface="黑体" charset="0"/>
                </a:rPr>
                <a:t>用户</a:t>
              </a:r>
              <a:endParaRPr lang="zh-CN" altLang="en-US" sz="16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32" name="Line 37"/>
            <p:cNvSpPr>
              <a:spLocks noChangeShapeType="1"/>
            </p:cNvSpPr>
            <p:nvPr/>
          </p:nvSpPr>
          <p:spPr bwMode="auto">
            <a:xfrm>
              <a:off x="2036227" y="3428999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 sz="160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6938913" y="2545321"/>
            <a:ext cx="880055" cy="1604109"/>
            <a:chOff x="6938912" y="2449517"/>
            <a:chExt cx="880055" cy="1924931"/>
          </a:xfrm>
        </p:grpSpPr>
        <p:sp>
          <p:nvSpPr>
            <p:cNvPr id="35855" name="Rectangle 12"/>
            <p:cNvSpPr>
              <a:spLocks noChangeArrowheads="1"/>
            </p:cNvSpPr>
            <p:nvPr/>
          </p:nvSpPr>
          <p:spPr bwMode="auto">
            <a:xfrm>
              <a:off x="7431359" y="2449517"/>
              <a:ext cx="381000" cy="1131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600" dirty="0" smtClean="0">
                  <a:latin typeface="黑体" charset="0"/>
                  <a:ea typeface="黑体" charset="0"/>
                  <a:cs typeface="黑体" charset="0"/>
                </a:rPr>
                <a:t>供</a:t>
              </a:r>
              <a:r>
                <a:rPr lang="zh-CN" altLang="en-US" sz="1600" b="0" dirty="0" smtClean="0">
                  <a:latin typeface="黑体" charset="0"/>
                  <a:ea typeface="黑体" charset="0"/>
                  <a:cs typeface="黑体" charset="0"/>
                </a:rPr>
                <a:t>应</a:t>
              </a:r>
              <a:r>
                <a:rPr lang="zh-CN" altLang="en-US" sz="1600" dirty="0" smtClean="0">
                  <a:latin typeface="黑体" charset="0"/>
                  <a:ea typeface="黑体" charset="0"/>
                  <a:cs typeface="黑体" charset="0"/>
                </a:rPr>
                <a:t>商</a:t>
              </a:r>
              <a:endParaRPr lang="zh-CN" altLang="en-US" sz="1600" b="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923" name="Line 80"/>
            <p:cNvSpPr>
              <a:spLocks noChangeShapeType="1"/>
            </p:cNvSpPr>
            <p:nvPr/>
          </p:nvSpPr>
          <p:spPr bwMode="auto">
            <a:xfrm>
              <a:off x="6938912" y="3963992"/>
              <a:ext cx="4480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133" name="Line 80"/>
            <p:cNvSpPr>
              <a:spLocks noChangeShapeType="1"/>
            </p:cNvSpPr>
            <p:nvPr/>
          </p:nvSpPr>
          <p:spPr bwMode="auto">
            <a:xfrm>
              <a:off x="6958198" y="316977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134" name="Rectangle 12"/>
            <p:cNvSpPr>
              <a:spLocks noChangeArrowheads="1"/>
            </p:cNvSpPr>
            <p:nvPr/>
          </p:nvSpPr>
          <p:spPr bwMode="auto">
            <a:xfrm>
              <a:off x="7437967" y="3703995"/>
              <a:ext cx="381000" cy="6704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客户</a:t>
              </a:r>
              <a:endParaRPr lang="zh-CN" altLang="en-US" sz="1400" b="0" dirty="0">
                <a:latin typeface="黑体" charset="0"/>
                <a:ea typeface="黑体" charset="0"/>
                <a:cs typeface="黑体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812360" y="2602205"/>
            <a:ext cx="792088" cy="1333500"/>
            <a:chOff x="7812360" y="2517779"/>
            <a:chExt cx="792088" cy="1600200"/>
          </a:xfrm>
        </p:grpSpPr>
        <p:sp>
          <p:nvSpPr>
            <p:cNvPr id="35859" name="Rectangle 16"/>
            <p:cNvSpPr>
              <a:spLocks noChangeArrowheads="1"/>
            </p:cNvSpPr>
            <p:nvPr/>
          </p:nvSpPr>
          <p:spPr bwMode="auto">
            <a:xfrm>
              <a:off x="8182329" y="2517779"/>
              <a:ext cx="422119" cy="160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18000" tIns="46800" rIns="18000" bIns="46800" anchor="ctr"/>
            <a:lstStyle/>
            <a:p>
              <a:pPr algn="ctr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支付中心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35" name="Line 80"/>
            <p:cNvSpPr>
              <a:spLocks noChangeShapeType="1"/>
            </p:cNvSpPr>
            <p:nvPr/>
          </p:nvSpPr>
          <p:spPr bwMode="auto">
            <a:xfrm>
              <a:off x="7812360" y="398215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105" name="Line 80"/>
            <p:cNvSpPr>
              <a:spLocks noChangeShapeType="1"/>
            </p:cNvSpPr>
            <p:nvPr/>
          </p:nvSpPr>
          <p:spPr bwMode="auto">
            <a:xfrm>
              <a:off x="7812360" y="3169771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4049715" y="2583097"/>
            <a:ext cx="1227841" cy="1568676"/>
            <a:chOff x="4049714" y="2494849"/>
            <a:chExt cx="1227841" cy="1882411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442186" y="2638783"/>
              <a:ext cx="532980" cy="16319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lIns="18000" tIns="46800" rIns="18000" bIns="46800" anchor="ctr"/>
            <a:lstStyle/>
            <a:p>
              <a:endParaRPr lang="zh-CN" altLang="en-US"/>
            </a:p>
          </p:txBody>
        </p:sp>
        <p:sp>
          <p:nvSpPr>
            <p:cNvPr id="142" name="Text Box 93"/>
            <p:cNvSpPr txBox="1">
              <a:spLocks noChangeArrowheads="1"/>
            </p:cNvSpPr>
            <p:nvPr/>
          </p:nvSpPr>
          <p:spPr bwMode="auto">
            <a:xfrm>
              <a:off x="4580998" y="2889960"/>
              <a:ext cx="244210" cy="114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46800" rIns="18000" bIns="4680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zh-CN" altLang="en-US" sz="1400" dirty="0" smtClean="0">
                  <a:latin typeface="黑体" charset="0"/>
                  <a:ea typeface="黑体" charset="0"/>
                  <a:cs typeface="黑体" charset="0"/>
                </a:rPr>
                <a:t>营销推广</a:t>
              </a:r>
              <a:endParaRPr lang="zh-CN" altLang="en-US" sz="1400" dirty="0"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43" name="Line 80"/>
            <p:cNvSpPr>
              <a:spLocks noChangeShapeType="1"/>
            </p:cNvSpPr>
            <p:nvPr/>
          </p:nvSpPr>
          <p:spPr bwMode="auto">
            <a:xfrm flipV="1">
              <a:off x="4967110" y="3358442"/>
              <a:ext cx="310445" cy="14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sp>
          <p:nvSpPr>
            <p:cNvPr id="144" name="Line 80"/>
            <p:cNvSpPr>
              <a:spLocks noChangeShapeType="1"/>
            </p:cNvSpPr>
            <p:nvPr/>
          </p:nvSpPr>
          <p:spPr bwMode="auto">
            <a:xfrm flipV="1">
              <a:off x="4049714" y="3383841"/>
              <a:ext cx="420693" cy="70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/>
            <a:lstStyle/>
            <a:p>
              <a:endParaRPr lang="zh-CN" altLang="en-US"/>
            </a:p>
          </p:txBody>
        </p:sp>
        <p:cxnSp>
          <p:nvCxnSpPr>
            <p:cNvPr id="145" name="直线箭头连接符 144"/>
            <p:cNvCxnSpPr/>
            <p:nvPr/>
          </p:nvCxnSpPr>
          <p:spPr bwMode="auto">
            <a:xfrm flipH="1">
              <a:off x="4724411" y="2494849"/>
              <a:ext cx="2" cy="1834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直线箭头连接符 145"/>
            <p:cNvCxnSpPr/>
            <p:nvPr/>
          </p:nvCxnSpPr>
          <p:spPr bwMode="auto">
            <a:xfrm flipV="1">
              <a:off x="4687696" y="4250260"/>
              <a:ext cx="0" cy="12700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9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41183"/>
            <a:ext cx="7772400" cy="952500"/>
          </a:xfrm>
        </p:spPr>
        <p:txBody>
          <a:bodyPr/>
          <a:lstStyle/>
          <a:p>
            <a:r>
              <a:rPr lang="zh-CN" altLang="en-US" dirty="0" smtClean="0"/>
              <a:t>总体框架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1316"/>
            <a:ext cx="5558630" cy="438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29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组 52225"/>
          <p:cNvGrpSpPr/>
          <p:nvPr/>
        </p:nvGrpSpPr>
        <p:grpSpPr>
          <a:xfrm>
            <a:off x="2758733" y="1798592"/>
            <a:ext cx="3986378" cy="410836"/>
            <a:chOff x="2758733" y="1513050"/>
            <a:chExt cx="3986378" cy="493003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3582">
              <a:off x="2758733" y="1537237"/>
              <a:ext cx="506936" cy="391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769" y="1581136"/>
              <a:ext cx="361631" cy="337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031" y="1580607"/>
              <a:ext cx="243304" cy="425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602" y="1513050"/>
              <a:ext cx="384509" cy="468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" name="组 4"/>
          <p:cNvGrpSpPr/>
          <p:nvPr/>
        </p:nvGrpSpPr>
        <p:grpSpPr>
          <a:xfrm>
            <a:off x="300336" y="1097482"/>
            <a:ext cx="8674331" cy="707531"/>
            <a:chOff x="300336" y="712112"/>
            <a:chExt cx="8674331" cy="849040"/>
          </a:xfrm>
        </p:grpSpPr>
        <p:sp>
          <p:nvSpPr>
            <p:cNvPr id="2" name="文本框 1"/>
            <p:cNvSpPr txBox="1"/>
            <p:nvPr/>
          </p:nvSpPr>
          <p:spPr>
            <a:xfrm>
              <a:off x="300336" y="745068"/>
              <a:ext cx="8674331" cy="767985"/>
            </a:xfrm>
            <a:prstGeom prst="rect">
              <a:avLst/>
            </a:prstGeom>
            <a:solidFill>
              <a:srgbClr val="FF996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endParaRPr kumimoji="1" lang="zh-CN" altLang="en-US" dirty="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3071166" y="774907"/>
              <a:ext cx="646331" cy="756818"/>
              <a:chOff x="3071167" y="774907"/>
              <a:chExt cx="638590" cy="949568"/>
            </a:xfrm>
          </p:grpSpPr>
          <p:pic>
            <p:nvPicPr>
              <p:cNvPr id="15" name="Picture 5" descr="E:\Tim.Teng\ppt\ppt素材\ppt宝藏_www.pptbz.com_卡通人物头像\ppt宝藏_www.pptbz.com_卡通人物头像27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98087" y="774907"/>
                <a:ext cx="559514" cy="559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3071167" y="1168400"/>
                <a:ext cx="638590" cy="556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个人</a:t>
                </a:r>
                <a:endParaRPr kumimoji="1" lang="zh-CN" altLang="en-US" dirty="0"/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2024435" y="732001"/>
              <a:ext cx="667175" cy="794097"/>
              <a:chOff x="2024434" y="732000"/>
              <a:chExt cx="983887" cy="1025906"/>
            </a:xfrm>
          </p:grpSpPr>
          <p:pic>
            <p:nvPicPr>
              <p:cNvPr id="14" name="Picture 8" descr="E:\Tim.Teng\ppt\ppt素材\ppt宝藏_www.pptbz.com_卡通人物头像\ppt宝藏_www.pptbz.com_卡通人物头像70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434" y="732000"/>
                <a:ext cx="622671" cy="62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2055173" y="1185331"/>
                <a:ext cx="953148" cy="572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客户</a:t>
                </a:r>
                <a:endParaRPr kumimoji="1" lang="zh-CN" altLang="en-US" dirty="0"/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4377854" y="712112"/>
              <a:ext cx="646331" cy="807629"/>
              <a:chOff x="4307299" y="712111"/>
              <a:chExt cx="806157" cy="973674"/>
            </a:xfrm>
          </p:grpSpPr>
          <p:pic>
            <p:nvPicPr>
              <p:cNvPr id="16" name="Picture 5" descr="E:\Tim.Teng\ppt\ppt素材\ppt宝藏_www.pptbz.com_卡通人物头像\ppt宝藏_www.pptbz.com_卡通人物头像3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1312" y="712111"/>
                <a:ext cx="693355" cy="6933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4307299" y="1151466"/>
                <a:ext cx="806157" cy="53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员工</a:t>
                </a:r>
                <a:endParaRPr kumimoji="1" lang="zh-CN" altLang="en-US" dirty="0"/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5689600" y="767228"/>
              <a:ext cx="1041400" cy="793924"/>
              <a:chOff x="5689599" y="767227"/>
              <a:chExt cx="897467" cy="912381"/>
            </a:xfrm>
          </p:grpSpPr>
          <p:pic>
            <p:nvPicPr>
              <p:cNvPr id="17" name="Picture 4" descr="E:\Tim.Teng\ppt\ppt素材\ppt宝藏_www.pptbz.com_卡通人物头像\ppt宝藏_www.pptbz.com_卡通人物头像66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9591" y="767227"/>
                <a:ext cx="537343" cy="537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5689599" y="1170282"/>
                <a:ext cx="897467" cy="50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接入商</a:t>
                </a:r>
                <a:endParaRPr kumimoji="1" lang="zh-CN" altLang="en-US" dirty="0"/>
              </a:p>
            </p:txBody>
          </p:sp>
        </p:grpSp>
        <p:grpSp>
          <p:nvGrpSpPr>
            <p:cNvPr id="26" name="组 25"/>
            <p:cNvGrpSpPr/>
            <p:nvPr/>
          </p:nvGrpSpPr>
          <p:grpSpPr>
            <a:xfrm>
              <a:off x="6901216" y="765863"/>
              <a:ext cx="877163" cy="787061"/>
              <a:chOff x="6901215" y="765863"/>
              <a:chExt cx="1010901" cy="921359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901215" y="1168399"/>
                <a:ext cx="1010901" cy="518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供应商</a:t>
                </a:r>
                <a:endParaRPr kumimoji="1" lang="zh-CN" altLang="en-US" dirty="0"/>
              </a:p>
            </p:txBody>
          </p:sp>
          <p:pic>
            <p:nvPicPr>
              <p:cNvPr id="22" name="Picture 8" descr="E:\Tim.Teng\ppt\ppt素材\ppt宝藏_www.pptbz.com_卡通人物头像\ppt宝藏_www.pptbz.com_卡通人物头像70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2834" y="765863"/>
                <a:ext cx="622671" cy="62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2237" name="组 52236"/>
          <p:cNvGrpSpPr/>
          <p:nvPr/>
        </p:nvGrpSpPr>
        <p:grpSpPr>
          <a:xfrm>
            <a:off x="300336" y="1868128"/>
            <a:ext cx="659220" cy="3725675"/>
            <a:chOff x="300336" y="1636888"/>
            <a:chExt cx="659220" cy="4470809"/>
          </a:xfrm>
        </p:grpSpPr>
        <p:sp>
          <p:nvSpPr>
            <p:cNvPr id="27" name="文本框 26"/>
            <p:cNvSpPr txBox="1"/>
            <p:nvPr/>
          </p:nvSpPr>
          <p:spPr>
            <a:xfrm>
              <a:off x="300336" y="1636888"/>
              <a:ext cx="659220" cy="4470809"/>
            </a:xfrm>
            <a:prstGeom prst="rect">
              <a:avLst/>
            </a:prstGeom>
            <a:solidFill>
              <a:srgbClr val="FF996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defRPr kumimoji="1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5003" y="3014133"/>
              <a:ext cx="495530" cy="210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运维管理平台</a:t>
              </a:r>
              <a:endParaRPr kumimoji="1" lang="zh-CN" altLang="en-US" dirty="0"/>
            </a:p>
          </p:txBody>
        </p:sp>
      </p:grpSp>
      <p:grpSp>
        <p:nvGrpSpPr>
          <p:cNvPr id="52236" name="组 52235"/>
          <p:cNvGrpSpPr/>
          <p:nvPr/>
        </p:nvGrpSpPr>
        <p:grpSpPr>
          <a:xfrm>
            <a:off x="8240890" y="1868130"/>
            <a:ext cx="733778" cy="3725674"/>
            <a:chOff x="8240890" y="1636889"/>
            <a:chExt cx="733778" cy="4470808"/>
          </a:xfrm>
        </p:grpSpPr>
        <p:sp>
          <p:nvSpPr>
            <p:cNvPr id="30" name="文本框 29"/>
            <p:cNvSpPr txBox="1"/>
            <p:nvPr/>
          </p:nvSpPr>
          <p:spPr>
            <a:xfrm>
              <a:off x="8240890" y="1636889"/>
              <a:ext cx="733778" cy="4470808"/>
            </a:xfrm>
            <a:prstGeom prst="rect">
              <a:avLst/>
            </a:prstGeom>
            <a:solidFill>
              <a:srgbClr val="FF996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defRPr kumimoji="1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394470" y="3031067"/>
              <a:ext cx="495530" cy="210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安全体系平台</a:t>
              </a:r>
              <a:endParaRPr kumimoji="1" lang="zh-CN" altLang="en-US" dirty="0"/>
            </a:p>
          </p:txBody>
        </p:sp>
      </p:grpSp>
      <p:grpSp>
        <p:nvGrpSpPr>
          <p:cNvPr id="52230" name="组 52229"/>
          <p:cNvGrpSpPr/>
          <p:nvPr/>
        </p:nvGrpSpPr>
        <p:grpSpPr>
          <a:xfrm>
            <a:off x="1017451" y="2261764"/>
            <a:ext cx="7154949" cy="523727"/>
            <a:chOff x="1017451" y="2193911"/>
            <a:chExt cx="7154949" cy="628471"/>
          </a:xfrm>
          <a:solidFill>
            <a:srgbClr val="FFFF00"/>
          </a:solidFill>
        </p:grpSpPr>
        <p:sp>
          <p:nvSpPr>
            <p:cNvPr id="6" name="文本框 5"/>
            <p:cNvSpPr txBox="1"/>
            <p:nvPr/>
          </p:nvSpPr>
          <p:spPr>
            <a:xfrm>
              <a:off x="1017451" y="2193911"/>
              <a:ext cx="7154949" cy="62847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defRPr kumimoji="1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endPara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28552" y="2277534"/>
              <a:ext cx="877163" cy="44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dirty="0"/>
                <a:t>信息层</a:t>
              </a:r>
            </a:p>
          </p:txBody>
        </p:sp>
        <p:sp>
          <p:nvSpPr>
            <p:cNvPr id="52224" name="文本框 52223"/>
            <p:cNvSpPr txBox="1"/>
            <p:nvPr/>
          </p:nvSpPr>
          <p:spPr>
            <a:xfrm>
              <a:off x="6215308" y="2277534"/>
              <a:ext cx="1569660" cy="44319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内部办公门户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39752" y="2277534"/>
              <a:ext cx="1107996" cy="44319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在线商城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256092" y="2277534"/>
              <a:ext cx="1107996" cy="44319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电子采购</a:t>
              </a:r>
            </a:p>
          </p:txBody>
        </p:sp>
      </p:grpSp>
      <p:grpSp>
        <p:nvGrpSpPr>
          <p:cNvPr id="52232" name="组 52231"/>
          <p:cNvGrpSpPr/>
          <p:nvPr/>
        </p:nvGrpSpPr>
        <p:grpSpPr>
          <a:xfrm>
            <a:off x="1030112" y="3808647"/>
            <a:ext cx="7142288" cy="849052"/>
            <a:chOff x="1030111" y="4329269"/>
            <a:chExt cx="7142288" cy="1018862"/>
          </a:xfrm>
          <a:solidFill>
            <a:srgbClr val="A6A6A6"/>
          </a:solidFill>
        </p:grpSpPr>
        <p:sp>
          <p:nvSpPr>
            <p:cNvPr id="8" name="文本框 7"/>
            <p:cNvSpPr txBox="1"/>
            <p:nvPr/>
          </p:nvSpPr>
          <p:spPr>
            <a:xfrm>
              <a:off x="1033653" y="4329269"/>
              <a:ext cx="7138746" cy="1018862"/>
            </a:xfrm>
            <a:prstGeom prst="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defRPr kumimoji="1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52228" name="文本框 52227"/>
            <p:cNvSpPr txBox="1"/>
            <p:nvPr/>
          </p:nvSpPr>
          <p:spPr>
            <a:xfrm>
              <a:off x="1030111" y="4614333"/>
              <a:ext cx="135441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应用集成层</a:t>
              </a:r>
              <a:endParaRPr kumimoji="1"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995935" y="4408223"/>
              <a:ext cx="1569660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访问安全控制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869218" y="4405399"/>
              <a:ext cx="1087157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en-US" altLang="zh-CN" dirty="0"/>
                <a:t>BPM</a:t>
              </a:r>
              <a:r>
                <a:rPr lang="zh-CN" altLang="en-US" dirty="0"/>
                <a:t>工具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318176" y="4402578"/>
              <a:ext cx="1569660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集中用户管理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652119" y="4416689"/>
              <a:ext cx="1107996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报表工具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37736" y="4879534"/>
              <a:ext cx="1016625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en-US" altLang="zh-CN" dirty="0"/>
                <a:t>GPS</a:t>
              </a:r>
              <a:r>
                <a:rPr lang="zh-CN" altLang="en-US" dirty="0"/>
                <a:t>工具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334522" y="4879532"/>
              <a:ext cx="1107996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接口平台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28145" y="4904933"/>
              <a:ext cx="1107996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建模工具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47717" y="4888000"/>
              <a:ext cx="1569660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快速开发平台</a:t>
              </a:r>
            </a:p>
          </p:txBody>
        </p:sp>
      </p:grpSp>
      <p:grpSp>
        <p:nvGrpSpPr>
          <p:cNvPr id="52235" name="组 52234"/>
          <p:cNvGrpSpPr/>
          <p:nvPr/>
        </p:nvGrpSpPr>
        <p:grpSpPr>
          <a:xfrm>
            <a:off x="1030111" y="4714274"/>
            <a:ext cx="7142290" cy="879529"/>
            <a:chOff x="1030110" y="5373494"/>
            <a:chExt cx="7142290" cy="1055434"/>
          </a:xfrm>
        </p:grpSpPr>
        <p:sp>
          <p:nvSpPr>
            <p:cNvPr id="9" name="文本框 8"/>
            <p:cNvSpPr txBox="1"/>
            <p:nvPr/>
          </p:nvSpPr>
          <p:spPr>
            <a:xfrm>
              <a:off x="1034408" y="5373494"/>
              <a:ext cx="7137992" cy="1055434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defRPr kumimoji="1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52229" name="文本框 52228"/>
            <p:cNvSpPr txBox="1"/>
            <p:nvPr/>
          </p:nvSpPr>
          <p:spPr>
            <a:xfrm>
              <a:off x="1030110" y="5726503"/>
              <a:ext cx="1338333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基础平台层</a:t>
              </a:r>
              <a:endParaRPr kumimoji="1"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339751" y="5923724"/>
              <a:ext cx="2262158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应用服务器软件系统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536011" y="5416417"/>
              <a:ext cx="1107996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操作系统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339751" y="5416230"/>
              <a:ext cx="1107996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网络系统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673331" y="5923724"/>
              <a:ext cx="1338828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数据库系统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688139" y="5416417"/>
              <a:ext cx="1107996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缓存系统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084167" y="5923724"/>
              <a:ext cx="1107996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分发系统</a:t>
              </a:r>
            </a:p>
          </p:txBody>
        </p:sp>
      </p:grpSp>
      <p:grpSp>
        <p:nvGrpSpPr>
          <p:cNvPr id="52234" name="组 52233"/>
          <p:cNvGrpSpPr/>
          <p:nvPr/>
        </p:nvGrpSpPr>
        <p:grpSpPr>
          <a:xfrm>
            <a:off x="1034408" y="2816816"/>
            <a:ext cx="7137992" cy="965300"/>
            <a:chOff x="1034408" y="2861720"/>
            <a:chExt cx="7137992" cy="1158359"/>
          </a:xfrm>
        </p:grpSpPr>
        <p:grpSp>
          <p:nvGrpSpPr>
            <p:cNvPr id="52231" name="组 52230"/>
            <p:cNvGrpSpPr/>
            <p:nvPr/>
          </p:nvGrpSpPr>
          <p:grpSpPr>
            <a:xfrm>
              <a:off x="1034408" y="2861720"/>
              <a:ext cx="7137992" cy="1158359"/>
              <a:chOff x="1020297" y="2960497"/>
              <a:chExt cx="7137992" cy="1158359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文本框 6"/>
              <p:cNvSpPr txBox="1"/>
              <p:nvPr/>
            </p:nvSpPr>
            <p:spPr>
              <a:xfrm>
                <a:off x="1020297" y="2960497"/>
                <a:ext cx="7137992" cy="1158359"/>
              </a:xfrm>
              <a:prstGeom prst="rect">
                <a:avLst/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>
                  <a:defRPr kumimoji="1">
                    <a:solidFill>
                      <a:schemeClr val="lt1"/>
                    </a:solidFill>
                    <a:latin typeface="+mn-lt"/>
                    <a:ea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638009" y="3084576"/>
                <a:ext cx="1569660" cy="443198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/>
                </a:lvl1pPr>
              </a:lstStyle>
              <a:p>
                <a:r>
                  <a:rPr lang="zh-CN" altLang="en-US" dirty="0"/>
                  <a:t>客户管理平台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981825" y="3084885"/>
                <a:ext cx="1569660" cy="443198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/>
                </a:lvl1pPr>
              </a:lstStyle>
              <a:p>
                <a:r>
                  <a:rPr lang="zh-CN" altLang="en-US" dirty="0"/>
                  <a:t>财务管理平台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957719" y="3603033"/>
                <a:ext cx="1569660" cy="443198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/>
                </a:lvl1pPr>
              </a:lstStyle>
              <a:p>
                <a:r>
                  <a:rPr lang="zh-CN" altLang="en-US" dirty="0"/>
                  <a:t>商业分析平台</a:t>
                </a:r>
              </a:p>
            </p:txBody>
          </p:sp>
          <p:sp>
            <p:nvSpPr>
              <p:cNvPr id="52225" name="文本框 52224"/>
              <p:cNvSpPr txBox="1"/>
              <p:nvPr/>
            </p:nvSpPr>
            <p:spPr>
              <a:xfrm>
                <a:off x="1029497" y="3287060"/>
                <a:ext cx="1338828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业务应用层</a:t>
                </a:r>
                <a:endParaRPr kumimoji="1" lang="zh-CN" altLang="en-US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325641" y="3603033"/>
                <a:ext cx="1569660" cy="443198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/>
                </a:lvl1pPr>
              </a:lstStyle>
              <a:p>
                <a:r>
                  <a:rPr lang="zh-CN" altLang="en-US" dirty="0"/>
                  <a:t>决策支持平台</a:t>
                </a:r>
              </a:p>
            </p:txBody>
          </p:sp>
          <p:sp>
            <p:nvSpPr>
              <p:cNvPr id="52227" name="文本框 52226"/>
              <p:cNvSpPr txBox="1"/>
              <p:nvPr/>
            </p:nvSpPr>
            <p:spPr>
              <a:xfrm>
                <a:off x="2325641" y="3084602"/>
                <a:ext cx="1569660" cy="443198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/>
                </a:lvl1pPr>
              </a:lstStyle>
              <a:p>
                <a:r>
                  <a:rPr lang="zh-CN" altLang="en-US" dirty="0"/>
                  <a:t>采购物流平台</a:t>
                </a:r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5652120" y="3504256"/>
              <a:ext cx="1107996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支付中心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888436" y="3504256"/>
              <a:ext cx="1107996" cy="44319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/>
              </a:lvl1pPr>
            </a:lstStyle>
            <a:p>
              <a:r>
                <a:rPr lang="zh-CN" altLang="en-US" dirty="0"/>
                <a:t>营销推广</a:t>
              </a:r>
            </a:p>
          </p:txBody>
        </p:sp>
      </p:grpSp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业务应用模块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36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41183"/>
            <a:ext cx="7772400" cy="952500"/>
          </a:xfrm>
        </p:spPr>
        <p:txBody>
          <a:bodyPr/>
          <a:lstStyle/>
          <a:p>
            <a:r>
              <a:rPr lang="zh-CN" altLang="en-US" dirty="0" smtClean="0"/>
              <a:t>组织人员保障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9274" y="1532176"/>
            <a:ext cx="8380893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为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保障项目高效执行，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建议由天易和咨询团队共同组成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项目领导小组，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组建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由天易主要相关业务部门领导参与的项目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执行团队，整个项目团队的组织架构如下：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9918" y="2567748"/>
            <a:ext cx="7387582" cy="2449992"/>
            <a:chOff x="549918" y="2567748"/>
            <a:chExt cx="7387582" cy="2449992"/>
          </a:xfrm>
        </p:grpSpPr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3880439" y="2567748"/>
              <a:ext cx="1990606" cy="491002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accent3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60000"/>
                </a:lnSpc>
                <a:spcBef>
                  <a:spcPct val="50000"/>
                </a:spcBef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项目领导小组</a:t>
              </a: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549918" y="3326062"/>
              <a:ext cx="2066200" cy="49100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accent3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60000"/>
                </a:lnSpc>
                <a:spcBef>
                  <a:spcPct val="50000"/>
                </a:spcBef>
              </a:pPr>
              <a:r>
                <a:rPr kumimoji="1"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外部专家</a:t>
              </a:r>
              <a:endPara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3504155" y="3326062"/>
              <a:ext cx="2743175" cy="49100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accent3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60000"/>
                </a:lnSpc>
                <a:spcBef>
                  <a:spcPct val="50000"/>
                </a:spcBef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kumimoji="1"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执行团队</a:t>
              </a:r>
            </a:p>
          </p:txBody>
        </p:sp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5758268" y="4526738"/>
              <a:ext cx="2179232" cy="49100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accent3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60000"/>
                </a:lnSpc>
                <a:spcBef>
                  <a:spcPct val="50000"/>
                </a:spcBef>
              </a:pPr>
              <a:r>
                <a:rPr kumimoji="1"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天易主要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相关业务部门领导</a:t>
              </a:r>
            </a:p>
          </p:txBody>
        </p:sp>
        <p:cxnSp>
          <p:nvCxnSpPr>
            <p:cNvPr id="17" name="AutoShape 38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875742" y="3058750"/>
              <a:ext cx="0" cy="26731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AutoShape 4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3095724" y="1546043"/>
              <a:ext cx="267313" cy="3292724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AutoShape 48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16200000" flipH="1">
              <a:off x="5506977" y="3185829"/>
              <a:ext cx="709674" cy="1972142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2166285" y="4526738"/>
              <a:ext cx="2070100" cy="49100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accent3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60000"/>
                </a:lnSpc>
                <a:spcBef>
                  <a:spcPct val="50000"/>
                </a:spcBef>
              </a:pPr>
              <a:r>
                <a:rPr kumimoji="1"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咨询团队</a:t>
              </a:r>
              <a:endPara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8" name="AutoShape 47"/>
            <p:cNvCxnSpPr>
              <a:cxnSpLocks noChangeShapeType="1"/>
              <a:stCxn id="9" idx="2"/>
              <a:endCxn id="37" idx="0"/>
            </p:cNvCxnSpPr>
            <p:nvPr/>
          </p:nvCxnSpPr>
          <p:spPr bwMode="auto">
            <a:xfrm rot="5400000">
              <a:off x="3683703" y="3334698"/>
              <a:ext cx="709674" cy="1674407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2" name="直接箭头连接符 1041"/>
            <p:cNvCxnSpPr>
              <a:stCxn id="37" idx="3"/>
              <a:endCxn id="10" idx="1"/>
            </p:cNvCxnSpPr>
            <p:nvPr/>
          </p:nvCxnSpPr>
          <p:spPr bwMode="auto">
            <a:xfrm>
              <a:off x="4236386" y="4772239"/>
              <a:ext cx="1521883" cy="0"/>
            </a:xfrm>
            <a:prstGeom prst="straightConnector1">
              <a:avLst/>
            </a:prstGeom>
            <a:ln>
              <a:headEnd type="arrow"/>
              <a:tailEnd type="arrow"/>
            </a:ln>
            <a:extLst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44" name="TextBox 1043"/>
            <p:cNvSpPr txBox="1"/>
            <p:nvPr/>
          </p:nvSpPr>
          <p:spPr>
            <a:xfrm>
              <a:off x="4355977" y="4494988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双方接口人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2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41183"/>
            <a:ext cx="7772400" cy="952500"/>
          </a:xfrm>
        </p:spPr>
        <p:txBody>
          <a:bodyPr/>
          <a:lstStyle/>
          <a:p>
            <a:r>
              <a:rPr lang="zh-CN" altLang="en-US" dirty="0" smtClean="0"/>
              <a:t>执行</a:t>
            </a:r>
            <a:r>
              <a:rPr lang="zh-CN" altLang="en-US" dirty="0"/>
              <a:t>计划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2413" y="1406202"/>
            <a:ext cx="8639175" cy="4115594"/>
            <a:chOff x="252413" y="1406202"/>
            <a:chExt cx="8639175" cy="4115594"/>
          </a:xfrm>
        </p:grpSpPr>
        <p:sp>
          <p:nvSpPr>
            <p:cNvPr id="4" name="矩形 3"/>
            <p:cNvSpPr/>
            <p:nvPr/>
          </p:nvSpPr>
          <p:spPr>
            <a:xfrm>
              <a:off x="252413" y="1406202"/>
              <a:ext cx="8639175" cy="41155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3" y="1406202"/>
              <a:ext cx="8639175" cy="41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7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</a:t>
            </a:r>
            <a:r>
              <a:rPr lang="zh-CN" altLang="en-US" dirty="0" smtClean="0"/>
              <a:t>易开展网络化经营的直接目标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202"/>
            <a:ext cx="8229600" cy="39725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前端目标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</a:rPr>
              <a:t>抢占先机，扩大网购品类，强化品牌，推广技术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吸引、创造潜在</a:t>
            </a:r>
            <a:r>
              <a:rPr lang="zh-CN" altLang="en-US" dirty="0">
                <a:solidFill>
                  <a:schemeClr val="bg1"/>
                </a:solidFill>
              </a:rPr>
              <a:t>顾客</a:t>
            </a:r>
            <a:r>
              <a:rPr lang="zh-CN" altLang="en-US" dirty="0" smtClean="0">
                <a:solidFill>
                  <a:schemeClr val="bg1"/>
                </a:solidFill>
              </a:rPr>
              <a:t>群，扩大有效顾客群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提高顾客的服务满意度和品牌忠诚度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后端目标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</a:rPr>
              <a:t>整合行业资源，提高</a:t>
            </a:r>
            <a:r>
              <a:rPr lang="zh-CN" altLang="en-US" dirty="0">
                <a:solidFill>
                  <a:schemeClr val="bg1"/>
                </a:solidFill>
              </a:rPr>
              <a:t>行业影响力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获取竞争</a:t>
            </a:r>
            <a:r>
              <a:rPr lang="zh-CN" altLang="en-US" dirty="0">
                <a:solidFill>
                  <a:schemeClr val="bg1"/>
                </a:solidFill>
              </a:rPr>
              <a:t>情报</a:t>
            </a:r>
            <a:r>
              <a:rPr lang="zh-CN" altLang="en-US" dirty="0" smtClean="0">
                <a:solidFill>
                  <a:schemeClr val="bg1"/>
                </a:solidFill>
              </a:rPr>
              <a:t>和成交信息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进入</a:t>
            </a:r>
            <a:r>
              <a:rPr lang="zh-CN" altLang="en-US" dirty="0" smtClean="0">
                <a:solidFill>
                  <a:schemeClr val="bg1"/>
                </a:solidFill>
              </a:rPr>
              <a:t>互联网金融领域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3289548"/>
            <a:ext cx="63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50" dirty="0" smtClean="0">
                <a:ln w="11430"/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微软雅黑" pitchFamily="34" charset="-122"/>
              </a:rPr>
              <a:t>最终核心问题：增加门窗品类的销量</a:t>
            </a:r>
            <a:endParaRPr lang="zh-CN" altLang="en-US" sz="2800" b="1" spc="150" dirty="0">
              <a:ln w="11430"/>
              <a:solidFill>
                <a:srgbClr val="00B05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04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470860"/>
              </p:ext>
            </p:extLst>
          </p:nvPr>
        </p:nvGraphicFramePr>
        <p:xfrm>
          <a:off x="755576" y="2562404"/>
          <a:ext cx="7632700" cy="28873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76760"/>
                <a:gridCol w="2714352"/>
                <a:gridCol w="2541588"/>
              </a:tblGrid>
              <a:tr h="33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类型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特征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典型代表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24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大型企业的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B2B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网站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与上游的供货关系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与下游的销货关系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海尔集团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</a:tr>
              <a:tr h="438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区域性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B2B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应用平台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政府资助、企业主导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服务区域内集群产业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政府电子采购平台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</a:tr>
              <a:tr h="252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行业性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B2B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网站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专业细分化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我的钢铁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</a:tr>
              <a:tr h="570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综合性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B2B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中介平台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主要服务于中小企业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阿里巴巴、慧聪网等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6666" y="337220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5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DDDDD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B2B</a:t>
            </a: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DDDDD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DDDDD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Business-2-Business</a:t>
            </a: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DDDDD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），即商业对商业，或是企业对企业的电子商务，即企业与企业之间通过因特网进行产品、服务及信息的交换。</a:t>
            </a:r>
          </a:p>
          <a:p>
            <a:pPr marL="342900" indent="-342900">
              <a:lnSpc>
                <a:spcPct val="105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DDDDD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交易额</a:t>
            </a: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DDDDD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占电子商务总交易额的绝大部分。</a:t>
            </a:r>
          </a:p>
          <a:p>
            <a:pPr marL="342900" indent="-342900">
              <a:lnSpc>
                <a:spcPct val="105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DDDDD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DDDDD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降低经营成本方面有</a:t>
            </a:r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DDDDD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优势，进入门槛越来越高。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DDDDD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51981" y="1852361"/>
            <a:ext cx="2754306" cy="1783171"/>
          </a:xfrm>
          <a:prstGeom prst="rect">
            <a:avLst/>
          </a:prstGeom>
        </p:spPr>
        <p:txBody>
          <a:bodyPr wrap="square" lIns="51427" tIns="25713" rIns="51427" bIns="25713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CN" sz="11300" b="1" dirty="0">
                <a:ln w="50800"/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B2B</a:t>
            </a:r>
            <a:endParaRPr lang="en-US" altLang="zh-CN" sz="11300" b="1" dirty="0">
              <a:ln w="50800"/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60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主要功能框架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4866032" y="1417340"/>
            <a:ext cx="1619191" cy="1130726"/>
          </a:xfrm>
          <a:custGeom>
            <a:avLst/>
            <a:gdLst>
              <a:gd name="connsiteX0" fmla="*/ 0 w 1015007"/>
              <a:gd name="connsiteY0" fmla="*/ 507504 h 1015007"/>
              <a:gd name="connsiteX1" fmla="*/ 507504 w 1015007"/>
              <a:gd name="connsiteY1" fmla="*/ 0 h 1015007"/>
              <a:gd name="connsiteX2" fmla="*/ 1015008 w 1015007"/>
              <a:gd name="connsiteY2" fmla="*/ 507504 h 1015007"/>
              <a:gd name="connsiteX3" fmla="*/ 507504 w 1015007"/>
              <a:gd name="connsiteY3" fmla="*/ 1015008 h 1015007"/>
              <a:gd name="connsiteX4" fmla="*/ 0 w 1015007"/>
              <a:gd name="connsiteY4" fmla="*/ 507504 h 10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07" h="1015007">
                <a:moveTo>
                  <a:pt x="0" y="507504"/>
                </a:moveTo>
                <a:cubicBezTo>
                  <a:pt x="0" y="227217"/>
                  <a:pt x="227217" y="0"/>
                  <a:pt x="507504" y="0"/>
                </a:cubicBezTo>
                <a:cubicBezTo>
                  <a:pt x="787791" y="0"/>
                  <a:pt x="1015008" y="227217"/>
                  <a:pt x="1015008" y="507504"/>
                </a:cubicBezTo>
                <a:cubicBezTo>
                  <a:pt x="1015008" y="787791"/>
                  <a:pt x="787791" y="1015008"/>
                  <a:pt x="507504" y="1015008"/>
                </a:cubicBezTo>
                <a:cubicBezTo>
                  <a:pt x="227217" y="1015008"/>
                  <a:pt x="0" y="787791"/>
                  <a:pt x="0" y="50750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54" tIns="165154" rIns="165154" bIns="165154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网络营销服务</a:t>
            </a:r>
            <a:endPara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121161" y="2871367"/>
            <a:ext cx="1619191" cy="1130726"/>
          </a:xfrm>
          <a:custGeom>
            <a:avLst/>
            <a:gdLst>
              <a:gd name="connsiteX0" fmla="*/ 0 w 1015007"/>
              <a:gd name="connsiteY0" fmla="*/ 507504 h 1015007"/>
              <a:gd name="connsiteX1" fmla="*/ 507504 w 1015007"/>
              <a:gd name="connsiteY1" fmla="*/ 0 h 1015007"/>
              <a:gd name="connsiteX2" fmla="*/ 1015008 w 1015007"/>
              <a:gd name="connsiteY2" fmla="*/ 507504 h 1015007"/>
              <a:gd name="connsiteX3" fmla="*/ 507504 w 1015007"/>
              <a:gd name="connsiteY3" fmla="*/ 1015008 h 1015007"/>
              <a:gd name="connsiteX4" fmla="*/ 0 w 1015007"/>
              <a:gd name="connsiteY4" fmla="*/ 507504 h 10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07" h="1015007">
                <a:moveTo>
                  <a:pt x="0" y="507504"/>
                </a:moveTo>
                <a:cubicBezTo>
                  <a:pt x="0" y="227217"/>
                  <a:pt x="227217" y="0"/>
                  <a:pt x="507504" y="0"/>
                </a:cubicBezTo>
                <a:cubicBezTo>
                  <a:pt x="787791" y="0"/>
                  <a:pt x="1015008" y="227217"/>
                  <a:pt x="1015008" y="507504"/>
                </a:cubicBezTo>
                <a:cubicBezTo>
                  <a:pt x="1015008" y="787791"/>
                  <a:pt x="787791" y="1015008"/>
                  <a:pt x="507504" y="1015008"/>
                </a:cubicBezTo>
                <a:cubicBezTo>
                  <a:pt x="227217" y="1015008"/>
                  <a:pt x="0" y="787791"/>
                  <a:pt x="0" y="50750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54" tIns="165154" rIns="165154" bIns="165154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商务即时沟通服务</a:t>
            </a:r>
            <a:endPara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945526" y="4357446"/>
            <a:ext cx="1619191" cy="1130726"/>
          </a:xfrm>
          <a:custGeom>
            <a:avLst/>
            <a:gdLst>
              <a:gd name="connsiteX0" fmla="*/ 0 w 1015007"/>
              <a:gd name="connsiteY0" fmla="*/ 507504 h 1015007"/>
              <a:gd name="connsiteX1" fmla="*/ 507504 w 1015007"/>
              <a:gd name="connsiteY1" fmla="*/ 0 h 1015007"/>
              <a:gd name="connsiteX2" fmla="*/ 1015008 w 1015007"/>
              <a:gd name="connsiteY2" fmla="*/ 507504 h 1015007"/>
              <a:gd name="connsiteX3" fmla="*/ 507504 w 1015007"/>
              <a:gd name="connsiteY3" fmla="*/ 1015008 h 1015007"/>
              <a:gd name="connsiteX4" fmla="*/ 0 w 1015007"/>
              <a:gd name="connsiteY4" fmla="*/ 507504 h 10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07" h="1015007">
                <a:moveTo>
                  <a:pt x="0" y="507504"/>
                </a:moveTo>
                <a:cubicBezTo>
                  <a:pt x="0" y="227217"/>
                  <a:pt x="227217" y="0"/>
                  <a:pt x="507504" y="0"/>
                </a:cubicBezTo>
                <a:cubicBezTo>
                  <a:pt x="787791" y="0"/>
                  <a:pt x="1015008" y="227217"/>
                  <a:pt x="1015008" y="507504"/>
                </a:cubicBezTo>
                <a:cubicBezTo>
                  <a:pt x="1015008" y="787791"/>
                  <a:pt x="787791" y="1015008"/>
                  <a:pt x="507504" y="1015008"/>
                </a:cubicBezTo>
                <a:cubicBezTo>
                  <a:pt x="227217" y="1015008"/>
                  <a:pt x="0" y="787791"/>
                  <a:pt x="0" y="50750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54" tIns="165154" rIns="165154" bIns="165154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sz="1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网店管理服务</a:t>
            </a:r>
            <a:endPara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514763" y="4389497"/>
            <a:ext cx="1619191" cy="1130726"/>
          </a:xfrm>
          <a:custGeom>
            <a:avLst/>
            <a:gdLst>
              <a:gd name="connsiteX0" fmla="*/ 0 w 1015007"/>
              <a:gd name="connsiteY0" fmla="*/ 507504 h 1015007"/>
              <a:gd name="connsiteX1" fmla="*/ 507504 w 1015007"/>
              <a:gd name="connsiteY1" fmla="*/ 0 h 1015007"/>
              <a:gd name="connsiteX2" fmla="*/ 1015008 w 1015007"/>
              <a:gd name="connsiteY2" fmla="*/ 507504 h 1015007"/>
              <a:gd name="connsiteX3" fmla="*/ 507504 w 1015007"/>
              <a:gd name="connsiteY3" fmla="*/ 1015008 h 1015007"/>
              <a:gd name="connsiteX4" fmla="*/ 0 w 1015007"/>
              <a:gd name="connsiteY4" fmla="*/ 507504 h 10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07" h="1015007">
                <a:moveTo>
                  <a:pt x="0" y="507504"/>
                </a:moveTo>
                <a:cubicBezTo>
                  <a:pt x="0" y="227217"/>
                  <a:pt x="227217" y="0"/>
                  <a:pt x="507504" y="0"/>
                </a:cubicBezTo>
                <a:cubicBezTo>
                  <a:pt x="787791" y="0"/>
                  <a:pt x="1015008" y="227217"/>
                  <a:pt x="1015008" y="507504"/>
                </a:cubicBezTo>
                <a:cubicBezTo>
                  <a:pt x="1015008" y="787791"/>
                  <a:pt x="787791" y="1015008"/>
                  <a:pt x="507504" y="1015008"/>
                </a:cubicBezTo>
                <a:cubicBezTo>
                  <a:pt x="227217" y="1015008"/>
                  <a:pt x="0" y="787791"/>
                  <a:pt x="0" y="50750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54" tIns="165154" rIns="165154" bIns="165154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在线连锁管理服务</a:t>
            </a:r>
            <a:endPara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259632" y="2935469"/>
            <a:ext cx="1619191" cy="1130726"/>
          </a:xfrm>
          <a:custGeom>
            <a:avLst/>
            <a:gdLst>
              <a:gd name="connsiteX0" fmla="*/ 0 w 1015007"/>
              <a:gd name="connsiteY0" fmla="*/ 507504 h 1015007"/>
              <a:gd name="connsiteX1" fmla="*/ 507504 w 1015007"/>
              <a:gd name="connsiteY1" fmla="*/ 0 h 1015007"/>
              <a:gd name="connsiteX2" fmla="*/ 1015008 w 1015007"/>
              <a:gd name="connsiteY2" fmla="*/ 507504 h 1015007"/>
              <a:gd name="connsiteX3" fmla="*/ 507504 w 1015007"/>
              <a:gd name="connsiteY3" fmla="*/ 1015008 h 1015007"/>
              <a:gd name="connsiteX4" fmla="*/ 0 w 1015007"/>
              <a:gd name="connsiteY4" fmla="*/ 507504 h 10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07" h="1015007">
                <a:moveTo>
                  <a:pt x="0" y="507504"/>
                </a:moveTo>
                <a:cubicBezTo>
                  <a:pt x="0" y="227217"/>
                  <a:pt x="227217" y="0"/>
                  <a:pt x="507504" y="0"/>
                </a:cubicBezTo>
                <a:cubicBezTo>
                  <a:pt x="787791" y="0"/>
                  <a:pt x="1015008" y="227217"/>
                  <a:pt x="1015008" y="507504"/>
                </a:cubicBezTo>
                <a:cubicBezTo>
                  <a:pt x="1015008" y="787791"/>
                  <a:pt x="787791" y="1015008"/>
                  <a:pt x="507504" y="1015008"/>
                </a:cubicBezTo>
                <a:cubicBezTo>
                  <a:pt x="227217" y="1015008"/>
                  <a:pt x="0" y="787791"/>
                  <a:pt x="0" y="50750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54" tIns="165154" rIns="165154" bIns="165154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在线业务管理服务</a:t>
            </a:r>
            <a:endPara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435267" y="1449391"/>
            <a:ext cx="1619191" cy="1130726"/>
          </a:xfrm>
          <a:custGeom>
            <a:avLst/>
            <a:gdLst>
              <a:gd name="connsiteX0" fmla="*/ 0 w 1015007"/>
              <a:gd name="connsiteY0" fmla="*/ 507504 h 1015007"/>
              <a:gd name="connsiteX1" fmla="*/ 507504 w 1015007"/>
              <a:gd name="connsiteY1" fmla="*/ 0 h 1015007"/>
              <a:gd name="connsiteX2" fmla="*/ 1015008 w 1015007"/>
              <a:gd name="connsiteY2" fmla="*/ 507504 h 1015007"/>
              <a:gd name="connsiteX3" fmla="*/ 507504 w 1015007"/>
              <a:gd name="connsiteY3" fmla="*/ 1015008 h 1015007"/>
              <a:gd name="connsiteX4" fmla="*/ 0 w 1015007"/>
              <a:gd name="connsiteY4" fmla="*/ 507504 h 10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07" h="1015007">
                <a:moveTo>
                  <a:pt x="0" y="507504"/>
                </a:moveTo>
                <a:cubicBezTo>
                  <a:pt x="0" y="227217"/>
                  <a:pt x="227217" y="0"/>
                  <a:pt x="507504" y="0"/>
                </a:cubicBezTo>
                <a:cubicBezTo>
                  <a:pt x="787791" y="0"/>
                  <a:pt x="1015008" y="227217"/>
                  <a:pt x="1015008" y="507504"/>
                </a:cubicBezTo>
                <a:cubicBezTo>
                  <a:pt x="1015008" y="787791"/>
                  <a:pt x="787791" y="1015008"/>
                  <a:pt x="507504" y="1015008"/>
                </a:cubicBezTo>
                <a:cubicBezTo>
                  <a:pt x="227217" y="1015008"/>
                  <a:pt x="0" y="787791"/>
                  <a:pt x="0" y="50750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54" tIns="165154" rIns="165154" bIns="165154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sz="1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网站管理服务</a:t>
            </a:r>
            <a:endPara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78823" y="2517874"/>
            <a:ext cx="3215380" cy="1992646"/>
            <a:chOff x="2878823" y="2517874"/>
            <a:chExt cx="3215380" cy="1992646"/>
          </a:xfrm>
        </p:grpSpPr>
        <p:sp>
          <p:nvSpPr>
            <p:cNvPr id="7" name="任意多边形 6"/>
            <p:cNvSpPr/>
            <p:nvPr/>
          </p:nvSpPr>
          <p:spPr>
            <a:xfrm rot="17885418">
              <a:off x="5115159" y="2471629"/>
              <a:ext cx="300534" cy="393023"/>
            </a:xfrm>
            <a:custGeom>
              <a:avLst/>
              <a:gdLst>
                <a:gd name="connsiteX0" fmla="*/ 0 w 269777"/>
                <a:gd name="connsiteY0" fmla="*/ 68513 h 342565"/>
                <a:gd name="connsiteX1" fmla="*/ 134889 w 269777"/>
                <a:gd name="connsiteY1" fmla="*/ 68513 h 342565"/>
                <a:gd name="connsiteX2" fmla="*/ 134889 w 269777"/>
                <a:gd name="connsiteY2" fmla="*/ 0 h 342565"/>
                <a:gd name="connsiteX3" fmla="*/ 269777 w 269777"/>
                <a:gd name="connsiteY3" fmla="*/ 171283 h 342565"/>
                <a:gd name="connsiteX4" fmla="*/ 134889 w 269777"/>
                <a:gd name="connsiteY4" fmla="*/ 342565 h 342565"/>
                <a:gd name="connsiteX5" fmla="*/ 134889 w 269777"/>
                <a:gd name="connsiteY5" fmla="*/ 274052 h 342565"/>
                <a:gd name="connsiteX6" fmla="*/ 0 w 269777"/>
                <a:gd name="connsiteY6" fmla="*/ 274052 h 342565"/>
                <a:gd name="connsiteX7" fmla="*/ 0 w 269777"/>
                <a:gd name="connsiteY7" fmla="*/ 68513 h 3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777" h="342565">
                  <a:moveTo>
                    <a:pt x="0" y="68513"/>
                  </a:moveTo>
                  <a:lnTo>
                    <a:pt x="134889" y="68513"/>
                  </a:lnTo>
                  <a:lnTo>
                    <a:pt x="134889" y="0"/>
                  </a:lnTo>
                  <a:lnTo>
                    <a:pt x="269777" y="171283"/>
                  </a:lnTo>
                  <a:lnTo>
                    <a:pt x="134889" y="342565"/>
                  </a:lnTo>
                  <a:lnTo>
                    <a:pt x="134889" y="274052"/>
                  </a:lnTo>
                  <a:lnTo>
                    <a:pt x="0" y="274052"/>
                  </a:lnTo>
                  <a:lnTo>
                    <a:pt x="0" y="6851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8513" rIns="80933" bIns="6851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b="1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793669" y="3260174"/>
              <a:ext cx="300534" cy="353111"/>
            </a:xfrm>
            <a:custGeom>
              <a:avLst/>
              <a:gdLst>
                <a:gd name="connsiteX0" fmla="*/ 0 w 269777"/>
                <a:gd name="connsiteY0" fmla="*/ 68513 h 342565"/>
                <a:gd name="connsiteX1" fmla="*/ 134889 w 269777"/>
                <a:gd name="connsiteY1" fmla="*/ 68513 h 342565"/>
                <a:gd name="connsiteX2" fmla="*/ 134889 w 269777"/>
                <a:gd name="connsiteY2" fmla="*/ 0 h 342565"/>
                <a:gd name="connsiteX3" fmla="*/ 269777 w 269777"/>
                <a:gd name="connsiteY3" fmla="*/ 171283 h 342565"/>
                <a:gd name="connsiteX4" fmla="*/ 134889 w 269777"/>
                <a:gd name="connsiteY4" fmla="*/ 342565 h 342565"/>
                <a:gd name="connsiteX5" fmla="*/ 134889 w 269777"/>
                <a:gd name="connsiteY5" fmla="*/ 274052 h 342565"/>
                <a:gd name="connsiteX6" fmla="*/ 0 w 269777"/>
                <a:gd name="connsiteY6" fmla="*/ 274052 h 342565"/>
                <a:gd name="connsiteX7" fmla="*/ 0 w 269777"/>
                <a:gd name="connsiteY7" fmla="*/ 68513 h 3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777" h="342565">
                  <a:moveTo>
                    <a:pt x="0" y="68513"/>
                  </a:moveTo>
                  <a:lnTo>
                    <a:pt x="134889" y="68513"/>
                  </a:lnTo>
                  <a:lnTo>
                    <a:pt x="134889" y="0"/>
                  </a:lnTo>
                  <a:lnTo>
                    <a:pt x="269777" y="171283"/>
                  </a:lnTo>
                  <a:lnTo>
                    <a:pt x="134889" y="342565"/>
                  </a:lnTo>
                  <a:lnTo>
                    <a:pt x="134889" y="274052"/>
                  </a:lnTo>
                  <a:lnTo>
                    <a:pt x="0" y="274052"/>
                  </a:lnTo>
                  <a:lnTo>
                    <a:pt x="0" y="6851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892954"/>
                <a:satOff val="5380"/>
                <a:lumOff val="431"/>
                <a:alphaOff val="0"/>
              </a:schemeClr>
            </a:fillRef>
            <a:effectRef idx="0">
              <a:schemeClr val="accent4">
                <a:hueOff val="-892954"/>
                <a:satOff val="5380"/>
                <a:lumOff val="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8511" rIns="80932" bIns="68514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b="1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4671724">
              <a:off x="5098380" y="4073970"/>
              <a:ext cx="329437" cy="381621"/>
            </a:xfrm>
            <a:custGeom>
              <a:avLst/>
              <a:gdLst>
                <a:gd name="connsiteX0" fmla="*/ 0 w 269777"/>
                <a:gd name="connsiteY0" fmla="*/ 68513 h 342565"/>
                <a:gd name="connsiteX1" fmla="*/ 134889 w 269777"/>
                <a:gd name="connsiteY1" fmla="*/ 68513 h 342565"/>
                <a:gd name="connsiteX2" fmla="*/ 134889 w 269777"/>
                <a:gd name="connsiteY2" fmla="*/ 0 h 342565"/>
                <a:gd name="connsiteX3" fmla="*/ 269777 w 269777"/>
                <a:gd name="connsiteY3" fmla="*/ 171283 h 342565"/>
                <a:gd name="connsiteX4" fmla="*/ 134889 w 269777"/>
                <a:gd name="connsiteY4" fmla="*/ 342565 h 342565"/>
                <a:gd name="connsiteX5" fmla="*/ 134889 w 269777"/>
                <a:gd name="connsiteY5" fmla="*/ 274052 h 342565"/>
                <a:gd name="connsiteX6" fmla="*/ 0 w 269777"/>
                <a:gd name="connsiteY6" fmla="*/ 274052 h 342565"/>
                <a:gd name="connsiteX7" fmla="*/ 0 w 269777"/>
                <a:gd name="connsiteY7" fmla="*/ 68513 h 3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777" h="342565">
                  <a:moveTo>
                    <a:pt x="269777" y="274052"/>
                  </a:moveTo>
                  <a:lnTo>
                    <a:pt x="134888" y="274052"/>
                  </a:lnTo>
                  <a:lnTo>
                    <a:pt x="134888" y="342565"/>
                  </a:lnTo>
                  <a:lnTo>
                    <a:pt x="0" y="171282"/>
                  </a:lnTo>
                  <a:lnTo>
                    <a:pt x="134888" y="0"/>
                  </a:lnTo>
                  <a:lnTo>
                    <a:pt x="134888" y="68513"/>
                  </a:lnTo>
                  <a:lnTo>
                    <a:pt x="269777" y="68513"/>
                  </a:lnTo>
                  <a:lnTo>
                    <a:pt x="269777" y="27405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785908"/>
                <a:satOff val="10760"/>
                <a:lumOff val="862"/>
                <a:alphaOff val="0"/>
              </a:schemeClr>
            </a:fillRef>
            <a:effectRef idx="0">
              <a:schemeClr val="accent4">
                <a:hueOff val="-1785908"/>
                <a:satOff val="10760"/>
                <a:lumOff val="8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933" tIns="68514" rIns="0" bIns="6851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b="1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18275372">
              <a:off x="3656237" y="4166634"/>
              <a:ext cx="306151" cy="381621"/>
            </a:xfrm>
            <a:custGeom>
              <a:avLst/>
              <a:gdLst>
                <a:gd name="connsiteX0" fmla="*/ 0 w 269777"/>
                <a:gd name="connsiteY0" fmla="*/ 68513 h 342565"/>
                <a:gd name="connsiteX1" fmla="*/ 134889 w 269777"/>
                <a:gd name="connsiteY1" fmla="*/ 68513 h 342565"/>
                <a:gd name="connsiteX2" fmla="*/ 134889 w 269777"/>
                <a:gd name="connsiteY2" fmla="*/ 0 h 342565"/>
                <a:gd name="connsiteX3" fmla="*/ 269777 w 269777"/>
                <a:gd name="connsiteY3" fmla="*/ 171283 h 342565"/>
                <a:gd name="connsiteX4" fmla="*/ 134889 w 269777"/>
                <a:gd name="connsiteY4" fmla="*/ 342565 h 342565"/>
                <a:gd name="connsiteX5" fmla="*/ 134889 w 269777"/>
                <a:gd name="connsiteY5" fmla="*/ 274052 h 342565"/>
                <a:gd name="connsiteX6" fmla="*/ 0 w 269777"/>
                <a:gd name="connsiteY6" fmla="*/ 274052 h 342565"/>
                <a:gd name="connsiteX7" fmla="*/ 0 w 269777"/>
                <a:gd name="connsiteY7" fmla="*/ 68513 h 3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777" h="342565">
                  <a:moveTo>
                    <a:pt x="269777" y="274052"/>
                  </a:moveTo>
                  <a:lnTo>
                    <a:pt x="134888" y="274052"/>
                  </a:lnTo>
                  <a:lnTo>
                    <a:pt x="134888" y="342565"/>
                  </a:lnTo>
                  <a:lnTo>
                    <a:pt x="0" y="171282"/>
                  </a:lnTo>
                  <a:lnTo>
                    <a:pt x="134888" y="0"/>
                  </a:lnTo>
                  <a:lnTo>
                    <a:pt x="134888" y="68513"/>
                  </a:lnTo>
                  <a:lnTo>
                    <a:pt x="269777" y="68513"/>
                  </a:lnTo>
                  <a:lnTo>
                    <a:pt x="269777" y="27405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678862"/>
                <a:satOff val="16139"/>
                <a:lumOff val="1294"/>
                <a:alphaOff val="0"/>
              </a:schemeClr>
            </a:fillRef>
            <a:effectRef idx="0">
              <a:schemeClr val="accent4">
                <a:hueOff val="-2678862"/>
                <a:satOff val="16139"/>
                <a:lumOff val="129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933" tIns="68513" rIns="0" bIns="6851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b="1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0800000">
              <a:off x="2878823" y="3302894"/>
              <a:ext cx="300047" cy="381620"/>
            </a:xfrm>
            <a:custGeom>
              <a:avLst/>
              <a:gdLst>
                <a:gd name="connsiteX0" fmla="*/ 0 w 269777"/>
                <a:gd name="connsiteY0" fmla="*/ 68513 h 342565"/>
                <a:gd name="connsiteX1" fmla="*/ 134889 w 269777"/>
                <a:gd name="connsiteY1" fmla="*/ 68513 h 342565"/>
                <a:gd name="connsiteX2" fmla="*/ 134889 w 269777"/>
                <a:gd name="connsiteY2" fmla="*/ 0 h 342565"/>
                <a:gd name="connsiteX3" fmla="*/ 269777 w 269777"/>
                <a:gd name="connsiteY3" fmla="*/ 171283 h 342565"/>
                <a:gd name="connsiteX4" fmla="*/ 134889 w 269777"/>
                <a:gd name="connsiteY4" fmla="*/ 342565 h 342565"/>
                <a:gd name="connsiteX5" fmla="*/ 134889 w 269777"/>
                <a:gd name="connsiteY5" fmla="*/ 274052 h 342565"/>
                <a:gd name="connsiteX6" fmla="*/ 0 w 269777"/>
                <a:gd name="connsiteY6" fmla="*/ 274052 h 342565"/>
                <a:gd name="connsiteX7" fmla="*/ 0 w 269777"/>
                <a:gd name="connsiteY7" fmla="*/ 68513 h 3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777" h="342565">
                  <a:moveTo>
                    <a:pt x="0" y="68513"/>
                  </a:moveTo>
                  <a:lnTo>
                    <a:pt x="134889" y="68513"/>
                  </a:lnTo>
                  <a:lnTo>
                    <a:pt x="134889" y="0"/>
                  </a:lnTo>
                  <a:lnTo>
                    <a:pt x="269777" y="171283"/>
                  </a:lnTo>
                  <a:lnTo>
                    <a:pt x="134889" y="342565"/>
                  </a:lnTo>
                  <a:lnTo>
                    <a:pt x="134889" y="274052"/>
                  </a:lnTo>
                  <a:lnTo>
                    <a:pt x="0" y="274052"/>
                  </a:lnTo>
                  <a:lnTo>
                    <a:pt x="0" y="6851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3571816"/>
                <a:satOff val="21519"/>
                <a:lumOff val="1725"/>
                <a:alphaOff val="0"/>
              </a:schemeClr>
            </a:fillRef>
            <a:effectRef idx="0">
              <a:schemeClr val="accent4">
                <a:hueOff val="-3571816"/>
                <a:satOff val="21519"/>
                <a:lumOff val="172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2" tIns="68513" rIns="80934" bIns="6851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b="1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5023805">
              <a:off x="3605262" y="2477330"/>
              <a:ext cx="263378" cy="381620"/>
            </a:xfrm>
            <a:custGeom>
              <a:avLst/>
              <a:gdLst>
                <a:gd name="connsiteX0" fmla="*/ 0 w 269777"/>
                <a:gd name="connsiteY0" fmla="*/ 68513 h 342565"/>
                <a:gd name="connsiteX1" fmla="*/ 134889 w 269777"/>
                <a:gd name="connsiteY1" fmla="*/ 68513 h 342565"/>
                <a:gd name="connsiteX2" fmla="*/ 134889 w 269777"/>
                <a:gd name="connsiteY2" fmla="*/ 0 h 342565"/>
                <a:gd name="connsiteX3" fmla="*/ 269777 w 269777"/>
                <a:gd name="connsiteY3" fmla="*/ 171283 h 342565"/>
                <a:gd name="connsiteX4" fmla="*/ 134889 w 269777"/>
                <a:gd name="connsiteY4" fmla="*/ 342565 h 342565"/>
                <a:gd name="connsiteX5" fmla="*/ 134889 w 269777"/>
                <a:gd name="connsiteY5" fmla="*/ 274052 h 342565"/>
                <a:gd name="connsiteX6" fmla="*/ 0 w 269777"/>
                <a:gd name="connsiteY6" fmla="*/ 274052 h 342565"/>
                <a:gd name="connsiteX7" fmla="*/ 0 w 269777"/>
                <a:gd name="connsiteY7" fmla="*/ 68513 h 3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777" h="342565">
                  <a:moveTo>
                    <a:pt x="0" y="68513"/>
                  </a:moveTo>
                  <a:lnTo>
                    <a:pt x="134889" y="68513"/>
                  </a:lnTo>
                  <a:lnTo>
                    <a:pt x="134889" y="0"/>
                  </a:lnTo>
                  <a:lnTo>
                    <a:pt x="269777" y="171283"/>
                  </a:lnTo>
                  <a:lnTo>
                    <a:pt x="134889" y="342565"/>
                  </a:lnTo>
                  <a:lnTo>
                    <a:pt x="134889" y="274052"/>
                  </a:lnTo>
                  <a:lnTo>
                    <a:pt x="0" y="274052"/>
                  </a:lnTo>
                  <a:lnTo>
                    <a:pt x="0" y="6851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8512" rIns="80933" bIns="6851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b="1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3390780" y="2856214"/>
            <a:ext cx="2261339" cy="1266890"/>
          </a:xfrm>
          <a:custGeom>
            <a:avLst/>
            <a:gdLst>
              <a:gd name="connsiteX0" fmla="*/ 0 w 1015007"/>
              <a:gd name="connsiteY0" fmla="*/ 507504 h 1015007"/>
              <a:gd name="connsiteX1" fmla="*/ 507504 w 1015007"/>
              <a:gd name="connsiteY1" fmla="*/ 0 h 1015007"/>
              <a:gd name="connsiteX2" fmla="*/ 1015008 w 1015007"/>
              <a:gd name="connsiteY2" fmla="*/ 507504 h 1015007"/>
              <a:gd name="connsiteX3" fmla="*/ 507504 w 1015007"/>
              <a:gd name="connsiteY3" fmla="*/ 1015008 h 1015007"/>
              <a:gd name="connsiteX4" fmla="*/ 0 w 1015007"/>
              <a:gd name="connsiteY4" fmla="*/ 507504 h 10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07" h="1015007">
                <a:moveTo>
                  <a:pt x="0" y="507504"/>
                </a:moveTo>
                <a:cubicBezTo>
                  <a:pt x="0" y="227217"/>
                  <a:pt x="227217" y="0"/>
                  <a:pt x="507504" y="0"/>
                </a:cubicBezTo>
                <a:cubicBezTo>
                  <a:pt x="787791" y="0"/>
                  <a:pt x="1015008" y="227217"/>
                  <a:pt x="1015008" y="507504"/>
                </a:cubicBezTo>
                <a:cubicBezTo>
                  <a:pt x="1015008" y="787791"/>
                  <a:pt x="787791" y="1015008"/>
                  <a:pt x="507504" y="1015008"/>
                </a:cubicBezTo>
                <a:cubicBezTo>
                  <a:pt x="227217" y="1015008"/>
                  <a:pt x="0" y="787791"/>
                  <a:pt x="0" y="507504"/>
                </a:cubicBez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54" tIns="165154" rIns="165154" bIns="165154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企业数据库</a:t>
            </a:r>
            <a:endPara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96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B2C</a:t>
            </a:r>
            <a:r>
              <a:rPr lang="zh-CN" altLang="en-US" dirty="0" smtClean="0"/>
              <a:t>网络营销模式分析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58000" y="6223025"/>
            <a:ext cx="2133600" cy="320675"/>
          </a:xfrm>
        </p:spPr>
        <p:txBody>
          <a:bodyPr/>
          <a:lstStyle/>
          <a:p>
            <a:fld id="{99342560-8329-4F36-8256-F088C8BD0C4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2740025" y="1898675"/>
            <a:ext cx="3744913" cy="36544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659188" y="2813075"/>
            <a:ext cx="1908175" cy="1966913"/>
            <a:chOff x="2016" y="1920"/>
            <a:chExt cx="1680" cy="1680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549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 Box 11"/>
          <p:cNvSpPr txBox="1">
            <a:spLocks noChangeArrowheads="1"/>
          </p:cNvSpPr>
          <p:nvPr/>
        </p:nvSpPr>
        <p:spPr bwMode="gray">
          <a:xfrm>
            <a:off x="3552825" y="3513163"/>
            <a:ext cx="2174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ea typeface="黑体" pitchFamily="49" charset="-122"/>
              </a:rPr>
              <a:t>产品与服务</a:t>
            </a:r>
            <a:endParaRPr lang="en-US" altLang="zh-CN" sz="2800" b="1">
              <a:solidFill>
                <a:schemeClr val="bg1"/>
              </a:solidFill>
              <a:ea typeface="黑体" pitchFamily="49" charset="-122"/>
            </a:endParaRP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4224338" y="1547838"/>
            <a:ext cx="636587" cy="608012"/>
            <a:chOff x="2640" y="1088"/>
            <a:chExt cx="432" cy="415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2640" y="1088"/>
              <a:ext cx="432" cy="415"/>
              <a:chOff x="2016" y="1920"/>
              <a:chExt cx="1680" cy="1680"/>
            </a:xfrm>
          </p:grpSpPr>
          <p:sp>
            <p:nvSpPr>
              <p:cNvPr id="12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235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16"/>
            <p:cNvSpPr txBox="1">
              <a:spLocks noChangeArrowheads="1"/>
            </p:cNvSpPr>
            <p:nvPr/>
          </p:nvSpPr>
          <p:spPr bwMode="gray">
            <a:xfrm>
              <a:off x="2729" y="1129"/>
              <a:ext cx="28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3629025" y="4602188"/>
            <a:ext cx="296863" cy="258762"/>
            <a:chOff x="2236" y="3191"/>
            <a:chExt cx="201" cy="176"/>
          </a:xfrm>
        </p:grpSpPr>
        <p:sp>
          <p:nvSpPr>
            <p:cNvPr id="15" name="Oval 18"/>
            <p:cNvSpPr>
              <a:spLocks noChangeArrowheads="1"/>
            </p:cNvSpPr>
            <p:nvPr/>
          </p:nvSpPr>
          <p:spPr bwMode="gray">
            <a:xfrm rot="18227093">
              <a:off x="2239" y="3282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gray">
            <a:xfrm rot="18227093">
              <a:off x="2353" y="3188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022600" y="4845075"/>
            <a:ext cx="636588" cy="633413"/>
            <a:chOff x="1824" y="3357"/>
            <a:chExt cx="432" cy="432"/>
          </a:xfrm>
        </p:grpSpPr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2016" y="1920"/>
              <a:chExt cx="1680" cy="1680"/>
            </a:xfrm>
          </p:grpSpPr>
          <p:sp>
            <p:nvSpPr>
              <p:cNvPr id="20" name="Oval 2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Text Box 24"/>
            <p:cNvSpPr txBox="1">
              <a:spLocks noChangeArrowheads="1"/>
            </p:cNvSpPr>
            <p:nvPr/>
          </p:nvSpPr>
          <p:spPr bwMode="gray">
            <a:xfrm>
              <a:off x="1876" y="3407"/>
              <a:ext cx="266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E</a:t>
              </a: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6135688" y="2813075"/>
            <a:ext cx="631825" cy="639763"/>
            <a:chOff x="3938" y="1968"/>
            <a:chExt cx="430" cy="437"/>
          </a:xfrm>
        </p:grpSpPr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2016" y="1920"/>
              <a:chExt cx="1680" cy="1680"/>
            </a:xfrm>
          </p:grpSpPr>
          <p:sp>
            <p:nvSpPr>
              <p:cNvPr id="25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6235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Text Box 29"/>
            <p:cNvSpPr txBox="1">
              <a:spLocks noChangeArrowheads="1"/>
            </p:cNvSpPr>
            <p:nvPr/>
          </p:nvSpPr>
          <p:spPr bwMode="gray">
            <a:xfrm>
              <a:off x="4010" y="2028"/>
              <a:ext cx="27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5567363" y="4849838"/>
            <a:ext cx="606425" cy="574675"/>
            <a:chOff x="3552" y="3339"/>
            <a:chExt cx="412" cy="392"/>
          </a:xfrm>
        </p:grpSpPr>
        <p:grpSp>
          <p:nvGrpSpPr>
            <p:cNvPr id="28" name="Group 31"/>
            <p:cNvGrpSpPr>
              <a:grpSpLocks/>
            </p:cNvGrpSpPr>
            <p:nvPr/>
          </p:nvGrpSpPr>
          <p:grpSpPr bwMode="auto">
            <a:xfrm>
              <a:off x="3552" y="3339"/>
              <a:ext cx="412" cy="392"/>
              <a:chOff x="2016" y="1920"/>
              <a:chExt cx="1680" cy="1680"/>
            </a:xfrm>
          </p:grpSpPr>
          <p:sp>
            <p:nvSpPr>
              <p:cNvPr id="30" name="Oval 3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Text Box 34"/>
            <p:cNvSpPr txBox="1">
              <a:spLocks noChangeArrowheads="1"/>
            </p:cNvSpPr>
            <p:nvPr/>
          </p:nvSpPr>
          <p:spPr bwMode="gray">
            <a:xfrm>
              <a:off x="3632" y="3360"/>
              <a:ext cx="29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32" name="Group 35"/>
          <p:cNvGrpSpPr>
            <a:grpSpLocks/>
          </p:cNvGrpSpPr>
          <p:nvPr/>
        </p:nvGrpSpPr>
        <p:grpSpPr bwMode="auto">
          <a:xfrm>
            <a:off x="2528888" y="2813075"/>
            <a:ext cx="635000" cy="631825"/>
            <a:chOff x="1488" y="1968"/>
            <a:chExt cx="432" cy="432"/>
          </a:xfrm>
        </p:grpSpPr>
        <p:grpSp>
          <p:nvGrpSpPr>
            <p:cNvPr id="33" name="Group 36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2016" y="1920"/>
              <a:chExt cx="1680" cy="1680"/>
            </a:xfrm>
          </p:grpSpPr>
          <p:sp>
            <p:nvSpPr>
              <p:cNvPr id="35" name="Oval 3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Freeform 3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 Box 39"/>
            <p:cNvSpPr txBox="1">
              <a:spLocks noChangeArrowheads="1"/>
            </p:cNvSpPr>
            <p:nvPr/>
          </p:nvSpPr>
          <p:spPr bwMode="gray">
            <a:xfrm>
              <a:off x="1569" y="2016"/>
              <a:ext cx="28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37" name="Oval 40"/>
          <p:cNvSpPr>
            <a:spLocks noChangeArrowheads="1"/>
          </p:cNvSpPr>
          <p:nvPr/>
        </p:nvSpPr>
        <p:spPr bwMode="gray">
          <a:xfrm rot="18227093">
            <a:off x="5500688" y="4705375"/>
            <a:ext cx="119062" cy="12858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1"/>
          <p:cNvSpPr>
            <a:spLocks noChangeArrowheads="1"/>
          </p:cNvSpPr>
          <p:nvPr/>
        </p:nvSpPr>
        <p:spPr bwMode="gray">
          <a:xfrm rot="18227093">
            <a:off x="5358607" y="4564881"/>
            <a:ext cx="120650" cy="12858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3235325" y="3233763"/>
            <a:ext cx="339725" cy="190500"/>
            <a:chOff x="2016" y="2304"/>
            <a:chExt cx="231" cy="130"/>
          </a:xfrm>
        </p:grpSpPr>
        <p:sp>
          <p:nvSpPr>
            <p:cNvPr id="40" name="Oval 43"/>
            <p:cNvSpPr>
              <a:spLocks noChangeArrowheads="1"/>
            </p:cNvSpPr>
            <p:nvPr/>
          </p:nvSpPr>
          <p:spPr bwMode="gray">
            <a:xfrm rot="18227093">
              <a:off x="2019" y="230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64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gray">
            <a:xfrm rot="18227093">
              <a:off x="216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45"/>
          <p:cNvGrpSpPr>
            <a:grpSpLocks/>
          </p:cNvGrpSpPr>
          <p:nvPr/>
        </p:nvGrpSpPr>
        <p:grpSpPr bwMode="auto">
          <a:xfrm>
            <a:off x="4506913" y="2290788"/>
            <a:ext cx="128587" cy="381000"/>
            <a:chOff x="2832" y="1612"/>
            <a:chExt cx="87" cy="260"/>
          </a:xfrm>
        </p:grpSpPr>
        <p:sp>
          <p:nvSpPr>
            <p:cNvPr id="43" name="Oval 46"/>
            <p:cNvSpPr>
              <a:spLocks noChangeArrowheads="1"/>
            </p:cNvSpPr>
            <p:nvPr/>
          </p:nvSpPr>
          <p:spPr bwMode="gray">
            <a:xfrm rot="18227093">
              <a:off x="2835" y="160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549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gray">
            <a:xfrm rot="18227093">
              <a:off x="2835" y="1787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Oval 48"/>
          <p:cNvSpPr>
            <a:spLocks noChangeArrowheads="1"/>
          </p:cNvSpPr>
          <p:nvPr/>
        </p:nvSpPr>
        <p:spPr bwMode="gray">
          <a:xfrm rot="18227093">
            <a:off x="5871368" y="3256782"/>
            <a:ext cx="119063" cy="1270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4314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49"/>
          <p:cNvSpPr>
            <a:spLocks noChangeArrowheads="1"/>
          </p:cNvSpPr>
          <p:nvPr/>
        </p:nvSpPr>
        <p:spPr bwMode="gray">
          <a:xfrm rot="18227093">
            <a:off x="5641975" y="3370288"/>
            <a:ext cx="119063" cy="1285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4314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390525" y="2904356"/>
            <a:ext cx="207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虚拟经营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51"/>
          <p:cNvSpPr txBox="1">
            <a:spLocks noChangeArrowheads="1"/>
          </p:cNvSpPr>
          <p:nvPr/>
        </p:nvSpPr>
        <p:spPr bwMode="auto">
          <a:xfrm>
            <a:off x="2675610" y="1534108"/>
            <a:ext cx="16679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按需定制</a:t>
            </a: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6781800" y="2787233"/>
            <a:ext cx="2071688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低价直销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609600" y="4801716"/>
            <a:ext cx="2362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第三方物流</a:t>
            </a:r>
            <a:r>
              <a:rPr lang="en-US" altLang="zh-CN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6172200" y="4873724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电子商务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63262" y="1034752"/>
            <a:ext cx="452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50" dirty="0">
                <a:ln w="11430"/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微软雅黑" pitchFamily="34" charset="-122"/>
              </a:rPr>
              <a:t>核心</a:t>
            </a:r>
            <a:r>
              <a:rPr lang="zh-CN" altLang="en-US" sz="2800" b="1" spc="150" dirty="0" smtClean="0">
                <a:ln w="11430"/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微软雅黑" pitchFamily="34" charset="-122"/>
              </a:rPr>
              <a:t>问题：</a:t>
            </a:r>
            <a:r>
              <a:rPr lang="zh-CN" altLang="en-US" sz="2800" b="1" spc="150" dirty="0" smtClean="0">
                <a:ln w="11430"/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微软雅黑" pitchFamily="34" charset="-122"/>
              </a:rPr>
              <a:t>增加网站粘性</a:t>
            </a:r>
            <a:endParaRPr lang="zh-CN" altLang="en-US" sz="2800" b="1" spc="150" dirty="0">
              <a:ln w="11430"/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37" grpId="0" animBg="1"/>
      <p:bldP spid="38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天易</a:t>
            </a:r>
            <a:r>
              <a:rPr lang="en-US" altLang="zh-CN" dirty="0" smtClean="0"/>
              <a:t>B2C</a:t>
            </a:r>
            <a:r>
              <a:rPr lang="zh-CN" altLang="en-US" dirty="0" smtClean="0"/>
              <a:t>网站销售产品路径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23528" y="2999745"/>
            <a:ext cx="1379982" cy="1299375"/>
            <a:chOff x="380722" y="2999745"/>
            <a:chExt cx="1531611" cy="1299375"/>
          </a:xfrm>
        </p:grpSpPr>
        <p:sp>
          <p:nvSpPr>
            <p:cNvPr id="5" name="L 形 4"/>
            <p:cNvSpPr/>
            <p:nvPr/>
          </p:nvSpPr>
          <p:spPr>
            <a:xfrm rot="5400000">
              <a:off x="705742" y="3095562"/>
              <a:ext cx="893352" cy="1513764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任意多边形 5"/>
            <p:cNvSpPr/>
            <p:nvPr/>
          </p:nvSpPr>
          <p:spPr>
            <a:xfrm>
              <a:off x="380722" y="3049278"/>
              <a:ext cx="1366635" cy="396626"/>
            </a:xfrm>
            <a:custGeom>
              <a:avLst/>
              <a:gdLst>
                <a:gd name="connsiteX0" fmla="*/ 0 w 1014465"/>
                <a:gd name="connsiteY0" fmla="*/ 0 h 889238"/>
                <a:gd name="connsiteX1" fmla="*/ 1014465 w 1014465"/>
                <a:gd name="connsiteY1" fmla="*/ 0 h 889238"/>
                <a:gd name="connsiteX2" fmla="*/ 1014465 w 1014465"/>
                <a:gd name="connsiteY2" fmla="*/ 889238 h 889238"/>
                <a:gd name="connsiteX3" fmla="*/ 0 w 1014465"/>
                <a:gd name="connsiteY3" fmla="*/ 889238 h 889238"/>
                <a:gd name="connsiteX4" fmla="*/ 0 w 1014465"/>
                <a:gd name="connsiteY4" fmla="*/ 0 h 88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65" h="889238">
                  <a:moveTo>
                    <a:pt x="0" y="0"/>
                  </a:moveTo>
                  <a:lnTo>
                    <a:pt x="1014465" y="0"/>
                  </a:lnTo>
                  <a:lnTo>
                    <a:pt x="1014465" y="889238"/>
                  </a:lnTo>
                  <a:lnTo>
                    <a:pt x="0" y="8892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defTabSz="7556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窗</a:t>
              </a: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窗帘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654478" y="2999745"/>
              <a:ext cx="257855" cy="253214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" name="组合 3"/>
          <p:cNvGrpSpPr/>
          <p:nvPr/>
        </p:nvGrpSpPr>
        <p:grpSpPr>
          <a:xfrm>
            <a:off x="1835696" y="2593204"/>
            <a:ext cx="1245610" cy="1299375"/>
            <a:chOff x="2053237" y="2593204"/>
            <a:chExt cx="1532125" cy="1299375"/>
          </a:xfrm>
        </p:grpSpPr>
        <p:sp>
          <p:nvSpPr>
            <p:cNvPr id="8" name="L 形 7"/>
            <p:cNvSpPr/>
            <p:nvPr/>
          </p:nvSpPr>
          <p:spPr>
            <a:xfrm rot="5400000">
              <a:off x="2378770" y="2689021"/>
              <a:ext cx="893352" cy="15137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2053237" y="2642736"/>
              <a:ext cx="1366635" cy="357009"/>
            </a:xfrm>
            <a:custGeom>
              <a:avLst/>
              <a:gdLst>
                <a:gd name="connsiteX0" fmla="*/ 0 w 1014465"/>
                <a:gd name="connsiteY0" fmla="*/ 0 h 889238"/>
                <a:gd name="connsiteX1" fmla="*/ 1014465 w 1014465"/>
                <a:gd name="connsiteY1" fmla="*/ 0 h 889238"/>
                <a:gd name="connsiteX2" fmla="*/ 1014465 w 1014465"/>
                <a:gd name="connsiteY2" fmla="*/ 889238 h 889238"/>
                <a:gd name="connsiteX3" fmla="*/ 0 w 1014465"/>
                <a:gd name="connsiteY3" fmla="*/ 889238 h 889238"/>
                <a:gd name="connsiteX4" fmla="*/ 0 w 1014465"/>
                <a:gd name="connsiteY4" fmla="*/ 0 h 88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65" h="889238">
                  <a:moveTo>
                    <a:pt x="0" y="0"/>
                  </a:moveTo>
                  <a:lnTo>
                    <a:pt x="1014465" y="0"/>
                  </a:lnTo>
                  <a:lnTo>
                    <a:pt x="1014465" y="889238"/>
                  </a:lnTo>
                  <a:lnTo>
                    <a:pt x="0" y="8892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窗</a:t>
              </a:r>
              <a:r>
                <a:rPr lang="en-US" altLang="zh-CN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门</a:t>
              </a:r>
              <a:endParaRPr lang="zh-CN" altLang="en-US" sz="2000" b="1" kern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327507" y="2593204"/>
              <a:ext cx="257855" cy="253214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9" name="组合 18"/>
          <p:cNvGrpSpPr/>
          <p:nvPr/>
        </p:nvGrpSpPr>
        <p:grpSpPr>
          <a:xfrm>
            <a:off x="3237537" y="2186663"/>
            <a:ext cx="1516797" cy="1299375"/>
            <a:chOff x="3709421" y="2186663"/>
            <a:chExt cx="1548969" cy="1299375"/>
          </a:xfrm>
        </p:grpSpPr>
        <p:sp>
          <p:nvSpPr>
            <p:cNvPr id="11" name="L 形 10"/>
            <p:cNvSpPr/>
            <p:nvPr/>
          </p:nvSpPr>
          <p:spPr>
            <a:xfrm rot="5400000">
              <a:off x="4051799" y="2282480"/>
              <a:ext cx="893352" cy="15137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3709421" y="2236195"/>
              <a:ext cx="1366635" cy="356491"/>
            </a:xfrm>
            <a:custGeom>
              <a:avLst/>
              <a:gdLst>
                <a:gd name="connsiteX0" fmla="*/ 0 w 1014465"/>
                <a:gd name="connsiteY0" fmla="*/ 0 h 889238"/>
                <a:gd name="connsiteX1" fmla="*/ 1014465 w 1014465"/>
                <a:gd name="connsiteY1" fmla="*/ 0 h 889238"/>
                <a:gd name="connsiteX2" fmla="*/ 1014465 w 1014465"/>
                <a:gd name="connsiteY2" fmla="*/ 889238 h 889238"/>
                <a:gd name="connsiteX3" fmla="*/ 0 w 1014465"/>
                <a:gd name="connsiteY3" fmla="*/ 889238 h 889238"/>
                <a:gd name="connsiteX4" fmla="*/ 0 w 1014465"/>
                <a:gd name="connsiteY4" fmla="*/ 0 h 88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65" h="889238">
                  <a:moveTo>
                    <a:pt x="0" y="0"/>
                  </a:moveTo>
                  <a:lnTo>
                    <a:pt x="1014465" y="0"/>
                  </a:lnTo>
                  <a:lnTo>
                    <a:pt x="1014465" y="889238"/>
                  </a:lnTo>
                  <a:lnTo>
                    <a:pt x="0" y="8892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家装主材</a:t>
              </a:r>
              <a:endParaRPr lang="zh-CN" altLang="en-US" sz="2000" b="1" kern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5000535" y="2186663"/>
              <a:ext cx="257855" cy="253214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0" name="组合 19"/>
          <p:cNvGrpSpPr/>
          <p:nvPr/>
        </p:nvGrpSpPr>
        <p:grpSpPr>
          <a:xfrm>
            <a:off x="4860032" y="1780122"/>
            <a:ext cx="1567332" cy="1299373"/>
            <a:chOff x="5364088" y="1780122"/>
            <a:chExt cx="1567332" cy="1299373"/>
          </a:xfrm>
        </p:grpSpPr>
        <p:sp>
          <p:nvSpPr>
            <p:cNvPr id="14" name="L 形 13"/>
            <p:cNvSpPr/>
            <p:nvPr/>
          </p:nvSpPr>
          <p:spPr>
            <a:xfrm rot="5400000">
              <a:off x="5724827" y="1875937"/>
              <a:ext cx="893352" cy="151376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CC009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5364088" y="1829654"/>
              <a:ext cx="1366635" cy="356489"/>
            </a:xfrm>
            <a:custGeom>
              <a:avLst/>
              <a:gdLst>
                <a:gd name="connsiteX0" fmla="*/ 0 w 1014465"/>
                <a:gd name="connsiteY0" fmla="*/ 0 h 889238"/>
                <a:gd name="connsiteX1" fmla="*/ 1014465 w 1014465"/>
                <a:gd name="connsiteY1" fmla="*/ 0 h 889238"/>
                <a:gd name="connsiteX2" fmla="*/ 1014465 w 1014465"/>
                <a:gd name="connsiteY2" fmla="*/ 889238 h 889238"/>
                <a:gd name="connsiteX3" fmla="*/ 0 w 1014465"/>
                <a:gd name="connsiteY3" fmla="*/ 889238 h 889238"/>
                <a:gd name="connsiteX4" fmla="*/ 0 w 1014465"/>
                <a:gd name="connsiteY4" fmla="*/ 0 h 88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65" h="889238">
                  <a:moveTo>
                    <a:pt x="0" y="0"/>
                  </a:moveTo>
                  <a:lnTo>
                    <a:pt x="1014465" y="0"/>
                  </a:lnTo>
                  <a:lnTo>
                    <a:pt x="1014465" y="889238"/>
                  </a:lnTo>
                  <a:lnTo>
                    <a:pt x="0" y="8892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家装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家具</a:t>
              </a:r>
              <a:endParaRPr lang="zh-CN" altLang="en-US" sz="2000" b="1" kern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6673565" y="1780122"/>
              <a:ext cx="257855" cy="253214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1" name="组合 20"/>
          <p:cNvGrpSpPr/>
          <p:nvPr/>
        </p:nvGrpSpPr>
        <p:grpSpPr>
          <a:xfrm>
            <a:off x="6583593" y="1423113"/>
            <a:ext cx="2159153" cy="1249841"/>
            <a:chOff x="7087650" y="1423113"/>
            <a:chExt cx="1372782" cy="1249841"/>
          </a:xfrm>
        </p:grpSpPr>
        <p:sp>
          <p:nvSpPr>
            <p:cNvPr id="17" name="L 形 16"/>
            <p:cNvSpPr/>
            <p:nvPr/>
          </p:nvSpPr>
          <p:spPr>
            <a:xfrm rot="5400000">
              <a:off x="7306291" y="1560961"/>
              <a:ext cx="893352" cy="13306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任意多边形 17"/>
            <p:cNvSpPr/>
            <p:nvPr/>
          </p:nvSpPr>
          <p:spPr>
            <a:xfrm>
              <a:off x="7093797" y="1423113"/>
              <a:ext cx="1366635" cy="406541"/>
            </a:xfrm>
            <a:custGeom>
              <a:avLst/>
              <a:gdLst>
                <a:gd name="connsiteX0" fmla="*/ 0 w 1014465"/>
                <a:gd name="connsiteY0" fmla="*/ 0 h 889238"/>
                <a:gd name="connsiteX1" fmla="*/ 1014465 w 1014465"/>
                <a:gd name="connsiteY1" fmla="*/ 0 h 889238"/>
                <a:gd name="connsiteX2" fmla="*/ 1014465 w 1014465"/>
                <a:gd name="connsiteY2" fmla="*/ 889238 h 889238"/>
                <a:gd name="connsiteX3" fmla="*/ 0 w 1014465"/>
                <a:gd name="connsiteY3" fmla="*/ 889238 h 889238"/>
                <a:gd name="connsiteX4" fmla="*/ 0 w 1014465"/>
                <a:gd name="connsiteY4" fmla="*/ 0 h 88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65" h="889238">
                  <a:moveTo>
                    <a:pt x="0" y="0"/>
                  </a:moveTo>
                  <a:lnTo>
                    <a:pt x="1014465" y="0"/>
                  </a:lnTo>
                  <a:lnTo>
                    <a:pt x="1014465" y="889238"/>
                  </a:lnTo>
                  <a:lnTo>
                    <a:pt x="0" y="8892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家装</a:t>
              </a:r>
              <a:r>
                <a:rPr lang="en-US" altLang="zh-CN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家具</a:t>
              </a:r>
              <a:r>
                <a:rPr lang="en-US" altLang="zh-CN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000" b="1" kern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电器</a:t>
              </a:r>
              <a:endParaRPr lang="zh-CN" altLang="en-US" sz="2000" b="1" kern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50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6151" y="553244"/>
            <a:ext cx="5416868" cy="702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价值链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社会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服务为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endParaRPr lang="en-US" altLang="zh-CN" sz="28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4213" y="1201316"/>
            <a:ext cx="8048893" cy="2869610"/>
            <a:chOff x="684213" y="1201316"/>
            <a:chExt cx="8048893" cy="2869610"/>
          </a:xfrm>
        </p:grpSpPr>
        <p:grpSp>
          <p:nvGrpSpPr>
            <p:cNvPr id="6" name="组合 22"/>
            <p:cNvGrpSpPr>
              <a:grpSpLocks/>
            </p:cNvGrpSpPr>
            <p:nvPr/>
          </p:nvGrpSpPr>
          <p:grpSpPr bwMode="auto">
            <a:xfrm>
              <a:off x="2484438" y="1201316"/>
              <a:ext cx="3959225" cy="541338"/>
              <a:chOff x="2555776" y="3501008"/>
              <a:chExt cx="3672408" cy="72008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356640" y="3501008"/>
                <a:ext cx="0" cy="361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555776" y="3862104"/>
                <a:ext cx="0" cy="3589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228184" y="3862104"/>
                <a:ext cx="0" cy="3589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555776" y="3862104"/>
                <a:ext cx="36724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684213" y="1796629"/>
              <a:ext cx="3743325" cy="1587533"/>
              <a:chOff x="684213" y="1796629"/>
              <a:chExt cx="3743325" cy="158753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84213" y="2134766"/>
                <a:ext cx="3743325" cy="124939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、线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上门窗销售平台</a:t>
                </a:r>
                <a:endPara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、线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上室内空气质量宣传平台</a:t>
                </a:r>
                <a:endPara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63534" y="1796629"/>
                <a:ext cx="994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Online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716463" y="1796629"/>
              <a:ext cx="3743325" cy="1587533"/>
              <a:chOff x="4716463" y="1796629"/>
              <a:chExt cx="3743325" cy="158753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716463" y="2134766"/>
                <a:ext cx="3743325" cy="124939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线下自有渠道、加盟供应商、合作供应商提供产品、安装服务。</a:t>
                </a:r>
                <a:endPara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906799" y="1796629"/>
                <a:ext cx="10118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Offline</a:t>
                </a:r>
              </a:p>
            </p:txBody>
          </p:sp>
        </p:grpSp>
        <p:cxnSp>
          <p:nvCxnSpPr>
            <p:cNvPr id="15" name="肘形连接符 14"/>
            <p:cNvCxnSpPr/>
            <p:nvPr/>
          </p:nvCxnSpPr>
          <p:spPr>
            <a:xfrm rot="5400000" flipH="1">
              <a:off x="4371102" y="1521461"/>
              <a:ext cx="239871" cy="3978275"/>
            </a:xfrm>
            <a:prstGeom prst="bentConnector3">
              <a:avLst>
                <a:gd name="adj1" fmla="val -9530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6532563" y="3539669"/>
              <a:ext cx="2200543" cy="531257"/>
              <a:chOff x="6532563" y="3539669"/>
              <a:chExt cx="2200543" cy="531257"/>
            </a:xfrm>
          </p:grpSpPr>
          <p:sp>
            <p:nvSpPr>
              <p:cNvPr id="18" name="左箭头 17"/>
              <p:cNvSpPr/>
              <p:nvPr/>
            </p:nvSpPr>
            <p:spPr>
              <a:xfrm rot="2892643">
                <a:off x="6569869" y="3502363"/>
                <a:ext cx="358775" cy="433387"/>
              </a:xfrm>
              <a:prstGeom prst="leftArrow">
                <a:avLst>
                  <a:gd name="adj1" fmla="val 36913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矩形 37"/>
              <p:cNvSpPr>
                <a:spLocks noChangeArrowheads="1"/>
              </p:cNvSpPr>
              <p:nvPr/>
            </p:nvSpPr>
            <p:spPr bwMode="auto">
              <a:xfrm>
                <a:off x="6932613" y="3701594"/>
                <a:ext cx="18004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独立送货、安装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55650" y="3474581"/>
              <a:ext cx="1528763" cy="596345"/>
              <a:chOff x="755650" y="3474581"/>
              <a:chExt cx="1528763" cy="596345"/>
            </a:xfrm>
          </p:grpSpPr>
          <p:sp>
            <p:nvSpPr>
              <p:cNvPr id="21" name="左箭头 20"/>
              <p:cNvSpPr/>
              <p:nvPr/>
            </p:nvSpPr>
            <p:spPr>
              <a:xfrm rot="7461914">
                <a:off x="1888331" y="3438863"/>
                <a:ext cx="360363" cy="431800"/>
              </a:xfrm>
              <a:prstGeom prst="leftArrow">
                <a:avLst>
                  <a:gd name="adj1" fmla="val 36913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矩形 47"/>
              <p:cNvSpPr>
                <a:spLocks noChangeArrowheads="1"/>
              </p:cNvSpPr>
              <p:nvPr/>
            </p:nvSpPr>
            <p:spPr bwMode="auto">
              <a:xfrm>
                <a:off x="755650" y="370159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品牌推广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542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天易开展网络营销策略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202"/>
            <a:ext cx="8229600" cy="4116586"/>
          </a:xfrm>
        </p:spPr>
        <p:txBody>
          <a:bodyPr/>
          <a:lstStyle/>
          <a:p>
            <a:r>
              <a:rPr lang="zh-CN" altLang="en-US" dirty="0" smtClean="0"/>
              <a:t>创意与价值主张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改善居住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环境，为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消费者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提供高性能门窗，强调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现代消费者的生活方式和健康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需求相一致</a:t>
            </a:r>
            <a:endParaRPr lang="en-US" altLang="zh-CN" sz="2000" dirty="0" smtClean="0">
              <a:solidFill>
                <a:schemeClr val="bg1"/>
              </a:solidFill>
              <a:effectLst/>
              <a:latin typeface="微软雅黑" panose="020B0503020204020204" pitchFamily="34" charset="-122"/>
            </a:endParaRPr>
          </a:p>
          <a:p>
            <a:r>
              <a:rPr lang="zh-CN" altLang="en-US" dirty="0"/>
              <a:t>顾客接触 </a:t>
            </a:r>
            <a:r>
              <a:rPr lang="en-US" altLang="zh-CN" dirty="0"/>
              <a:t>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保持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传统门店和消费者的单向沟通，提供独特的工厂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体验。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 以年轻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和教育背景良好的男性消费者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为主，利用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搜索引擎和社交媒体建立网络口碑和网络舆论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利用网络问卷进行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宏观趋势、市场前景和消费者态度等情报收集和分析，分析消费者的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需求。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进而发现市场中尚未开发的领域，创造一个完全新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类。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 smtClean="0"/>
              <a:t>解决</a:t>
            </a:r>
            <a:r>
              <a:rPr lang="zh-CN" altLang="en-US" dirty="0"/>
              <a:t>方案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根据不同区域、消费群体特点组合降噪、防尘、防雨、隔热、色彩等特性门窗产品，提供迅捷的支付、物流和安装，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与实体店较大的价格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优惠。</a:t>
            </a:r>
            <a:endParaRPr lang="en-US" altLang="zh-CN" sz="2000" dirty="0" smtClean="0">
              <a:solidFill>
                <a:schemeClr val="bg1"/>
              </a:solidFill>
              <a:effectLst/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16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</a:t>
            </a:r>
            <a:r>
              <a:rPr lang="zh-CN" altLang="en-US" dirty="0" smtClean="0"/>
              <a:t>易开展网络营销策略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202"/>
            <a:ext cx="8229600" cy="4116586"/>
          </a:xfrm>
        </p:spPr>
        <p:txBody>
          <a:bodyPr/>
          <a:lstStyle/>
          <a:p>
            <a:r>
              <a:rPr lang="zh-CN" altLang="en-US" dirty="0" smtClean="0"/>
              <a:t>盈利模式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网购的规模效应、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定制和附加功能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的额外利润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、代理销售相关产品、供应链整合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 smtClean="0"/>
              <a:t>关键活动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搞清制约网民网购门窗产品的关键因素，开发有针对新产品，推动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品类增长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促销活动在网店与实体店相结合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。如：限定名额的“免费”体验、老产品闪团、新产品预购，微电影。</a:t>
            </a:r>
            <a:endParaRPr lang="en-US" altLang="zh-CN" sz="2000" dirty="0" smtClean="0">
              <a:solidFill>
                <a:schemeClr val="bg1"/>
              </a:solidFill>
              <a:effectLst/>
              <a:latin typeface="微软雅黑" panose="020B0503020204020204" pitchFamily="34" charset="-122"/>
            </a:endParaRPr>
          </a:p>
          <a:p>
            <a:r>
              <a:rPr lang="zh-CN" altLang="en-US" dirty="0" smtClean="0"/>
              <a:t>渠道</a:t>
            </a:r>
            <a:r>
              <a:rPr lang="zh-CN" altLang="en-US" dirty="0"/>
              <a:t>与中介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天猫、京东网店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自有网络商城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实体店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大客户，房地产网站、家装网站论坛活动，微信、易信、微博推广</a:t>
            </a:r>
            <a:endParaRPr lang="en-US" altLang="zh-CN" sz="2000" dirty="0" smtClean="0">
              <a:solidFill>
                <a:schemeClr val="bg1"/>
              </a:solidFill>
              <a:effectLst/>
              <a:latin typeface="微软雅黑" panose="020B0503020204020204" pitchFamily="34" charset="-122"/>
            </a:endParaRPr>
          </a:p>
          <a:p>
            <a:r>
              <a:rPr lang="zh-CN" altLang="en-US" dirty="0"/>
              <a:t>合作分享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商品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搭售：门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窗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窗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窗帘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、窗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清洁用品、防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PM2.5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的门窗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空气净化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器 、窗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扫地机、窗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清洁型空调、窗</a:t>
            </a:r>
            <a:r>
              <a:rPr lang="en-US" altLang="zh-CN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书桌</a:t>
            </a:r>
            <a:endParaRPr lang="en-US" altLang="zh-CN" sz="2000" dirty="0" smtClean="0">
              <a:solidFill>
                <a:schemeClr val="bg1"/>
              </a:solidFill>
              <a:effectLst/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</a:rPr>
              <a:t>跨领域：家具、家装、物联网应用、生态系统</a:t>
            </a: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87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FF99">
            <a:alpha val="47843"/>
          </a:srgbClr>
        </a:solidFill>
      </a:spPr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884</Words>
  <Application>Microsoft Macintosh PowerPoint</Application>
  <PresentationFormat>全屏显示(16:10)</PresentationFormat>
  <Paragraphs>234</Paragraphs>
  <Slides>16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基于未来竞争目前的瓶颈</vt:lpstr>
      <vt:lpstr>天易开展网络化经营的直接目标</vt:lpstr>
      <vt:lpstr>PowerPoint 演示文稿</vt:lpstr>
      <vt:lpstr>主要功能框架</vt:lpstr>
      <vt:lpstr>B2C网络营销模式分析</vt:lpstr>
      <vt:lpstr>天易B2C网站销售产品路径</vt:lpstr>
      <vt:lpstr>PowerPoint 演示文稿</vt:lpstr>
      <vt:lpstr>天易开展网络营销策略</vt:lpstr>
      <vt:lpstr>天易开展网络营销策略</vt:lpstr>
      <vt:lpstr>电商的“传奇”-阿里系</vt:lpstr>
      <vt:lpstr>家具行业-电子商务领域的新秀</vt:lpstr>
      <vt:lpstr>业务流程</vt:lpstr>
      <vt:lpstr>总体框架</vt:lpstr>
      <vt:lpstr>业务应用模块</vt:lpstr>
      <vt:lpstr>组织人员保障</vt:lpstr>
      <vt:lpstr>执行计划</vt:lpstr>
    </vt:vector>
  </TitlesOfParts>
  <Company>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无</dc:creator>
  <cp:lastModifiedBy>mf li</cp:lastModifiedBy>
  <cp:revision>293</cp:revision>
  <dcterms:created xsi:type="dcterms:W3CDTF">2012-08-16T08:08:13Z</dcterms:created>
  <dcterms:modified xsi:type="dcterms:W3CDTF">2014-04-11T08:04:29Z</dcterms:modified>
</cp:coreProperties>
</file>