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848ba1cb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1848ba1cb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1848ba1cb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1848ba1cb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1848ba1cb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1848ba1cb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2e5f3b81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2e5f3b81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2e5f3b817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2e5f3b817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2e5f3b817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2e5f3b817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2e5f3b817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2e5f3b817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2bc7bbcbe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2bc7bbcbe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2bc7bbcbe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2bc7bbcbe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2bc7bbcbe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2bc7bbcbe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1848ba1c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1848ba1c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848ba1cb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848ba1cb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1848ba1cb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1848ba1cb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1848ba1cb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1848ba1cb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1848ba1cb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1848ba1cb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diagram shows the classes we implemented and their relationships. The way the economy is preserved is as follows: vehicles are distinct instances stored in the database. So, too, are reservations. New instances are only created through specific, approved ways - a reservation, for example is created by the app only if several conditions are met. The vehicle must be available, the customer must have adequate balance to pay for it, and they must go through the forms on the site. Once the reservation is created, it is stored and can be found by querying the database, so this “thing” in our economy doesn’t simply disappear. Money, on the other hand, has no distinct database instances, but it is also tracked. It can only enter the economy by a user adding to their balance on the account page, and transfers increase the balance of the recipient by the exact amount that it decreases the balance of the payer.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848ba1cb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1848ba1cb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848ba1cb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848ba1cb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hyperlink" Target="http://drive.google.com/file/d/15Vi4lE52bPY_jhqpinm_tRHIGyJosFNP/view"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drive.google.com/file/d/1FlvOyWZxJ3aPJAy248yNLyytN-xlEevO/view" TargetMode="Externa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drive.google.com/file/d/1Ac0MF20oXCTz6bGDaMrby7SJ2iwz58g5/view" TargetMode="Externa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drive.google.com/file/d/1WAWxsllOVm67hqwRAJH7NZk7ljoPVNar/view" TargetMode="Externa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learndjango.com/tutorials/django-signup-tutorial" TargetMode="External"/><Relationship Id="rId4" Type="http://schemas.openxmlformats.org/officeDocument/2006/relationships/hyperlink" Target="https://learndjango.com/tutorials/django-login-and-logout-tutorial" TargetMode="External"/><Relationship Id="rId5" Type="http://schemas.openxmlformats.org/officeDocument/2006/relationships/hyperlink" Target="https://getbootstrap.com/docs/5.3/getting-started/introduction/" TargetMode="External"/><Relationship Id="rId6" Type="http://schemas.openxmlformats.org/officeDocument/2006/relationships/hyperlink" Target="https://docs.djangoproject.com/en/4.2/" TargetMode="External"/><Relationship Id="rId7" Type="http://schemas.openxmlformats.org/officeDocument/2006/relationships/hyperlink" Target="https://mdbootstrap.com/docs/standard/navigation/navbar/" TargetMode="External"/><Relationship Id="rId8" Type="http://schemas.openxmlformats.org/officeDocument/2006/relationships/hyperlink" Target="https://www.w3schools.com/django/"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12365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Car Rental Application</a:t>
            </a:r>
            <a:endParaRPr/>
          </a:p>
        </p:txBody>
      </p:sp>
      <p:sp>
        <p:nvSpPr>
          <p:cNvPr id="129" name="Google Shape;129;p13"/>
          <p:cNvSpPr txBox="1"/>
          <p:nvPr>
            <p:ph idx="1" type="subTitle"/>
          </p:nvPr>
        </p:nvSpPr>
        <p:spPr>
          <a:xfrm>
            <a:off x="1858700" y="2380675"/>
            <a:ext cx="5361300" cy="1639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u="sng"/>
              <a:t>Anti-Software Software Club (</a:t>
            </a:r>
            <a:r>
              <a:rPr b="1" lang="en" sz="1800" u="sng"/>
              <a:t>Team 5)</a:t>
            </a:r>
            <a:endParaRPr b="1" sz="1800" u="sng"/>
          </a:p>
          <a:p>
            <a:pPr indent="0" lvl="0" marL="0" rtl="0" algn="ctr">
              <a:spcBef>
                <a:spcPts val="0"/>
              </a:spcBef>
              <a:spcAft>
                <a:spcPts val="0"/>
              </a:spcAft>
              <a:buNone/>
            </a:pPr>
            <a:r>
              <a:rPr lang="en"/>
              <a:t>Mason Francis - Frontend/Management</a:t>
            </a:r>
            <a:endParaRPr/>
          </a:p>
          <a:p>
            <a:pPr indent="0" lvl="0" marL="0" rtl="0" algn="ctr">
              <a:spcBef>
                <a:spcPts val="0"/>
              </a:spcBef>
              <a:spcAft>
                <a:spcPts val="0"/>
              </a:spcAft>
              <a:buNone/>
            </a:pPr>
            <a:r>
              <a:rPr lang="en"/>
              <a:t>Caleb Jeppson - Backend Developer</a:t>
            </a:r>
            <a:endParaRPr/>
          </a:p>
          <a:p>
            <a:pPr indent="0" lvl="0" marL="0" rtl="0" algn="ctr">
              <a:spcBef>
                <a:spcPts val="0"/>
              </a:spcBef>
              <a:spcAft>
                <a:spcPts val="0"/>
              </a:spcAft>
              <a:buNone/>
            </a:pPr>
            <a:r>
              <a:rPr lang="en"/>
              <a:t>Jack Jones - Frontend Developer</a:t>
            </a:r>
            <a:endParaRPr/>
          </a:p>
          <a:p>
            <a:pPr indent="0" lvl="0" marL="0" rtl="0" algn="ctr">
              <a:spcBef>
                <a:spcPts val="0"/>
              </a:spcBef>
              <a:spcAft>
                <a:spcPts val="0"/>
              </a:spcAft>
              <a:buNone/>
            </a:pPr>
            <a:r>
              <a:rPr lang="en"/>
              <a:t>Andrew Rolfe - Team Lead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 - User Accounts</a:t>
            </a:r>
            <a:endParaRPr/>
          </a:p>
        </p:txBody>
      </p:sp>
      <p:sp>
        <p:nvSpPr>
          <p:cNvPr id="183" name="Google Shape;183;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From Requirements Document:</a:t>
            </a:r>
            <a:endParaRPr/>
          </a:p>
          <a:p>
            <a:pPr indent="-311150" lvl="0" marL="457200" rtl="0" algn="l">
              <a:spcBef>
                <a:spcPts val="0"/>
              </a:spcBef>
              <a:spcAft>
                <a:spcPts val="0"/>
              </a:spcAft>
              <a:buSzPts val="1300"/>
              <a:buChar char="●"/>
            </a:pPr>
            <a:r>
              <a:rPr lang="en"/>
              <a:t>“Users are able to log in”</a:t>
            </a:r>
            <a:endParaRPr/>
          </a:p>
          <a:p>
            <a:pPr indent="-311150" lvl="0" marL="457200" rtl="0" algn="l">
              <a:spcBef>
                <a:spcPts val="0"/>
              </a:spcBef>
              <a:spcAft>
                <a:spcPts val="0"/>
              </a:spcAft>
              <a:buSzPts val="1300"/>
              <a:buChar char="●"/>
            </a:pPr>
            <a:r>
              <a:rPr lang="en"/>
              <a:t>Three types of users: Customers, Employees, Managers</a:t>
            </a:r>
            <a:endParaRPr/>
          </a:p>
          <a:p>
            <a:pPr indent="-311150" lvl="0" marL="457200" rtl="0" algn="l">
              <a:spcBef>
                <a:spcPts val="0"/>
              </a:spcBef>
              <a:spcAft>
                <a:spcPts val="0"/>
              </a:spcAft>
              <a:buSzPts val="1300"/>
              <a:buChar char="●"/>
            </a:pPr>
            <a:r>
              <a:rPr lang="en"/>
              <a:t>Different permission:</a:t>
            </a:r>
            <a:endParaRPr/>
          </a:p>
          <a:p>
            <a:pPr indent="-311150" lvl="0" marL="457200" rtl="0" algn="l">
              <a:spcBef>
                <a:spcPts val="0"/>
              </a:spcBef>
              <a:spcAft>
                <a:spcPts val="0"/>
              </a:spcAft>
              <a:buSzPts val="1300"/>
              <a:buChar char="●"/>
            </a:pPr>
            <a:r>
              <a:rPr lang="en"/>
              <a:t>“A manager can pay and change the status of employees, and resolve filed complaints from customers”</a:t>
            </a:r>
            <a:endParaRPr/>
          </a:p>
          <a:p>
            <a:pPr indent="-311150" lvl="0" marL="457200" rtl="0" algn="l">
              <a:spcBef>
                <a:spcPts val="0"/>
              </a:spcBef>
              <a:spcAft>
                <a:spcPts val="0"/>
              </a:spcAft>
              <a:buSzPts val="1300"/>
              <a:buChar char="●"/>
            </a:pPr>
            <a:r>
              <a:rPr lang="en"/>
              <a:t>“Employees can reserve vehicles, lo-jack and pick up targeted vehicles, and submit an "hours worked" request to the manager to be paid”</a:t>
            </a:r>
            <a:endParaRPr/>
          </a:p>
          <a:p>
            <a:pPr indent="-311150" lvl="0" marL="457200" rtl="0" algn="l">
              <a:spcBef>
                <a:spcPts val="0"/>
              </a:spcBef>
              <a:spcAft>
                <a:spcPts val="0"/>
              </a:spcAft>
              <a:buSzPts val="1300"/>
              <a:buChar char="●"/>
            </a:pPr>
            <a:r>
              <a:rPr lang="en"/>
              <a:t>“Customers may only interact with their own balances and active reservations”</a:t>
            </a:r>
            <a:endParaRPr/>
          </a:p>
          <a:p>
            <a:pPr indent="-311150" lvl="0" marL="457200" rtl="0" algn="l">
              <a:spcBef>
                <a:spcPts val="0"/>
              </a:spcBef>
              <a:spcAft>
                <a:spcPts val="0"/>
              </a:spcAft>
              <a:buSzPts val="1300"/>
              <a:buChar char="●"/>
            </a:pPr>
            <a:r>
              <a:rPr lang="en"/>
              <a:t>Managers are also employees, and both managers and employees can act as customers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 - User Accounts</a:t>
            </a:r>
            <a:endParaRPr/>
          </a:p>
        </p:txBody>
      </p:sp>
      <p:sp>
        <p:nvSpPr>
          <p:cNvPr id="189" name="Google Shape;189;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High level design: UML class diagram</a:t>
            </a:r>
            <a:endParaRPr/>
          </a:p>
          <a:p>
            <a:pPr indent="-311150" lvl="0" marL="457200" rtl="0" algn="l">
              <a:spcBef>
                <a:spcPts val="0"/>
              </a:spcBef>
              <a:spcAft>
                <a:spcPts val="0"/>
              </a:spcAft>
              <a:buSzPts val="1300"/>
              <a:buChar char="●"/>
            </a:pPr>
            <a:r>
              <a:rPr lang="en"/>
              <a:t>Manager inherits from employee inherits from customer (Object-Oriented principles)</a:t>
            </a:r>
            <a:endParaRPr/>
          </a:p>
          <a:p>
            <a:pPr indent="-311150" lvl="0" marL="457200" rtl="0" algn="l">
              <a:spcBef>
                <a:spcPts val="0"/>
              </a:spcBef>
              <a:spcAft>
                <a:spcPts val="0"/>
              </a:spcAft>
              <a:buSzPts val="1300"/>
              <a:buChar char="●"/>
            </a:pPr>
            <a:r>
              <a:rPr lang="en"/>
              <a:t>Looks simple enough on paper, but implementing it brought up some </a:t>
            </a:r>
            <a:r>
              <a:rPr lang="en"/>
              <a:t>unforeseen</a:t>
            </a:r>
            <a:r>
              <a:rPr lang="en"/>
              <a:t> challenges</a:t>
            </a:r>
            <a:endParaRPr/>
          </a:p>
          <a:p>
            <a:pPr indent="-311150" lvl="0" marL="457200" rtl="0" algn="l">
              <a:spcBef>
                <a:spcPts val="0"/>
              </a:spcBef>
              <a:spcAft>
                <a:spcPts val="0"/>
              </a:spcAft>
              <a:buSzPts val="1300"/>
              <a:buChar char="●"/>
            </a:pPr>
            <a:r>
              <a:rPr lang="en"/>
              <a:t>Use of Django’s built-in User model</a:t>
            </a:r>
            <a:endParaRPr/>
          </a:p>
          <a:p>
            <a:pPr indent="-298450" lvl="1" marL="914400" rtl="0" algn="l">
              <a:spcBef>
                <a:spcPts val="0"/>
              </a:spcBef>
              <a:spcAft>
                <a:spcPts val="0"/>
              </a:spcAft>
              <a:buSzPts val="1100"/>
              <a:buChar char="○"/>
            </a:pPr>
            <a:r>
              <a:rPr lang="en"/>
              <a:t>Inherit from and override the default with the extended User model? Overcomplicated</a:t>
            </a:r>
            <a:endParaRPr/>
          </a:p>
          <a:p>
            <a:pPr indent="-298450" lvl="1" marL="914400" rtl="0" algn="l">
              <a:spcBef>
                <a:spcPts val="0"/>
              </a:spcBef>
              <a:spcAft>
                <a:spcPts val="0"/>
              </a:spcAft>
              <a:buSzPts val="1100"/>
              <a:buChar char="○"/>
            </a:pPr>
            <a:r>
              <a:rPr lang="en"/>
              <a:t>Our solution: use aggregation (Customer </a:t>
            </a:r>
            <a:r>
              <a:rPr i="1" lang="en"/>
              <a:t>has a</a:t>
            </a:r>
            <a:r>
              <a:rPr lang="en"/>
              <a:t> User, rather than </a:t>
            </a:r>
            <a:r>
              <a:rPr i="1" lang="en"/>
              <a:t>is a </a:t>
            </a:r>
            <a:r>
              <a:rPr lang="en"/>
              <a:t>User)</a:t>
            </a:r>
            <a:endParaRPr/>
          </a:p>
          <a:p>
            <a:pPr indent="-311150" lvl="0" marL="457200" rtl="0" algn="l">
              <a:spcBef>
                <a:spcPts val="0"/>
              </a:spcBef>
              <a:spcAft>
                <a:spcPts val="0"/>
              </a:spcAft>
              <a:buSzPts val="1300"/>
              <a:buChar char="●"/>
            </a:pPr>
            <a:r>
              <a:rPr lang="en"/>
              <a:t>Inheritance of Django models turned out to not work exactly as expected</a:t>
            </a:r>
            <a:endParaRPr/>
          </a:p>
          <a:p>
            <a:pPr indent="-298450" lvl="1" marL="914400" rtl="0" algn="l">
              <a:spcBef>
                <a:spcPts val="0"/>
              </a:spcBef>
              <a:spcAft>
                <a:spcPts val="0"/>
              </a:spcAft>
              <a:buSzPts val="1100"/>
              <a:buChar char="○"/>
            </a:pPr>
            <a:r>
              <a:rPr lang="en"/>
              <a:t>How are inherited objects stored in the database?</a:t>
            </a:r>
            <a:endParaRPr/>
          </a:p>
          <a:p>
            <a:pPr indent="-298450" lvl="1" marL="914400" rtl="0" algn="l">
              <a:spcBef>
                <a:spcPts val="0"/>
              </a:spcBef>
              <a:spcAft>
                <a:spcPts val="0"/>
              </a:spcAft>
              <a:buSzPts val="1100"/>
              <a:buChar char="○"/>
            </a:pPr>
            <a:r>
              <a:rPr lang="en"/>
              <a:t>Docs describe it like aggregation under the hood</a:t>
            </a:r>
            <a:endParaRPr/>
          </a:p>
          <a:p>
            <a:pPr indent="-298450" lvl="1" marL="914400" rtl="0" algn="l">
              <a:spcBef>
                <a:spcPts val="0"/>
              </a:spcBef>
              <a:spcAft>
                <a:spcPts val="0"/>
              </a:spcAft>
              <a:buSzPts val="1100"/>
              <a:buChar char="○"/>
            </a:pPr>
            <a:r>
              <a:rPr lang="en"/>
              <a:t>Some unexpected behaviors came up, but were ultimately resolved or avoided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 - User Accounts</a:t>
            </a:r>
            <a:endParaRPr/>
          </a:p>
        </p:txBody>
      </p:sp>
      <p:sp>
        <p:nvSpPr>
          <p:cNvPr id="195" name="Google Shape;195;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Final implementation:</a:t>
            </a:r>
            <a:endParaRPr/>
          </a:p>
          <a:p>
            <a:pPr indent="-298450" lvl="1" marL="914400" rtl="0" algn="l">
              <a:spcBef>
                <a:spcPts val="0"/>
              </a:spcBef>
              <a:spcAft>
                <a:spcPts val="0"/>
              </a:spcAft>
              <a:buSzPts val="1100"/>
              <a:buChar char="○"/>
            </a:pPr>
            <a:r>
              <a:rPr lang="en"/>
              <a:t>Manager inherits from Employee inherits from Customer</a:t>
            </a:r>
            <a:endParaRPr/>
          </a:p>
          <a:p>
            <a:pPr indent="-298450" lvl="1" marL="914400" rtl="0" algn="l">
              <a:spcBef>
                <a:spcPts val="0"/>
              </a:spcBef>
              <a:spcAft>
                <a:spcPts val="0"/>
              </a:spcAft>
              <a:buSzPts val="1100"/>
              <a:buChar char="○"/>
            </a:pPr>
            <a:r>
              <a:rPr lang="en"/>
              <a:t>Customer has a user - forced one-to-one mapping</a:t>
            </a:r>
            <a:endParaRPr/>
          </a:p>
          <a:p>
            <a:pPr indent="-298450" lvl="1" marL="914400" rtl="0" algn="l">
              <a:spcBef>
                <a:spcPts val="0"/>
              </a:spcBef>
              <a:spcAft>
                <a:spcPts val="0"/>
              </a:spcAft>
              <a:buSzPts val="1100"/>
              <a:buChar char="○"/>
            </a:pPr>
            <a:r>
              <a:rPr lang="en"/>
              <a:t>That is, multiple customers cannot share a user</a:t>
            </a:r>
            <a:endParaRPr/>
          </a:p>
          <a:p>
            <a:pPr indent="-298450" lvl="1" marL="914400" rtl="0" algn="l">
              <a:spcBef>
                <a:spcPts val="0"/>
              </a:spcBef>
              <a:spcAft>
                <a:spcPts val="0"/>
              </a:spcAft>
              <a:buSzPts val="1100"/>
              <a:buChar char="○"/>
            </a:pPr>
            <a:r>
              <a:rPr lang="en"/>
              <a:t>Customer object automatically created when a user signs up</a:t>
            </a:r>
            <a:endParaRPr/>
          </a:p>
          <a:p>
            <a:pPr indent="-298450" lvl="1" marL="914400" rtl="0" algn="l">
              <a:spcBef>
                <a:spcPts val="0"/>
              </a:spcBef>
              <a:spcAft>
                <a:spcPts val="0"/>
              </a:spcAft>
              <a:buSzPts val="1100"/>
              <a:buChar char="○"/>
            </a:pPr>
            <a:r>
              <a:rPr lang="en"/>
              <a:t>Employee and managers manually created via Django Admin</a:t>
            </a:r>
            <a:endParaRPr/>
          </a:p>
          <a:p>
            <a:pPr indent="-311150" lvl="0" marL="457200" rtl="0" algn="l">
              <a:spcBef>
                <a:spcPts val="0"/>
              </a:spcBef>
              <a:spcAft>
                <a:spcPts val="0"/>
              </a:spcAft>
              <a:buSzPts val="1300"/>
              <a:buChar char="●"/>
            </a:pPr>
            <a:r>
              <a:rPr lang="en"/>
              <a:t>Future feature opportunity:</a:t>
            </a:r>
            <a:endParaRPr/>
          </a:p>
          <a:p>
            <a:pPr indent="-298450" lvl="1" marL="914400" rtl="0" algn="l">
              <a:spcBef>
                <a:spcPts val="0"/>
              </a:spcBef>
              <a:spcAft>
                <a:spcPts val="0"/>
              </a:spcAft>
              <a:buSzPts val="1100"/>
              <a:buChar char="○"/>
            </a:pPr>
            <a:r>
              <a:rPr lang="en"/>
              <a:t>In-app way to hire employees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5" title="login.webm">
            <a:hlinkClick r:id="rId3"/>
          </p:cNvPr>
          <p:cNvPicPr preferRelativeResize="0"/>
          <p:nvPr/>
        </p:nvPicPr>
        <p:blipFill>
          <a:blip r:embed="rId4">
            <a:alphaModFix/>
          </a:blip>
          <a:stretch>
            <a:fillRect/>
          </a:stretch>
        </p:blipFill>
        <p:spPr>
          <a:xfrm>
            <a:off x="152400" y="1524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26" title="reserve.webm">
            <a:hlinkClick r:id="rId3"/>
          </p:cNvPr>
          <p:cNvPicPr preferRelativeResize="0"/>
          <p:nvPr/>
        </p:nvPicPr>
        <p:blipFill>
          <a:blip r:embed="rId4">
            <a:alphaModFix/>
          </a:blip>
          <a:stretch>
            <a:fillRect/>
          </a:stretch>
        </p:blipFill>
        <p:spPr>
          <a:xfrm>
            <a:off x="152400" y="1524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27" title="checkout.webm">
            <a:hlinkClick r:id="rId3"/>
          </p:cNvPr>
          <p:cNvPicPr preferRelativeResize="0"/>
          <p:nvPr/>
        </p:nvPicPr>
        <p:blipFill>
          <a:blip r:embed="rId4">
            <a:alphaModFix/>
          </a:blip>
          <a:stretch>
            <a:fillRect/>
          </a:stretch>
        </p:blipFill>
        <p:spPr>
          <a:xfrm>
            <a:off x="152400" y="1524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28" title="complain.webm">
            <a:hlinkClick r:id="rId3"/>
          </p:cNvPr>
          <p:cNvPicPr preferRelativeResize="0"/>
          <p:nvPr/>
        </p:nvPicPr>
        <p:blipFill>
          <a:blip r:embed="rId4">
            <a:alphaModFix/>
          </a:blip>
          <a:stretch>
            <a:fillRect/>
          </a:stretch>
        </p:blipFill>
        <p:spPr>
          <a:xfrm>
            <a:off x="152400" y="15240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Resources</a:t>
            </a:r>
            <a:endParaRPr/>
          </a:p>
        </p:txBody>
      </p:sp>
      <p:sp>
        <p:nvSpPr>
          <p:cNvPr id="221" name="Google Shape;221;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77500" lnSpcReduction="20000"/>
          </a:bodyPr>
          <a:lstStyle/>
          <a:p>
            <a:pPr indent="0" lvl="0" marL="0" rtl="0" algn="l">
              <a:lnSpc>
                <a:spcPct val="140000"/>
              </a:lnSpc>
              <a:spcBef>
                <a:spcPts val="900"/>
              </a:spcBef>
              <a:spcAft>
                <a:spcPts val="0"/>
              </a:spcAft>
              <a:buNone/>
            </a:pPr>
            <a:r>
              <a:rPr b="1" lang="en" sz="1800" u="sng">
                <a:solidFill>
                  <a:schemeClr val="hlink"/>
                </a:solidFill>
                <a:latin typeface="Meiryo"/>
                <a:ea typeface="Meiryo"/>
                <a:cs typeface="Meiryo"/>
                <a:sym typeface="Meiryo"/>
                <a:hlinkClick r:id="rId3"/>
              </a:rPr>
              <a:t>https://learndjango.com/tutorials/django-signup-tutorial</a:t>
            </a:r>
            <a:endParaRPr b="1" sz="1800" u="sng">
              <a:solidFill>
                <a:schemeClr val="hlink"/>
              </a:solidFill>
              <a:latin typeface="Meiryo"/>
              <a:ea typeface="Meiryo"/>
              <a:cs typeface="Meiryo"/>
              <a:sym typeface="Meiryo"/>
            </a:endParaRPr>
          </a:p>
          <a:p>
            <a:pPr indent="0" lvl="0" marL="0" rtl="0" algn="l">
              <a:lnSpc>
                <a:spcPct val="140000"/>
              </a:lnSpc>
              <a:spcBef>
                <a:spcPts val="900"/>
              </a:spcBef>
              <a:spcAft>
                <a:spcPts val="0"/>
              </a:spcAft>
              <a:buNone/>
            </a:pPr>
            <a:r>
              <a:rPr b="1" lang="en" sz="1800" u="sng">
                <a:solidFill>
                  <a:schemeClr val="hlink"/>
                </a:solidFill>
                <a:latin typeface="Meiryo"/>
                <a:ea typeface="Meiryo"/>
                <a:cs typeface="Meiryo"/>
                <a:sym typeface="Meiryo"/>
                <a:hlinkClick r:id="rId4"/>
              </a:rPr>
              <a:t>https://learndjango.com/tutorials/django-login-and-logout-tutorial</a:t>
            </a:r>
            <a:endParaRPr b="1" sz="1800" u="sng">
              <a:solidFill>
                <a:schemeClr val="hlink"/>
              </a:solidFill>
              <a:latin typeface="Meiryo"/>
              <a:ea typeface="Meiryo"/>
              <a:cs typeface="Meiryo"/>
              <a:sym typeface="Meiryo"/>
            </a:endParaRPr>
          </a:p>
          <a:p>
            <a:pPr indent="0" lvl="0" marL="0" rtl="0" algn="l">
              <a:lnSpc>
                <a:spcPct val="140000"/>
              </a:lnSpc>
              <a:spcBef>
                <a:spcPts val="900"/>
              </a:spcBef>
              <a:spcAft>
                <a:spcPts val="0"/>
              </a:spcAft>
              <a:buNone/>
            </a:pPr>
            <a:r>
              <a:rPr b="1" lang="en" sz="1800" u="sng">
                <a:solidFill>
                  <a:schemeClr val="hlink"/>
                </a:solidFill>
                <a:latin typeface="Meiryo"/>
                <a:ea typeface="Meiryo"/>
                <a:cs typeface="Meiryo"/>
                <a:sym typeface="Meiryo"/>
                <a:hlinkClick r:id="rId5"/>
              </a:rPr>
              <a:t>https://getbootstrap.com/docs/5.3/getting-started/introduction/</a:t>
            </a:r>
            <a:endParaRPr b="1" sz="1800" u="sng">
              <a:solidFill>
                <a:schemeClr val="hlink"/>
              </a:solidFill>
              <a:latin typeface="Meiryo"/>
              <a:ea typeface="Meiryo"/>
              <a:cs typeface="Meiryo"/>
              <a:sym typeface="Meiryo"/>
            </a:endParaRPr>
          </a:p>
          <a:p>
            <a:pPr indent="0" lvl="0" marL="0" rtl="0" algn="l">
              <a:lnSpc>
                <a:spcPct val="140000"/>
              </a:lnSpc>
              <a:spcBef>
                <a:spcPts val="900"/>
              </a:spcBef>
              <a:spcAft>
                <a:spcPts val="0"/>
              </a:spcAft>
              <a:buNone/>
            </a:pPr>
            <a:r>
              <a:rPr b="1" lang="en" sz="1800" u="sng">
                <a:solidFill>
                  <a:schemeClr val="hlink"/>
                </a:solidFill>
                <a:latin typeface="Meiryo"/>
                <a:ea typeface="Meiryo"/>
                <a:cs typeface="Meiryo"/>
                <a:sym typeface="Meiryo"/>
                <a:hlinkClick r:id="rId6"/>
              </a:rPr>
              <a:t>https://docs.djangoproject.com/en/4.2/</a:t>
            </a:r>
            <a:endParaRPr b="1" sz="1800" u="sng">
              <a:solidFill>
                <a:schemeClr val="hlink"/>
              </a:solidFill>
              <a:latin typeface="Meiryo"/>
              <a:ea typeface="Meiryo"/>
              <a:cs typeface="Meiryo"/>
              <a:sym typeface="Meiryo"/>
            </a:endParaRPr>
          </a:p>
          <a:p>
            <a:pPr indent="0" lvl="0" marL="0" rtl="0" algn="l">
              <a:lnSpc>
                <a:spcPct val="140000"/>
              </a:lnSpc>
              <a:spcBef>
                <a:spcPts val="900"/>
              </a:spcBef>
              <a:spcAft>
                <a:spcPts val="0"/>
              </a:spcAft>
              <a:buNone/>
            </a:pPr>
            <a:r>
              <a:rPr b="1" lang="en" sz="1800" u="sng">
                <a:solidFill>
                  <a:schemeClr val="hlink"/>
                </a:solidFill>
                <a:latin typeface="Meiryo"/>
                <a:ea typeface="Meiryo"/>
                <a:cs typeface="Meiryo"/>
                <a:sym typeface="Meiryo"/>
                <a:hlinkClick r:id="rId7"/>
              </a:rPr>
              <a:t>https://mdbootstrap.com/docs/standard/navigation/navbar/</a:t>
            </a:r>
            <a:endParaRPr b="1" sz="1800" u="sng">
              <a:solidFill>
                <a:schemeClr val="hlink"/>
              </a:solidFill>
              <a:latin typeface="Meiryo"/>
              <a:ea typeface="Meiryo"/>
              <a:cs typeface="Meiryo"/>
              <a:sym typeface="Meiryo"/>
            </a:endParaRPr>
          </a:p>
          <a:p>
            <a:pPr indent="0" lvl="0" marL="0" rtl="0" algn="l">
              <a:lnSpc>
                <a:spcPct val="140000"/>
              </a:lnSpc>
              <a:spcBef>
                <a:spcPts val="900"/>
              </a:spcBef>
              <a:spcAft>
                <a:spcPts val="0"/>
              </a:spcAft>
              <a:buNone/>
            </a:pPr>
            <a:r>
              <a:rPr b="1" lang="en" sz="1800" u="sng">
                <a:solidFill>
                  <a:schemeClr val="hlink"/>
                </a:solidFill>
                <a:latin typeface="Meiryo"/>
                <a:ea typeface="Meiryo"/>
                <a:cs typeface="Meiryo"/>
                <a:sym typeface="Meiryo"/>
                <a:hlinkClick r:id="rId8"/>
              </a:rPr>
              <a:t>https://www.w3schools.com/django/</a:t>
            </a:r>
            <a:endParaRPr b="1" sz="1800" u="sng">
              <a:solidFill>
                <a:schemeClr val="hlink"/>
              </a:solidFill>
              <a:latin typeface="Meiryo"/>
              <a:ea typeface="Meiryo"/>
              <a:cs typeface="Meiryo"/>
              <a:sym typeface="Meiryo"/>
            </a:endParaRPr>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Overview</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SzPts val="1600"/>
              <a:buChar char="●"/>
            </a:pPr>
            <a:r>
              <a:rPr lang="en" sz="1600"/>
              <a:t>Car rental management system</a:t>
            </a:r>
            <a:endParaRPr sz="1600"/>
          </a:p>
          <a:p>
            <a:pPr indent="-330200" lvl="0" marL="457200" rtl="0" algn="l">
              <a:lnSpc>
                <a:spcPct val="150000"/>
              </a:lnSpc>
              <a:spcBef>
                <a:spcPts val="0"/>
              </a:spcBef>
              <a:spcAft>
                <a:spcPts val="0"/>
              </a:spcAft>
              <a:buSzPts val="1600"/>
              <a:buChar char="●"/>
            </a:pPr>
            <a:r>
              <a:rPr lang="en" sz="1600"/>
              <a:t>Product cost tiers</a:t>
            </a:r>
            <a:endParaRPr sz="1600"/>
          </a:p>
          <a:p>
            <a:pPr indent="-330200" lvl="1" marL="914400" rtl="0" algn="l">
              <a:lnSpc>
                <a:spcPct val="150000"/>
              </a:lnSpc>
              <a:spcBef>
                <a:spcPts val="0"/>
              </a:spcBef>
              <a:spcAft>
                <a:spcPts val="0"/>
              </a:spcAft>
              <a:buSzPts val="1600"/>
              <a:buChar char="○"/>
            </a:pPr>
            <a:r>
              <a:rPr lang="en" sz="1600"/>
              <a:t>High - 70s cars</a:t>
            </a:r>
            <a:endParaRPr sz="1600"/>
          </a:p>
          <a:p>
            <a:pPr indent="-330200" lvl="1" marL="914400" rtl="0" algn="l">
              <a:lnSpc>
                <a:spcPct val="150000"/>
              </a:lnSpc>
              <a:spcBef>
                <a:spcPts val="0"/>
              </a:spcBef>
              <a:spcAft>
                <a:spcPts val="0"/>
              </a:spcAft>
              <a:buSzPts val="1600"/>
              <a:buChar char="○"/>
            </a:pPr>
            <a:r>
              <a:rPr lang="en" sz="1600"/>
              <a:t>Middle Ground - Mid-level modern cars</a:t>
            </a:r>
            <a:endParaRPr sz="1600"/>
          </a:p>
          <a:p>
            <a:pPr indent="-330200" lvl="1" marL="914400" rtl="0" algn="l">
              <a:lnSpc>
                <a:spcPct val="150000"/>
              </a:lnSpc>
              <a:spcBef>
                <a:spcPts val="0"/>
              </a:spcBef>
              <a:spcAft>
                <a:spcPts val="0"/>
              </a:spcAft>
              <a:buSzPts val="1600"/>
              <a:buChar char="○"/>
            </a:pPr>
            <a:r>
              <a:rPr lang="en" sz="1600"/>
              <a:t>Low - Economy cars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Overview - Foundational Structure</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n" sz="1600"/>
              <a:t>Back end</a:t>
            </a:r>
            <a:endParaRPr sz="1600"/>
          </a:p>
          <a:p>
            <a:pPr indent="-330200" lvl="1" marL="914400" rtl="0" algn="l">
              <a:lnSpc>
                <a:spcPct val="115000"/>
              </a:lnSpc>
              <a:spcBef>
                <a:spcPts val="0"/>
              </a:spcBef>
              <a:spcAft>
                <a:spcPts val="0"/>
              </a:spcAft>
              <a:buSzPts val="1600"/>
              <a:buChar char="○"/>
            </a:pPr>
            <a:r>
              <a:rPr lang="en" sz="1600"/>
              <a:t>Python</a:t>
            </a:r>
            <a:endParaRPr sz="1600"/>
          </a:p>
          <a:p>
            <a:pPr indent="-330200" lvl="1" marL="914400" rtl="0" algn="l">
              <a:lnSpc>
                <a:spcPct val="115000"/>
              </a:lnSpc>
              <a:spcBef>
                <a:spcPts val="0"/>
              </a:spcBef>
              <a:spcAft>
                <a:spcPts val="0"/>
              </a:spcAft>
              <a:buSzPts val="1600"/>
              <a:buChar char="○"/>
            </a:pPr>
            <a:r>
              <a:rPr lang="en" sz="1600"/>
              <a:t>Django framework</a:t>
            </a:r>
            <a:endParaRPr sz="1600"/>
          </a:p>
          <a:p>
            <a:pPr indent="-330200" lvl="1" marL="914400" rtl="0" algn="l">
              <a:lnSpc>
                <a:spcPct val="115000"/>
              </a:lnSpc>
              <a:spcBef>
                <a:spcPts val="0"/>
              </a:spcBef>
              <a:spcAft>
                <a:spcPts val="0"/>
              </a:spcAft>
              <a:buSzPts val="1600"/>
              <a:buChar char="○"/>
            </a:pPr>
            <a:r>
              <a:rPr lang="en" sz="1600"/>
              <a:t>SQLite database</a:t>
            </a:r>
            <a:endParaRPr sz="1600"/>
          </a:p>
          <a:p>
            <a:pPr indent="-330200" lvl="0" marL="457200" rtl="0" algn="l">
              <a:lnSpc>
                <a:spcPct val="115000"/>
              </a:lnSpc>
              <a:spcBef>
                <a:spcPts val="0"/>
              </a:spcBef>
              <a:spcAft>
                <a:spcPts val="0"/>
              </a:spcAft>
              <a:buSzPts val="1600"/>
              <a:buChar char="●"/>
            </a:pPr>
            <a:r>
              <a:rPr lang="en" sz="1600"/>
              <a:t>Front end</a:t>
            </a:r>
            <a:endParaRPr sz="1600"/>
          </a:p>
          <a:p>
            <a:pPr indent="-330200" lvl="1" marL="914400" rtl="0" algn="l">
              <a:lnSpc>
                <a:spcPct val="115000"/>
              </a:lnSpc>
              <a:spcBef>
                <a:spcPts val="0"/>
              </a:spcBef>
              <a:spcAft>
                <a:spcPts val="0"/>
              </a:spcAft>
              <a:buSzPts val="1600"/>
              <a:buChar char="○"/>
            </a:pPr>
            <a:r>
              <a:rPr lang="en" sz="1600"/>
              <a:t>Bootstrap 5</a:t>
            </a:r>
            <a:endParaRPr sz="1600"/>
          </a:p>
          <a:p>
            <a:pPr indent="-330200" lvl="1" marL="914400" rtl="0" algn="l">
              <a:lnSpc>
                <a:spcPct val="115000"/>
              </a:lnSpc>
              <a:spcBef>
                <a:spcPts val="0"/>
              </a:spcBef>
              <a:spcAft>
                <a:spcPts val="0"/>
              </a:spcAft>
              <a:buSzPts val="1600"/>
              <a:buChar char="○"/>
            </a:pPr>
            <a:r>
              <a:rPr lang="en" sz="1600"/>
              <a:t>Custom colors in CSS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Overview</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n" sz="1600"/>
              <a:t>Project design, function, and layout was driven by requirements given</a:t>
            </a:r>
            <a:endParaRPr sz="1600"/>
          </a:p>
          <a:p>
            <a:pPr indent="-330200" lvl="0" marL="457200" rtl="0" algn="l">
              <a:lnSpc>
                <a:spcPct val="115000"/>
              </a:lnSpc>
              <a:spcBef>
                <a:spcPts val="0"/>
              </a:spcBef>
              <a:spcAft>
                <a:spcPts val="0"/>
              </a:spcAft>
              <a:buSzPts val="1600"/>
              <a:buChar char="●"/>
            </a:pPr>
            <a:r>
              <a:rPr lang="en" sz="1600"/>
              <a:t>Customer follows this process:</a:t>
            </a:r>
            <a:endParaRPr sz="1600"/>
          </a:p>
          <a:p>
            <a:pPr indent="-330200" lvl="1" marL="914400" rtl="0" algn="l">
              <a:lnSpc>
                <a:spcPct val="115000"/>
              </a:lnSpc>
              <a:spcBef>
                <a:spcPts val="0"/>
              </a:spcBef>
              <a:spcAft>
                <a:spcPts val="0"/>
              </a:spcAft>
              <a:buSzPts val="1600"/>
              <a:buChar char="○"/>
            </a:pPr>
            <a:r>
              <a:rPr lang="en" sz="1600"/>
              <a:t>Log in/create account</a:t>
            </a:r>
            <a:endParaRPr sz="1600"/>
          </a:p>
          <a:p>
            <a:pPr indent="-330200" lvl="1" marL="914400" rtl="0" algn="l">
              <a:lnSpc>
                <a:spcPct val="115000"/>
              </a:lnSpc>
              <a:spcBef>
                <a:spcPts val="0"/>
              </a:spcBef>
              <a:spcAft>
                <a:spcPts val="0"/>
              </a:spcAft>
              <a:buSzPts val="1600"/>
              <a:buChar char="○"/>
            </a:pPr>
            <a:r>
              <a:rPr lang="en" sz="1600"/>
              <a:t>Select reservation dates and pricing tier on home page</a:t>
            </a:r>
            <a:endParaRPr sz="1600"/>
          </a:p>
          <a:p>
            <a:pPr indent="-330200" lvl="1" marL="914400" rtl="0" algn="l">
              <a:lnSpc>
                <a:spcPct val="115000"/>
              </a:lnSpc>
              <a:spcBef>
                <a:spcPts val="0"/>
              </a:spcBef>
              <a:spcAft>
                <a:spcPts val="0"/>
              </a:spcAft>
              <a:buSzPts val="1600"/>
              <a:buChar char="○"/>
            </a:pPr>
            <a:r>
              <a:rPr lang="en" sz="1600"/>
              <a:t>Select a specific vehicle</a:t>
            </a:r>
            <a:endParaRPr sz="1600"/>
          </a:p>
          <a:p>
            <a:pPr indent="-330200" lvl="1" marL="914400" rtl="0" algn="l">
              <a:lnSpc>
                <a:spcPct val="115000"/>
              </a:lnSpc>
              <a:spcBef>
                <a:spcPts val="0"/>
              </a:spcBef>
              <a:spcAft>
                <a:spcPts val="0"/>
              </a:spcAft>
              <a:buSzPts val="1600"/>
              <a:buChar char="○"/>
            </a:pPr>
            <a:r>
              <a:rPr lang="en" sz="1600"/>
              <a:t>Confirm reservation w/ option for insurance</a:t>
            </a:r>
            <a:endParaRPr sz="1600"/>
          </a:p>
          <a:p>
            <a:pPr indent="-330200" lvl="0" marL="457200" rtl="0" algn="l">
              <a:lnSpc>
                <a:spcPct val="115000"/>
              </a:lnSpc>
              <a:spcBef>
                <a:spcPts val="0"/>
              </a:spcBef>
              <a:spcAft>
                <a:spcPts val="0"/>
              </a:spcAft>
              <a:buSzPts val="1600"/>
              <a:buChar char="●"/>
            </a:pPr>
            <a:r>
              <a:rPr lang="en" sz="1600"/>
              <a:t>Customer may also manage their account from the account page</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 - Economy of Things</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From the Requirements document:</a:t>
            </a:r>
            <a:endParaRPr/>
          </a:p>
          <a:p>
            <a:pPr indent="-298450" lvl="1" marL="914400" rtl="0" algn="l">
              <a:spcBef>
                <a:spcPts val="0"/>
              </a:spcBef>
              <a:spcAft>
                <a:spcPts val="0"/>
              </a:spcAft>
              <a:buSzPts val="1100"/>
              <a:buChar char="○"/>
            </a:pPr>
            <a:r>
              <a:rPr lang="en"/>
              <a:t>“A manager can </a:t>
            </a:r>
            <a:r>
              <a:rPr lang="en" u="sng"/>
              <a:t>pay </a:t>
            </a:r>
            <a:r>
              <a:rPr lang="en"/>
              <a:t>and change the status of employees”</a:t>
            </a:r>
            <a:endParaRPr/>
          </a:p>
          <a:p>
            <a:pPr indent="-298450" lvl="1" marL="914400" rtl="0" algn="l">
              <a:spcBef>
                <a:spcPts val="0"/>
              </a:spcBef>
              <a:spcAft>
                <a:spcPts val="0"/>
              </a:spcAft>
              <a:buSzPts val="1100"/>
              <a:buChar char="○"/>
            </a:pPr>
            <a:r>
              <a:rPr lang="en"/>
              <a:t>“Employees can </a:t>
            </a:r>
            <a:r>
              <a:rPr lang="en" u="sng"/>
              <a:t>reserve vehicles,</a:t>
            </a:r>
            <a:r>
              <a:rPr lang="en"/>
              <a:t> lo-jack and pick up targeted vehicles, and </a:t>
            </a:r>
            <a:r>
              <a:rPr lang="en" u="sng"/>
              <a:t>submit an "hours worked" request</a:t>
            </a:r>
            <a:r>
              <a:rPr lang="en"/>
              <a:t> to the manager to be paid”</a:t>
            </a:r>
            <a:endParaRPr/>
          </a:p>
          <a:p>
            <a:pPr indent="-298450" lvl="1" marL="914400" rtl="0" algn="l">
              <a:spcBef>
                <a:spcPts val="0"/>
              </a:spcBef>
              <a:spcAft>
                <a:spcPts val="0"/>
              </a:spcAft>
              <a:buSzPts val="1100"/>
              <a:buChar char="○"/>
            </a:pPr>
            <a:r>
              <a:rPr lang="en"/>
              <a:t>“Cars cannot be double rented”</a:t>
            </a:r>
            <a:endParaRPr/>
          </a:p>
          <a:p>
            <a:pPr indent="-298450" lvl="1" marL="914400" rtl="0" algn="l">
              <a:spcBef>
                <a:spcPts val="0"/>
              </a:spcBef>
              <a:spcAft>
                <a:spcPts val="0"/>
              </a:spcAft>
              <a:buSzPts val="1100"/>
              <a:buChar char="○"/>
            </a:pPr>
            <a:r>
              <a:rPr lang="en"/>
              <a:t>Customer “Can rent vehicles”</a:t>
            </a:r>
            <a:endParaRPr/>
          </a:p>
          <a:p>
            <a:pPr indent="-311150" lvl="0" marL="457200" rtl="0" algn="l">
              <a:spcBef>
                <a:spcPts val="0"/>
              </a:spcBef>
              <a:spcAft>
                <a:spcPts val="0"/>
              </a:spcAft>
              <a:buSzPts val="1300"/>
              <a:buChar char="●"/>
            </a:pPr>
            <a:r>
              <a:rPr lang="en"/>
              <a:t>The “Things”:</a:t>
            </a:r>
            <a:endParaRPr/>
          </a:p>
          <a:p>
            <a:pPr indent="-298450" lvl="1" marL="914400" rtl="0" algn="l">
              <a:spcBef>
                <a:spcPts val="0"/>
              </a:spcBef>
              <a:spcAft>
                <a:spcPts val="0"/>
              </a:spcAft>
              <a:buSzPts val="1100"/>
              <a:buChar char="○"/>
            </a:pPr>
            <a:r>
              <a:rPr lang="en"/>
              <a:t>Vehicles</a:t>
            </a:r>
            <a:endParaRPr/>
          </a:p>
          <a:p>
            <a:pPr indent="-298450" lvl="1" marL="914400" rtl="0" algn="l">
              <a:spcBef>
                <a:spcPts val="0"/>
              </a:spcBef>
              <a:spcAft>
                <a:spcPts val="0"/>
              </a:spcAft>
              <a:buSzPts val="1100"/>
              <a:buChar char="○"/>
            </a:pPr>
            <a:r>
              <a:rPr lang="en"/>
              <a:t>Reservations</a:t>
            </a:r>
            <a:endParaRPr/>
          </a:p>
          <a:p>
            <a:pPr indent="-298450" lvl="1" marL="914400" rtl="0" algn="l">
              <a:spcBef>
                <a:spcPts val="0"/>
              </a:spcBef>
              <a:spcAft>
                <a:spcPts val="0"/>
              </a:spcAft>
              <a:buSzPts val="1100"/>
              <a:buChar char="○"/>
            </a:pPr>
            <a:r>
              <a:rPr lang="en"/>
              <a:t>Hours</a:t>
            </a:r>
            <a:endParaRPr/>
          </a:p>
          <a:p>
            <a:pPr indent="-298450" lvl="1" marL="914400" rtl="0" algn="l">
              <a:spcBef>
                <a:spcPts val="0"/>
              </a:spcBef>
              <a:spcAft>
                <a:spcPts val="0"/>
              </a:spcAft>
              <a:buSzPts val="1100"/>
              <a:buChar char="○"/>
            </a:pPr>
            <a:r>
              <a:rPr lang="en"/>
              <a:t>Money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 - Economy of Things</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High Level Design:</a:t>
            </a:r>
            <a:endParaRPr/>
          </a:p>
          <a:p>
            <a:pPr indent="-298450" lvl="1" marL="914400" rtl="0" algn="l">
              <a:spcBef>
                <a:spcPts val="0"/>
              </a:spcBef>
              <a:spcAft>
                <a:spcPts val="0"/>
              </a:spcAft>
              <a:buSzPts val="1100"/>
              <a:buChar char="○"/>
            </a:pPr>
            <a:r>
              <a:rPr lang="en"/>
              <a:t>Some “things” in the economy have distinct objects in the database (vehicles, reservations)</a:t>
            </a:r>
            <a:endParaRPr/>
          </a:p>
          <a:p>
            <a:pPr indent="-298450" lvl="1" marL="914400" rtl="0" algn="l">
              <a:spcBef>
                <a:spcPts val="0"/>
              </a:spcBef>
              <a:spcAft>
                <a:spcPts val="0"/>
              </a:spcAft>
              <a:buSzPts val="1100"/>
              <a:buChar char="○"/>
            </a:pPr>
            <a:r>
              <a:rPr lang="en"/>
              <a:t>Others exist only as a field in other database objects (hours, money)</a:t>
            </a:r>
            <a:endParaRPr/>
          </a:p>
          <a:p>
            <a:pPr indent="-298450" lvl="1" marL="914400" rtl="0" algn="l">
              <a:spcBef>
                <a:spcPts val="0"/>
              </a:spcBef>
              <a:spcAft>
                <a:spcPts val="0"/>
              </a:spcAft>
              <a:buSzPts val="1100"/>
              <a:buChar char="○"/>
            </a:pPr>
            <a:r>
              <a:rPr lang="en"/>
              <a:t>All of these have to be tracked to make sure the economy is preserved</a:t>
            </a:r>
            <a:endParaRPr/>
          </a:p>
          <a:p>
            <a:pPr indent="-298450" lvl="1" marL="914400" rtl="0" algn="l">
              <a:spcBef>
                <a:spcPts val="0"/>
              </a:spcBef>
              <a:spcAft>
                <a:spcPts val="0"/>
              </a:spcAft>
              <a:buSzPts val="1100"/>
              <a:buChar char="○"/>
            </a:pPr>
            <a:r>
              <a:rPr lang="en"/>
              <a:t>E.g. money can’t spontaneously appear in the system - it must enter the economy only at approved points</a:t>
            </a:r>
            <a:endParaRPr/>
          </a:p>
          <a:p>
            <a:pPr indent="-311150" lvl="0" marL="457200" rtl="0" algn="l">
              <a:spcBef>
                <a:spcPts val="0"/>
              </a:spcBef>
              <a:spcAft>
                <a:spcPts val="0"/>
              </a:spcAft>
              <a:buSzPts val="1300"/>
              <a:buChar char="●"/>
            </a:pPr>
            <a:r>
              <a:rPr lang="en"/>
              <a:t>One part of defining this was UML class diagrams, showing which “things” were database objects and which were properties of objects</a:t>
            </a:r>
            <a:endParaRPr/>
          </a:p>
          <a:p>
            <a:pPr indent="-311150" lvl="0" marL="457200" rtl="0" algn="l">
              <a:spcBef>
                <a:spcPts val="0"/>
              </a:spcBef>
              <a:spcAft>
                <a:spcPts val="0"/>
              </a:spcAft>
              <a:buSzPts val="1300"/>
              <a:buChar char="●"/>
            </a:pPr>
            <a:r>
              <a:rPr lang="en"/>
              <a:t>Also, how these things relate to the actors in the system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 - Economy of Things</a:t>
            </a:r>
            <a:endParaRPr/>
          </a:p>
        </p:txBody>
      </p:sp>
      <p:pic>
        <p:nvPicPr>
          <p:cNvPr id="165" name="Google Shape;165;p19"/>
          <p:cNvPicPr preferRelativeResize="0"/>
          <p:nvPr/>
        </p:nvPicPr>
        <p:blipFill>
          <a:blip r:embed="rId3">
            <a:alphaModFix/>
          </a:blip>
          <a:stretch>
            <a:fillRect/>
          </a:stretch>
        </p:blipFill>
        <p:spPr>
          <a:xfrm>
            <a:off x="1278651" y="1478800"/>
            <a:ext cx="5962250" cy="3471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 - Economy of Things</a:t>
            </a:r>
            <a:endParaRPr/>
          </a:p>
        </p:txBody>
      </p:sp>
      <p:sp>
        <p:nvSpPr>
          <p:cNvPr id="171" name="Google Shape;171;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Final implementation was generally good, but there are some interesting economic “quirks”:</a:t>
            </a:r>
            <a:endParaRPr/>
          </a:p>
          <a:p>
            <a:pPr indent="-311150" lvl="0" marL="457200" rtl="0" algn="l">
              <a:spcBef>
                <a:spcPts val="0"/>
              </a:spcBef>
              <a:spcAft>
                <a:spcPts val="0"/>
              </a:spcAft>
              <a:buSzPts val="1300"/>
              <a:buChar char="●"/>
            </a:pPr>
            <a:r>
              <a:rPr lang="en"/>
              <a:t>Money may enter the system but can never leave</a:t>
            </a:r>
            <a:endParaRPr/>
          </a:p>
          <a:p>
            <a:pPr indent="-298450" lvl="1" marL="914400" rtl="0" algn="l">
              <a:spcBef>
                <a:spcPts val="0"/>
              </a:spcBef>
              <a:spcAft>
                <a:spcPts val="0"/>
              </a:spcAft>
              <a:buSzPts val="1100"/>
              <a:buChar char="○"/>
            </a:pPr>
            <a:r>
              <a:rPr lang="en"/>
              <a:t>Money spent on reservations and insurance goes to the manager</a:t>
            </a:r>
            <a:endParaRPr/>
          </a:p>
          <a:p>
            <a:pPr indent="-298450" lvl="1" marL="914400" rtl="0" algn="l">
              <a:spcBef>
                <a:spcPts val="0"/>
              </a:spcBef>
              <a:spcAft>
                <a:spcPts val="0"/>
              </a:spcAft>
              <a:buSzPts val="1100"/>
              <a:buChar char="○"/>
            </a:pPr>
            <a:r>
              <a:rPr lang="en"/>
              <a:t>From there, the manager may spend it paying their employees, or buying reservations of their own</a:t>
            </a:r>
            <a:endParaRPr/>
          </a:p>
          <a:p>
            <a:pPr indent="-298450" lvl="1" marL="914400" rtl="0" algn="l">
              <a:spcBef>
                <a:spcPts val="0"/>
              </a:spcBef>
              <a:spcAft>
                <a:spcPts val="0"/>
              </a:spcAft>
              <a:buSzPts val="1100"/>
              <a:buChar char="○"/>
            </a:pPr>
            <a:r>
              <a:rPr lang="en"/>
              <a:t>If they buy their own reservations, the money just goes right back to them</a:t>
            </a:r>
            <a:endParaRPr/>
          </a:p>
          <a:p>
            <a:pPr indent="-298450" lvl="1" marL="914400" rtl="0" algn="l">
              <a:spcBef>
                <a:spcPts val="0"/>
              </a:spcBef>
              <a:spcAft>
                <a:spcPts val="0"/>
              </a:spcAft>
              <a:buSzPts val="1100"/>
              <a:buChar char="○"/>
            </a:pPr>
            <a:r>
              <a:rPr lang="en"/>
              <a:t>If it goes to their employees, those employees can spend it on reservations, and it again flows to the manager</a:t>
            </a:r>
            <a:endParaRPr/>
          </a:p>
          <a:p>
            <a:pPr indent="-311150" lvl="0" marL="457200" rtl="0" algn="l">
              <a:spcBef>
                <a:spcPts val="0"/>
              </a:spcBef>
              <a:spcAft>
                <a:spcPts val="0"/>
              </a:spcAft>
              <a:buSzPts val="1300"/>
              <a:buChar char="●"/>
            </a:pPr>
            <a:r>
              <a:rPr lang="en"/>
              <a:t>Future feature: withdraw from balance</a:t>
            </a:r>
            <a:endParaRPr/>
          </a:p>
          <a:p>
            <a:pPr indent="-311150" lvl="0" marL="457200" rtl="0" algn="l">
              <a:spcBef>
                <a:spcPts val="0"/>
              </a:spcBef>
              <a:spcAft>
                <a:spcPts val="0"/>
              </a:spcAft>
              <a:buSzPts val="1300"/>
              <a:buChar char="●"/>
            </a:pPr>
            <a:r>
              <a:rPr lang="en"/>
              <a:t>Alt - direct deposit into an employee’s bank account, rather than their Customer account</a:t>
            </a:r>
            <a:endParaRPr/>
          </a:p>
          <a:p>
            <a:pPr indent="-311150" lvl="0" marL="457200" rtl="0" algn="l">
              <a:spcBef>
                <a:spcPts val="0"/>
              </a:spcBef>
              <a:spcAft>
                <a:spcPts val="0"/>
              </a:spcAft>
              <a:buSzPts val="1300"/>
              <a:buChar char="●"/>
            </a:pPr>
            <a:r>
              <a:rPr lang="en"/>
              <a:t>Incorporate with real-life bank accounts - high security requirements</a:t>
            </a:r>
            <a:endParaRPr/>
          </a:p>
          <a:p>
            <a:pPr indent="-311150" lvl="0" marL="457200" rtl="0" algn="l">
              <a:spcBef>
                <a:spcPts val="0"/>
              </a:spcBef>
              <a:spcAft>
                <a:spcPts val="0"/>
              </a:spcAft>
              <a:buSzPts val="1300"/>
              <a:buChar char="●"/>
            </a:pPr>
            <a:r>
              <a:rPr lang="en"/>
              <a:t>Out of the scope of this project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 - Manager Abilities</a:t>
            </a:r>
            <a:endParaRPr/>
          </a:p>
        </p:txBody>
      </p:sp>
      <p:sp>
        <p:nvSpPr>
          <p:cNvPr id="177" name="Google Shape;177;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Managers can</a:t>
            </a:r>
            <a:endParaRPr/>
          </a:p>
          <a:p>
            <a:pPr indent="-298450" lvl="1" marL="914400" rtl="0" algn="l">
              <a:lnSpc>
                <a:spcPct val="150000"/>
              </a:lnSpc>
              <a:spcBef>
                <a:spcPts val="0"/>
              </a:spcBef>
              <a:spcAft>
                <a:spcPts val="0"/>
              </a:spcAft>
              <a:buSzPts val="1100"/>
              <a:buChar char="○"/>
            </a:pPr>
            <a:r>
              <a:rPr lang="en"/>
              <a:t>Add and fire employees</a:t>
            </a:r>
            <a:endParaRPr/>
          </a:p>
          <a:p>
            <a:pPr indent="-298450" lvl="1" marL="914400" rtl="0" algn="l">
              <a:lnSpc>
                <a:spcPct val="150000"/>
              </a:lnSpc>
              <a:spcBef>
                <a:spcPts val="0"/>
              </a:spcBef>
              <a:spcAft>
                <a:spcPts val="0"/>
              </a:spcAft>
              <a:buSzPts val="1100"/>
              <a:buChar char="○"/>
            </a:pPr>
            <a:r>
              <a:rPr lang="en"/>
              <a:t>Pay employees</a:t>
            </a:r>
            <a:endParaRPr/>
          </a:p>
          <a:p>
            <a:pPr indent="-298450" lvl="1" marL="914400" rtl="0" algn="l">
              <a:lnSpc>
                <a:spcPct val="150000"/>
              </a:lnSpc>
              <a:spcBef>
                <a:spcPts val="0"/>
              </a:spcBef>
              <a:spcAft>
                <a:spcPts val="0"/>
              </a:spcAft>
              <a:buSzPts val="1100"/>
              <a:buChar char="○"/>
            </a:pPr>
            <a:r>
              <a:rPr lang="en"/>
              <a:t>Address complaints</a:t>
            </a:r>
            <a:endParaRPr/>
          </a:p>
          <a:p>
            <a:pPr indent="-298450" lvl="1" marL="914400" rtl="0" algn="l">
              <a:lnSpc>
                <a:spcPct val="150000"/>
              </a:lnSpc>
              <a:spcBef>
                <a:spcPts val="0"/>
              </a:spcBef>
              <a:spcAft>
                <a:spcPts val="0"/>
              </a:spcAft>
              <a:buSzPts val="1100"/>
              <a:buChar char="○"/>
            </a:pPr>
            <a:r>
              <a:rPr lang="en"/>
              <a:t>Manage employee hours</a:t>
            </a:r>
            <a:endParaRPr/>
          </a:p>
          <a:p>
            <a:pPr indent="-298450" lvl="1" marL="914400" rtl="0" algn="l">
              <a:lnSpc>
                <a:spcPct val="150000"/>
              </a:lnSpc>
              <a:spcBef>
                <a:spcPts val="0"/>
              </a:spcBef>
              <a:spcAft>
                <a:spcPts val="0"/>
              </a:spcAft>
              <a:buSzPts val="1100"/>
              <a:buChar char="○"/>
            </a:pPr>
            <a:r>
              <a:rPr lang="en"/>
              <a:t>Check reservations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