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7" r:id="rId2"/>
    <p:sldId id="278" r:id="rId3"/>
    <p:sldId id="268" r:id="rId4"/>
    <p:sldId id="279" r:id="rId5"/>
    <p:sldId id="283" r:id="rId6"/>
    <p:sldId id="280" r:id="rId7"/>
    <p:sldId id="281" r:id="rId8"/>
    <p:sldId id="282" r:id="rId9"/>
    <p:sldId id="269" r:id="rId10"/>
    <p:sldId id="270" r:id="rId11"/>
    <p:sldId id="293" r:id="rId12"/>
    <p:sldId id="284" r:id="rId13"/>
    <p:sldId id="271" r:id="rId14"/>
    <p:sldId id="294" r:id="rId15"/>
    <p:sldId id="285" r:id="rId16"/>
    <p:sldId id="286" r:id="rId17"/>
    <p:sldId id="295" r:id="rId18"/>
    <p:sldId id="272" r:id="rId19"/>
    <p:sldId id="273" r:id="rId20"/>
    <p:sldId id="287" r:id="rId21"/>
    <p:sldId id="288" r:id="rId22"/>
    <p:sldId id="289" r:id="rId23"/>
    <p:sldId id="274" r:id="rId24"/>
    <p:sldId id="275" r:id="rId25"/>
    <p:sldId id="290" r:id="rId26"/>
    <p:sldId id="296" r:id="rId27"/>
    <p:sldId id="291" r:id="rId28"/>
    <p:sldId id="29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1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 – Continuous Integration, using</a:t>
            </a:r>
            <a:r>
              <a:rPr lang="en-US" baseline="0" dirty="0" smtClean="0"/>
              <a:t> Jenkins as a CI tool, Setting up a Jenkins infrastructure using Docker, and using the python </a:t>
            </a:r>
            <a:r>
              <a:rPr lang="en-US" baseline="0" dirty="0" err="1" smtClean="0"/>
              <a:t>unittest</a:t>
            </a:r>
            <a:r>
              <a:rPr lang="en-US" baseline="0" dirty="0" smtClean="0"/>
              <a:t> framework to perform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EF9EC-8318-4FF6-847E-A85BBD2B7E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77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Unit and integration tests</a:t>
            </a:r>
            <a:r>
              <a:rPr lang="en-US" baseline="0" dirty="0" smtClean="0"/>
              <a:t> are developed, maintained and version controlled alongside application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EF9EC-8318-4FF6-847E-A85BBD2B7E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630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B874-E53C-42B9-98BA-0781B387246C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02F4-45D7-406A-9C33-75238E131A1E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011-4F7D-42D0-82E1-078A40B76F01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71FE-0FCC-47A4-B218-06AF00AFA70F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C22A-A385-4013-8BC3-1C712ED98224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CD7-DDC2-4E28-B80E-11B3368F8846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2D6B-0F0F-41E5-8A0F-FC2D7E2110E0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38-D70F-41CF-857C-945C6FF6B07D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96DC-D1E7-4668-A471-A46ECA2AE34F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CC444FFE-4BDB-4301-83D8-FE8B25E7CF5A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062" y="227087"/>
            <a:ext cx="11728887" cy="21238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Continuous </a:t>
            </a:r>
            <a:r>
              <a:rPr lang="en-US" sz="6000" dirty="0" smtClean="0"/>
              <a:t>Integration </a:t>
            </a:r>
            <a:r>
              <a:rPr lang="en-US" sz="6000" dirty="0" smtClean="0"/>
              <a:t>With </a:t>
            </a:r>
            <a:r>
              <a:rPr lang="en-US" sz="6000" dirty="0" smtClean="0"/>
              <a:t>Jenkins and Docker</a:t>
            </a:r>
            <a:endParaRPr lang="en-US" sz="6000" dirty="0"/>
          </a:p>
        </p:txBody>
      </p:sp>
      <p:pic>
        <p:nvPicPr>
          <p:cNvPr id="5124" name="Picture 4" descr="Image result for docker jenkins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726" y="2667723"/>
            <a:ext cx="5237815" cy="372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as Code with Jenkins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6760" y="1950720"/>
            <a:ext cx="9291320" cy="4348163"/>
          </a:xfrm>
        </p:spPr>
        <p:txBody>
          <a:bodyPr/>
          <a:lstStyle/>
          <a:p>
            <a:r>
              <a:rPr lang="en-US" dirty="0" smtClean="0"/>
              <a:t>Jenkins Pipeline plugin – allows for the implementation of an entire CI pipeline in code that can checked into source control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Provides a set of tools for modeling CI pipelines using the Pipeline Domain Specific Language (DSL) syntax based on the Groovy programming language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Pipeline can survive planned and unplanned restarts of Jenkins Master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8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as Code with Jenkins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6760" y="1950720"/>
            <a:ext cx="9291320" cy="4348163"/>
          </a:xfrm>
        </p:spPr>
        <p:txBody>
          <a:bodyPr/>
          <a:lstStyle/>
          <a:p>
            <a:r>
              <a:rPr lang="en-US" dirty="0" smtClean="0"/>
              <a:t>Pipeline provides Shared Libraries feature which allows libraries to be checked out of source control and used across multiple CI pipelines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Definition of a pipeline is written in a </a:t>
            </a:r>
            <a:r>
              <a:rPr lang="en-US" dirty="0" err="1"/>
              <a:t>Jenkinsfile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Selects a build agent and defines the code to be executed in each stage of the </a:t>
            </a:r>
            <a:r>
              <a:rPr lang="en-US" dirty="0" smtClean="0"/>
              <a:t>pipe</a:t>
            </a:r>
            <a:endParaRPr lang="en-US" dirty="0"/>
          </a:p>
          <a:p>
            <a:pPr lvl="1"/>
            <a:r>
              <a:rPr lang="en-US" dirty="0"/>
              <a:t>Single source of truth, can be viewed and edited by multiple members of a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28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722923"/>
            <a:ext cx="8051799" cy="5024386"/>
          </a:xfrm>
        </p:spPr>
        <p:txBody>
          <a:bodyPr>
            <a:normAutofit/>
          </a:bodyPr>
          <a:lstStyle/>
          <a:p>
            <a:r>
              <a:rPr lang="en-US" dirty="0" smtClean="0"/>
              <a:t>Node – a machine, physical or virtual, that is responsible for executing the pipeline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Stage – Conceptually distinct subset of tasks performed through the entire pipeline</a:t>
            </a:r>
          </a:p>
          <a:p>
            <a:pPr lvl="1"/>
            <a:r>
              <a:rPr lang="en-US" dirty="0" smtClean="0"/>
              <a:t>Build, Unit Test, Integration Test, Deployment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Step – a single task to be executed</a:t>
            </a:r>
            <a:endParaRPr lang="en-US" dirty="0"/>
          </a:p>
          <a:p>
            <a:pPr lvl="1"/>
            <a:r>
              <a:rPr lang="en-US" dirty="0" smtClean="0"/>
              <a:t>Shell script, print statement, flow control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Two discrete syntaxes used to implement a Jenkins Pipeline as code, Declarative and Scripted</a:t>
            </a:r>
          </a:p>
        </p:txBody>
      </p:sp>
    </p:spTree>
    <p:extLst>
      <p:ext uri="{BB962C8B-B14F-4D97-AF65-F5344CB8AC3E}">
        <p14:creationId xmlns:p14="http://schemas.microsoft.com/office/powerpoint/2010/main" val="250488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560" y="265941"/>
            <a:ext cx="9601200" cy="1069940"/>
          </a:xfrm>
        </p:spPr>
        <p:txBody>
          <a:bodyPr/>
          <a:lstStyle/>
          <a:p>
            <a:r>
              <a:rPr lang="en-US" dirty="0" smtClean="0"/>
              <a:t>Declarative Syntax -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8480" y="1615440"/>
            <a:ext cx="7111999" cy="4561523"/>
          </a:xfrm>
        </p:spPr>
        <p:txBody>
          <a:bodyPr>
            <a:normAutofit/>
          </a:bodyPr>
          <a:lstStyle/>
          <a:p>
            <a:r>
              <a:rPr lang="en-US" dirty="0" smtClean="0"/>
              <a:t>Pipeline block defines all of the work done in the CI pipeline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Agent - specifies where the pipeline will execute in the Jenkins environment, what build agent will be used</a:t>
            </a:r>
          </a:p>
          <a:p>
            <a:pPr lvl="1"/>
            <a:r>
              <a:rPr lang="en-US" dirty="0" smtClean="0"/>
              <a:t>A specific </a:t>
            </a:r>
            <a:r>
              <a:rPr lang="en-US" dirty="0"/>
              <a:t>D</a:t>
            </a:r>
            <a:r>
              <a:rPr lang="en-US" dirty="0" smtClean="0"/>
              <a:t>ocker container, any available container</a:t>
            </a:r>
          </a:p>
          <a:p>
            <a:pPr lvl="1"/>
            <a:r>
              <a:rPr lang="en-US" dirty="0" smtClean="0"/>
              <a:t>Can be defined for the entire block or at each stage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906" y="1335881"/>
            <a:ext cx="4086094" cy="432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560" y="265941"/>
            <a:ext cx="9601200" cy="1069940"/>
          </a:xfrm>
        </p:spPr>
        <p:txBody>
          <a:bodyPr/>
          <a:lstStyle/>
          <a:p>
            <a:r>
              <a:rPr lang="en-US" dirty="0" smtClean="0"/>
              <a:t>Declarative Syntax -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8480" y="1615440"/>
            <a:ext cx="7111999" cy="4561523"/>
          </a:xfrm>
        </p:spPr>
        <p:txBody>
          <a:bodyPr>
            <a:normAutofit/>
          </a:bodyPr>
          <a:lstStyle/>
          <a:p>
            <a:r>
              <a:rPr lang="en-US" dirty="0" smtClean="0"/>
              <a:t>Stages - contains a sequence of one or more stage directives which perform the bulk of the CI workload</a:t>
            </a:r>
          </a:p>
          <a:p>
            <a:endParaRPr lang="en-US" dirty="0" smtClean="0"/>
          </a:p>
          <a:p>
            <a:r>
              <a:rPr lang="en-US" dirty="0" smtClean="0"/>
              <a:t>Steps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defines one or more tasks to be executed within a </a:t>
            </a:r>
            <a:r>
              <a:rPr lang="en-US" dirty="0" smtClean="0"/>
              <a:t>stage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Post -  defines activities to perform after the completion of the completion of pipeline or stage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906" y="1335881"/>
            <a:ext cx="4086094" cy="432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3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310" y="73436"/>
            <a:ext cx="9601200" cy="1069940"/>
          </a:xfrm>
        </p:spPr>
        <p:txBody>
          <a:bodyPr/>
          <a:lstStyle/>
          <a:p>
            <a:r>
              <a:rPr lang="en-US" dirty="0" smtClean="0"/>
              <a:t>Declarative Syntax -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041" y="1549668"/>
            <a:ext cx="6278880" cy="5084496"/>
          </a:xfrm>
        </p:spPr>
        <p:txBody>
          <a:bodyPr>
            <a:normAutofit/>
          </a:bodyPr>
          <a:lstStyle/>
          <a:p>
            <a:r>
              <a:rPr lang="en-US" dirty="0" smtClean="0"/>
              <a:t>Environment – specifies key value pairs defined as environment variables to be used throughout the pipeline</a:t>
            </a:r>
          </a:p>
          <a:p>
            <a:endParaRPr lang="en-US" dirty="0" smtClean="0"/>
          </a:p>
          <a:p>
            <a:r>
              <a:rPr lang="en-US" dirty="0" smtClean="0"/>
              <a:t>Parameters – provides a list of parameters the user should provide  when triggering the pipeline</a:t>
            </a:r>
          </a:p>
          <a:p>
            <a:endParaRPr lang="en-US" dirty="0" smtClean="0"/>
          </a:p>
          <a:p>
            <a:r>
              <a:rPr lang="en-US" dirty="0" smtClean="0"/>
              <a:t>Triggers – provides a method of retriggering a pipeline automatically</a:t>
            </a:r>
          </a:p>
          <a:p>
            <a:endParaRPr lang="en-US" dirty="0" smtClean="0"/>
          </a:p>
          <a:p>
            <a:r>
              <a:rPr lang="en-US" dirty="0" smtClean="0"/>
              <a:t>Stage – typically contains the bulk of the work to be executed in the pipeline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720" y="1549668"/>
            <a:ext cx="5062690" cy="284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8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560" y="265941"/>
            <a:ext cx="9601200" cy="1069940"/>
          </a:xfrm>
        </p:spPr>
        <p:txBody>
          <a:bodyPr/>
          <a:lstStyle/>
          <a:p>
            <a:r>
              <a:rPr lang="en-US" dirty="0" smtClean="0"/>
              <a:t>Scripte</a:t>
            </a:r>
            <a:r>
              <a:rPr lang="en-US" dirty="0" smtClean="0"/>
              <a:t>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721" y="1656080"/>
            <a:ext cx="6278880" cy="4561523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465" y="1490344"/>
            <a:ext cx="4326488" cy="303085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56079"/>
            <a:ext cx="6654799" cy="4561523"/>
          </a:xfrm>
        </p:spPr>
        <p:txBody>
          <a:bodyPr>
            <a:normAutofit/>
          </a:bodyPr>
          <a:lstStyle/>
          <a:p>
            <a:r>
              <a:rPr lang="en-US" dirty="0" smtClean="0"/>
              <a:t>General purpose DSL  with most of the functionality of the Groovy language, flexible and expressive</a:t>
            </a:r>
          </a:p>
          <a:p>
            <a:endParaRPr lang="en-US" dirty="0" smtClean="0"/>
          </a:p>
          <a:p>
            <a:r>
              <a:rPr lang="en-US" dirty="0" smtClean="0"/>
              <a:t>Node block </a:t>
            </a:r>
          </a:p>
          <a:p>
            <a:pPr lvl="1"/>
            <a:r>
              <a:rPr lang="en-US" dirty="0" smtClean="0"/>
              <a:t>adds steps to Jenkins queue to execute </a:t>
            </a:r>
          </a:p>
          <a:p>
            <a:pPr lvl="1"/>
            <a:r>
              <a:rPr lang="en-US" dirty="0" smtClean="0"/>
              <a:t>creates a workspace to execute work in</a:t>
            </a:r>
            <a:endParaRPr lang="en-US" dirty="0"/>
          </a:p>
          <a:p>
            <a:pPr lvl="1"/>
            <a:r>
              <a:rPr lang="en-US" dirty="0" smtClean="0"/>
              <a:t> specifies a build agent</a:t>
            </a:r>
          </a:p>
          <a:p>
            <a:endParaRPr lang="en-US" dirty="0" smtClean="0"/>
          </a:p>
          <a:p>
            <a:r>
              <a:rPr lang="en-US" dirty="0" smtClean="0"/>
              <a:t>Flow control managed by If/Else statements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3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560" y="265941"/>
            <a:ext cx="9601200" cy="1069940"/>
          </a:xfrm>
        </p:spPr>
        <p:txBody>
          <a:bodyPr/>
          <a:lstStyle/>
          <a:p>
            <a:r>
              <a:rPr lang="en-US" dirty="0" smtClean="0"/>
              <a:t>Scripte</a:t>
            </a:r>
            <a:r>
              <a:rPr lang="en-US" dirty="0" smtClean="0"/>
              <a:t>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721" y="1656080"/>
            <a:ext cx="6278880" cy="4561523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465" y="1490344"/>
            <a:ext cx="4326488" cy="303085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56079"/>
            <a:ext cx="6654799" cy="4561523"/>
          </a:xfrm>
        </p:spPr>
        <p:txBody>
          <a:bodyPr>
            <a:normAutofit/>
          </a:bodyPr>
          <a:lstStyle/>
          <a:p>
            <a:r>
              <a:rPr lang="en-US" dirty="0" smtClean="0"/>
              <a:t>Try/Catch blocks provide exception handling</a:t>
            </a:r>
          </a:p>
          <a:p>
            <a:endParaRPr lang="en-US" dirty="0" smtClean="0"/>
          </a:p>
          <a:p>
            <a:r>
              <a:rPr lang="en-US" dirty="0" smtClean="0"/>
              <a:t>Does not introduce steps into the pipeline which are specific to its syntax</a:t>
            </a:r>
          </a:p>
          <a:p>
            <a:endParaRPr lang="en-US" dirty="0" smtClean="0"/>
          </a:p>
          <a:p>
            <a:r>
              <a:rPr lang="en-US" dirty="0" smtClean="0"/>
              <a:t>Scripted syntax offers greater flexibility than Declarative syntax</a:t>
            </a:r>
          </a:p>
          <a:p>
            <a:endParaRPr lang="en-US" dirty="0" smtClean="0"/>
          </a:p>
          <a:p>
            <a:r>
              <a:rPr lang="en-US" dirty="0" smtClean="0"/>
              <a:t>Declarative syntax has a predefined structure that is simpler to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61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9288" y="-71120"/>
            <a:ext cx="11162792" cy="2452624"/>
          </a:xfrm>
        </p:spPr>
        <p:txBody>
          <a:bodyPr/>
          <a:lstStyle/>
          <a:p>
            <a:pPr algn="ctr"/>
            <a:r>
              <a:rPr lang="en-US" dirty="0" smtClean="0"/>
              <a:t>Creating a Jenkins Infrastructure with Docker</a:t>
            </a:r>
            <a:endParaRPr lang="en-US" dirty="0"/>
          </a:p>
        </p:txBody>
      </p:sp>
      <p:pic>
        <p:nvPicPr>
          <p:cNvPr id="10242" name="Picture 2" descr="Image result for jenkins + do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317" y="2955484"/>
            <a:ext cx="4042733" cy="330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75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Architecture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half" idx="2"/>
          </p:nvPr>
        </p:nvSpPr>
        <p:spPr>
          <a:xfrm>
            <a:off x="1295400" y="1784195"/>
            <a:ext cx="9100820" cy="897537"/>
          </a:xfrm>
        </p:spPr>
        <p:txBody>
          <a:bodyPr/>
          <a:lstStyle/>
          <a:p>
            <a:r>
              <a:rPr lang="en-US" dirty="0" smtClean="0"/>
              <a:t>Master-Slave architecture – Master and Slave communicate ove</a:t>
            </a:r>
            <a:r>
              <a:rPr lang="en-US" dirty="0" smtClean="0"/>
              <a:t>r TCP/IP</a:t>
            </a:r>
          </a:p>
        </p:txBody>
      </p:sp>
      <p:pic>
        <p:nvPicPr>
          <p:cNvPr id="9218" name="Picture 2" descr="https://qph.fs.quoracdn.net/main-qimg-e1dcc3cdfc221f8ef800679623014e2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563" y="2556164"/>
            <a:ext cx="8194494" cy="352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60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367" y="1005840"/>
            <a:ext cx="10964001" cy="1020064"/>
          </a:xfrm>
        </p:spPr>
        <p:txBody>
          <a:bodyPr/>
          <a:lstStyle/>
          <a:p>
            <a:pPr algn="ctr"/>
            <a:r>
              <a:rPr lang="en-US" dirty="0" smtClean="0"/>
              <a:t>Continuous </a:t>
            </a:r>
            <a:r>
              <a:rPr lang="en-US" dirty="0" smtClean="0"/>
              <a:t>Integration</a:t>
            </a:r>
            <a:endParaRPr lang="en-US" dirty="0"/>
          </a:p>
        </p:txBody>
      </p:sp>
      <p:pic>
        <p:nvPicPr>
          <p:cNvPr id="6154" name="Picture 10" descr="Image result for continuous integration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535" y="2205341"/>
            <a:ext cx="6437663" cy="416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87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Architecture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01320" y="2117206"/>
            <a:ext cx="5521960" cy="4007196"/>
          </a:xfrm>
        </p:spPr>
        <p:txBody>
          <a:bodyPr/>
          <a:lstStyle/>
          <a:p>
            <a:r>
              <a:rPr lang="en-US" dirty="0" smtClean="0"/>
              <a:t>Jenkins Master - Main Jenkins Server</a:t>
            </a:r>
          </a:p>
          <a:p>
            <a:pPr lvl="1"/>
            <a:r>
              <a:rPr lang="en-US" dirty="0" smtClean="0"/>
              <a:t>Schedules build jobs</a:t>
            </a:r>
          </a:p>
          <a:p>
            <a:pPr lvl="1"/>
            <a:r>
              <a:rPr lang="en-US" dirty="0" smtClean="0"/>
              <a:t>Dispatches builds to slave to be executed</a:t>
            </a:r>
          </a:p>
          <a:p>
            <a:pPr lvl="1"/>
            <a:r>
              <a:rPr lang="en-US" dirty="0" smtClean="0"/>
              <a:t>Monitors slaves and distributes workload between them</a:t>
            </a:r>
          </a:p>
          <a:p>
            <a:pPr lvl="1"/>
            <a:r>
              <a:rPr lang="en-US" dirty="0" smtClean="0"/>
              <a:t>Records and presents build results</a:t>
            </a:r>
          </a:p>
          <a:p>
            <a:pPr lvl="1"/>
            <a:r>
              <a:rPr lang="en-US" dirty="0" smtClean="0"/>
              <a:t>Can also execute build jobs directly</a:t>
            </a:r>
            <a:endParaRPr lang="en-US" dirty="0"/>
          </a:p>
        </p:txBody>
      </p:sp>
      <p:sp>
        <p:nvSpPr>
          <p:cNvPr id="8" name="Content Placeholder 13"/>
          <p:cNvSpPr>
            <a:spLocks noGrp="1"/>
          </p:cNvSpPr>
          <p:nvPr>
            <p:ph sz="half" idx="2"/>
          </p:nvPr>
        </p:nvSpPr>
        <p:spPr>
          <a:xfrm>
            <a:off x="5923280" y="2117206"/>
            <a:ext cx="5821680" cy="3230880"/>
          </a:xfrm>
        </p:spPr>
        <p:txBody>
          <a:bodyPr>
            <a:normAutofit/>
          </a:bodyPr>
          <a:lstStyle/>
          <a:p>
            <a:r>
              <a:rPr lang="en-US" dirty="0" smtClean="0"/>
              <a:t>Jenkins Slave – Java executable that runs on a remote machine</a:t>
            </a:r>
          </a:p>
          <a:p>
            <a:pPr lvl="1"/>
            <a:r>
              <a:rPr lang="en-US" dirty="0" smtClean="0"/>
              <a:t>Hears requests from the Jenkins Master</a:t>
            </a:r>
          </a:p>
          <a:p>
            <a:pPr lvl="1"/>
            <a:r>
              <a:rPr lang="en-US" dirty="0"/>
              <a:t>Executes build </a:t>
            </a:r>
            <a:r>
              <a:rPr lang="en-US" dirty="0" smtClean="0"/>
              <a:t>jobs</a:t>
            </a:r>
            <a:endParaRPr lang="en-US" dirty="0" smtClean="0"/>
          </a:p>
          <a:p>
            <a:pPr lvl="1"/>
            <a:r>
              <a:rPr lang="en-US" dirty="0" smtClean="0"/>
              <a:t>Runs on a variety of operating systems</a:t>
            </a:r>
          </a:p>
          <a:p>
            <a:pPr lvl="1"/>
            <a:r>
              <a:rPr lang="en-US" dirty="0" smtClean="0"/>
              <a:t>Can configure projects to run on specific slave machines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8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+ Docker – Build the Master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half" idx="2"/>
          </p:nvPr>
        </p:nvSpPr>
        <p:spPr>
          <a:xfrm>
            <a:off x="401320" y="2117206"/>
            <a:ext cx="9758680" cy="3267594"/>
          </a:xfrm>
        </p:spPr>
        <p:txBody>
          <a:bodyPr/>
          <a:lstStyle/>
          <a:p>
            <a:r>
              <a:rPr lang="en-US" dirty="0" smtClean="0"/>
              <a:t>Build Jenkins Master using Jenkins Image from remote Docker registry</a:t>
            </a:r>
          </a:p>
          <a:p>
            <a:r>
              <a:rPr lang="en-US" dirty="0" smtClean="0"/>
              <a:t>Install necessary Jenkins plugins</a:t>
            </a:r>
          </a:p>
          <a:p>
            <a:r>
              <a:rPr lang="en-US" dirty="0" smtClean="0"/>
              <a:t>Copy startup scripts into Master image</a:t>
            </a:r>
          </a:p>
          <a:p>
            <a:r>
              <a:rPr lang="en-US" dirty="0" smtClean="0"/>
              <a:t>Startup scripts specify the number of executors on the master,  define security settings and authorized users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591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+ Docker – Build the Slave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half" idx="2"/>
          </p:nvPr>
        </p:nvSpPr>
        <p:spPr>
          <a:xfrm>
            <a:off x="401320" y="2117205"/>
            <a:ext cx="9758680" cy="40380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Build Jenkins Slave using Ubuntu:16.04 Image from remote Docker registry</a:t>
            </a:r>
          </a:p>
          <a:p>
            <a:r>
              <a:rPr lang="en-US" dirty="0" smtClean="0"/>
              <a:t>Install Docker + Docker Compose on slave which allow it to act as a build agent</a:t>
            </a:r>
          </a:p>
          <a:p>
            <a:r>
              <a:rPr lang="en-US" dirty="0" smtClean="0"/>
              <a:t>Copy Python script used to run the slave executable</a:t>
            </a:r>
          </a:p>
          <a:p>
            <a:r>
              <a:rPr lang="en-US" dirty="0" smtClean="0"/>
              <a:t>Python script</a:t>
            </a:r>
          </a:p>
          <a:p>
            <a:pPr lvl="1"/>
            <a:r>
              <a:rPr lang="en-US" dirty="0" smtClean="0"/>
              <a:t> imports Jenkins Python modules </a:t>
            </a:r>
          </a:p>
          <a:p>
            <a:pPr lvl="1"/>
            <a:r>
              <a:rPr lang="en-US" dirty="0" smtClean="0"/>
              <a:t>establishes a JNLP connection between slave and master</a:t>
            </a:r>
          </a:p>
          <a:p>
            <a:pPr lvl="1"/>
            <a:r>
              <a:rPr lang="en-US" dirty="0" smtClean="0"/>
              <a:t>Downloads and runs .jar file which listens for requests from the master and executes build jobs</a:t>
            </a:r>
          </a:p>
          <a:p>
            <a:r>
              <a:rPr lang="en-US" dirty="0" smtClean="0"/>
              <a:t>JNLP enables </a:t>
            </a:r>
            <a:r>
              <a:rPr lang="en-US" dirty="0"/>
              <a:t>an application to be launched on a client desktop by using resources that are hosted on a remote web server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794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Pipeline Setup From GUI</a:t>
            </a:r>
            <a:endParaRPr lang="en-US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401320" y="2117206"/>
            <a:ext cx="9758680" cy="36231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Add a new item,  enter a name, select Pipeline</a:t>
            </a:r>
          </a:p>
          <a:p>
            <a:r>
              <a:rPr lang="en-US" dirty="0" smtClean="0"/>
              <a:t>Add a build trigger to poll Source Control Management periodically</a:t>
            </a:r>
          </a:p>
          <a:p>
            <a:r>
              <a:rPr lang="en-US" dirty="0" smtClean="0"/>
              <a:t>Define pipeline script from SCM</a:t>
            </a:r>
          </a:p>
          <a:p>
            <a:r>
              <a:rPr lang="en-US" dirty="0" smtClean="0"/>
              <a:t>Copy link to </a:t>
            </a:r>
            <a:r>
              <a:rPr lang="en-US" dirty="0" err="1" smtClean="0"/>
              <a:t>Github</a:t>
            </a:r>
            <a:r>
              <a:rPr lang="en-US" dirty="0" smtClean="0"/>
              <a:t> repository URL</a:t>
            </a:r>
          </a:p>
          <a:p>
            <a:r>
              <a:rPr lang="en-US" dirty="0" smtClean="0"/>
              <a:t>Set Script Path = </a:t>
            </a:r>
            <a:r>
              <a:rPr lang="en-US" dirty="0" err="1" smtClean="0"/>
              <a:t>Jenkinsfile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735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805153" y="504792"/>
            <a:ext cx="11183112" cy="24526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Unit &amp; Integration Testing</a:t>
            </a:r>
            <a:endParaRPr lang="en-US" sz="5400" dirty="0"/>
          </a:p>
        </p:txBody>
      </p:sp>
      <p:pic>
        <p:nvPicPr>
          <p:cNvPr id="11272" name="Picture 8" descr="Image result for unit and integration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7787" y="2584702"/>
            <a:ext cx="6648788" cy="496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Image result for unit and integration tes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661" y="2249337"/>
            <a:ext cx="5133975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16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89522" y="248019"/>
            <a:ext cx="9601200" cy="1069940"/>
          </a:xfrm>
        </p:spPr>
        <p:txBody>
          <a:bodyPr/>
          <a:lstStyle/>
          <a:p>
            <a:r>
              <a:rPr lang="en-US" dirty="0" smtClean="0"/>
              <a:t>Python - </a:t>
            </a:r>
            <a:r>
              <a:rPr lang="en-US" dirty="0" err="1" smtClean="0"/>
              <a:t>unittest</a:t>
            </a:r>
            <a:endParaRPr lang="en-US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401320" y="2117206"/>
            <a:ext cx="9758680" cy="36231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2" name="AutoShape 2" descr="Image result for python unitte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388" name="Picture 4" descr="Image result for python unit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500" y="1673742"/>
            <a:ext cx="4762656" cy="262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13"/>
          <p:cNvSpPr txBox="1">
            <a:spLocks/>
          </p:cNvSpPr>
          <p:nvPr/>
        </p:nvSpPr>
        <p:spPr>
          <a:xfrm>
            <a:off x="544095" y="1511166"/>
            <a:ext cx="6568974" cy="525539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Testing framework originally inspired by Junit</a:t>
            </a:r>
          </a:p>
          <a:p>
            <a:pPr lvl="1"/>
            <a:r>
              <a:rPr lang="en-US" dirty="0" smtClean="0"/>
              <a:t>aggregation of tests into collections</a:t>
            </a:r>
          </a:p>
          <a:p>
            <a:pPr lvl="1"/>
            <a:r>
              <a:rPr lang="en-US" dirty="0" smtClean="0"/>
              <a:t>setup and teardown routines</a:t>
            </a:r>
          </a:p>
          <a:p>
            <a:pPr lvl="1"/>
            <a:r>
              <a:rPr lang="en-US" dirty="0" smtClean="0"/>
              <a:t>independence of tests from reporting framework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Test fixture – the preparation needed to perform one or more tests</a:t>
            </a:r>
          </a:p>
          <a:p>
            <a:pPr lvl="1"/>
            <a:r>
              <a:rPr lang="en-US" dirty="0" smtClean="0"/>
              <a:t>Creating databases or starting a server process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231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89522" y="248019"/>
            <a:ext cx="9601200" cy="1069940"/>
          </a:xfrm>
        </p:spPr>
        <p:txBody>
          <a:bodyPr/>
          <a:lstStyle/>
          <a:p>
            <a:r>
              <a:rPr lang="en-US" dirty="0" smtClean="0"/>
              <a:t>Python - </a:t>
            </a:r>
            <a:r>
              <a:rPr lang="en-US" dirty="0" err="1" smtClean="0"/>
              <a:t>unittest</a:t>
            </a:r>
            <a:endParaRPr lang="en-US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401320" y="2117206"/>
            <a:ext cx="9758680" cy="36231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2" name="AutoShape 2" descr="Image result for python unitte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388" name="Picture 4" descr="Image result for python unit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500" y="1673742"/>
            <a:ext cx="4762656" cy="262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13"/>
          <p:cNvSpPr txBox="1">
            <a:spLocks/>
          </p:cNvSpPr>
          <p:nvPr/>
        </p:nvSpPr>
        <p:spPr>
          <a:xfrm>
            <a:off x="544095" y="1511166"/>
            <a:ext cx="6568974" cy="525539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Test Case – checks for a specific response to a particular set of inputs using assert statements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Test Suite – a collection of test cases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Test Runner – orchestrates the execution of tests and provides results to the user </a:t>
            </a:r>
          </a:p>
          <a:p>
            <a:pPr lvl="1"/>
            <a:r>
              <a:rPr lang="en-US" dirty="0" smtClean="0"/>
              <a:t>Failure messages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xecution time</a:t>
            </a:r>
          </a:p>
          <a:p>
            <a:pPr lvl="1"/>
            <a:r>
              <a:rPr lang="en-US" dirty="0" smtClean="0"/>
              <a:t>Etc…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728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Setup</a:t>
            </a:r>
            <a:endParaRPr lang="en-US" dirty="0"/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544095" y="1511167"/>
            <a:ext cx="8522903" cy="49666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544095" y="1511167"/>
            <a:ext cx="9514305" cy="49666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Created a repository in </a:t>
            </a:r>
            <a:r>
              <a:rPr lang="en-US" dirty="0" err="1" smtClean="0"/>
              <a:t>Github</a:t>
            </a:r>
            <a:r>
              <a:rPr lang="en-US" dirty="0" smtClean="0"/>
              <a:t> to store application and test code, Jenkins infrastructure code, and </a:t>
            </a:r>
            <a:r>
              <a:rPr lang="en-US" dirty="0" err="1" smtClean="0"/>
              <a:t>Jenkinsfile</a:t>
            </a:r>
            <a:r>
              <a:rPr lang="en-US" dirty="0" smtClean="0"/>
              <a:t> that defines the CI pipeline</a:t>
            </a:r>
          </a:p>
          <a:p>
            <a:r>
              <a:rPr lang="en-US" dirty="0"/>
              <a:t>Created a budget application in </a:t>
            </a:r>
            <a:r>
              <a:rPr lang="en-US" dirty="0" smtClean="0"/>
              <a:t>Python </a:t>
            </a:r>
            <a:r>
              <a:rPr lang="en-US" dirty="0"/>
              <a:t>with two classes, </a:t>
            </a:r>
            <a:r>
              <a:rPr lang="en-US" dirty="0" smtClean="0"/>
              <a:t>Budget </a:t>
            </a:r>
            <a:r>
              <a:rPr lang="en-US" dirty="0"/>
              <a:t>and </a:t>
            </a:r>
            <a:r>
              <a:rPr lang="en-US" dirty="0" smtClean="0"/>
              <a:t>Expense class</a:t>
            </a:r>
          </a:p>
          <a:p>
            <a:r>
              <a:rPr lang="en-US" dirty="0" smtClean="0"/>
              <a:t>Created unit test for each class, as well as an integration test to combine them</a:t>
            </a:r>
          </a:p>
          <a:p>
            <a:r>
              <a:rPr lang="en-US" dirty="0"/>
              <a:t>Each </a:t>
            </a:r>
            <a:r>
              <a:rPr lang="en-US" dirty="0" smtClean="0"/>
              <a:t>unit test has </a:t>
            </a:r>
            <a:r>
              <a:rPr lang="en-US" dirty="0"/>
              <a:t>its own </a:t>
            </a:r>
            <a:r>
              <a:rPr lang="en-US" dirty="0" err="1"/>
              <a:t>Dockerfile</a:t>
            </a:r>
            <a:r>
              <a:rPr lang="en-US" dirty="0"/>
              <a:t> and </a:t>
            </a:r>
            <a:r>
              <a:rPr lang="en-US" dirty="0" err="1"/>
              <a:t>docker-compose.yml</a:t>
            </a:r>
            <a:r>
              <a:rPr lang="en-US" dirty="0"/>
              <a:t> file to allow them to be run </a:t>
            </a:r>
            <a:r>
              <a:rPr lang="en-US" dirty="0" smtClean="0"/>
              <a:t>separately</a:t>
            </a:r>
          </a:p>
          <a:p>
            <a:r>
              <a:rPr lang="en-US" dirty="0" smtClean="0"/>
              <a:t>Set up and run Jenkins infrastructure using Docker</a:t>
            </a:r>
          </a:p>
          <a:p>
            <a:r>
              <a:rPr lang="en-US" dirty="0" smtClean="0"/>
              <a:t>Configure a pipeline on the Jenkins GUI and linked to the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399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2707" y="2396689"/>
            <a:ext cx="5842534" cy="11205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/>
              <a:t/>
            </a:r>
            <a:br>
              <a:rPr lang="en-US" sz="7200" dirty="0"/>
            </a:br>
            <a:r>
              <a:rPr lang="en-US" sz="6700" dirty="0" smtClean="0"/>
              <a:t>DEMO</a:t>
            </a:r>
            <a:endParaRPr lang="en-US" sz="6700" dirty="0"/>
          </a:p>
        </p:txBody>
      </p:sp>
    </p:spTree>
    <p:extLst>
      <p:ext uri="{BB962C8B-B14F-4D97-AF65-F5344CB8AC3E}">
        <p14:creationId xmlns:p14="http://schemas.microsoft.com/office/powerpoint/2010/main" val="268601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  <a:r>
              <a:rPr lang="en-US" dirty="0" smtClean="0"/>
              <a:t>Integration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20" y="2128942"/>
            <a:ext cx="5857336" cy="4048020"/>
          </a:xfrm>
        </p:spPr>
        <p:txBody>
          <a:bodyPr/>
          <a:lstStyle/>
          <a:p>
            <a:r>
              <a:rPr lang="en-US" dirty="0" smtClean="0"/>
              <a:t>Software development </a:t>
            </a:r>
            <a:r>
              <a:rPr lang="en-US" dirty="0" smtClean="0"/>
              <a:t>practice - members </a:t>
            </a:r>
            <a:r>
              <a:rPr lang="en-US" dirty="0" smtClean="0"/>
              <a:t>of a team integrate their work </a:t>
            </a:r>
            <a:r>
              <a:rPr lang="en-US" dirty="0" smtClean="0"/>
              <a:t>frequently, up to multiple times per day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Involves a self-testing build which encapsulates testing mechanisms in the development process</a:t>
            </a:r>
          </a:p>
          <a:p>
            <a:endParaRPr lang="en-US" dirty="0" smtClean="0"/>
          </a:p>
          <a:p>
            <a:r>
              <a:rPr lang="en-US" dirty="0" smtClean="0"/>
              <a:t>Repeatable, scalable and modifiable</a:t>
            </a:r>
          </a:p>
        </p:txBody>
      </p:sp>
      <p:pic>
        <p:nvPicPr>
          <p:cNvPr id="1026" name="Picture 2" descr="https://cdn-images-1.medium.com/max/1800/1*-eHRhJcg-QPUws99xEDh6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73" y="2128942"/>
            <a:ext cx="4768476" cy="210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  <a:r>
              <a:rPr lang="en-US" dirty="0" smtClean="0"/>
              <a:t>Integration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20" y="2128942"/>
            <a:ext cx="6234980" cy="4048020"/>
          </a:xfrm>
        </p:spPr>
        <p:txBody>
          <a:bodyPr>
            <a:normAutofit/>
          </a:bodyPr>
          <a:lstStyle/>
          <a:p>
            <a:r>
              <a:rPr lang="en-US" dirty="0"/>
              <a:t>Automatic build process eradicates errors that result from manual </a:t>
            </a:r>
            <a:r>
              <a:rPr lang="en-US" dirty="0" smtClean="0"/>
              <a:t>deployment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Testing occurs in a clone of the production environment, reducing compatibility errors due to difference in operating system versions, extensions, and software libraries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Allows for greater parallelism in software development due to reduced integration risk</a:t>
            </a:r>
          </a:p>
          <a:p>
            <a:endParaRPr lang="en-US" dirty="0"/>
          </a:p>
        </p:txBody>
      </p:sp>
      <p:pic>
        <p:nvPicPr>
          <p:cNvPr id="6" name="Picture 2" descr="https://cdn-images-1.medium.com/max/1800/1*-eHRhJcg-QPUws99xEDh6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544" y="2128942"/>
            <a:ext cx="4768476" cy="210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75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  <a:r>
              <a:rPr lang="en-US" dirty="0" smtClean="0"/>
              <a:t>Integration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20" y="2128942"/>
            <a:ext cx="6052100" cy="4048020"/>
          </a:xfrm>
        </p:spPr>
        <p:txBody>
          <a:bodyPr>
            <a:normAutofit/>
          </a:bodyPr>
          <a:lstStyle/>
          <a:p>
            <a:r>
              <a:rPr lang="en-US" dirty="0" smtClean="0"/>
              <a:t>Con - CI systems regularly break, must be maintained and run a on server which costs time and money</a:t>
            </a:r>
          </a:p>
          <a:p>
            <a:r>
              <a:rPr lang="en-US" dirty="0" smtClean="0"/>
              <a:t>Con -  CI requires additional resources to develop and maintain test software</a:t>
            </a:r>
          </a:p>
          <a:p>
            <a:r>
              <a:rPr lang="en-US" dirty="0" smtClean="0"/>
              <a:t>Con – Can be costly to modify a legacy development system </a:t>
            </a:r>
          </a:p>
          <a:p>
            <a:r>
              <a:rPr lang="en-US" dirty="0" smtClean="0"/>
              <a:t>Con – Project may be too small to justify the effort</a:t>
            </a:r>
          </a:p>
          <a:p>
            <a:r>
              <a:rPr lang="en-US" dirty="0" smtClean="0"/>
              <a:t>ROI is increased time savings, errors avoided, and higher quality code</a:t>
            </a:r>
          </a:p>
        </p:txBody>
      </p:sp>
      <p:pic>
        <p:nvPicPr>
          <p:cNvPr id="6" name="Picture 2" descr="https://cdn-images-1.medium.com/max/1800/1*-eHRhJcg-QPUws99xEDh6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544" y="2128942"/>
            <a:ext cx="4768476" cy="210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0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  <a:r>
              <a:rPr lang="en-US" dirty="0" smtClean="0"/>
              <a:t>Integration -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20" y="2128942"/>
            <a:ext cx="5857336" cy="4048020"/>
          </a:xfrm>
        </p:spPr>
        <p:txBody>
          <a:bodyPr/>
          <a:lstStyle/>
          <a:p>
            <a:r>
              <a:rPr lang="en-US" dirty="0" smtClean="0"/>
              <a:t>Version control system – centralize and preserve code and environment changes over time &amp; document the development process</a:t>
            </a:r>
          </a:p>
          <a:p>
            <a:r>
              <a:rPr lang="en-US" dirty="0" smtClean="0"/>
              <a:t>Developers working in parallel, integration risk is high</a:t>
            </a:r>
          </a:p>
          <a:p>
            <a:r>
              <a:rPr lang="en-US" dirty="0" smtClean="0"/>
              <a:t>CI Build Server – provides a stable and configurable environment to build projects</a:t>
            </a:r>
          </a:p>
          <a:p>
            <a:r>
              <a:rPr lang="en-US" dirty="0" smtClean="0"/>
              <a:t>Onsite servers – allow for greater configurability of environment</a:t>
            </a:r>
          </a:p>
          <a:p>
            <a:r>
              <a:rPr lang="en-US" dirty="0" smtClean="0"/>
              <a:t>Hosted servers – abstract maintenance of the environment and provide greater scalability</a:t>
            </a:r>
            <a:endParaRPr lang="en-US" dirty="0"/>
          </a:p>
        </p:txBody>
      </p:sp>
      <p:pic>
        <p:nvPicPr>
          <p:cNvPr id="5" name="Picture 2" descr="continuous integration 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756" y="1432243"/>
            <a:ext cx="5879202" cy="492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6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  <a:r>
              <a:rPr lang="en-US" dirty="0" smtClean="0"/>
              <a:t>Integration -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20" y="2313251"/>
            <a:ext cx="5857336" cy="4048020"/>
          </a:xfrm>
        </p:spPr>
        <p:txBody>
          <a:bodyPr/>
          <a:lstStyle/>
          <a:p>
            <a:r>
              <a:rPr lang="en-US" dirty="0" smtClean="0"/>
              <a:t>Build software, perform unit tests, integration tests, and acceptance tests</a:t>
            </a:r>
          </a:p>
          <a:p>
            <a:r>
              <a:rPr lang="en-US" dirty="0" smtClean="0"/>
              <a:t>Provide adjustability to build software for multiple platforms </a:t>
            </a:r>
          </a:p>
          <a:p>
            <a:r>
              <a:rPr lang="en-US" dirty="0" smtClean="0"/>
              <a:t>Monitor a repository for successful commit, pulls changes into the CI environment, and performs tasks defined by a CI pipeline</a:t>
            </a:r>
          </a:p>
          <a:p>
            <a:r>
              <a:rPr lang="en-US" dirty="0" smtClean="0"/>
              <a:t>Code analysis, code coverage,  &amp; pipeline build comparisons </a:t>
            </a:r>
            <a:endParaRPr lang="en-US" dirty="0"/>
          </a:p>
        </p:txBody>
      </p:sp>
      <p:pic>
        <p:nvPicPr>
          <p:cNvPr id="5" name="Picture 2" descr="continuous integration 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756" y="1432243"/>
            <a:ext cx="5879202" cy="492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36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0087" y="304800"/>
            <a:ext cx="11223753" cy="174142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Jenkins</a:t>
            </a:r>
            <a:endParaRPr lang="en-US" dirty="0"/>
          </a:p>
        </p:txBody>
      </p:sp>
      <p:pic>
        <p:nvPicPr>
          <p:cNvPr id="3" name="Picture 2" descr="Image result for jenkins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911" y="2280118"/>
            <a:ext cx="3824103" cy="382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36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016" y="1828799"/>
            <a:ext cx="9885144" cy="4348163"/>
          </a:xfrm>
        </p:spPr>
        <p:txBody>
          <a:bodyPr/>
          <a:lstStyle/>
          <a:p>
            <a:r>
              <a:rPr lang="en-US" dirty="0" smtClean="0"/>
              <a:t>Open source </a:t>
            </a:r>
            <a:r>
              <a:rPr lang="en-US" dirty="0" smtClean="0"/>
              <a:t>continuous integration server written in Java</a:t>
            </a:r>
            <a:r>
              <a:rPr lang="en-US" dirty="0" smtClean="0"/>
              <a:t> </a:t>
            </a:r>
          </a:p>
          <a:p>
            <a:r>
              <a:rPr lang="en-US" dirty="0" smtClean="0"/>
              <a:t>User friendly installation</a:t>
            </a:r>
          </a:p>
          <a:p>
            <a:r>
              <a:rPr lang="en-US" dirty="0" smtClean="0"/>
              <a:t>Configuration via web based GUI</a:t>
            </a:r>
          </a:p>
          <a:p>
            <a:r>
              <a:rPr lang="en-US" dirty="0" smtClean="0"/>
              <a:t>Extensive plugins allow for adaptability to a variety of workloads</a:t>
            </a:r>
          </a:p>
          <a:p>
            <a:r>
              <a:rPr lang="en-US" dirty="0" smtClean="0"/>
              <a:t>Available for many platforms including Windows, Linux, and </a:t>
            </a:r>
            <a:r>
              <a:rPr lang="en-US" dirty="0" err="1" smtClean="0"/>
              <a:t>macOS</a:t>
            </a:r>
            <a:endParaRPr lang="en-US" dirty="0" smtClean="0"/>
          </a:p>
          <a:p>
            <a:r>
              <a:rPr lang="en-US" dirty="0" smtClean="0"/>
              <a:t>Large community of developers </a:t>
            </a:r>
          </a:p>
          <a:p>
            <a:r>
              <a:rPr lang="en-US" dirty="0" smtClean="0"/>
              <a:t>Free</a:t>
            </a:r>
          </a:p>
          <a:p>
            <a:r>
              <a:rPr lang="en-US" dirty="0" smtClean="0"/>
              <a:t>Implement CI pipeline as code </a:t>
            </a:r>
          </a:p>
          <a:p>
            <a:endParaRPr lang="en-US" dirty="0"/>
          </a:p>
        </p:txBody>
      </p:sp>
      <p:pic>
        <p:nvPicPr>
          <p:cNvPr id="2050" name="Picture 2" descr="Image result for jenkins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175" y="4379494"/>
            <a:ext cx="1906002" cy="190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5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 brushed metal presentation (widescreen).potx" id="{C4E52658-42BB-4751-AD45-DBF99E6546BE}" vid="{DAEF9E1A-844D-45D9-BB7C-945DFF722FA1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 brushed metal presentation (widescreen)</Template>
  <TotalTime>1149</TotalTime>
  <Words>1295</Words>
  <Application>Microsoft Office PowerPoint</Application>
  <PresentationFormat>Widescreen</PresentationFormat>
  <Paragraphs>167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Georgia</vt:lpstr>
      <vt:lpstr>Brushed Metal 16x9</vt:lpstr>
      <vt:lpstr>Continuous Integration With Jenkins and Docker</vt:lpstr>
      <vt:lpstr>Continuous Integration</vt:lpstr>
      <vt:lpstr>Continuous Integration - Overview</vt:lpstr>
      <vt:lpstr>Continuous Integration - Overview</vt:lpstr>
      <vt:lpstr>Continuous Integration - Overview</vt:lpstr>
      <vt:lpstr>Continuous Integration - Requirements</vt:lpstr>
      <vt:lpstr>Continuous Integration - Servers</vt:lpstr>
      <vt:lpstr>Jenkins</vt:lpstr>
      <vt:lpstr>Jenkins </vt:lpstr>
      <vt:lpstr>Pipeline as Code with Jenkins</vt:lpstr>
      <vt:lpstr>Pipeline as Code with Jenkins</vt:lpstr>
      <vt:lpstr>Jenkins Pipeline</vt:lpstr>
      <vt:lpstr>Declarative Syntax - Sections</vt:lpstr>
      <vt:lpstr>Declarative Syntax - Sections</vt:lpstr>
      <vt:lpstr>Declarative Syntax - Directives</vt:lpstr>
      <vt:lpstr>Scripted Syntax</vt:lpstr>
      <vt:lpstr>Scripted Syntax</vt:lpstr>
      <vt:lpstr>Creating a Jenkins Infrastructure with Docker</vt:lpstr>
      <vt:lpstr>Jenkins Architecture</vt:lpstr>
      <vt:lpstr>Jenkins Architecture</vt:lpstr>
      <vt:lpstr>Jenkins + Docker – Build the Master</vt:lpstr>
      <vt:lpstr>Jenkins + Docker – Build the Slave</vt:lpstr>
      <vt:lpstr>Jenkins Pipeline Setup From GUI</vt:lpstr>
      <vt:lpstr>PowerPoint Presentation</vt:lpstr>
      <vt:lpstr>Python - unittest</vt:lpstr>
      <vt:lpstr>Python - unittest</vt:lpstr>
      <vt:lpstr>Demo Setup</vt:lpstr>
      <vt:lpstr>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Mason Darveaux</dc:creator>
  <cp:lastModifiedBy>Mason Darveaux</cp:lastModifiedBy>
  <cp:revision>68</cp:revision>
  <dcterms:created xsi:type="dcterms:W3CDTF">2018-12-03T23:36:05Z</dcterms:created>
  <dcterms:modified xsi:type="dcterms:W3CDTF">2018-12-04T18:45:24Z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