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sldIdLst>
    <p:sldId id="256" r:id="rId5"/>
    <p:sldId id="257" r:id="rId6"/>
    <p:sldId id="258" r:id="rId7"/>
    <p:sldId id="261" r:id="rId8"/>
    <p:sldId id="259"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2DDFC-0066-4BC4-B073-1BDEDEA8ACC5}" v="33" dt="2024-08-09T19:56:16.7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4" autoAdjust="0"/>
    <p:restoredTop sz="94660"/>
  </p:normalViewPr>
  <p:slideViewPr>
    <p:cSldViewPr snapToGrid="0">
      <p:cViewPr varScale="1">
        <p:scale>
          <a:sx n="150" d="100"/>
          <a:sy n="150" d="100"/>
        </p:scale>
        <p:origin x="284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32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485188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982917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7470024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32444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024831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2268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8/9/2024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03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71396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678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7489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4269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5802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6946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49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2FE45-CC1E-47DB-8B82-6CF0636FBDB8}"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7215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8/9/2024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27201527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6B46-D035-157F-3F28-7BDFB0EE74EA}"/>
              </a:ext>
            </a:extLst>
          </p:cNvPr>
          <p:cNvSpPr>
            <a:spLocks noGrp="1"/>
          </p:cNvSpPr>
          <p:nvPr>
            <p:ph type="ctrTitle"/>
          </p:nvPr>
        </p:nvSpPr>
        <p:spPr>
          <a:xfrm>
            <a:off x="4974337" y="1265314"/>
            <a:ext cx="4299666" cy="3249131"/>
          </a:xfrm>
        </p:spPr>
        <p:txBody>
          <a:bodyPr>
            <a:normAutofit/>
          </a:bodyPr>
          <a:lstStyle/>
          <a:p>
            <a:pPr algn="l">
              <a:lnSpc>
                <a:spcPct val="90000"/>
              </a:lnSpc>
            </a:pPr>
            <a:r>
              <a:rPr lang="en-US" sz="4600"/>
              <a:t>Impact of Computer Improvements on the Medical Field</a:t>
            </a:r>
          </a:p>
        </p:txBody>
      </p:sp>
      <p:sp>
        <p:nvSpPr>
          <p:cNvPr id="3" name="Subtitle 2">
            <a:extLst>
              <a:ext uri="{FF2B5EF4-FFF2-40B4-BE49-F238E27FC236}">
                <a16:creationId xmlns:a16="http://schemas.microsoft.com/office/drawing/2014/main" id="{DEC4361E-68D5-5BD3-9FE4-84C37DA15909}"/>
              </a:ext>
            </a:extLst>
          </p:cNvPr>
          <p:cNvSpPr>
            <a:spLocks noGrp="1"/>
          </p:cNvSpPr>
          <p:nvPr>
            <p:ph type="subTitle" idx="1"/>
          </p:nvPr>
        </p:nvSpPr>
        <p:spPr>
          <a:xfrm>
            <a:off x="4974336" y="4514446"/>
            <a:ext cx="4299666" cy="871042"/>
          </a:xfrm>
        </p:spPr>
        <p:txBody>
          <a:bodyPr>
            <a:normAutofit/>
          </a:bodyPr>
          <a:lstStyle/>
          <a:p>
            <a:pPr algn="l"/>
            <a:r>
              <a:rPr lang="en-US"/>
              <a:t>By Mason Harper</a:t>
            </a:r>
          </a:p>
          <a:p>
            <a:pPr algn="l"/>
            <a:endParaRPr lang="en-US"/>
          </a:p>
        </p:txBody>
      </p:sp>
      <p:pic>
        <p:nvPicPr>
          <p:cNvPr id="7" name="Graphic 6" descr="Computer">
            <a:extLst>
              <a:ext uri="{FF2B5EF4-FFF2-40B4-BE49-F238E27FC236}">
                <a16:creationId xmlns:a16="http://schemas.microsoft.com/office/drawing/2014/main" id="{D1750D54-6AEC-BA24-9B64-BED75B6F9E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02101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ACFB-6B9A-4F6D-417D-E20717FB8DF9}"/>
              </a:ext>
            </a:extLst>
          </p:cNvPr>
          <p:cNvSpPr>
            <a:spLocks noGrp="1"/>
          </p:cNvSpPr>
          <p:nvPr>
            <p:ph type="title"/>
          </p:nvPr>
        </p:nvSpPr>
        <p:spPr>
          <a:xfrm>
            <a:off x="4483768" y="681037"/>
            <a:ext cx="3224464" cy="1094707"/>
          </a:xfrm>
        </p:spPr>
        <p:txBody>
          <a:bodyPr/>
          <a:lstStyle/>
          <a:p>
            <a:r>
              <a:rPr lang="en-US" dirty="0"/>
              <a:t>Overview</a:t>
            </a:r>
          </a:p>
        </p:txBody>
      </p:sp>
      <p:sp>
        <p:nvSpPr>
          <p:cNvPr id="3" name="Content Placeholder 2">
            <a:extLst>
              <a:ext uri="{FF2B5EF4-FFF2-40B4-BE49-F238E27FC236}">
                <a16:creationId xmlns:a16="http://schemas.microsoft.com/office/drawing/2014/main" id="{C8BA65B5-D2D2-EEB2-0F75-4A48540745E3}"/>
              </a:ext>
            </a:extLst>
          </p:cNvPr>
          <p:cNvSpPr>
            <a:spLocks noGrp="1"/>
          </p:cNvSpPr>
          <p:nvPr>
            <p:ph idx="1"/>
          </p:nvPr>
        </p:nvSpPr>
        <p:spPr/>
        <p:txBody>
          <a:bodyPr/>
          <a:lstStyle/>
          <a:p>
            <a:r>
              <a:rPr lang="en-US" dirty="0"/>
              <a:t>The goal of this presentation is to compare the rapid growth in the computer component industry to disease related statistics to uncover how the treatment and diagnoses of diseases has evolved across various countries. I will also be comparing the differences between highly developed and under-developed countries to see how much of an impact access to new tech has on the changes in disease lethality. </a:t>
            </a:r>
          </a:p>
        </p:txBody>
      </p:sp>
    </p:spTree>
    <p:extLst>
      <p:ext uri="{BB962C8B-B14F-4D97-AF65-F5344CB8AC3E}">
        <p14:creationId xmlns:p14="http://schemas.microsoft.com/office/powerpoint/2010/main" val="316517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A1A4D-445B-D035-D9D6-F77B6B4D016D}"/>
              </a:ext>
            </a:extLst>
          </p:cNvPr>
          <p:cNvSpPr>
            <a:spLocks noGrp="1"/>
          </p:cNvSpPr>
          <p:nvPr>
            <p:ph type="title"/>
          </p:nvPr>
        </p:nvSpPr>
        <p:spPr>
          <a:xfrm>
            <a:off x="4641202" y="849086"/>
            <a:ext cx="2909596" cy="820997"/>
          </a:xfrm>
        </p:spPr>
        <p:txBody>
          <a:bodyPr>
            <a:normAutofit/>
          </a:bodyPr>
          <a:lstStyle/>
          <a:p>
            <a:pPr algn="ctr"/>
            <a:r>
              <a:rPr lang="en-US" dirty="0"/>
              <a:t>Schedule</a:t>
            </a:r>
          </a:p>
        </p:txBody>
      </p:sp>
      <p:sp>
        <p:nvSpPr>
          <p:cNvPr id="7" name="Content Placeholder 6">
            <a:extLst>
              <a:ext uri="{FF2B5EF4-FFF2-40B4-BE49-F238E27FC236}">
                <a16:creationId xmlns:a16="http://schemas.microsoft.com/office/drawing/2014/main" id="{D0876F88-D595-7158-0E1D-89361861D5A1}"/>
              </a:ext>
            </a:extLst>
          </p:cNvPr>
          <p:cNvSpPr>
            <a:spLocks noGrp="1"/>
          </p:cNvSpPr>
          <p:nvPr>
            <p:ph idx="1"/>
          </p:nvPr>
        </p:nvSpPr>
        <p:spPr>
          <a:xfrm>
            <a:off x="2994672" y="2576513"/>
            <a:ext cx="5849008" cy="3600450"/>
          </a:xfrm>
        </p:spPr>
        <p:txBody>
          <a:bodyPr/>
          <a:lstStyle/>
          <a:p>
            <a:pPr marL="457200" indent="-457200" algn="ctr">
              <a:buFont typeface="+mj-lt"/>
              <a:buAutoNum type="arabicPeriod"/>
            </a:pPr>
            <a:r>
              <a:rPr lang="en-US" dirty="0"/>
              <a:t>Improvement of Processing Speed and Storage Capacity</a:t>
            </a:r>
          </a:p>
          <a:p>
            <a:pPr marL="457200" indent="-457200" algn="ctr">
              <a:buFont typeface="+mj-lt"/>
              <a:buAutoNum type="arabicPeriod"/>
            </a:pPr>
            <a:r>
              <a:rPr lang="en-US" dirty="0"/>
              <a:t>Health Statistics by Country / Globally</a:t>
            </a:r>
          </a:p>
          <a:p>
            <a:pPr marL="457200" indent="-457200" algn="ctr">
              <a:buFont typeface="+mj-lt"/>
              <a:buAutoNum type="arabicPeriod"/>
            </a:pPr>
            <a:r>
              <a:rPr lang="en-US" dirty="0"/>
              <a:t>Under-Developed vs. Highly-Developed countries</a:t>
            </a:r>
          </a:p>
          <a:p>
            <a:pPr marL="457200" indent="-457200" algn="ctr">
              <a:buFont typeface="+mj-lt"/>
              <a:buAutoNum type="arabicPeriod"/>
            </a:pPr>
            <a:r>
              <a:rPr lang="en-US" dirty="0"/>
              <a:t>Correlation Between Computational Improvement and Health Improvement</a:t>
            </a:r>
          </a:p>
          <a:p>
            <a:pPr marL="457200" indent="-457200" algn="ctr">
              <a:buFont typeface="+mj-lt"/>
              <a:buAutoNum type="arabicPeriod"/>
            </a:pPr>
            <a:r>
              <a:rPr lang="en-US" dirty="0"/>
              <a:t>Conclusions</a:t>
            </a:r>
          </a:p>
          <a:p>
            <a:pPr algn="ctr"/>
            <a:endParaRPr lang="en-US" dirty="0"/>
          </a:p>
        </p:txBody>
      </p:sp>
    </p:spTree>
    <p:extLst>
      <p:ext uri="{BB962C8B-B14F-4D97-AF65-F5344CB8AC3E}">
        <p14:creationId xmlns:p14="http://schemas.microsoft.com/office/powerpoint/2010/main" val="356444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F219-191D-AB60-1201-5B381B2299A4}"/>
              </a:ext>
            </a:extLst>
          </p:cNvPr>
          <p:cNvSpPr>
            <a:spLocks noGrp="1"/>
          </p:cNvSpPr>
          <p:nvPr>
            <p:ph type="title"/>
          </p:nvPr>
        </p:nvSpPr>
        <p:spPr>
          <a:xfrm>
            <a:off x="3610946" y="578498"/>
            <a:ext cx="4970107" cy="727692"/>
          </a:xfrm>
        </p:spPr>
        <p:txBody>
          <a:bodyPr>
            <a:normAutofit/>
          </a:bodyPr>
          <a:lstStyle/>
          <a:p>
            <a:r>
              <a:rPr lang="en-US" dirty="0"/>
              <a:t>Important Terms:</a:t>
            </a:r>
          </a:p>
        </p:txBody>
      </p:sp>
      <p:sp>
        <p:nvSpPr>
          <p:cNvPr id="3" name="Content Placeholder 2">
            <a:extLst>
              <a:ext uri="{FF2B5EF4-FFF2-40B4-BE49-F238E27FC236}">
                <a16:creationId xmlns:a16="http://schemas.microsoft.com/office/drawing/2014/main" id="{53B7632B-B7BA-5B27-0CB1-6647ACFFDE08}"/>
              </a:ext>
            </a:extLst>
          </p:cNvPr>
          <p:cNvSpPr>
            <a:spLocks noGrp="1"/>
          </p:cNvSpPr>
          <p:nvPr>
            <p:ph idx="1"/>
          </p:nvPr>
        </p:nvSpPr>
        <p:spPr/>
        <p:txBody>
          <a:bodyPr>
            <a:normAutofit/>
          </a:bodyPr>
          <a:lstStyle/>
          <a:p>
            <a:r>
              <a:rPr lang="en-US" dirty="0"/>
              <a:t>GFLOPS – FLOPS stands for floating point operations per second, which is a measure in computing performance. The G(Giga) shows the magnitude, 1 GFLOPS = 1 Billion FLOPS</a:t>
            </a:r>
          </a:p>
          <a:p>
            <a:r>
              <a:rPr lang="en-US" dirty="0"/>
              <a:t>Transistors – One of the primary components of computer microchips. </a:t>
            </a:r>
            <a:r>
              <a:rPr lang="en-US" b="0" i="0" dirty="0">
                <a:solidFill>
                  <a:srgbClr val="000000"/>
                </a:solidFill>
                <a:effectLst/>
              </a:rPr>
              <a:t>Computers operate on a binary system, which uses only two digits: 0 and 1. In a computer microchip, transistors act as switches, letting current through to represent the binary digit 1, or cutting it off to represent 0.</a:t>
            </a:r>
          </a:p>
          <a:p>
            <a:r>
              <a:rPr lang="en-US" dirty="0">
                <a:solidFill>
                  <a:srgbClr val="000000"/>
                </a:solidFill>
              </a:rPr>
              <a:t>Lethality – Lethality is calculated by dividing the death rate by the prevalence rate to calculate a percentage of the afflicted people that die from a disease. </a:t>
            </a:r>
          </a:p>
          <a:p>
            <a:r>
              <a:rPr lang="en-US" dirty="0">
                <a:solidFill>
                  <a:srgbClr val="000000"/>
                </a:solidFill>
              </a:rPr>
              <a:t>SDI- Socio-Demographic Index, a representation of social and economic development. Calculated using economy, education, and fertility rate. </a:t>
            </a:r>
            <a:endParaRPr lang="en-US" dirty="0"/>
          </a:p>
        </p:txBody>
      </p:sp>
    </p:spTree>
    <p:extLst>
      <p:ext uri="{BB962C8B-B14F-4D97-AF65-F5344CB8AC3E}">
        <p14:creationId xmlns:p14="http://schemas.microsoft.com/office/powerpoint/2010/main" val="360038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8D95-C519-5ED8-D1EB-E173C6699974}"/>
              </a:ext>
            </a:extLst>
          </p:cNvPr>
          <p:cNvSpPr>
            <a:spLocks noGrp="1"/>
          </p:cNvSpPr>
          <p:nvPr>
            <p:ph type="title"/>
          </p:nvPr>
        </p:nvSpPr>
        <p:spPr>
          <a:xfrm>
            <a:off x="2398972" y="215835"/>
            <a:ext cx="7394053" cy="614589"/>
          </a:xfrm>
        </p:spPr>
        <p:txBody>
          <a:bodyPr>
            <a:normAutofit fontScale="90000"/>
          </a:bodyPr>
          <a:lstStyle/>
          <a:p>
            <a:pPr algn="ctr"/>
            <a:r>
              <a:rPr lang="en-US" dirty="0"/>
              <a:t>Computing Improvements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9" name="Content Placeholder 18">
                <a:extLst>
                  <a:ext uri="{FF2B5EF4-FFF2-40B4-BE49-F238E27FC236}">
                    <a16:creationId xmlns:a16="http://schemas.microsoft.com/office/drawing/2014/main" id="{D04EB3A7-BD02-4B59-25A6-26F3A5230841}"/>
                  </a:ext>
                </a:extLst>
              </p:cNvPr>
              <p:cNvGraphicFramePr>
                <a:graphicFrameLocks noGrp="1"/>
              </p:cNvGraphicFramePr>
              <p:nvPr>
                <p:ph idx="1"/>
                <p:extLst>
                  <p:ext uri="{D42A27DB-BD31-4B8C-83A1-F6EECF244321}">
                    <p14:modId xmlns:p14="http://schemas.microsoft.com/office/powerpoint/2010/main" val="4265560433"/>
                  </p:ext>
                </p:extLst>
              </p:nvPr>
            </p:nvGraphicFramePr>
            <p:xfrm>
              <a:off x="484188" y="1101012"/>
              <a:ext cx="10869612" cy="575698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9" name="Content Placeholder 18">
                <a:extLst>
                  <a:ext uri="{FF2B5EF4-FFF2-40B4-BE49-F238E27FC236}">
                    <a16:creationId xmlns:a16="http://schemas.microsoft.com/office/drawing/2014/main" id="{D04EB3A7-BD02-4B59-25A6-26F3A5230841}"/>
                  </a:ext>
                </a:extLst>
              </p:cNvPr>
              <p:cNvPicPr>
                <a:picLocks noGrp="1" noRot="1" noChangeAspect="1" noMove="1" noResize="1" noEditPoints="1" noAdjustHandles="1" noChangeArrowheads="1" noChangeShapeType="1"/>
              </p:cNvPicPr>
              <p:nvPr/>
            </p:nvPicPr>
            <p:blipFill>
              <a:blip r:embed="rId3"/>
              <a:stretch>
                <a:fillRect/>
              </a:stretch>
            </p:blipFill>
            <p:spPr>
              <a:xfrm>
                <a:off x="484188" y="1101012"/>
                <a:ext cx="10869612" cy="5756988"/>
              </a:xfrm>
              <a:prstGeom prst="rect">
                <a:avLst/>
              </a:prstGeom>
            </p:spPr>
          </p:pic>
        </mc:Fallback>
      </mc:AlternateContent>
    </p:spTree>
    <p:extLst>
      <p:ext uri="{BB962C8B-B14F-4D97-AF65-F5344CB8AC3E}">
        <p14:creationId xmlns:p14="http://schemas.microsoft.com/office/powerpoint/2010/main" val="3128534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0210-5C38-F16C-22AB-723EB3DE7770}"/>
              </a:ext>
            </a:extLst>
          </p:cNvPr>
          <p:cNvSpPr>
            <a:spLocks noGrp="1"/>
          </p:cNvSpPr>
          <p:nvPr>
            <p:ph type="title"/>
          </p:nvPr>
        </p:nvSpPr>
        <p:spPr>
          <a:xfrm>
            <a:off x="1285520" y="363894"/>
            <a:ext cx="9620959" cy="634482"/>
          </a:xfrm>
        </p:spPr>
        <p:txBody>
          <a:bodyPr>
            <a:normAutofit fontScale="90000"/>
          </a:bodyPr>
          <a:lstStyle/>
          <a:p>
            <a:r>
              <a:rPr lang="en-US" dirty="0"/>
              <a:t>Global / Country Disease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765A7E76-33DE-EEDA-EEF6-92596F502211}"/>
                  </a:ext>
                </a:extLst>
              </p:cNvPr>
              <p:cNvGraphicFramePr>
                <a:graphicFrameLocks noGrp="1"/>
              </p:cNvGraphicFramePr>
              <p:nvPr>
                <p:extLst>
                  <p:ext uri="{D42A27DB-BD31-4B8C-83A1-F6EECF244321}">
                    <p14:modId xmlns:p14="http://schemas.microsoft.com/office/powerpoint/2010/main" val="4207289774"/>
                  </p:ext>
                </p:extLst>
              </p:nvPr>
            </p:nvGraphicFramePr>
            <p:xfrm>
              <a:off x="702906" y="1317950"/>
              <a:ext cx="10786188" cy="55400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765A7E76-33DE-EEDA-EEF6-92596F502211}"/>
                  </a:ext>
                </a:extLst>
              </p:cNvPr>
              <p:cNvPicPr>
                <a:picLocks noGrp="1" noRot="1" noChangeAspect="1" noMove="1" noResize="1" noEditPoints="1" noAdjustHandles="1" noChangeArrowheads="1" noChangeShapeType="1"/>
              </p:cNvPicPr>
              <p:nvPr/>
            </p:nvPicPr>
            <p:blipFill>
              <a:blip r:embed="rId3"/>
              <a:stretch>
                <a:fillRect/>
              </a:stretch>
            </p:blipFill>
            <p:spPr>
              <a:xfrm>
                <a:off x="702906" y="1317950"/>
                <a:ext cx="10786188" cy="5540050"/>
              </a:xfrm>
              <a:prstGeom prst="rect">
                <a:avLst/>
              </a:prstGeom>
            </p:spPr>
          </p:pic>
        </mc:Fallback>
      </mc:AlternateContent>
    </p:spTree>
    <p:extLst>
      <p:ext uri="{BB962C8B-B14F-4D97-AF65-F5344CB8AC3E}">
        <p14:creationId xmlns:p14="http://schemas.microsoft.com/office/powerpoint/2010/main" val="328479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9EAE-1E01-3F71-0C4A-522BC85237F2}"/>
              </a:ext>
            </a:extLst>
          </p:cNvPr>
          <p:cNvSpPr>
            <a:spLocks noGrp="1"/>
          </p:cNvSpPr>
          <p:nvPr>
            <p:ph type="title"/>
          </p:nvPr>
        </p:nvSpPr>
        <p:spPr>
          <a:xfrm>
            <a:off x="2647790" y="523747"/>
            <a:ext cx="6896420" cy="801202"/>
          </a:xfrm>
        </p:spPr>
        <p:txBody>
          <a:bodyPr>
            <a:normAutofit/>
          </a:bodyPr>
          <a:lstStyle/>
          <a:p>
            <a:r>
              <a:rPr lang="en-US" dirty="0"/>
              <a:t>Disease Analysis by SDI</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49CB2182-17C6-BFA7-6D0E-B077EAA7BCD8}"/>
                  </a:ext>
                </a:extLst>
              </p:cNvPr>
              <p:cNvGraphicFramePr>
                <a:graphicFrameLocks noGrp="1"/>
              </p:cNvGraphicFramePr>
              <p:nvPr>
                <p:extLst>
                  <p:ext uri="{D42A27DB-BD31-4B8C-83A1-F6EECF244321}">
                    <p14:modId xmlns:p14="http://schemas.microsoft.com/office/powerpoint/2010/main" val="174909059"/>
                  </p:ext>
                </p:extLst>
              </p:nvPr>
            </p:nvGraphicFramePr>
            <p:xfrm>
              <a:off x="343677" y="1464907"/>
              <a:ext cx="11504645" cy="539309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49CB2182-17C6-BFA7-6D0E-B077EAA7BCD8}"/>
                  </a:ext>
                </a:extLst>
              </p:cNvPr>
              <p:cNvPicPr>
                <a:picLocks noGrp="1" noRot="1" noChangeAspect="1" noMove="1" noResize="1" noEditPoints="1" noAdjustHandles="1" noChangeArrowheads="1" noChangeShapeType="1"/>
              </p:cNvPicPr>
              <p:nvPr/>
            </p:nvPicPr>
            <p:blipFill>
              <a:blip r:embed="rId3"/>
              <a:stretch>
                <a:fillRect/>
              </a:stretch>
            </p:blipFill>
            <p:spPr>
              <a:xfrm>
                <a:off x="343677" y="1464907"/>
                <a:ext cx="11504645" cy="5393094"/>
              </a:xfrm>
              <a:prstGeom prst="rect">
                <a:avLst/>
              </a:prstGeom>
            </p:spPr>
          </p:pic>
        </mc:Fallback>
      </mc:AlternateContent>
    </p:spTree>
    <p:extLst>
      <p:ext uri="{BB962C8B-B14F-4D97-AF65-F5344CB8AC3E}">
        <p14:creationId xmlns:p14="http://schemas.microsoft.com/office/powerpoint/2010/main" val="365217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F0B8-355F-C6EF-0E84-6037272A41C7}"/>
              </a:ext>
            </a:extLst>
          </p:cNvPr>
          <p:cNvSpPr>
            <a:spLocks noGrp="1"/>
          </p:cNvSpPr>
          <p:nvPr>
            <p:ph type="title"/>
          </p:nvPr>
        </p:nvSpPr>
        <p:spPr>
          <a:xfrm>
            <a:off x="4420835" y="177282"/>
            <a:ext cx="3350330" cy="811667"/>
          </a:xfrm>
        </p:spPr>
        <p:txBody>
          <a:bodyPr>
            <a:normAutofit/>
          </a:bodyPr>
          <a:lstStyle/>
          <a:p>
            <a:r>
              <a:rPr lang="en-US" dirty="0"/>
              <a:t>Correlation </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05F9BD93-25E9-551E-419C-95A3818F73B3}"/>
                  </a:ext>
                </a:extLst>
              </p:cNvPr>
              <p:cNvGraphicFramePr>
                <a:graphicFrameLocks noGrp="1"/>
              </p:cNvGraphicFramePr>
              <p:nvPr>
                <p:extLst>
                  <p:ext uri="{D42A27DB-BD31-4B8C-83A1-F6EECF244321}">
                    <p14:modId xmlns:p14="http://schemas.microsoft.com/office/powerpoint/2010/main" val="1253305185"/>
                  </p:ext>
                </p:extLst>
              </p:nvPr>
            </p:nvGraphicFramePr>
            <p:xfrm>
              <a:off x="177282" y="1119672"/>
              <a:ext cx="11793894" cy="573832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3" name="Add-in 2">
                <a:extLst>
                  <a:ext uri="{FF2B5EF4-FFF2-40B4-BE49-F238E27FC236}">
                    <a16:creationId xmlns:a16="http://schemas.microsoft.com/office/drawing/2014/main" id="{05F9BD93-25E9-551E-419C-95A3818F73B3}"/>
                  </a:ext>
                </a:extLst>
              </p:cNvPr>
              <p:cNvPicPr>
                <a:picLocks noGrp="1" noRot="1" noChangeAspect="1" noMove="1" noResize="1" noEditPoints="1" noAdjustHandles="1" noChangeArrowheads="1" noChangeShapeType="1"/>
              </p:cNvPicPr>
              <p:nvPr/>
            </p:nvPicPr>
            <p:blipFill>
              <a:blip r:embed="rId3"/>
              <a:stretch>
                <a:fillRect/>
              </a:stretch>
            </p:blipFill>
            <p:spPr>
              <a:xfrm>
                <a:off x="177282" y="1119672"/>
                <a:ext cx="11793894" cy="5738327"/>
              </a:xfrm>
              <a:prstGeom prst="rect">
                <a:avLst/>
              </a:prstGeom>
            </p:spPr>
          </p:pic>
        </mc:Fallback>
      </mc:AlternateContent>
    </p:spTree>
    <p:extLst>
      <p:ext uri="{BB962C8B-B14F-4D97-AF65-F5344CB8AC3E}">
        <p14:creationId xmlns:p14="http://schemas.microsoft.com/office/powerpoint/2010/main" val="26479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31B1-0B7C-4828-81AF-B327FE7BDCC9}"/>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6998267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webextension1.xml><?xml version="1.0" encoding="utf-8"?>
<we:webextension xmlns:we="http://schemas.microsoft.com/office/webextensions/webextension/2010/11" id="{749C0BE0-DA95-4502-94B5-1D7D0D5FAFB9}">
  <we:reference id="wa200003233" version="2.0.0.3" store="en-US" storeType="OMEX"/>
  <we:alternateReferences>
    <we:reference id="WA200003233" version="2.0.0.3" store="WA200003233" storeType="OMEX"/>
  </we:alternateReferences>
  <we:properties>
    <we:property name="pptInsertionSessionID" value="&quot;9432313C-8329-489A-8AFB-45C814A7305C&quot;"/>
    <we:property name="reportUrl" value="&quot;/groups/me/reports/0ecef9b7-b7cc-4258-b47c-eec3766819b8/eb5ea81bd7843054e228?experience=power-bi&quot;"/>
    <we:property name="reportName" value="&quot;Capstone Charts&quot;"/>
    <we:property name="reportState" value="&quot;CONNECTED&quot;"/>
    <we:property name="embedUrl" value="&quot;/reportEmbed?reportId=0ecef9b7-b7cc-4258-b47c-eec3766819b8&amp;config=eyJjbHVzdGVyVXJsIjoiaHR0cHM6Ly9XQUJJLVVTLUVBU1QtQS1QUklNQVJZLXJlZGlyZWN0LmFuYWx5c2lzLndpbmRvd3MubmV0IiwiZW1iZWRGZWF0dXJlcyI6eyJ1c2FnZU1ldHJpY3NWTmV4dCI6dHJ1ZX19&amp;disableSensitivityBanner=true&quot;"/>
    <we:property name="pageName" value="&quot;eb5ea81bd7843054e228&quot;"/>
    <we:property name="pageDisplayName" value="&quot;PC Performance&quot;"/>
    <we:property name="datasetId" value="&quot;d4b9d271-923c-4267-abee-b60b2fb40853&quot;"/>
    <we:property name="backgroundColor" value="&quot;#FFFFFF&quot;"/>
    <we:property name="bookmark" value="&quot;H4sIAAAAAAAAA+1XUU/bMBD+K5OfmFRNSZOmCW/QAS9oq1aENE1V5MTnYHDsyHYYHep/5+wUsU1oCMSoNnhp47uz7+67787yNWHCdpKuPtEWyC7Z1/qipebiXUxGRA2yaZYwViVVEUfJOJ9MU14w1OrOCa0s2b0mjpoG3KmwPZX+IBR+W44IlXJOG7/iVFoYkQ6M1YpK8QMGY1Q508N6ROCqk9pQf+TCUQf+2Es0xzWGEH9I0COtnbiEBdRukEI1AZrHFZvmaRJNUhiPczSzg0GI7F4Tf3RwP9PKUaHQjZdl42mRJjHjrMiKKIsgr1Mv50K6jUm1OrjqDGaHOa86D84eu6SqBg8IpmDADhFfk72mMdBQt1ke/KKcadm398gXujc1fAEeVMoJt0IfXV0iclyb1rsia4RrbjSKgvbo8PjzfBGkh73aYBP75Zn+PjOAYDKyG61HD8f8nGF9BWrIk6J4MeSE4jK4KSk77y1GWNbaOr+lbLjU3cOgLlFihWrkhtB33DoZspRIr9kZNc53THWO1PREwl3aMDD7q8Clj8Lckno8+i2xrfNovbztPDQ+/6m3ZghCo82Qwl+gznLt5ayOIcahM+U5z5OoSPD36V35yhjeGVFDqXmJU/6itA4nbAM7J/vvn2VcvHwaVkvBMA8M8nHZ/Ed9+oiabrl14wSyKKqA8brI+TTKUoB/4EJ1hiorPLB4HfTK7bgz3Vuq2PN0zSsbQW+X7FO5teXuHWcxrViWQZHXvJjwOEknbxfvY4d0Cy1WaufotV5Sf8p/qwQPHL8DkbSAb1j/oXtnO1rDnCoIAXTDfgHDi/Kqw3b1BQvfxv8fC+yIoV6nVPa+VOHFS4Kb4O0GLawon2kPAAA=&quot;"/>
    <we:property name="initialStateBookmark" value="&quot;H4sIAAAAAAAAA+1XbU/bMBD+K5M/MamakiZNE76VDvjAW0UR0jRVkRNfgsGxI9thdKj/fWeniG1CQyBGtcGXNn589r09dyffEsZNK+jymDZAtsmOUlcN1VcfQjIgco2dnBwcTU4P8uPJ0S7CqrVcSUO2b4mlugZ7zk1HhbsBwa+LAaFCzGjtVhUVBgakBW2UpIJ/h14Yt6zuYDUgcNMKpam7cm6pBXftNYrjGnWHnyLUSEvLr2EOpe1RKEZA07Bg4zSOglEMw2GKYqYX8JY9KOKu9uqnSlrKJapxWDIcZ3EUsoplSRYkAaRl7PCKC7sWKZa7N61G79DnZeuiMmHXVJbAiHdBg+ktviWTutZQU7te7v6yOVWiax7A56rTJZxC5bek5XaJOtoyx8hVSjdOFVlhuGZaIeR39/cOT2Zzj+51ch2b0C0v1LepBgwmI9vBavC4zS9p1hegmjzLileLHJeV8Gpyyi47gxbmpTLWHcnrSqj28aAuEDFc1mJN6HtunfVeCqTX9IJq6yqmuERqOiLhKaUZ6J2l59Jnru9IPRz85tjGebRa3FUeCl/+VFtTDEKtdO/CX6DOYuVwVoYQjsbxuEqrNAqyCH+fX5VvjOGt5iXkqsqxvV/lxmKHrWHrbOfji7SL13fDKMEZ+oFGPs2b/6hOn5DTDZduGEESBAWwqszSahwkMcA/MFCtptJwF1gcB520W/ZCdYZK9jJV88Za0PuQfS63Nly9wySkBUsSyNKyykZVGMWj98H71CbdQIOZ2tp/q0PqT/5vlOCe4/dBJA3gG9Z9qM6alpYwoxK8AW1/nkP/orxpsVxdwvy3dv+HHCuiz9c5FZ1LlX/xEq8EU8gLAY8ccO9g4s3y1v0A9MGipJIPAAA=&quot;"/>
    <we:property name="isFiltersActionButtonVisible" value="true"/>
    <we:property name="isVisualContainerHeaderHidden" value="false"/>
    <we:property name="reportEmbeddedTime" value="&quot;2024-08-09T17:34:06.068Z&quot;"/>
    <we:property name="creatorTenantId" value="&quot;101da587-1843-4f52-8b8a-17b069c66d33&quot;"/>
    <we:property name="creatorUserId" value="&quot;100320037B2C115B&quot;"/>
    <we:property name="creatorSessionId" value="&quot;82c57f1b-b67c-491d-9a8e-d78b2a99f4bf&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9B36E386-7A6A-4C5E-A07C-614DBAB6D4C5}">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Z227bOBD9lYAvTQCh0MW6OG+NNwsUmy6CZtGXwghG5MhmI4sCRbn1Gv73Dkk5Sbtxs9ugSbxtgADScDi3czgi6TUTsmtrWP0JC2TH7ESpqwXoq4OIBazxsqhMM56maZnmZZaPMoAUaFS1RqqmY8drZkDP0LyTXQ+1NUTC99OAQV2fw8y+VVB3GLAWdacaqOXf6JVpyOgeNwHDT22tNFiTFwYMWrNLUqd3G8LLhDwCN3KJF8iNlxYgIhQ8SyJBAeajdMwLUuu8govsThVr2rmfqMaAbMiNlWU8FjyNgYuYJ0WYpnkqrLyStRlUytXpp1ZTdpTzqrXFeSWW0HAUzKWgsfMRr9lE1f3CPZ1+Ib9Qveb4Fis31BhpVmRGIJj5pQADl1z1jdESu4PD+IhtqDbnWlHlnN4KQTvZXH2caJpEno/DTXB/PK9mM40zMMPr6SMEW8sKLykKJ/+9bwbcon/GPyVJJ5tZPfDiBqK/fFo1oTSZgzaWeOUHQtjiQbOUFqhPVg6S36TeciMOvsrkWaW/mW7JTOofbtF1QgWZKe3T+aEMmm6sHCzdo3Ec0uw4QayiMtkTyt9Lma6WHPUXfGELpEZlH6xbl1PrHUn040q4YXQpr9mZpDJ42++g7q3ZFydoPiI2LyimjavjDizdhO6xkBwl43wcF2GCCeflKBynkN6L5EA3ySnFxwGTQ9/h/jQwNHP6WtHzwztYCXrvGtju9J+yg2055ImfiCwry3E+yiuo0jzLkOe/iP/AaL2eU/k5qf/NAjwf8pdVJrAqRAShCDNISuDh93+/n6DOrWr72nt8OM84aDEM7Q/TvlUBv7uIirAsR3kWZ0UelWFciLLaL5A1LrG24RzQCQ8PSX4QheHV0U+L+b8viKdAlZSJyMuUJ1iVMBon45LvFQWc3i/0/0MtPPCx4EWaiSocx1EhCvrj0TPc3dSK37SwfdjgnKlmJk0v8H4SPtMEyNs+x7/rbBF+RxdYQPv18n+q7dmtheDW71zO5jX9G2utw3rbh977K4g3FDkN7LL+8tqcndBxcvNaeEwWLWjZbRHavv0hG1uygJ1hZR5pub/dpnfXZcmpmUvVSri+LQnYAg0M1y/sol8c7k5+S5EjNrVbbt/zbvJ4c21ofYvPP/LG5Ta6AX18+ByFS/W1wYV3LAVaq3K4+fk/YBawpR0auErnC7bVGM4h7ihy1y2b6k3XAsdzaPCO2zYCDRqBYgvgjoDcjwfXt22bzWekzh5rtBgAAA==&quot;"/>
    <we:property name="creatorSessionId" value="&quot;9c628149-5ef5-4a7f-85c8-d1ba9d6c8572&quot;"/>
    <we:property name="creatorTenantId" value="&quot;101da587-1843-4f52-8b8a-17b069c66d33&quot;"/>
    <we:property name="creatorUserId" value="&quot;100320037B2C115B&quot;"/>
    <we:property name="datasetId" value="&quot;d4b9d271-923c-4267-abee-b60b2fb40853&quot;"/>
    <we:property name="embedUrl" value="&quot;/reportEmbed?reportId=0ecef9b7-b7cc-4258-b47c-eec3766819b8&amp;config=eyJjbHVzdGVyVXJsIjoiaHR0cHM6Ly9XQUJJLVVTLUVBU1QtQS1QUklNQVJZLXJlZGlyZWN0LmFuYWx5c2lzLndpbmRvd3MubmV0IiwiZW1iZWRGZWF0dXJlcyI6eyJ1c2FnZU1ldHJpY3NWTmV4dCI6dHJ1ZX19&amp;disableSensitivityBanner=true&quot;"/>
    <we:property name="initialStateBookmark" value="&quot;H4sIAAAAAAAAA+1YS0/cMBD+KygXqLSq8ti8uMGWXtpSBBWXaoXG9mRx8caR40C3KP+9Y2dpSwvdFlRgRffkjMfz+r6dOHMZCNk2Chb7MMdgO9jV+mwO5mwjCkZBvZS9f//m3c7hm5P9nXd7JNaNlbpug+3LwIKZoT2WbQfKWSDhx+koAKUOYOaeKlAtjoIGTatrUPILDsq0ZU2H/SjAz43SBpzJIwsWndlzUqdn8h29TMgjcCvP8Qi5HaQFiAgFz5JIZDzNx2nJC1JrBwUf2Y0qzrR3P9G1BVmTGyfLeCx4GgMXMU+KME3zVDh5JZVdqrDF3ufGUHaU86JxVdkR51BzFIFPwWA7RHwZTLTq5n61d01+pDvD8RArv1VbaRdkRiDY0xMBFk647mprJLYbW/GLoKfaHBhNlfN6CwTjZaf6YmLoEHneDvvR6nh2ZjODM7DLx70HCFbJCk8oCi9/3dVL3KJf45+SpJX1TC158R2iD0NailCanIKxjnjsEyHs8KBT2gg0uwsPyStprrgRj37K5Eml30+vyEzqn36g64QKMtNmSOefMmjaOzk4ukdlHNLpOEGsIpasCeVXUqZVkqO5xpdgjtSo3MK59Tk1gyOJw74Wfht9ypfBW0llGGwfg+qc2c1dtBeI9SbF1Ps63oKlP9A+FJLjpMzLuAgTTDhn47BMIV2J5JJuklOKDwMmh67F9WlgaE/pbUXr+3cwBmbtGtjt6T9mB7vi0ED8RGQZY2U+ziuo0jzLkOf/iX/PaAc9r/I8qf/bAjwd8rMqE1gVIoJQhBkkDHh49/f3I9S50U2nBo/35xkHI5Zb68O031VguF1ERcjYOM/irMgjFsaFYNV6gWzwHJULZ4O+8HCL5BtRGJ69eLaY/3lBBgpUCUtEzlKeYMVgXCYl42tFAa/3H/2/qMUAfCx4kWaiCss4KkRBPx49wduN0vx7C1uHC85bXc+k7QSuJuETTYC8rXP8t31bhHfoAnNofv77P9b17Ic/wtTPB/qb5w+6s20DHA+gxhvmEAQP1ALFcn3bLMKPVQPvhAoimVo1vHDD1m9zi77/CjvJyhD3FQAA&quot;"/>
    <we:property name="isFiltersActionButtonVisible" value="true"/>
    <we:property name="isVisualContainerHeaderHidden" value="false"/>
    <we:property name="pageDisplayName" value="&quot;Disease by Country&quot;"/>
    <we:property name="pageName" value="&quot;8ad1edc631d6c57459c8&quot;"/>
    <we:property name="pptInsertionSessionID" value="&quot;9432313C-8329-489A-8AFB-45C814A7305C&quot;"/>
    <we:property name="reportEmbeddedTime" value="&quot;2024-08-09T15:50:54.426Z&quot;"/>
    <we:property name="reportName" value="&quot;Capstone Charts&quot;"/>
    <we:property name="reportState" value="&quot;CONNECTED&quot;"/>
    <we:property name="reportUrl" value="&quot;/groups/me/reports/0ecef9b7-b7cc-4258-b47c-eec3766819b8/8ad1edc631d6c57459c8?experience=power-bi&quot;"/>
  </we:properties>
  <we:bindings/>
  <we:snapshot xmlns:r="http://schemas.openxmlformats.org/officeDocument/2006/relationships"/>
</we:webextension>
</file>

<file path=ppt/webextensions/webextension3.xml><?xml version="1.0" encoding="utf-8"?>
<we:webextension xmlns:we="http://schemas.microsoft.com/office/webextensions/webextension/2010/11" id="{F2293FB7-C547-4B7B-B47F-DF83AF415A0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Z32/TMBD+V6q8AFKFnDiJm72xDgQSQhND4wFVk2NfUrM0rhxno0z93zk77WDsR4GKLYO+Oefz+bvzd/adchFI1cwrvnjHZxDsBftan864OR2EwTCoOxmndMQimkRABYOI0jCKcFbPrdJ1E+xdBJabEuyxalpeOUMo/DQZBryqDnnpvgpeNTAM5mAaXfNKfYVOGaesaWE5DODLvNKGO5NHlltwZs9QHb8RQvic4o5cWHUGRyDsSjoS4SjjLI4pUMmgoHmGak2n4JHdqOJM++3HurZc1biNkwmSsSRlUZKFPJYQxilhTl6oyq5U8sXLL3OD3qHPi7kLzgt5xmsBMvAuGGg6xBfBWFftzI9eXpEf6dYIeA+Fn6qtsgs0I4Hb6Ynklp+A0LWeKTF4Gj0LlhiaQ6MxcF5tAdx42VSfjw2uwY33yHJ4CWeMolIbJXh1P4gqLfyh3Ynq1iC9KEsDZWfgGq6/g1cVcIIgvPxVW6+4FF6HP0FJo+qyWnH1O20+dF5VyJzxlBvrkiH/jKxzHMFV2kgw+wtPkwNl1nyNhj850ifvl5N1fqH65x8yaMWozpu/SerJ0slDIHmajyiRI86ARpiOcmMS3jvrBW8beDSUBzvFOxfH23M+5+axUf527x+Q82sCdaTPUpLmaSbiUc7ySMakYMWO9FuB7dSEbmv7X9L+Tv97Q/w4ZQmTDNcmGc+oDAmQx1FybaRMUykB5gphghlgnewGblfv0rzbSEE3r6WfBu/xRfBWYRQ628e8ap3ZJ/tgzwHqJ4hp6cN4y1H6Bc09vdoxLWQiUiiKkcxJkZE07eGrfUetut1xllB353TtRLsAXB0dr9savCZeGT3zy1b9lyP1RreGQQeKuDz+OAUDq2OupVpfMW9+Ct5vMKH78GBuDyDufMmwTzcz9bUqp4OjgzeOqpNJR1a/cAv2H+AKqc8fnv4/hsKnAIOwoJxkMgZ8vtOUjAj/86vsgR6MAXbg8BRFg5CQ02ebX85fePt3jfC/2En+Gl360lVGScRYnhcgsqiAMGFYZz+OOqOXxfVvdJS7jOzBofQlDUlGojThAuvElBJCSZJEuzT8Y6xo6Awqh2aLd3uXlr05pH6kqc/Um7oc3dpmjsl7yGu4oXxH6vBagtxQwvtfQZfV+3L5DbF5Da6CGgAA&quot;"/>
    <we:property name="creatorSessionId" value="&quot;6c5c6812-bff4-4322-8fbf-6a4aa9792bb7&quot;"/>
    <we:property name="creatorTenantId" value="&quot;101da587-1843-4f52-8b8a-17b069c66d33&quot;"/>
    <we:property name="creatorUserId" value="&quot;100320037B2C115B&quot;"/>
    <we:property name="datasetId" value="&quot;d4b9d271-923c-4267-abee-b60b2fb40853&quot;"/>
    <we:property name="embedUrl" value="&quot;/reportEmbed?reportId=0ecef9b7-b7cc-4258-b47c-eec3766819b8&amp;config=eyJjbHVzdGVyVXJsIjoiaHR0cHM6Ly9XQUJJLVVTLUVBU1QtQS1QUklNQVJZLXJlZGlyZWN0LmFuYWx5c2lzLndpbmRvd3MubmV0IiwiZW1iZWRGZWF0dXJlcyI6eyJ1c2FnZU1ldHJpY3NWTmV4dCI6dHJ1ZX19&amp;disableSensitivityBanner=true&quot;"/>
    <we:property name="initialStateBookmark" value="&quot;H4sIAAAAAAAAA+1ZS0/jMBD+K1UugFStnHfDDQp7YXkIVlxWCDn2pDW4ceU4hW6V/74Tp7CwPMqCgHS3t+TzeB6ebzJjZeZwUYwlnR7QETibzrZSlyOqLzuu03XyOXZ4uLe/dbx3frC1v4uwGhuh8sLZnDmG6gGYU1GUVNYaEPxx1nWolEd0UL9lVBbQdcagC5VTKX5CI4xLRpdQdR24Hkulaa3yxFADtdoJiuM72na/+GiRMiMmcALMzNEec3sJjYPAB5/HkPlpgmJFI2A9e1SkVm3N91VuqMjRTI0xksRhFHth4tKAgxtEJK7xTEgzF0mnu9djjdFhzNNxfSpbfEJzBtyxIWgoGo9nTl/JcmSfdu/hJ6rUDI4hs0u5EWaKajhQMzzn1NBzYCpXI8E6696GU+HRHGmFB2fFpkC1xYbqqq9xDxreJFX31p0+QgOlBaPyYzySitmkPevVk4e0NRhoGDQKHvj1Pv6KDM7RCYt/LfM5l9yH7p8hUoh8IOdc/U2b701UEpnTH1Jt6mJIL5B1NUdwl9Ic9PbU0mRH6Bu+et0/AmlT9NXZTX2h+MWdCpozqonmPUl9VtW4CySN0p5PeI/G4HtYjnxhEX446xktC1gayoMZ4jcXn9/O+ZTqZaP809F/IudvCNSQPolIlEYJC3ppnHo8IFmcrUj/JmcbMabK3PyXtH82/tYQP4jiMOYx7g0TmvjcJUCWY+RaSJlCCgb6HmGcEeCcXD/UVm1I48aQgGZdcbsMNuKZ803gKTS6T6ksa7Vr22CuAPI19Kmyx/hEKu2G4oO6duBnPGQRZFmPpyRLSBS1sGs/M6t+Wjp3cAdXV5+fzzuH0+Q0BjfzKUl4ANiPooj0CH19bX7SF7CDV0pYR6jjEnK5sbgVvKCZrW52/+LV6GV0acs1yQu9OE7TDFjiZeCGMQ6Oy9E4Wzkt/sUVaVWRLUhKW8qQJMSLQspw8Il8QnwSht6qDF/tKyqagKy9eUPfXpVla5LUjjK1lfrY2K5KU4yxeI9oDo+M70gdmnPgC0Z4+2/DsUYwtSKVi2b++o/H7bRfVb8AJeiyenwZAAA=&quot;"/>
    <we:property name="isFiltersActionButtonVisible" value="true"/>
    <we:property name="isVisualContainerHeaderHidden" value="false"/>
    <we:property name="pageDisplayName" value="&quot;Disease by Development&quot;"/>
    <we:property name="pageName" value="&quot;18c189a7443e3d7ef3b9&quot;"/>
    <we:property name="pptInsertionSessionID" value="&quot;9432313C-8329-489A-8AFB-45C814A7305C&quot;"/>
    <we:property name="reportEmbeddedTime" value="&quot;2024-08-09T15:57:52.287Z&quot;"/>
    <we:property name="reportName" value="&quot;Capstone Charts&quot;"/>
    <we:property name="reportState" value="&quot;CONNECTED&quot;"/>
    <we:property name="reportUrl" value="&quot;/groups/me/reports/0ecef9b7-b7cc-4258-b47c-eec3766819b8/18c189a7443e3d7ef3b9?experience=power-bi&quot;"/>
  </we:properties>
  <we:bindings/>
  <we:snapshot xmlns:r="http://schemas.openxmlformats.org/officeDocument/2006/relationships"/>
</we:webextension>
</file>

<file path=ppt/webextensions/webextension4.xml><?xml version="1.0" encoding="utf-8"?>
<we:webextension xmlns:we="http://schemas.microsoft.com/office/webextensions/webextension/2010/11" id="{AD0220A9-9878-4A89-AF36-010D0B4CD80C}">
  <we:reference id="wa200003233" version="2.0.0.3" store="en-US" storeType="OMEX"/>
  <we:alternateReferences>
    <we:reference id="WA200003233" version="2.0.0.3" store="WA200003233" storeType="OMEX"/>
  </we:alternateReferences>
  <we:properties>
    <we:property name="pptInsertionSessionID" value="&quot;9432313C-8329-489A-8AFB-45C814A7305C&quot;"/>
    <we:property name="reportUrl" value="&quot;/groups/me/reports/0ecef9b7-b7cc-4258-b47c-eec3766819b8/df2ed0918c5c64e7cd4a?experience=power-bi&quot;"/>
    <we:property name="reportName" value="&quot;Capstone Charts&quot;"/>
    <we:property name="reportState" value="&quot;CONNECTED&quot;"/>
    <we:property name="embedUrl" value="&quot;/reportEmbed?reportId=0ecef9b7-b7cc-4258-b47c-eec3766819b8&amp;config=eyJjbHVzdGVyVXJsIjoiaHR0cHM6Ly9XQUJJLVVTLUVBU1QtQS1QUklNQVJZLXJlZGlyZWN0LmFuYWx5c2lzLndpbmRvd3MubmV0IiwiZW1iZWRGZWF0dXJlcyI6eyJ1c2FnZU1ldHJpY3NWTmV4dCI6dHJ1ZX19&amp;disableSensitivityBanner=true&quot;"/>
    <we:property name="pageName" value="&quot;df2ed0918c5c64e7cd4a&quot;"/>
    <we:property name="pageDisplayName" value="&quot;Correlation &quot;"/>
    <we:property name="datasetId" value="&quot;d4b9d271-923c-4267-abee-b60b2fb40853&quot;"/>
    <we:property name="backgroundColor" value="&quot;#FFFFFF&quot;"/>
    <we:property name="bookmark" value="&quot;H4sIAAAAAAAAA+1W207bQBD9lWhfCFJU+QoOb5BCX1AbNQhVqlA03h07SxyvtV4HUuR/7+w6vdCmQEMRVOLNnhnP5ZyzO75hQtZVAav3sEB2wI6Umi9Az3s+G7Cys/kQiQBFGO95e5hkPvI4Jq+qjFRlzQ5umAGdozmXdQOFTUTGzxcDBkUxhty+ZVDUOGAV6lqVUMgv2AWTy+gG2wHD66pQGmzKiQGDNu2SwundtvAmpIrAjVziBLnprCKjtryhn/CY70W4z0UEFFZ3Aa6zjSE2tSs/UqUBWVIZa0tiGIaZnybDkPuhQAxD39ozWZh1SLo6vq40TUczryoLzqFYQslRMDeCxrrr+IaNVNEs3NPxLftENZrjR8ycqzTSrChNxacETqb0wmZjLSEy1opMzvvu5PTDeOKsM3U10kgACXbgtYP7+zjMc405mPXr8SOaFFR3NhVgYIpclWohea8f7P7abYFmRhzTs3WcNOWaL//3/i/IUssyL9Z6+EHNWTdWzcEQ+KMZaGM1l14SuZaK9pscqPDlT4R/cuQ8CfgXrfXwKAWSVJokwyDIEhHEw/17VTKigXOlJacRHyeUh3KgeEf5NpgXkqO+hTZbIJ1wd6Cospus6opJ7PxKODe6wW/YqSQwutznUDQ27c5b+kKoq3KHmmodnH/g0H1Rb0Hk34PTcZqFCNwLvQjTLEtF5HEv2v7kv+gT94Ab418enoo0j1OVTWnNzKe1oSs+x/7Z0e5Wwnz+y+CueTotxQHwfdJQ6mfBMAkC2jrBy9giRkNZS9vzlKumNH0zU00NpdhExutmeXox3UlIpyb004j7ICDkQRInUSrS/+pmokRLLGw3Pfq5wz7Ze77nzXdfb6pnvqmcvDZteNWYugKOYyhxw6YnBkihFoc7t7374/++6Nv2K7uqwEJpDAAA&quot;"/>
    <we:property name="initialStateBookmark" value="&quot;H4sIAAAAAAAAA+1XW0/bMBT+K5VfKFI15dKOlLfSlT1wqyhCkyYUOfZJaurGkeMUuir/fcdOd2HrgJUhmMRbco5zLt/32cdZES7KQtLlKZ0D2ScHSs3mVM9aPumQfG07Ozs6GZwfxaeDkxGaVWGEykuyvyKG6gzMpSgrKm0ENH6+6hAq5Zhm9i2lsoQOKUCXKqdSfIFmMbqMrqDuELgtpNLUhpwYasCGXeByfMfc/rsQM1JmxAImwExj5WkA3Ov7Eeux913YY7xLcVnZLHCVbVxiQ7v0Q5UbKnJMY21Rj/bD1E+ifsj8kAOEoW/tqZBmvSRZjm4Ljd1hz8vCojLgC5oz4MS1oKFsKl6RoZLV3D2N7tgnqtIMziF1rtwIs8QwBYsRnFTpuY1GakRkrBWanPfj4fHZeOKsU3Uz1IAAcbLv1Z2H6xhkmYaMmvXr6AlFcsw7jTk1NAamcjUXrNUOdn+tVoKZIsf4bB2HVb7my/+9/iu0lCLP5FoPP6i5aNoqGTUI/nBKtbGaS66RXEtF/U0OmPj6J8I/OXKeBfyr2npYN6EoqSSK+kGQRjzo9fceVMkQG86UFgxbfJpQHsuBYg3l22AuBQN9B20yB9zhbkNhZtdZ0SQT0PgVd25wja/IsUAwmtiXVFY27M4H/IKrm3wHi6odnH/g0H1RbkHk34PTcJqGQJkXel1I0jThXY953e13/qvecY84Mf7l5ilQ8xCrNMb5MotLg0d8Bu2Lg92thPnyh8F9/TRa6gWU7aGGEj8N+lEQ4NQJXscUMZrmpbA1x0xVuWmbqapKmvNNZLxNlucX072ENGoCP+kyn3IasiDqRd2EJ//VyYSBFiBtNS283EEb7S3f82a7byfVC59UTl6bJryqTFlQBmOaw4ZJjwygQi0O9057d+MnLgkiIxL50PXA/gd8vxjU9VeMFHDHkgwAAA==&quot;"/>
    <we:property name="isFiltersActionButtonVisible" value="true"/>
    <we:property name="isVisualContainerHeaderHidden" value="false"/>
    <we:property name="reportEmbeddedTime" value="&quot;2024-08-09T15:59:31.741Z&quot;"/>
    <we:property name="creatorTenantId" value="&quot;101da587-1843-4f52-8b8a-17b069c66d33&quot;"/>
    <we:property name="creatorUserId" value="&quot;100320037B2C115B&quot;"/>
    <we:property name="creatorSessionId" value="&quot;8ed060d2-0b8f-462e-9166-5710af8f1cc7&quot;"/>
    <we:property name="artifactViewState" value="&quot;liv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AC837C1461E4440A661AE5B2F8CB21D" ma:contentTypeVersion="5" ma:contentTypeDescription="Create a new document." ma:contentTypeScope="" ma:versionID="6129d95a7206d785f551e2dc79e2774a">
  <xsd:schema xmlns:xsd="http://www.w3.org/2001/XMLSchema" xmlns:xs="http://www.w3.org/2001/XMLSchema" xmlns:p="http://schemas.microsoft.com/office/2006/metadata/properties" xmlns:ns3="87709642-725b-4a98-9d3b-7d4011c74471" targetNamespace="http://schemas.microsoft.com/office/2006/metadata/properties" ma:root="true" ma:fieldsID="bc201b230367355a20b603a77d386bcb" ns3:_="">
    <xsd:import namespace="87709642-725b-4a98-9d3b-7d4011c7447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709642-725b-4a98-9d3b-7d4011c7447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407BD-D2E2-4150-9000-AA9DD8532548}">
  <ds:schemaRefs>
    <ds:schemaRef ds:uri="http://www.w3.org/XML/1998/namespace"/>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87709642-725b-4a98-9d3b-7d4011c74471"/>
    <ds:schemaRef ds:uri="http://purl.org/dc/dcmitype/"/>
    <ds:schemaRef ds:uri="http://purl.org/dc/elements/1.1/"/>
  </ds:schemaRefs>
</ds:datastoreItem>
</file>

<file path=customXml/itemProps2.xml><?xml version="1.0" encoding="utf-8"?>
<ds:datastoreItem xmlns:ds="http://schemas.openxmlformats.org/officeDocument/2006/customXml" ds:itemID="{140F890B-F8E5-4953-BFD2-09E0C146F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709642-725b-4a98-9d3b-7d4011c74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7BC657A-3B39-42FC-9CF5-79C21BEC75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262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Impact of Computer Improvements on the Medical Field</vt:lpstr>
      <vt:lpstr>Overview</vt:lpstr>
      <vt:lpstr>Schedule</vt:lpstr>
      <vt:lpstr>Important Terms:</vt:lpstr>
      <vt:lpstr>Computing Improvements</vt:lpstr>
      <vt:lpstr>Global / Country Disease Analysis</vt:lpstr>
      <vt:lpstr>Disease Analysis by SDI</vt:lpstr>
      <vt:lpstr>Correlation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Mason Harper</dc:creator>
  <cp:lastModifiedBy>Mason Harper</cp:lastModifiedBy>
  <cp:revision>2</cp:revision>
  <dcterms:created xsi:type="dcterms:W3CDTF">2024-08-08T15:33:55Z</dcterms:created>
  <dcterms:modified xsi:type="dcterms:W3CDTF">2024-08-09T20:10:00Z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0x0101007AC837C1461E4440A661AE5B2F8CB21D</vt:lpwstr>
  </property>
</Properties>
</file>