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6" roundtripDataSignature="AMtx7mhEci6xPoWbU81K1wVKr8H2w0DQ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explodingdog.com/mayfourteen/iwritecomp.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Alan Perlis is literally one of the people who named the new field ‘Computer Science’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“Perhaps I may have been misunderstood as to the purpose of my proposed first course in programming. It is not to teach people how to program a specific computer, nor is it to teach some new languages. The purpose of a course in programming is to teach people how to construct and analyze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Learning programming gives everyone access to the enormous power of being able to create models of their world and ask questions through simulations….” (1961)</a:t>
            </a:r>
            <a:endParaRPr/>
          </a:p>
        </p:txBody>
      </p:sp>
      <p:sp>
        <p:nvSpPr>
          <p:cNvPr id="244" name="Google Shape;24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u="sng">
                <a:solidFill>
                  <a:schemeClr val="dk1"/>
                </a:solidFill>
                <a:latin typeface="Calibri"/>
                <a:ea typeface="Calibri"/>
                <a:cs typeface="Calibri"/>
                <a:sym typeface="Calibri"/>
                <a:hlinkClick r:id="rId2">
                  <a:extLst>
                    <a:ext uri="{A12FA001-AC4F-418D-AE19-62706E023703}">
                      <ahyp:hlinkClr val="tx"/>
                    </a:ext>
                  </a:extLst>
                </a:hlinkClick>
              </a:rPr>
              <a:t>http://www.explodingdog.com/mayfourteen/iwritecomp.html</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52" name="Google Shape;25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lang="en-US" sz="1200">
                <a:solidFill>
                  <a:schemeClr val="dk1"/>
                </a:solidFill>
                <a:latin typeface="Calibri"/>
                <a:ea typeface="Calibri"/>
                <a:cs typeface="Calibri"/>
                <a:sym typeface="Calibri"/>
              </a:rPr>
              <a:t>artist started drawing stick figures in 2000</a:t>
            </a:r>
            <a:endParaRPr/>
          </a:p>
          <a:p>
            <a:pPr indent="0" lvl="0" marL="0" rtl="0" algn="l">
              <a:spcBef>
                <a:spcPts val="0"/>
              </a:spcBef>
              <a:spcAft>
                <a:spcPts val="0"/>
              </a:spcAft>
              <a:buNone/>
            </a:pPr>
            <a:r>
              <a:t/>
            </a:r>
            <a:endParaRPr/>
          </a:p>
        </p:txBody>
      </p:sp>
      <p:sp>
        <p:nvSpPr>
          <p:cNvPr id="268" name="Google Shape;26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lang="en-US" sz="1200">
                <a:solidFill>
                  <a:schemeClr val="dk1"/>
                </a:solidFill>
                <a:latin typeface="Calibri"/>
                <a:ea typeface="Calibri"/>
                <a:cs typeface="Calibri"/>
                <a:sym typeface="Calibri"/>
              </a:rPr>
              <a:t>A few years later was doing it professionally https://www.buildingaworld.com/collections/original-art</a:t>
            </a:r>
            <a:endParaRPr/>
          </a:p>
          <a:p>
            <a:pPr indent="0" lvl="1"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You might be starting out drawing stick figures, but do it every day and you’ll get amazing at it</a:t>
            </a:r>
            <a:endParaRPr/>
          </a:p>
          <a:p>
            <a:pPr indent="0" lvl="0" marL="0" rtl="0" algn="l">
              <a:spcBef>
                <a:spcPts val="0"/>
              </a:spcBef>
              <a:spcAft>
                <a:spcPts val="0"/>
              </a:spcAft>
              <a:buNone/>
            </a:pPr>
            <a:r>
              <a:t/>
            </a:r>
            <a:endParaRPr/>
          </a:p>
        </p:txBody>
      </p:sp>
      <p:sp>
        <p:nvSpPr>
          <p:cNvPr id="276" name="Google Shape;27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lang="en-US" sz="1200">
                <a:solidFill>
                  <a:schemeClr val="dk1"/>
                </a:solidFill>
                <a:latin typeface="Calibri"/>
                <a:ea typeface="Calibri"/>
                <a:cs typeface="Calibri"/>
                <a:sym typeface="Calibri"/>
              </a:rPr>
              <a:t>Whatever effect you want to have in the world, CS can help you do it more powerfully.</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You can do anything, if you can figure it out.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You can figure it out. There is an answer to be found, just keep trying.</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It’s very creative – it's puzzle solving and detective work and art and poetry.</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And the code does exactly what you tell it to do – in a world of uncertainty and things you can’t control, it can be a refuge to spend time with something you can control exactly</a:t>
            </a:r>
            <a:endParaRPr/>
          </a:p>
          <a:p>
            <a:pPr indent="0" lvl="0" marL="0" rtl="0" algn="l">
              <a:spcBef>
                <a:spcPts val="0"/>
              </a:spcBef>
              <a:spcAft>
                <a:spcPts val="0"/>
              </a:spcAft>
              <a:buNone/>
            </a:pPr>
            <a:r>
              <a:t/>
            </a:r>
            <a:endParaRPr/>
          </a:p>
        </p:txBody>
      </p:sp>
      <p:sp>
        <p:nvSpPr>
          <p:cNvPr id="285" name="Google Shape;28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5cd68058c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5cd68058cd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g15cd68058cd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1" marL="457200" rtl="0" algn="l">
              <a:spcBef>
                <a:spcPts val="0"/>
              </a:spcBef>
              <a:spcAft>
                <a:spcPts val="0"/>
              </a:spcAft>
              <a:buNone/>
            </a:pPr>
            <a:r>
              <a:rPr lang="en-US" sz="1200">
                <a:solidFill>
                  <a:schemeClr val="dk1"/>
                </a:solidFill>
                <a:latin typeface="Calibri"/>
                <a:ea typeface="Calibri"/>
                <a:cs typeface="Calibri"/>
                <a:sym typeface="Calibri"/>
              </a:rPr>
              <a:t>I.e., why should you listen to me?</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Programming since I was 8</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But in CS undergrad, was not a straight A student! But I never gave up.</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Graduated, worked as a developer writing industrial software that processed millions of dollars of orders a day</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 spent a lot of time thinking about my struggles, and how CS classes could be better</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But also glad I was I stuck with it b/c how transformative learning CS was to my life – not just in terms of jobs, career and money, but in how much I could contribute when volunteering in my community, and the personal satisfaction I got from it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I wanted to help others learn CS, especially people who were being left out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Peace Corps – Ghana, West Africa. Taught CS for 3 years.</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Taught CS for 2 years at career colleges back in US</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Masters in Curriculum &amp; Instruction</a:t>
            </a:r>
            <a:endParaRPr/>
          </a:p>
          <a:p>
            <a:pPr indent="0" lvl="2" marL="914400" rtl="0" algn="l">
              <a:spcBef>
                <a:spcPts val="0"/>
              </a:spcBef>
              <a:spcAft>
                <a:spcPts val="0"/>
              </a:spcAft>
              <a:buNone/>
            </a:pPr>
            <a:r>
              <a:rPr lang="en-US" sz="1200">
                <a:solidFill>
                  <a:schemeClr val="dk1"/>
                </a:solidFill>
                <a:latin typeface="Calibri"/>
                <a:ea typeface="Calibri"/>
                <a:cs typeface="Calibri"/>
                <a:sym typeface="Calibri"/>
              </a:rPr>
              <a:t>But no class in how to be a good CS teacher!?</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PhD in Computer Science Education</a:t>
            </a:r>
            <a:endParaRPr/>
          </a:p>
          <a:p>
            <a:pPr indent="0" lvl="1" marL="0" rtl="0" algn="l">
              <a:spcBef>
                <a:spcPts val="0"/>
              </a:spcBef>
              <a:spcAft>
                <a:spcPts val="0"/>
              </a:spcAft>
              <a:buNone/>
            </a:pPr>
            <a:r>
              <a:rPr lang="en-US"/>
              <a:t>	Came to WWU b/c they really care about the quality of the teaching</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Along the way I’ve worked for Microsoft, gotten involved in hacker culture, taught e-textiles</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You can call me: Dr. Hardin or Doc Hardin or Professor Hardin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Prounous are she/her</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Also: I do not love PowerPoint. I’ll use it some, but I’ll also use the doc cam, and sometimes just talk. I’ll release all slides, and all my speaker notes, after each lecture. Slides are numbered for your note taking convenience.</a:t>
            </a:r>
            <a:endParaRPr/>
          </a:p>
          <a:p>
            <a:pPr indent="0" lvl="0" marL="0" rtl="0" algn="l">
              <a:spcBef>
                <a:spcPts val="0"/>
              </a:spcBef>
              <a:spcAft>
                <a:spcPts val="0"/>
              </a:spcAft>
              <a:buNone/>
            </a:pPr>
            <a:r>
              <a:t/>
            </a:r>
            <a:endParaRPr/>
          </a:p>
        </p:txBody>
      </p:sp>
      <p:sp>
        <p:nvSpPr>
          <p:cNvPr id="307" name="Google Shape;30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5cd68058c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5cd68058cd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15cd68058cd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90bdd84e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90bdd84e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1590bdd84e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I’ll do live coding in this class, and even though I’ve been programming for over 20 years, I’ll still make mistakes!</a:t>
            </a:r>
            <a:endParaRPr/>
          </a:p>
        </p:txBody>
      </p:sp>
      <p:sp>
        <p:nvSpPr>
          <p:cNvPr id="484" name="Google Shape;484;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Show master calendar</a:t>
            </a:r>
            <a:endParaRPr/>
          </a:p>
        </p:txBody>
      </p:sp>
      <p:sp>
        <p:nvSpPr>
          <p:cNvPr id="549" name="Google Shape;549;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5" name="Google Shape;58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Don’t get in the habit of making software by coping bits of code from everywhere! 1) you set yourself up for security issues 2) if it’s code for a job, it might be illegal:</a:t>
            </a:r>
            <a:endParaRPr/>
          </a:p>
          <a:p>
            <a:pPr indent="0" lvl="0" marL="0" marR="0" rtl="0" algn="l">
              <a:lnSpc>
                <a:spcPct val="100000"/>
              </a:lnSpc>
              <a:spcBef>
                <a:spcPts val="0"/>
              </a:spcBef>
              <a:spcAft>
                <a:spcPts val="0"/>
              </a:spcAft>
              <a:buClr>
                <a:schemeClr val="dk1"/>
              </a:buClr>
              <a:buSzPts val="1200"/>
              <a:buFont typeface="Calibri"/>
              <a:buNone/>
            </a:pPr>
            <a:r>
              <a:rPr lang="en-US"/>
              <a:t>The game designers of ‘Westworld’ game re-used code from Fallout Shelter, got busted, the game was shut down, and you can imagine what happened to those developer’s careers.</a:t>
            </a:r>
            <a:endParaRPr/>
          </a:p>
          <a:p>
            <a:pPr indent="0" lvl="0" marL="0" marR="0" rtl="0" algn="l">
              <a:lnSpc>
                <a:spcPct val="100000"/>
              </a:lnSpc>
              <a:spcBef>
                <a:spcPts val="0"/>
              </a:spcBef>
              <a:spcAft>
                <a:spcPts val="0"/>
              </a:spcAft>
              <a:buClr>
                <a:schemeClr val="dk1"/>
              </a:buClr>
              <a:buSzPts val="1200"/>
              <a:buFont typeface="Calibri"/>
              <a:buNone/>
            </a:pPr>
            <a:r>
              <a:rPr lang="en-US"/>
              <a:t>Google self driving cars sued Uber for $245 million over copied code</a:t>
            </a:r>
            <a:endParaRPr/>
          </a:p>
          <a:p>
            <a:pPr indent="0" lvl="0" marL="0" rtl="0" algn="l">
              <a:spcBef>
                <a:spcPts val="0"/>
              </a:spcBef>
              <a:spcAft>
                <a:spcPts val="0"/>
              </a:spcAft>
              <a:buNone/>
            </a:pPr>
            <a:r>
              <a:rPr lang="en-US"/>
              <a:t>There were $500 million dollar lawsuits over coping code at UW Madison</a:t>
            </a:r>
            <a:endParaRPr/>
          </a:p>
          <a:p>
            <a:pPr indent="0" lvl="0" marL="0" rtl="0" algn="l">
              <a:spcBef>
                <a:spcPts val="0"/>
              </a:spcBef>
              <a:spcAft>
                <a:spcPts val="0"/>
              </a:spcAft>
              <a:buNone/>
            </a:pPr>
            <a:r>
              <a:rPr lang="en-US"/>
              <a:t>Google and Oracle are in a $9 billion dollar lawsuit over using code without permission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about open source software? Open source software is wonderful! but even that has a license, which requires you to give credit for borrowed code.</a:t>
            </a:r>
            <a:endParaRPr/>
          </a:p>
          <a:p>
            <a:pPr indent="0" lvl="0" marL="0" rtl="0" algn="l">
              <a:spcBef>
                <a:spcPts val="0"/>
              </a:spcBef>
              <a:spcAft>
                <a:spcPts val="0"/>
              </a:spcAft>
              <a:buNone/>
            </a:pPr>
            <a:r>
              <a:rPr lang="en-US"/>
              <a:t>(also, if you borrow code instead of learning to do it yourself, you’re gonna have a bad time in the quizzes and exams for this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Nothing in this class isn’t already online. That’s not the point. The point is to get it into your head.</a:t>
            </a:r>
            <a:endParaRPr/>
          </a:p>
        </p:txBody>
      </p:sp>
      <p:sp>
        <p:nvSpPr>
          <p:cNvPr id="586" name="Google Shape;58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have extraordinary challenges, come talk to me.</a:t>
            </a:r>
            <a:endParaRPr/>
          </a:p>
          <a:p>
            <a:pPr indent="0" lvl="0" marL="0" rtl="0" algn="l">
              <a:spcBef>
                <a:spcPts val="0"/>
              </a:spcBef>
              <a:spcAft>
                <a:spcPts val="0"/>
              </a:spcAft>
              <a:buNone/>
            </a:pPr>
            <a:r>
              <a:rPr lang="en-US"/>
              <a:t>Also use student services on campus!</a:t>
            </a:r>
            <a:endParaRPr/>
          </a:p>
        </p:txBody>
      </p:sp>
      <p:sp>
        <p:nvSpPr>
          <p:cNvPr id="593" name="Google Shape;593;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Different students have different strengths and weaknesses … some are good at planning, some are good at syntax, some are good at debugging … a few are good at all 3 …</a:t>
            </a:r>
            <a:endParaRPr/>
          </a:p>
          <a:p>
            <a:pPr indent="0" lvl="0" marL="0" rtl="0" algn="l">
              <a:spcBef>
                <a:spcPts val="0"/>
              </a:spcBef>
              <a:spcAft>
                <a:spcPts val="0"/>
              </a:spcAft>
              <a:buNone/>
            </a:pPr>
            <a:r>
              <a:t/>
            </a:r>
            <a:endParaRPr/>
          </a:p>
        </p:txBody>
      </p:sp>
      <p:sp>
        <p:nvSpPr>
          <p:cNvPr id="656" name="Google Shape;65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Hacker Typer exercise</a:t>
            </a:r>
            <a:endParaRPr/>
          </a:p>
        </p:txBody>
      </p:sp>
      <p:sp>
        <p:nvSpPr>
          <p:cNvPr id="195" name="Google Shape;19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6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1" name="Google Shape;21;p6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7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7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7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3"/>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73"/>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7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0" name="Shape 110"/>
        <p:cNvGrpSpPr/>
        <p:nvPr/>
      </p:nvGrpSpPr>
      <p:grpSpPr>
        <a:xfrm>
          <a:off x="0" y="0"/>
          <a:ext cx="0" cy="0"/>
          <a:chOff x="0" y="0"/>
          <a:chExt cx="0" cy="0"/>
        </a:xfrm>
      </p:grpSpPr>
      <p:sp>
        <p:nvSpPr>
          <p:cNvPr id="111" name="Google Shape;111;p6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6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3" name="Google Shape;113;p6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6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6" name="Shape 116"/>
        <p:cNvGrpSpPr/>
        <p:nvPr/>
      </p:nvGrpSpPr>
      <p:grpSpPr>
        <a:xfrm>
          <a:off x="0" y="0"/>
          <a:ext cx="0" cy="0"/>
          <a:chOff x="0" y="0"/>
          <a:chExt cx="0" cy="0"/>
        </a:xfrm>
      </p:grpSpPr>
      <p:sp>
        <p:nvSpPr>
          <p:cNvPr id="117" name="Google Shape;117;p6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EFEFE"/>
              </a:buClr>
              <a:buSzPts val="8000"/>
              <a:buFont typeface="Calibri"/>
              <a:buNone/>
              <a:defRPr sz="8000">
                <a:solidFill>
                  <a:srgbClr val="FEFEF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65"/>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lt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21" name="Google Shape;121;p6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24" name="Google Shape;124;p65"/>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6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6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6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1"/>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6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61"/>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6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6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6"/>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6"/>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6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6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67"/>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6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8"/>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68"/>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68"/>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68"/>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6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6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6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7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7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7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7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7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7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71"/>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1"/>
          <p:cNvSpPr/>
          <p:nvPr>
            <p:ph idx="2" type="pic"/>
          </p:nvPr>
        </p:nvSpPr>
        <p:spPr>
          <a:xfrm>
            <a:off x="15" y="0"/>
            <a:ext cx="12191985" cy="4915076"/>
          </a:xfrm>
          <a:prstGeom prst="rect">
            <a:avLst/>
          </a:prstGeom>
          <a:solidFill>
            <a:srgbClr val="D2CDB0"/>
          </a:solidFill>
          <a:ln>
            <a:noFill/>
          </a:ln>
        </p:spPr>
      </p:sp>
      <p:sp>
        <p:nvSpPr>
          <p:cNvPr id="83" name="Google Shape;83;p71"/>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7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9"/>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5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5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5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59"/>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6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3"/>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FEFEFE"/>
              </a:buClr>
              <a:buSzPts val="4800"/>
              <a:buFont typeface="Calibri"/>
              <a:buNone/>
              <a:defRPr b="0" i="0" sz="4800" u="none" cap="none" strike="noStrike">
                <a:solidFill>
                  <a:srgbClr val="FEFEFE"/>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6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FEFEFE"/>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FEFEFE"/>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FEFEFE"/>
                </a:solidFill>
                <a:latin typeface="Calibri"/>
                <a:ea typeface="Calibri"/>
                <a:cs typeface="Calibri"/>
                <a:sym typeface="Calibri"/>
              </a:defRPr>
            </a:lvl9pPr>
          </a:lstStyle>
          <a:p/>
        </p:txBody>
      </p:sp>
      <p:sp>
        <p:nvSpPr>
          <p:cNvPr id="106" name="Google Shape;106;p6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7" name="Google Shape;107;p6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8" name="Google Shape;108;p6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050" u="none">
                <a:solidFill>
                  <a:srgbClr val="FFFFFF"/>
                </a:solidFill>
                <a:latin typeface="Calibri"/>
                <a:ea typeface="Calibri"/>
                <a:cs typeface="Calibri"/>
                <a:sym typeface="Calibri"/>
              </a:defRPr>
            </a:lvl1pPr>
            <a:lvl2pPr indent="0" lvl="1" marL="0" marR="0" rtl="0" algn="r">
              <a:spcBef>
                <a:spcPts val="0"/>
              </a:spcBef>
              <a:buNone/>
              <a:defRPr b="0" sz="1050" u="none">
                <a:solidFill>
                  <a:srgbClr val="FFFFFF"/>
                </a:solidFill>
                <a:latin typeface="Calibri"/>
                <a:ea typeface="Calibri"/>
                <a:cs typeface="Calibri"/>
                <a:sym typeface="Calibri"/>
              </a:defRPr>
            </a:lvl2pPr>
            <a:lvl3pPr indent="0" lvl="2" marL="0" marR="0" rtl="0" algn="r">
              <a:spcBef>
                <a:spcPts val="0"/>
              </a:spcBef>
              <a:buNone/>
              <a:defRPr b="0" sz="1050" u="none">
                <a:solidFill>
                  <a:srgbClr val="FFFFFF"/>
                </a:solidFill>
                <a:latin typeface="Calibri"/>
                <a:ea typeface="Calibri"/>
                <a:cs typeface="Calibri"/>
                <a:sym typeface="Calibri"/>
              </a:defRPr>
            </a:lvl3pPr>
            <a:lvl4pPr indent="0" lvl="3" marL="0" marR="0" rtl="0" algn="r">
              <a:spcBef>
                <a:spcPts val="0"/>
              </a:spcBef>
              <a:buNone/>
              <a:defRPr b="0" sz="1050" u="none">
                <a:solidFill>
                  <a:srgbClr val="FFFFFF"/>
                </a:solidFill>
                <a:latin typeface="Calibri"/>
                <a:ea typeface="Calibri"/>
                <a:cs typeface="Calibri"/>
                <a:sym typeface="Calibri"/>
              </a:defRPr>
            </a:lvl4pPr>
            <a:lvl5pPr indent="0" lvl="4" marL="0" marR="0" rtl="0" algn="r">
              <a:spcBef>
                <a:spcPts val="0"/>
              </a:spcBef>
              <a:buNone/>
              <a:defRPr b="0" sz="1050" u="none">
                <a:solidFill>
                  <a:srgbClr val="FFFFFF"/>
                </a:solidFill>
                <a:latin typeface="Calibri"/>
                <a:ea typeface="Calibri"/>
                <a:cs typeface="Calibri"/>
                <a:sym typeface="Calibri"/>
              </a:defRPr>
            </a:lvl5pPr>
            <a:lvl6pPr indent="0" lvl="5" marL="0" marR="0" rtl="0" algn="r">
              <a:spcBef>
                <a:spcPts val="0"/>
              </a:spcBef>
              <a:buNone/>
              <a:defRPr b="0" sz="1050" u="none">
                <a:solidFill>
                  <a:srgbClr val="FFFFFF"/>
                </a:solidFill>
                <a:latin typeface="Calibri"/>
                <a:ea typeface="Calibri"/>
                <a:cs typeface="Calibri"/>
                <a:sym typeface="Calibri"/>
              </a:defRPr>
            </a:lvl6pPr>
            <a:lvl7pPr indent="0" lvl="6" marL="0" marR="0" rtl="0" algn="r">
              <a:spcBef>
                <a:spcPts val="0"/>
              </a:spcBef>
              <a:buNone/>
              <a:defRPr b="0" sz="1050" u="none">
                <a:solidFill>
                  <a:srgbClr val="FFFFFF"/>
                </a:solidFill>
                <a:latin typeface="Calibri"/>
                <a:ea typeface="Calibri"/>
                <a:cs typeface="Calibri"/>
                <a:sym typeface="Calibri"/>
              </a:defRPr>
            </a:lvl7pPr>
            <a:lvl8pPr indent="0" lvl="7" marL="0" marR="0" rtl="0" algn="r">
              <a:spcBef>
                <a:spcPts val="0"/>
              </a:spcBef>
              <a:buNone/>
              <a:defRPr b="0" sz="1050" u="none">
                <a:solidFill>
                  <a:srgbClr val="FFFFFF"/>
                </a:solidFill>
                <a:latin typeface="Calibri"/>
                <a:ea typeface="Calibri"/>
                <a:cs typeface="Calibri"/>
                <a:sym typeface="Calibri"/>
              </a:defRPr>
            </a:lvl8pPr>
            <a:lvl9pPr indent="0" lvl="8" marL="0" marR="0" rtl="0" algn="r">
              <a:spcBef>
                <a:spcPts val="0"/>
              </a:spcBef>
              <a:buNone/>
              <a:defRPr b="0" sz="1050" u="non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09" name="Google Shape;109;p63"/>
          <p:cNvCxnSpPr/>
          <p:nvPr/>
        </p:nvCxnSpPr>
        <p:spPr>
          <a:xfrm>
            <a:off x="1193532" y="1737845"/>
            <a:ext cx="9966960" cy="0"/>
          </a:xfrm>
          <a:prstGeom prst="straightConnector1">
            <a:avLst/>
          </a:prstGeom>
          <a:noFill/>
          <a:ln cap="flat" cmpd="sng" w="9525">
            <a:solidFill>
              <a:srgbClr val="FEFEFE"/>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1" r:id="rId1"/>
    <p:sldLayoutId id="214748366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image" Target="../media/image2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jpg"/><Relationship Id="rId4" Type="http://schemas.openxmlformats.org/officeDocument/2006/relationships/image" Target="../media/image21.jpg"/><Relationship Id="rId5" Type="http://schemas.openxmlformats.org/officeDocument/2006/relationships/image" Target="../media/image23.jpg"/><Relationship Id="rId6"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hyperlink" Target="https://wwu.instructure.com/courses/1336303/grad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40.png"/><Relationship Id="rId4" Type="http://schemas.openxmlformats.org/officeDocument/2006/relationships/image" Target="../media/image35.png"/><Relationship Id="rId5" Type="http://schemas.openxmlformats.org/officeDocument/2006/relationships/image" Target="../media/image39.png"/><Relationship Id="rId6" Type="http://schemas.openxmlformats.org/officeDocument/2006/relationships/image" Target="../media/image38.png"/><Relationship Id="rId7"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5.jp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title"/>
          </p:nvPr>
        </p:nvSpPr>
        <p:spPr>
          <a:xfrm>
            <a:off x="4277710" y="0"/>
            <a:ext cx="3022896" cy="88602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Welcome!</a:t>
            </a:r>
            <a:endParaRPr/>
          </a:p>
        </p:txBody>
      </p:sp>
      <p:sp>
        <p:nvSpPr>
          <p:cNvPr id="130" name="Google Shape;130;p1"/>
          <p:cNvSpPr txBox="1"/>
          <p:nvPr>
            <p:ph idx="1" type="body"/>
          </p:nvPr>
        </p:nvSpPr>
        <p:spPr>
          <a:xfrm>
            <a:off x="199694" y="1347745"/>
            <a:ext cx="4414347" cy="4614051"/>
          </a:xfrm>
          <a:prstGeom prst="rect">
            <a:avLst/>
          </a:prstGeom>
          <a:noFill/>
          <a:ln>
            <a:noFill/>
          </a:ln>
        </p:spPr>
        <p:txBody>
          <a:bodyPr anchorCtr="0" anchor="t" bIns="45700" lIns="0" spcFirstLastPara="1" rIns="0" wrap="square" tIns="45700">
            <a:normAutofit fontScale="77500" lnSpcReduction="10000"/>
          </a:bodyPr>
          <a:lstStyle/>
          <a:p>
            <a:pPr indent="-157480" lvl="0" marL="91440" rtl="0" algn="l">
              <a:lnSpc>
                <a:spcPct val="90000"/>
              </a:lnSpc>
              <a:spcBef>
                <a:spcPts val="0"/>
              </a:spcBef>
              <a:spcAft>
                <a:spcPts val="0"/>
              </a:spcAft>
              <a:buSzPct val="100000"/>
              <a:buChar char=" "/>
            </a:pPr>
            <a:r>
              <a:rPr lang="en-US" sz="3200"/>
              <a:t>We’ll start a 12am sharp.</a:t>
            </a:r>
            <a:br>
              <a:rPr lang="en-US" sz="3200"/>
            </a:br>
            <a:br>
              <a:rPr lang="en-US" sz="3200"/>
            </a:br>
            <a:r>
              <a:rPr lang="en-US" sz="3200"/>
              <a:t>Slides / notes are posted after class.</a:t>
            </a:r>
            <a:endParaRPr/>
          </a:p>
          <a:p>
            <a:pPr indent="0" lvl="0" marL="91440" rtl="0" algn="l">
              <a:lnSpc>
                <a:spcPct val="90000"/>
              </a:lnSpc>
              <a:spcBef>
                <a:spcPts val="1400"/>
              </a:spcBef>
              <a:spcAft>
                <a:spcPts val="0"/>
              </a:spcAft>
              <a:buSzPct val="100000"/>
              <a:buNone/>
            </a:pPr>
            <a:r>
              <a:t/>
            </a:r>
            <a:endParaRPr sz="3200"/>
          </a:p>
          <a:p>
            <a:pPr indent="-157480" lvl="0" marL="91440" rtl="0" algn="l">
              <a:lnSpc>
                <a:spcPct val="90000"/>
              </a:lnSpc>
              <a:spcBef>
                <a:spcPts val="1400"/>
              </a:spcBef>
              <a:spcAft>
                <a:spcPts val="0"/>
              </a:spcAft>
              <a:buSzPct val="100000"/>
              <a:buChar char=" "/>
            </a:pPr>
            <a:r>
              <a:rPr lang="en-US" sz="3200"/>
              <a:t>While you wait:</a:t>
            </a:r>
            <a:endParaRPr/>
          </a:p>
          <a:p>
            <a:pPr indent="-157480" lvl="0" marL="91440" rtl="0" algn="l">
              <a:lnSpc>
                <a:spcPct val="90000"/>
              </a:lnSpc>
              <a:spcBef>
                <a:spcPts val="1400"/>
              </a:spcBef>
              <a:spcAft>
                <a:spcPts val="0"/>
              </a:spcAft>
              <a:buSzPct val="100000"/>
              <a:buFont typeface="Noto Sans Symbols"/>
              <a:buChar char="❖"/>
            </a:pPr>
            <a:r>
              <a:rPr lang="en-US" sz="3200"/>
              <a:t>There’s music playing</a:t>
            </a:r>
            <a:endParaRPr/>
          </a:p>
          <a:p>
            <a:pPr indent="-157480" lvl="0" marL="91440" rtl="0" algn="l">
              <a:lnSpc>
                <a:spcPct val="90000"/>
              </a:lnSpc>
              <a:spcBef>
                <a:spcPts val="1400"/>
              </a:spcBef>
              <a:spcAft>
                <a:spcPts val="0"/>
              </a:spcAft>
              <a:buSzPct val="100000"/>
              <a:buFont typeface="Noto Sans Symbols"/>
              <a:buChar char="❖"/>
            </a:pPr>
            <a:r>
              <a:rPr lang="en-US" sz="3200"/>
              <a:t>Introduce yourself to the people next to you</a:t>
            </a:r>
            <a:endParaRPr/>
          </a:p>
          <a:p>
            <a:pPr indent="-157480" lvl="0" marL="91440" rtl="0" algn="l">
              <a:lnSpc>
                <a:spcPct val="90000"/>
              </a:lnSpc>
              <a:spcBef>
                <a:spcPts val="1400"/>
              </a:spcBef>
              <a:spcAft>
                <a:spcPts val="0"/>
              </a:spcAft>
              <a:buSzPct val="100000"/>
              <a:buFont typeface="Noto Sans Symbols"/>
              <a:buChar char="❖"/>
            </a:pPr>
            <a:r>
              <a:rPr lang="en-US" sz="3200"/>
              <a:t>Check out the syllabus on Canvas</a:t>
            </a:r>
            <a:endParaRPr/>
          </a:p>
          <a:p>
            <a:pPr indent="0" lvl="0" marL="0" rtl="0" algn="l">
              <a:lnSpc>
                <a:spcPct val="90000"/>
              </a:lnSpc>
              <a:spcBef>
                <a:spcPts val="1400"/>
              </a:spcBef>
              <a:spcAft>
                <a:spcPts val="0"/>
              </a:spcAft>
              <a:buSzPct val="100000"/>
              <a:buNone/>
            </a:pPr>
            <a:r>
              <a:t/>
            </a:r>
            <a:endParaRPr sz="3200">
              <a:solidFill>
                <a:schemeClr val="dk1"/>
              </a:solidFill>
            </a:endParaRPr>
          </a:p>
        </p:txBody>
      </p:sp>
      <p:sp>
        <p:nvSpPr>
          <p:cNvPr id="131" name="Google Shape;131;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1"/>
          <p:cNvSpPr txBox="1"/>
          <p:nvPr/>
        </p:nvSpPr>
        <p:spPr>
          <a:xfrm>
            <a:off x="4614041" y="1075519"/>
            <a:ext cx="7378265" cy="5355312"/>
          </a:xfrm>
          <a:prstGeom prst="rect">
            <a:avLst/>
          </a:prstGeom>
          <a:solidFill>
            <a:schemeClr val="lt1"/>
          </a:solidFill>
          <a:ln cap="flat" cmpd="sng" w="15875">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First Day </a:t>
            </a:r>
            <a:r>
              <a:rPr b="0" i="1" lang="en-US" sz="1800" u="none" cap="none" strike="noStrike">
                <a:solidFill>
                  <a:schemeClr val="dk1"/>
                </a:solidFill>
                <a:latin typeface="Calibri"/>
                <a:ea typeface="Calibri"/>
                <a:cs typeface="Calibri"/>
                <a:sym typeface="Calibri"/>
              </a:rPr>
              <a:t>by Adam Rosenblatt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Welcome. You are here to learn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but it is also OK sometimes just to be, here.</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Welcome. We live in a time of extraordinary pain,</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complicated and specific pain, and I do not expect you</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simply to shed that when you arrive at this virtual door. What I do want you to shed</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is the notion that you can learn while trying to meet everyone's expectations: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that you are here to perform for me, for anyone.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Welcome. At the quarry where I've been swimming this summer</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with my kids, who are stretching out a bit more every day,</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there are swallows. They fly in irregular circles,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dipping down into the water, the source of all of us,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and flying out again into their own unimaginable lives.</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They are welcome. They find the water somehow, I am not sure how.</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You are welcome. Find the water somehow. I know you can.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Draw an OWL</a:t>
            </a:r>
            <a:endParaRPr/>
          </a:p>
        </p:txBody>
      </p:sp>
      <p:sp>
        <p:nvSpPr>
          <p:cNvPr id="208" name="Google Shape;208;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Draw an own</a:t>
            </a:r>
            <a:endParaRPr/>
          </a:p>
        </p:txBody>
      </p:sp>
      <p:sp>
        <p:nvSpPr>
          <p:cNvPr id="214" name="Google Shape;214;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5" name="Google Shape;215;p10"/>
          <p:cNvPicPr preferRelativeResize="0"/>
          <p:nvPr/>
        </p:nvPicPr>
        <p:blipFill rotWithShape="1">
          <a:blip r:embed="rId3">
            <a:alphaModFix/>
          </a:blip>
          <a:srcRect b="0" l="0" r="59274" t="0"/>
          <a:stretch/>
        </p:blipFill>
        <p:spPr>
          <a:xfrm>
            <a:off x="4624383" y="489134"/>
            <a:ext cx="2870431" cy="5813695"/>
          </a:xfrm>
          <a:prstGeom prst="rect">
            <a:avLst/>
          </a:prstGeom>
          <a:noFill/>
          <a:ln>
            <a:noFill/>
          </a:ln>
        </p:spPr>
      </p:pic>
      <p:pic>
        <p:nvPicPr>
          <p:cNvPr descr="Rubber duck with solid fill" id="216" name="Google Shape;216;p10"/>
          <p:cNvPicPr preferRelativeResize="0"/>
          <p:nvPr/>
        </p:nvPicPr>
        <p:blipFill rotWithShape="1">
          <a:blip r:embed="rId4">
            <a:alphaModFix/>
          </a:blip>
          <a:srcRect b="0" l="0" r="0" t="0"/>
          <a:stretch/>
        </p:blipFill>
        <p:spPr>
          <a:xfrm flipH="1">
            <a:off x="10162195" y="5656306"/>
            <a:ext cx="783772" cy="78377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Draw an own</a:t>
            </a:r>
            <a:endParaRPr/>
          </a:p>
        </p:txBody>
      </p:sp>
      <p:sp>
        <p:nvSpPr>
          <p:cNvPr id="222" name="Google Shape;22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3" name="Google Shape;223;p11"/>
          <p:cNvPicPr preferRelativeResize="0"/>
          <p:nvPr/>
        </p:nvPicPr>
        <p:blipFill rotWithShape="1">
          <a:blip r:embed="rId3">
            <a:alphaModFix/>
          </a:blip>
          <a:srcRect b="0" l="0" r="0" t="0"/>
          <a:stretch/>
        </p:blipFill>
        <p:spPr>
          <a:xfrm>
            <a:off x="4624383" y="489134"/>
            <a:ext cx="7048209" cy="5813695"/>
          </a:xfrm>
          <a:prstGeom prst="rect">
            <a:avLst/>
          </a:prstGeom>
          <a:noFill/>
          <a:ln>
            <a:noFill/>
          </a:ln>
        </p:spPr>
      </p:pic>
      <p:pic>
        <p:nvPicPr>
          <p:cNvPr descr="Rubber duck with solid fill" id="224" name="Google Shape;224;p11"/>
          <p:cNvPicPr preferRelativeResize="0"/>
          <p:nvPr/>
        </p:nvPicPr>
        <p:blipFill rotWithShape="1">
          <a:blip r:embed="rId4">
            <a:alphaModFix/>
          </a:blip>
          <a:srcRect b="0" l="0" r="0" t="0"/>
          <a:stretch/>
        </p:blipFill>
        <p:spPr>
          <a:xfrm flipH="1">
            <a:off x="10162195" y="5656306"/>
            <a:ext cx="783772" cy="7837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This class</a:t>
            </a:r>
            <a:endParaRPr/>
          </a:p>
        </p:txBody>
      </p:sp>
      <p:sp>
        <p:nvSpPr>
          <p:cNvPr id="230" name="Google Shape;23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ow-to-draw-an-owl | Deep Space Sparkle" id="231" name="Google Shape;231;p12"/>
          <p:cNvPicPr preferRelativeResize="0"/>
          <p:nvPr/>
        </p:nvPicPr>
        <p:blipFill rotWithShape="1">
          <a:blip r:embed="rId3">
            <a:alphaModFix/>
          </a:blip>
          <a:srcRect b="0" l="0" r="0" t="0"/>
          <a:stretch/>
        </p:blipFill>
        <p:spPr>
          <a:xfrm>
            <a:off x="4687434" y="286603"/>
            <a:ext cx="4730739" cy="58692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CS Degree</a:t>
            </a:r>
            <a:endParaRPr/>
          </a:p>
        </p:txBody>
      </p:sp>
      <p:sp>
        <p:nvSpPr>
          <p:cNvPr id="237" name="Google Shape;237;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8" name="Google Shape;238;p13"/>
          <p:cNvPicPr preferRelativeResize="0"/>
          <p:nvPr/>
        </p:nvPicPr>
        <p:blipFill rotWithShape="1">
          <a:blip r:embed="rId3">
            <a:alphaModFix/>
          </a:blip>
          <a:srcRect b="48201" l="0" r="0" t="0"/>
          <a:stretch/>
        </p:blipFill>
        <p:spPr>
          <a:xfrm>
            <a:off x="3890003" y="286603"/>
            <a:ext cx="4411994" cy="6081468"/>
          </a:xfrm>
          <a:prstGeom prst="rect">
            <a:avLst/>
          </a:prstGeom>
          <a:noFill/>
          <a:ln>
            <a:noFill/>
          </a:ln>
        </p:spPr>
      </p:pic>
      <p:pic>
        <p:nvPicPr>
          <p:cNvPr id="239" name="Google Shape;239;p13"/>
          <p:cNvPicPr preferRelativeResize="0"/>
          <p:nvPr/>
        </p:nvPicPr>
        <p:blipFill rotWithShape="1">
          <a:blip r:embed="rId3">
            <a:alphaModFix/>
          </a:blip>
          <a:srcRect b="0" l="0" r="0" t="47431"/>
          <a:stretch/>
        </p:blipFill>
        <p:spPr>
          <a:xfrm>
            <a:off x="7822903" y="476283"/>
            <a:ext cx="4200515" cy="5876086"/>
          </a:xfrm>
          <a:prstGeom prst="rect">
            <a:avLst/>
          </a:prstGeom>
          <a:noFill/>
          <a:ln>
            <a:noFill/>
          </a:ln>
        </p:spPr>
      </p:pic>
      <p:pic>
        <p:nvPicPr>
          <p:cNvPr descr="Rubber duck with solid fill" id="240" name="Google Shape;240;p13"/>
          <p:cNvPicPr preferRelativeResize="0"/>
          <p:nvPr/>
        </p:nvPicPr>
        <p:blipFill rotWithShape="1">
          <a:blip r:embed="rId4">
            <a:alphaModFix/>
          </a:blip>
          <a:srcRect b="0" l="0" r="0" t="0"/>
          <a:stretch/>
        </p:blipFill>
        <p:spPr>
          <a:xfrm flipH="1">
            <a:off x="10380121" y="5915966"/>
            <a:ext cx="783772" cy="7837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Process</a:t>
            </a:r>
            <a:endParaRPr/>
          </a:p>
        </p:txBody>
      </p:sp>
      <p:sp>
        <p:nvSpPr>
          <p:cNvPr id="247" name="Google Shape;247;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“Computer Science [is] the study of process” – Alan Perlis</a:t>
            </a:r>
            <a:endParaRPr/>
          </a:p>
        </p:txBody>
      </p:sp>
      <p:sp>
        <p:nvSpPr>
          <p:cNvPr id="248" name="Google Shape;248;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3" name="Shape 253"/>
        <p:cNvGrpSpPr/>
        <p:nvPr/>
      </p:nvGrpSpPr>
      <p:grpSpPr>
        <a:xfrm>
          <a:off x="0" y="0"/>
          <a:ext cx="0" cy="0"/>
          <a:chOff x="0" y="0"/>
          <a:chExt cx="0" cy="0"/>
        </a:xfrm>
      </p:grpSpPr>
      <p:sp>
        <p:nvSpPr>
          <p:cNvPr id="254" name="Google Shape;254;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57" name="Google Shape;257;p15"/>
          <p:cNvSpPr/>
          <p:nvPr/>
        </p:nvSpPr>
        <p:spPr>
          <a:xfrm>
            <a:off x="0" y="0"/>
            <a:ext cx="12192001" cy="633431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5"/>
          <p:cNvSpPr txBox="1"/>
          <p:nvPr>
            <p:ph type="title"/>
          </p:nvPr>
        </p:nvSpPr>
        <p:spPr>
          <a:xfrm>
            <a:off x="6903720" y="639097"/>
            <a:ext cx="4639351" cy="3686015"/>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6600"/>
              <a:buFont typeface="Calibri"/>
              <a:buNone/>
            </a:pPr>
            <a:r>
              <a:rPr lang="en-US" sz="6600">
                <a:solidFill>
                  <a:srgbClr val="262626"/>
                </a:solidFill>
              </a:rPr>
              <a:t>Why this art</a:t>
            </a:r>
            <a:endParaRPr/>
          </a:p>
        </p:txBody>
      </p:sp>
      <p:cxnSp>
        <p:nvCxnSpPr>
          <p:cNvPr id="259" name="Google Shape;259;p15"/>
          <p:cNvCxnSpPr/>
          <p:nvPr/>
        </p:nvCxnSpPr>
        <p:spPr>
          <a:xfrm>
            <a:off x="8209305" y="4343400"/>
            <a:ext cx="3200400" cy="0"/>
          </a:xfrm>
          <a:prstGeom prst="straightConnector1">
            <a:avLst/>
          </a:prstGeom>
          <a:noFill/>
          <a:ln cap="flat" cmpd="sng" w="9525">
            <a:solidFill>
              <a:schemeClr val="dk2">
                <a:alpha val="89803"/>
              </a:schemeClr>
            </a:solidFill>
            <a:prstDash val="solid"/>
            <a:round/>
            <a:headEnd len="sm" w="sm" type="none"/>
            <a:tailEnd len="sm" w="sm" type="none"/>
          </a:ln>
        </p:spPr>
      </p:cxnSp>
      <p:sp>
        <p:nvSpPr>
          <p:cNvPr id="260" name="Google Shape;260;p15"/>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pic>
        <p:nvPicPr>
          <p:cNvPr id="263" name="Google Shape;263;p15"/>
          <p:cNvPicPr preferRelativeResize="0"/>
          <p:nvPr/>
        </p:nvPicPr>
        <p:blipFill>
          <a:blip r:embed="rId3">
            <a:alphaModFix/>
          </a:blip>
          <a:stretch>
            <a:fillRect/>
          </a:stretch>
        </p:blipFill>
        <p:spPr>
          <a:xfrm>
            <a:off x="444600" y="1419650"/>
            <a:ext cx="5843250" cy="3895500"/>
          </a:xfrm>
          <a:prstGeom prst="rect">
            <a:avLst/>
          </a:prstGeom>
          <a:solidFill>
            <a:schemeClr val="lt1"/>
          </a:solidFill>
          <a:ln>
            <a:noFill/>
          </a:ln>
        </p:spPr>
      </p:pic>
      <p:sp>
        <p:nvSpPr>
          <p:cNvPr id="264" name="Google Shape;264;p15"/>
          <p:cNvSpPr txBox="1"/>
          <p:nvPr/>
        </p:nvSpPr>
        <p:spPr>
          <a:xfrm>
            <a:off x="1039875" y="5444400"/>
            <a:ext cx="465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Title: I </a:t>
            </a:r>
            <a:r>
              <a:rPr lang="en-US" sz="2000">
                <a:solidFill>
                  <a:srgbClr val="3F3F3F"/>
                </a:solidFill>
                <a:latin typeface="Calibri"/>
                <a:ea typeface="Calibri"/>
                <a:cs typeface="Calibri"/>
                <a:sym typeface="Calibri"/>
              </a:rPr>
              <a:t>computered</a:t>
            </a:r>
            <a:r>
              <a:rPr lang="en-US" sz="2000">
                <a:solidFill>
                  <a:srgbClr val="3F3F3F"/>
                </a:solidFill>
                <a:latin typeface="Calibri"/>
                <a:ea typeface="Calibri"/>
                <a:cs typeface="Calibri"/>
                <a:sym typeface="Calibri"/>
              </a:rPr>
              <a:t> it</a:t>
            </a:r>
            <a:endParaRPr sz="2000">
              <a:solidFill>
                <a:srgbClr val="3F3F3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1</a:t>
            </a:r>
            <a:r>
              <a:rPr baseline="30000" lang="en-US"/>
              <a:t>st</a:t>
            </a:r>
            <a:r>
              <a:rPr lang="en-US"/>
              <a:t> picture</a:t>
            </a:r>
            <a:endParaRPr/>
          </a:p>
        </p:txBody>
      </p:sp>
      <p:sp>
        <p:nvSpPr>
          <p:cNvPr id="271" name="Google Shape;271;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2" name="Google Shape;272;p16"/>
          <p:cNvPicPr preferRelativeResize="0"/>
          <p:nvPr>
            <p:ph idx="1" type="body"/>
          </p:nvPr>
        </p:nvPicPr>
        <p:blipFill rotWithShape="1">
          <a:blip r:embed="rId3">
            <a:alphaModFix/>
          </a:blip>
          <a:srcRect b="0" l="0" r="0" t="0"/>
          <a:stretch/>
        </p:blipFill>
        <p:spPr>
          <a:xfrm>
            <a:off x="4411663" y="2143125"/>
            <a:ext cx="3429000" cy="34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79" name="Google Shape;279;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0" name="Google Shape;280;p17"/>
          <p:cNvPicPr preferRelativeResize="0"/>
          <p:nvPr/>
        </p:nvPicPr>
        <p:blipFill>
          <a:blip r:embed="rId3">
            <a:alphaModFix/>
          </a:blip>
          <a:stretch>
            <a:fillRect/>
          </a:stretch>
        </p:blipFill>
        <p:spPr>
          <a:xfrm>
            <a:off x="32324" y="516523"/>
            <a:ext cx="6297024" cy="6336751"/>
          </a:xfrm>
          <a:prstGeom prst="rect">
            <a:avLst/>
          </a:prstGeom>
          <a:noFill/>
          <a:ln>
            <a:noFill/>
          </a:ln>
        </p:spPr>
      </p:pic>
      <p:pic>
        <p:nvPicPr>
          <p:cNvPr id="281" name="Google Shape;281;p17"/>
          <p:cNvPicPr preferRelativeResize="0"/>
          <p:nvPr/>
        </p:nvPicPr>
        <p:blipFill>
          <a:blip r:embed="rId4">
            <a:alphaModFix/>
          </a:blip>
          <a:stretch>
            <a:fillRect/>
          </a:stretch>
        </p:blipFill>
        <p:spPr>
          <a:xfrm>
            <a:off x="5959703" y="112646"/>
            <a:ext cx="6232299" cy="6204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290" name="Google Shape;290;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8"/>
          <p:cNvSpPr txBox="1"/>
          <p:nvPr>
            <p:ph type="title"/>
          </p:nvPr>
        </p:nvSpPr>
        <p:spPr>
          <a:xfrm>
            <a:off x="965201" y="643467"/>
            <a:ext cx="6255026" cy="5054008"/>
          </a:xfrm>
          <a:prstGeom prst="rect">
            <a:avLst/>
          </a:prstGeom>
          <a:noFill/>
          <a:ln>
            <a:noFill/>
          </a:ln>
        </p:spPr>
        <p:txBody>
          <a:bodyPr anchorCtr="0" anchor="ctr" bIns="45700" lIns="91425" spcFirstLastPara="1" rIns="91425" wrap="square" tIns="45700">
            <a:normAutofit/>
          </a:bodyPr>
          <a:lstStyle/>
          <a:p>
            <a:pPr indent="0" lvl="0" marL="0" rtl="0" algn="r">
              <a:lnSpc>
                <a:spcPct val="85000"/>
              </a:lnSpc>
              <a:spcBef>
                <a:spcPts val="0"/>
              </a:spcBef>
              <a:spcAft>
                <a:spcPts val="0"/>
              </a:spcAft>
              <a:buClr>
                <a:srgbClr val="262626"/>
              </a:buClr>
              <a:buSzPts val="8000"/>
              <a:buFont typeface="Calibri"/>
              <a:buNone/>
            </a:pPr>
            <a:r>
              <a:rPr lang="en-US" sz="8000">
                <a:solidFill>
                  <a:srgbClr val="262626"/>
                </a:solidFill>
              </a:rPr>
              <a:t>Why I love programming</a:t>
            </a:r>
            <a:endParaRPr/>
          </a:p>
        </p:txBody>
      </p:sp>
      <p:cxnSp>
        <p:nvCxnSpPr>
          <p:cNvPr id="292" name="Google Shape;292;p18"/>
          <p:cNvCxnSpPr/>
          <p:nvPr/>
        </p:nvCxnSpPr>
        <p:spPr>
          <a:xfrm>
            <a:off x="7534656" y="1391367"/>
            <a:ext cx="0" cy="3558208"/>
          </a:xfrm>
          <a:prstGeom prst="straightConnector1">
            <a:avLst/>
          </a:prstGeom>
          <a:noFill/>
          <a:ln cap="flat" cmpd="sng" w="12700">
            <a:solidFill>
              <a:schemeClr val="dk2"/>
            </a:solidFill>
            <a:prstDash val="solid"/>
            <a:round/>
            <a:headEnd len="sm" w="sm" type="none"/>
            <a:tailEnd len="sm" w="sm" type="none"/>
          </a:ln>
        </p:spPr>
      </p:cxnSp>
      <p:sp>
        <p:nvSpPr>
          <p:cNvPr id="293" name="Google Shape;293;p18"/>
          <p:cNvSpPr/>
          <p:nvPr/>
        </p:nvSpPr>
        <p:spPr>
          <a:xfrm>
            <a:off x="15" y="6340942"/>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2"/>
          <p:cNvSpPr txBox="1"/>
          <p:nvPr>
            <p:ph type="ctrTitle"/>
          </p:nvPr>
        </p:nvSpPr>
        <p:spPr>
          <a:xfrm>
            <a:off x="6573409" y="988741"/>
            <a:ext cx="4813935" cy="1297259"/>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262626"/>
              </a:buClr>
              <a:buSzPts val="5400"/>
              <a:buFont typeface="Calibri"/>
              <a:buNone/>
            </a:pPr>
            <a:r>
              <a:rPr lang="en-US" sz="5400"/>
              <a:t>CS 141</a:t>
            </a:r>
            <a:endParaRPr/>
          </a:p>
        </p:txBody>
      </p:sp>
      <p:sp>
        <p:nvSpPr>
          <p:cNvPr id="139" name="Google Shape;139;p2"/>
          <p:cNvSpPr/>
          <p:nvPr/>
        </p:nvSpPr>
        <p:spPr>
          <a:xfrm>
            <a:off x="0" y="0"/>
            <a:ext cx="1438656" cy="6858000"/>
          </a:xfrm>
          <a:prstGeom prst="rect">
            <a:avLst/>
          </a:prstGeom>
          <a:solidFill>
            <a:srgbClr val="3F3F3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Calibri"/>
              <a:ea typeface="Calibri"/>
              <a:cs typeface="Calibri"/>
              <a:sym typeface="Calibri"/>
            </a:endParaRPr>
          </a:p>
        </p:txBody>
      </p:sp>
      <p:sp>
        <p:nvSpPr>
          <p:cNvPr id="140" name="Google Shape;140;p2"/>
          <p:cNvSpPr/>
          <p:nvPr/>
        </p:nvSpPr>
        <p:spPr>
          <a:xfrm>
            <a:off x="1438656" y="0"/>
            <a:ext cx="4653776"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2"/>
          <p:cNvSpPr txBox="1"/>
          <p:nvPr>
            <p:ph idx="1" type="subTitle"/>
          </p:nvPr>
        </p:nvSpPr>
        <p:spPr>
          <a:xfrm>
            <a:off x="634000" y="167355"/>
            <a:ext cx="4653775" cy="147001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400"/>
              <a:buNone/>
            </a:pPr>
            <a:r>
              <a:rPr lang="en-US">
                <a:solidFill>
                  <a:srgbClr val="FFFFFF"/>
                </a:solidFill>
              </a:rPr>
              <a:t>WELCOME! </a:t>
            </a:r>
            <a:endParaRPr/>
          </a:p>
        </p:txBody>
      </p:sp>
      <p:sp>
        <p:nvSpPr>
          <p:cNvPr id="142" name="Google Shape;142;p2"/>
          <p:cNvSpPr txBox="1"/>
          <p:nvPr>
            <p:ph idx="12" type="sldNum"/>
          </p:nvPr>
        </p:nvSpPr>
        <p:spPr>
          <a:xfrm>
            <a:off x="10722820" y="6296279"/>
            <a:ext cx="63098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43" name="Google Shape;143;p2"/>
          <p:cNvSpPr txBox="1"/>
          <p:nvPr/>
        </p:nvSpPr>
        <p:spPr>
          <a:xfrm>
            <a:off x="6733568" y="2458757"/>
            <a:ext cx="4884691"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Today:</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About the course</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About me</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About you</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About experts and novices</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Programming!</a:t>
            </a:r>
            <a:endParaRPr/>
          </a:p>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Syllabus notes</a:t>
            </a:r>
            <a:endParaRPr/>
          </a:p>
        </p:txBody>
      </p:sp>
    </p:spTree>
  </p:cSld>
  <p:clrMapOvr>
    <a:masterClrMapping/>
  </p:clrMapOvr>
  <mc:AlternateContent>
    <mc:Choice Requires="p14">
      <p:transition spd="slow">
        <p14:flash/>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5cd68058cd_0_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The Art of Computer Programming</a:t>
            </a:r>
            <a:endParaRPr/>
          </a:p>
        </p:txBody>
      </p:sp>
      <p:sp>
        <p:nvSpPr>
          <p:cNvPr id="302" name="Google Shape;302;g15cd68058cd_0_7"/>
          <p:cNvSpPr txBox="1"/>
          <p:nvPr>
            <p:ph idx="1" type="body"/>
          </p:nvPr>
        </p:nvSpPr>
        <p:spPr>
          <a:xfrm>
            <a:off x="1097275" y="2905877"/>
            <a:ext cx="10058400" cy="2963100"/>
          </a:xfrm>
          <a:prstGeom prst="rect">
            <a:avLst/>
          </a:prstGeom>
        </p:spPr>
        <p:txBody>
          <a:bodyPr anchorCtr="0" anchor="t" bIns="45700" lIns="0" spcFirstLastPara="1" rIns="0" wrap="square" tIns="45700">
            <a:normAutofit/>
          </a:bodyPr>
          <a:lstStyle/>
          <a:p>
            <a:pPr indent="0" lvl="0" marL="0" rtl="0" algn="l">
              <a:spcBef>
                <a:spcPts val="1200"/>
              </a:spcBef>
              <a:spcAft>
                <a:spcPts val="200"/>
              </a:spcAft>
              <a:buNone/>
            </a:pPr>
            <a:r>
              <a:rPr lang="en-US"/>
              <a:t>“</a:t>
            </a:r>
            <a:r>
              <a:rPr lang="en-US" sz="3700"/>
              <a:t>The process of </a:t>
            </a:r>
            <a:r>
              <a:rPr lang="en-US" sz="3700"/>
              <a:t>preparing</a:t>
            </a:r>
            <a:r>
              <a:rPr lang="en-US" sz="3700"/>
              <a:t> programs for a digital computer is </a:t>
            </a:r>
            <a:r>
              <a:rPr lang="en-US" sz="3700"/>
              <a:t>especially</a:t>
            </a:r>
            <a:r>
              <a:rPr lang="en-US" sz="3700"/>
              <a:t> attractive, not only because it can be economically and scientifically rewarding, but also because it can be an aesthetic experience much like composing poetry or music” - Donald Knuth</a:t>
            </a:r>
            <a:endParaRPr sz="3700"/>
          </a:p>
        </p:txBody>
      </p:sp>
      <p:sp>
        <p:nvSpPr>
          <p:cNvPr id="303" name="Google Shape;303;g15cd68058cd_0_7"/>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1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1" name="Google Shape;311;p1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312" name="Google Shape;312;p19"/>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19"/>
          <p:cNvSpPr txBox="1"/>
          <p:nvPr>
            <p:ph type="title"/>
          </p:nvPr>
        </p:nvSpPr>
        <p:spPr>
          <a:xfrm>
            <a:off x="1097280" y="758952"/>
            <a:ext cx="1005840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8000">
                <a:solidFill>
                  <a:srgbClr val="262626"/>
                </a:solidFill>
              </a:rPr>
              <a:t>About me</a:t>
            </a:r>
            <a:endParaRPr/>
          </a:p>
        </p:txBody>
      </p:sp>
      <p:sp>
        <p:nvSpPr>
          <p:cNvPr id="314" name="Google Shape;314;p19"/>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0" name="Shape 320"/>
        <p:cNvGrpSpPr/>
        <p:nvPr/>
      </p:nvGrpSpPr>
      <p:grpSpPr>
        <a:xfrm>
          <a:off x="0" y="0"/>
          <a:ext cx="0" cy="0"/>
          <a:chOff x="0" y="0"/>
          <a:chExt cx="0" cy="0"/>
        </a:xfrm>
      </p:grpSpPr>
      <p:sp>
        <p:nvSpPr>
          <p:cNvPr id="321" name="Google Shape;321;p2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2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324" name="Google Shape;324;p20"/>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p20"/>
          <p:cNvSpPr txBox="1"/>
          <p:nvPr>
            <p:ph type="title"/>
          </p:nvPr>
        </p:nvSpPr>
        <p:spPr>
          <a:xfrm>
            <a:off x="1097280" y="758952"/>
            <a:ext cx="1005840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8000">
                <a:solidFill>
                  <a:srgbClr val="262626"/>
                </a:solidFill>
              </a:rPr>
              <a:t>About you!</a:t>
            </a:r>
            <a:endParaRPr/>
          </a:p>
        </p:txBody>
      </p:sp>
      <p:sp>
        <p:nvSpPr>
          <p:cNvPr id="326" name="Google Shape;326;p20"/>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457200" y="526946"/>
            <a:ext cx="10773313" cy="1863649"/>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Bridges:</a:t>
            </a:r>
            <a:br>
              <a:rPr lang="en-US"/>
            </a:br>
            <a:r>
              <a:rPr lang="en-US"/>
              <a:t> </a:t>
            </a:r>
            <a:r>
              <a:rPr lang="en-US" sz="3600"/>
              <a:t>At the beginning of every undertaking, assess honestly:</a:t>
            </a:r>
            <a:endParaRPr/>
          </a:p>
        </p:txBody>
      </p:sp>
      <p:grpSp>
        <p:nvGrpSpPr>
          <p:cNvPr id="334" name="Google Shape;334;p21"/>
          <p:cNvGrpSpPr/>
          <p:nvPr/>
        </p:nvGrpSpPr>
        <p:grpSpPr>
          <a:xfrm>
            <a:off x="1141411" y="2440771"/>
            <a:ext cx="9905999" cy="3584850"/>
            <a:chOff x="0" y="0"/>
            <a:chExt cx="9905999" cy="3584850"/>
          </a:xfrm>
        </p:grpSpPr>
        <p:cxnSp>
          <p:nvCxnSpPr>
            <p:cNvPr id="335" name="Google Shape;335;p21"/>
            <p:cNvCxnSpPr/>
            <p:nvPr/>
          </p:nvCxnSpPr>
          <p:spPr>
            <a:xfrm>
              <a:off x="0" y="0"/>
              <a:ext cx="9905999" cy="0"/>
            </a:xfrm>
            <a:prstGeom prst="straightConnector1">
              <a:avLst/>
            </a:prstGeom>
            <a:gradFill>
              <a:gsLst>
                <a:gs pos="0">
                  <a:srgbClr val="58A820"/>
                </a:gs>
                <a:gs pos="34000">
                  <a:srgbClr val="58A722"/>
                </a:gs>
                <a:gs pos="70000">
                  <a:srgbClr val="5AAD20"/>
                </a:gs>
                <a:gs pos="100000">
                  <a:srgbClr val="60AA2E"/>
                </a:gs>
              </a:gsLst>
              <a:path path="circle">
                <a:fillToRect b="50%" l="50%" r="50%" t="50%"/>
              </a:path>
              <a:tileRect/>
            </a:gradFill>
            <a:ln>
              <a:noFill/>
            </a:ln>
            <a:effectLst>
              <a:outerShdw blurRad="38100" rotWithShape="0" algn="br" dir="2700000" dist="25400">
                <a:srgbClr val="000000">
                  <a:alpha val="60000"/>
                </a:srgbClr>
              </a:outerShdw>
            </a:effectLst>
          </p:spPr>
        </p:cxnSp>
        <p:sp>
          <p:nvSpPr>
            <p:cNvPr id="336" name="Google Shape;336;p21"/>
            <p:cNvSpPr/>
            <p:nvPr/>
          </p:nvSpPr>
          <p:spPr>
            <a:xfrm>
              <a:off x="0" y="0"/>
              <a:ext cx="1981199" cy="35848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txBox="1"/>
            <p:nvPr/>
          </p:nvSpPr>
          <p:spPr>
            <a:xfrm>
              <a:off x="0" y="0"/>
              <a:ext cx="1981199" cy="3584850"/>
            </a:xfrm>
            <a:prstGeom prst="rect">
              <a:avLst/>
            </a:prstGeom>
            <a:noFill/>
            <a:ln>
              <a:noFill/>
            </a:ln>
          </p:spPr>
          <p:txBody>
            <a:bodyPr anchorCtr="0" anchor="t" bIns="247650" lIns="247650" spcFirstLastPara="1" rIns="247650" wrap="square" tIns="247650">
              <a:noAutofit/>
            </a:bodyPr>
            <a:lstStyle/>
            <a:p>
              <a:pPr indent="0" lvl="0" marL="0" marR="0" rtl="0" algn="l">
                <a:lnSpc>
                  <a:spcPct val="90000"/>
                </a:lnSpc>
                <a:spcBef>
                  <a:spcPts val="0"/>
                </a:spcBef>
                <a:spcAft>
                  <a:spcPts val="0"/>
                </a:spcAft>
                <a:buClr>
                  <a:schemeClr val="dk1"/>
                </a:buClr>
                <a:buSzPts val="6500"/>
                <a:buFont typeface="Calibri"/>
                <a:buNone/>
              </a:pPr>
              <a:r>
                <a:t/>
              </a:r>
              <a:endParaRPr sz="6500">
                <a:solidFill>
                  <a:schemeClr val="dk1"/>
                </a:solidFill>
                <a:latin typeface="Calibri"/>
                <a:ea typeface="Calibri"/>
                <a:cs typeface="Calibri"/>
                <a:sym typeface="Calibri"/>
              </a:endParaRPr>
            </a:p>
          </p:txBody>
        </p:sp>
        <p:sp>
          <p:nvSpPr>
            <p:cNvPr id="338" name="Google Shape;338;p21"/>
            <p:cNvSpPr/>
            <p:nvPr/>
          </p:nvSpPr>
          <p:spPr>
            <a:xfrm>
              <a:off x="2129789" y="42141"/>
              <a:ext cx="7776209" cy="842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txBox="1"/>
            <p:nvPr/>
          </p:nvSpPr>
          <p:spPr>
            <a:xfrm>
              <a:off x="2129789" y="42141"/>
              <a:ext cx="7776209" cy="842824"/>
            </a:xfrm>
            <a:prstGeom prst="rect">
              <a:avLst/>
            </a:prstGeom>
            <a:noFill/>
            <a:ln>
              <a:noFill/>
            </a:ln>
          </p:spPr>
          <p:txBody>
            <a:bodyPr anchorCtr="0" anchor="t" bIns="148575" lIns="148575" spcFirstLastPara="1" rIns="148575" wrap="square" tIns="148575">
              <a:noAutofit/>
            </a:bodyPr>
            <a:lstStyle/>
            <a:p>
              <a:pPr indent="0" lvl="0" marL="0" marR="0" rtl="0" algn="l">
                <a:lnSpc>
                  <a:spcPct val="90000"/>
                </a:lnSpc>
                <a:spcBef>
                  <a:spcPts val="0"/>
                </a:spcBef>
                <a:spcAft>
                  <a:spcPts val="0"/>
                </a:spcAft>
                <a:buClr>
                  <a:schemeClr val="dk1"/>
                </a:buClr>
                <a:buSzPts val="3900"/>
                <a:buFont typeface="Calibri"/>
                <a:buNone/>
              </a:pPr>
              <a:r>
                <a:rPr lang="en-US" sz="3900">
                  <a:solidFill>
                    <a:schemeClr val="dk1"/>
                  </a:solidFill>
                  <a:latin typeface="Calibri"/>
                  <a:ea typeface="Calibri"/>
                  <a:cs typeface="Calibri"/>
                  <a:sym typeface="Calibri"/>
                </a:rPr>
                <a:t>where you are</a:t>
              </a:r>
              <a:endParaRPr/>
            </a:p>
          </p:txBody>
        </p:sp>
        <p:cxnSp>
          <p:nvCxnSpPr>
            <p:cNvPr id="340" name="Google Shape;340;p21"/>
            <p:cNvCxnSpPr/>
            <p:nvPr/>
          </p:nvCxnSpPr>
          <p:spPr>
            <a:xfrm>
              <a:off x="1981199" y="884966"/>
              <a:ext cx="7924799" cy="0"/>
            </a:xfrm>
            <a:prstGeom prst="straightConnector1">
              <a:avLst/>
            </a:prstGeom>
            <a:solidFill>
              <a:srgbClr val="62A534"/>
            </a:solidFill>
            <a:ln cap="flat" cmpd="sng" w="15875">
              <a:solidFill>
                <a:srgbClr val="C4D8BD"/>
              </a:solidFill>
              <a:prstDash val="solid"/>
              <a:round/>
              <a:headEnd len="sm" w="sm" type="none"/>
              <a:tailEnd len="sm" w="sm" type="none"/>
            </a:ln>
          </p:spPr>
        </p:cxnSp>
        <p:sp>
          <p:nvSpPr>
            <p:cNvPr id="341" name="Google Shape;341;p21"/>
            <p:cNvSpPr/>
            <p:nvPr/>
          </p:nvSpPr>
          <p:spPr>
            <a:xfrm>
              <a:off x="2129789" y="927107"/>
              <a:ext cx="7776209" cy="842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txBox="1"/>
            <p:nvPr/>
          </p:nvSpPr>
          <p:spPr>
            <a:xfrm>
              <a:off x="2129789" y="927107"/>
              <a:ext cx="7776209" cy="842824"/>
            </a:xfrm>
            <a:prstGeom prst="rect">
              <a:avLst/>
            </a:prstGeom>
            <a:noFill/>
            <a:ln>
              <a:noFill/>
            </a:ln>
          </p:spPr>
          <p:txBody>
            <a:bodyPr anchorCtr="0" anchor="t" bIns="148575" lIns="148575" spcFirstLastPara="1" rIns="148575" wrap="square" tIns="148575">
              <a:noAutofit/>
            </a:bodyPr>
            <a:lstStyle/>
            <a:p>
              <a:pPr indent="0" lvl="0" marL="0" marR="0" rtl="0" algn="l">
                <a:lnSpc>
                  <a:spcPct val="90000"/>
                </a:lnSpc>
                <a:spcBef>
                  <a:spcPts val="0"/>
                </a:spcBef>
                <a:spcAft>
                  <a:spcPts val="0"/>
                </a:spcAft>
                <a:buClr>
                  <a:schemeClr val="dk1"/>
                </a:buClr>
                <a:buSzPts val="3900"/>
                <a:buFont typeface="Calibri"/>
                <a:buNone/>
              </a:pPr>
              <a:r>
                <a:rPr lang="en-US" sz="3900">
                  <a:solidFill>
                    <a:schemeClr val="dk1"/>
                  </a:solidFill>
                  <a:latin typeface="Calibri"/>
                  <a:ea typeface="Calibri"/>
                  <a:cs typeface="Calibri"/>
                  <a:sym typeface="Calibri"/>
                </a:rPr>
                <a:t>what you’re trying to go</a:t>
              </a:r>
              <a:endParaRPr/>
            </a:p>
          </p:txBody>
        </p:sp>
        <p:cxnSp>
          <p:nvCxnSpPr>
            <p:cNvPr id="343" name="Google Shape;343;p21"/>
            <p:cNvCxnSpPr/>
            <p:nvPr/>
          </p:nvCxnSpPr>
          <p:spPr>
            <a:xfrm>
              <a:off x="1981199" y="1769932"/>
              <a:ext cx="7924799" cy="0"/>
            </a:xfrm>
            <a:prstGeom prst="straightConnector1">
              <a:avLst/>
            </a:prstGeom>
            <a:solidFill>
              <a:srgbClr val="62A534"/>
            </a:solidFill>
            <a:ln cap="flat" cmpd="sng" w="15875">
              <a:solidFill>
                <a:srgbClr val="C4D8BD"/>
              </a:solidFill>
              <a:prstDash val="solid"/>
              <a:round/>
              <a:headEnd len="sm" w="sm" type="none"/>
              <a:tailEnd len="sm" w="sm" type="none"/>
            </a:ln>
          </p:spPr>
        </p:cxnSp>
        <p:sp>
          <p:nvSpPr>
            <p:cNvPr id="344" name="Google Shape;344;p21"/>
            <p:cNvSpPr/>
            <p:nvPr/>
          </p:nvSpPr>
          <p:spPr>
            <a:xfrm>
              <a:off x="2129789" y="1812073"/>
              <a:ext cx="7776209" cy="842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txBox="1"/>
            <p:nvPr/>
          </p:nvSpPr>
          <p:spPr>
            <a:xfrm>
              <a:off x="2129789" y="1812073"/>
              <a:ext cx="7776209" cy="842824"/>
            </a:xfrm>
            <a:prstGeom prst="rect">
              <a:avLst/>
            </a:prstGeom>
            <a:noFill/>
            <a:ln>
              <a:noFill/>
            </a:ln>
          </p:spPr>
          <p:txBody>
            <a:bodyPr anchorCtr="0" anchor="t" bIns="148575" lIns="148575" spcFirstLastPara="1" rIns="148575" wrap="square" tIns="148575">
              <a:noAutofit/>
            </a:bodyPr>
            <a:lstStyle/>
            <a:p>
              <a:pPr indent="0" lvl="0" marL="0" marR="0" rtl="0" algn="l">
                <a:lnSpc>
                  <a:spcPct val="90000"/>
                </a:lnSpc>
                <a:spcBef>
                  <a:spcPts val="0"/>
                </a:spcBef>
                <a:spcAft>
                  <a:spcPts val="0"/>
                </a:spcAft>
                <a:buClr>
                  <a:schemeClr val="dk1"/>
                </a:buClr>
                <a:buSzPts val="3900"/>
                <a:buFont typeface="Calibri"/>
                <a:buNone/>
              </a:pPr>
              <a:r>
                <a:rPr lang="en-US" sz="3900">
                  <a:solidFill>
                    <a:schemeClr val="dk1"/>
                  </a:solidFill>
                  <a:latin typeface="Calibri"/>
                  <a:ea typeface="Calibri"/>
                  <a:cs typeface="Calibri"/>
                  <a:sym typeface="Calibri"/>
                </a:rPr>
                <a:t>what might stop you</a:t>
              </a:r>
              <a:endParaRPr/>
            </a:p>
          </p:txBody>
        </p:sp>
        <p:cxnSp>
          <p:nvCxnSpPr>
            <p:cNvPr id="346" name="Google Shape;346;p21"/>
            <p:cNvCxnSpPr/>
            <p:nvPr/>
          </p:nvCxnSpPr>
          <p:spPr>
            <a:xfrm>
              <a:off x="1981199" y="2654898"/>
              <a:ext cx="7924799" cy="0"/>
            </a:xfrm>
            <a:prstGeom prst="straightConnector1">
              <a:avLst/>
            </a:prstGeom>
            <a:solidFill>
              <a:srgbClr val="62A534"/>
            </a:solidFill>
            <a:ln cap="flat" cmpd="sng" w="15875">
              <a:solidFill>
                <a:srgbClr val="C4D8BD"/>
              </a:solidFill>
              <a:prstDash val="solid"/>
              <a:round/>
              <a:headEnd len="sm" w="sm" type="none"/>
              <a:tailEnd len="sm" w="sm" type="none"/>
            </a:ln>
          </p:spPr>
        </p:cxnSp>
        <p:sp>
          <p:nvSpPr>
            <p:cNvPr id="347" name="Google Shape;347;p21"/>
            <p:cNvSpPr/>
            <p:nvPr/>
          </p:nvSpPr>
          <p:spPr>
            <a:xfrm>
              <a:off x="2129789" y="2697039"/>
              <a:ext cx="7776209" cy="84282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txBox="1"/>
            <p:nvPr/>
          </p:nvSpPr>
          <p:spPr>
            <a:xfrm>
              <a:off x="2129789" y="2697039"/>
              <a:ext cx="7776209" cy="842824"/>
            </a:xfrm>
            <a:prstGeom prst="rect">
              <a:avLst/>
            </a:prstGeom>
            <a:noFill/>
            <a:ln>
              <a:noFill/>
            </a:ln>
          </p:spPr>
          <p:txBody>
            <a:bodyPr anchorCtr="0" anchor="t" bIns="148575" lIns="148575" spcFirstLastPara="1" rIns="148575" wrap="square" tIns="148575">
              <a:noAutofit/>
            </a:bodyPr>
            <a:lstStyle/>
            <a:p>
              <a:pPr indent="0" lvl="0" marL="0" marR="0" rtl="0" algn="l">
                <a:lnSpc>
                  <a:spcPct val="90000"/>
                </a:lnSpc>
                <a:spcBef>
                  <a:spcPts val="0"/>
                </a:spcBef>
                <a:spcAft>
                  <a:spcPts val="0"/>
                </a:spcAft>
                <a:buClr>
                  <a:schemeClr val="dk1"/>
                </a:buClr>
                <a:buSzPts val="3900"/>
                <a:buFont typeface="Calibri"/>
                <a:buNone/>
              </a:pPr>
              <a:r>
                <a:rPr lang="en-US" sz="3900">
                  <a:solidFill>
                    <a:schemeClr val="dk1"/>
                  </a:solidFill>
                  <a:latin typeface="Calibri"/>
                  <a:ea typeface="Calibri"/>
                  <a:cs typeface="Calibri"/>
                  <a:sym typeface="Calibri"/>
                </a:rPr>
                <a:t>and then plan to persevere.</a:t>
              </a:r>
              <a:endParaRPr/>
            </a:p>
          </p:txBody>
        </p:sp>
        <p:cxnSp>
          <p:nvCxnSpPr>
            <p:cNvPr id="349" name="Google Shape;349;p21"/>
            <p:cNvCxnSpPr/>
            <p:nvPr/>
          </p:nvCxnSpPr>
          <p:spPr>
            <a:xfrm>
              <a:off x="1981199" y="3539864"/>
              <a:ext cx="7924799" cy="0"/>
            </a:xfrm>
            <a:prstGeom prst="straightConnector1">
              <a:avLst/>
            </a:prstGeom>
            <a:solidFill>
              <a:srgbClr val="62A534"/>
            </a:solidFill>
            <a:ln cap="flat" cmpd="sng" w="15875">
              <a:solidFill>
                <a:srgbClr val="C4D8BD"/>
              </a:solidFill>
              <a:prstDash val="solid"/>
              <a:round/>
              <a:headEnd len="sm" w="sm" type="none"/>
              <a:tailEnd len="sm" w="sm" type="none"/>
            </a:ln>
          </p:spPr>
        </p:cxnSp>
      </p:grpSp>
      <p:pic>
        <p:nvPicPr>
          <p:cNvPr descr="Tropical island vector image" id="350" name="Google Shape;350;p21"/>
          <p:cNvPicPr preferRelativeResize="0"/>
          <p:nvPr/>
        </p:nvPicPr>
        <p:blipFill rotWithShape="1">
          <a:blip r:embed="rId3">
            <a:alphaModFix/>
          </a:blip>
          <a:srcRect b="26643" l="0" r="0" t="0"/>
          <a:stretch/>
        </p:blipFill>
        <p:spPr>
          <a:xfrm flipH="1">
            <a:off x="8731097" y="2501632"/>
            <a:ext cx="1508942" cy="830183"/>
          </a:xfrm>
          <a:prstGeom prst="rect">
            <a:avLst/>
          </a:prstGeom>
          <a:noFill/>
          <a:ln>
            <a:noFill/>
          </a:ln>
        </p:spPr>
      </p:pic>
      <p:pic>
        <p:nvPicPr>
          <p:cNvPr descr="Tropical island vector image" id="351" name="Google Shape;351;p21"/>
          <p:cNvPicPr preferRelativeResize="0"/>
          <p:nvPr/>
        </p:nvPicPr>
        <p:blipFill rotWithShape="1">
          <a:blip r:embed="rId3">
            <a:alphaModFix/>
          </a:blip>
          <a:srcRect b="26643" l="0" r="0" t="0"/>
          <a:stretch/>
        </p:blipFill>
        <p:spPr>
          <a:xfrm>
            <a:off x="10199279" y="3394141"/>
            <a:ext cx="1508942" cy="830183"/>
          </a:xfrm>
          <a:prstGeom prst="rect">
            <a:avLst/>
          </a:prstGeom>
          <a:noFill/>
          <a:ln>
            <a:noFill/>
          </a:ln>
        </p:spPr>
      </p:pic>
      <p:pic>
        <p:nvPicPr>
          <p:cNvPr descr="Scary teeth shark" id="352" name="Google Shape;352;p21"/>
          <p:cNvPicPr preferRelativeResize="0"/>
          <p:nvPr/>
        </p:nvPicPr>
        <p:blipFill rotWithShape="1">
          <a:blip r:embed="rId4">
            <a:alphaModFix/>
          </a:blip>
          <a:srcRect b="0" l="0" r="0" t="0"/>
          <a:stretch/>
        </p:blipFill>
        <p:spPr>
          <a:xfrm>
            <a:off x="9485568" y="4348016"/>
            <a:ext cx="1391982" cy="634744"/>
          </a:xfrm>
          <a:prstGeom prst="rect">
            <a:avLst/>
          </a:prstGeom>
          <a:noFill/>
          <a:ln>
            <a:noFill/>
          </a:ln>
        </p:spPr>
      </p:pic>
      <p:pic>
        <p:nvPicPr>
          <p:cNvPr descr="Bridge scene" id="353" name="Google Shape;353;p21"/>
          <p:cNvPicPr preferRelativeResize="0"/>
          <p:nvPr/>
        </p:nvPicPr>
        <p:blipFill rotWithShape="1">
          <a:blip r:embed="rId5">
            <a:alphaModFix/>
          </a:blip>
          <a:srcRect b="28051" l="0" r="0" t="0"/>
          <a:stretch/>
        </p:blipFill>
        <p:spPr>
          <a:xfrm>
            <a:off x="9168045" y="4665388"/>
            <a:ext cx="2062468" cy="1483925"/>
          </a:xfrm>
          <a:prstGeom prst="round2DiagRect">
            <a:avLst>
              <a:gd fmla="val 5608" name="adj1"/>
              <a:gd fmla="val 0" name="adj2"/>
            </a:avLst>
          </a:prstGeom>
          <a:noFill/>
          <a:ln cap="sq" cmpd="sng" w="19050">
            <a:solidFill>
              <a:srgbClr val="86A794">
                <a:alpha val="60000"/>
              </a:srgbClr>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2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2"/>
                                        </p:tgtEl>
                                        <p:attrNameLst>
                                          <p:attrName>style.visibility</p:attrName>
                                        </p:attrNameLst>
                                      </p:cBhvr>
                                      <p:to>
                                        <p:strVal val="visible"/>
                                      </p:to>
                                    </p:set>
                                    <p:anim calcmode="lin" valueType="num">
                                      <p:cBhvr additive="base">
                                        <p:cTn dur="500"/>
                                        <p:tgtEl>
                                          <p:spTgt spid="352"/>
                                        </p:tgtEl>
                                        <p:attrNameLst>
                                          <p:attrName>ppt_w</p:attrName>
                                        </p:attrNameLst>
                                      </p:cBhvr>
                                      <p:tavLst>
                                        <p:tav fmla="" tm="0">
                                          <p:val>
                                            <p:strVal val="0"/>
                                          </p:val>
                                        </p:tav>
                                        <p:tav fmla="" tm="100000">
                                          <p:val>
                                            <p:strVal val="#ppt_w"/>
                                          </p:val>
                                        </p:tav>
                                      </p:tavLst>
                                    </p:anim>
                                    <p:anim calcmode="lin" valueType="num">
                                      <p:cBhvr additive="base">
                                        <p:cTn dur="500"/>
                                        <p:tgtEl>
                                          <p:spTgt spid="35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2"/>
          <p:cNvSpPr txBox="1"/>
          <p:nvPr>
            <p:ph type="title"/>
          </p:nvPr>
        </p:nvSpPr>
        <p:spPr>
          <a:xfrm>
            <a:off x="1141413" y="0"/>
            <a:ext cx="5794646" cy="147857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200"/>
              <a:buFont typeface="Calibri"/>
              <a:buNone/>
            </a:pPr>
            <a:r>
              <a:rPr lang="en-US" sz="3200"/>
              <a:t>Take the Anonymous survey:</a:t>
            </a:r>
            <a:endParaRPr/>
          </a:p>
        </p:txBody>
      </p:sp>
      <p:sp>
        <p:nvSpPr>
          <p:cNvPr id="359" name="Google Shape;359;p22"/>
          <p:cNvSpPr txBox="1"/>
          <p:nvPr>
            <p:ph idx="1" type="body"/>
          </p:nvPr>
        </p:nvSpPr>
        <p:spPr>
          <a:xfrm>
            <a:off x="1141411" y="2249487"/>
            <a:ext cx="6077535" cy="3965046"/>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4800"/>
              <a:buNone/>
            </a:pPr>
            <a:r>
              <a:rPr lang="en-US" sz="4800"/>
              <a:t>http://bit.ly/141bridges</a:t>
            </a:r>
            <a:endParaRPr/>
          </a:p>
        </p:txBody>
      </p:sp>
      <p:pic>
        <p:nvPicPr>
          <p:cNvPr descr="Bridge scene" id="360" name="Google Shape;360;p22"/>
          <p:cNvPicPr preferRelativeResize="0"/>
          <p:nvPr/>
        </p:nvPicPr>
        <p:blipFill rotWithShape="1">
          <a:blip r:embed="rId3">
            <a:alphaModFix/>
          </a:blip>
          <a:srcRect b="28051" l="0" r="0" t="0"/>
          <a:stretch/>
        </p:blipFill>
        <p:spPr>
          <a:xfrm>
            <a:off x="4700282" y="3189558"/>
            <a:ext cx="2897751" cy="2084903"/>
          </a:xfrm>
          <a:prstGeom prst="round2DiagRect">
            <a:avLst>
              <a:gd fmla="val 5608" name="adj1"/>
              <a:gd fmla="val 0" name="adj2"/>
            </a:avLst>
          </a:prstGeom>
          <a:noFill/>
          <a:ln cap="sq" cmpd="sng" w="19050">
            <a:solidFill>
              <a:srgbClr val="86A794">
                <a:alpha val="60000"/>
              </a:srgbClr>
            </a:solidFill>
            <a:prstDash val="solid"/>
            <a:miter lim="800000"/>
            <a:headEnd len="sm" w="sm" type="none"/>
            <a:tailEnd len="sm" w="sm" type="none"/>
          </a:ln>
        </p:spPr>
      </p:pic>
      <p:pic>
        <p:nvPicPr>
          <p:cNvPr descr="Tropical island vector image" id="361" name="Google Shape;361;p22"/>
          <p:cNvPicPr preferRelativeResize="0"/>
          <p:nvPr/>
        </p:nvPicPr>
        <p:blipFill rotWithShape="1">
          <a:blip r:embed="rId4">
            <a:alphaModFix/>
          </a:blip>
          <a:srcRect b="0" l="0" r="0" t="0"/>
          <a:stretch/>
        </p:blipFill>
        <p:spPr>
          <a:xfrm>
            <a:off x="6149158" y="3429000"/>
            <a:ext cx="4762500" cy="3571875"/>
          </a:xfrm>
          <a:prstGeom prst="rect">
            <a:avLst/>
          </a:prstGeom>
          <a:noFill/>
          <a:ln>
            <a:noFill/>
          </a:ln>
        </p:spPr>
      </p:pic>
      <p:pic>
        <p:nvPicPr>
          <p:cNvPr descr="Tropical island vector image" id="362" name="Google Shape;362;p22"/>
          <p:cNvPicPr preferRelativeResize="0"/>
          <p:nvPr/>
        </p:nvPicPr>
        <p:blipFill rotWithShape="1">
          <a:blip r:embed="rId4">
            <a:alphaModFix/>
          </a:blip>
          <a:srcRect b="0" l="0" r="0" t="0"/>
          <a:stretch/>
        </p:blipFill>
        <p:spPr>
          <a:xfrm flipH="1">
            <a:off x="1386658" y="3436415"/>
            <a:ext cx="4762500" cy="3571875"/>
          </a:xfrm>
          <a:prstGeom prst="rect">
            <a:avLst/>
          </a:prstGeom>
          <a:noFill/>
          <a:ln>
            <a:noFill/>
          </a:ln>
        </p:spPr>
      </p:pic>
      <p:pic>
        <p:nvPicPr>
          <p:cNvPr descr="Scary teeth shark" id="363" name="Google Shape;363;p22"/>
          <p:cNvPicPr preferRelativeResize="0"/>
          <p:nvPr/>
        </p:nvPicPr>
        <p:blipFill rotWithShape="1">
          <a:blip r:embed="rId5">
            <a:alphaModFix/>
          </a:blip>
          <a:srcRect b="0" l="0" r="0" t="0"/>
          <a:stretch/>
        </p:blipFill>
        <p:spPr>
          <a:xfrm>
            <a:off x="6750972" y="5513903"/>
            <a:ext cx="1694122" cy="7725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5cd68058cd_0_14"/>
          <p:cNvSpPr txBox="1"/>
          <p:nvPr>
            <p:ph type="title"/>
          </p:nvPr>
        </p:nvSpPr>
        <p:spPr>
          <a:xfrm>
            <a:off x="1097280" y="286603"/>
            <a:ext cx="10058400" cy="1450800"/>
          </a:xfrm>
          <a:prstGeom prst="rect">
            <a:avLst/>
          </a:prstGeom>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t>http://bit.ly/141bridges</a:t>
            </a:r>
            <a:endParaRPr/>
          </a:p>
          <a:p>
            <a:pPr indent="0" lvl="0" marL="0" rtl="0" algn="l">
              <a:spcBef>
                <a:spcPts val="0"/>
              </a:spcBef>
              <a:spcAft>
                <a:spcPts val="0"/>
              </a:spcAft>
              <a:buNone/>
            </a:pPr>
            <a:r>
              <a:rPr lang="en-US"/>
              <a:t>When done, </a:t>
            </a:r>
            <a:r>
              <a:rPr lang="en-US"/>
              <a:t>introduce</a:t>
            </a:r>
            <a:r>
              <a:rPr lang="en-US"/>
              <a:t> yourself to the people next to you:</a:t>
            </a:r>
            <a:endParaRPr/>
          </a:p>
        </p:txBody>
      </p:sp>
      <p:sp>
        <p:nvSpPr>
          <p:cNvPr id="370" name="Google Shape;370;g15cd68058cd_0_14"/>
          <p:cNvSpPr txBox="1"/>
          <p:nvPr>
            <p:ph idx="1" type="body"/>
          </p:nvPr>
        </p:nvSpPr>
        <p:spPr>
          <a:xfrm>
            <a:off x="1097275" y="2562902"/>
            <a:ext cx="10058400" cy="3306000"/>
          </a:xfrm>
          <a:prstGeom prst="rect">
            <a:avLst/>
          </a:prstGeom>
        </p:spPr>
        <p:txBody>
          <a:bodyPr anchorCtr="0" anchor="t" bIns="45700" lIns="0" spcFirstLastPara="1" rIns="0" wrap="square" tIns="45700">
            <a:normAutofit/>
          </a:bodyPr>
          <a:lstStyle/>
          <a:p>
            <a:pPr indent="-514350" lvl="0" marL="457200" rtl="0" algn="l">
              <a:spcBef>
                <a:spcPts val="1200"/>
              </a:spcBef>
              <a:spcAft>
                <a:spcPts val="0"/>
              </a:spcAft>
              <a:buSzPts val="4500"/>
              <a:buAutoNum type="arabicPeriod"/>
            </a:pPr>
            <a:r>
              <a:rPr lang="en-US" sz="4500"/>
              <a:t>Name?</a:t>
            </a:r>
            <a:endParaRPr sz="4500"/>
          </a:p>
          <a:p>
            <a:pPr indent="-514350" lvl="0" marL="457200" rtl="0" algn="l">
              <a:spcBef>
                <a:spcPts val="0"/>
              </a:spcBef>
              <a:spcAft>
                <a:spcPts val="0"/>
              </a:spcAft>
              <a:buSzPts val="4500"/>
              <a:buAutoNum type="arabicPeriod"/>
            </a:pPr>
            <a:r>
              <a:rPr lang="en-US" sz="4500"/>
              <a:t>Where from?</a:t>
            </a:r>
            <a:endParaRPr sz="4500"/>
          </a:p>
          <a:p>
            <a:pPr indent="-514350" lvl="0" marL="457200" rtl="0" algn="l">
              <a:spcBef>
                <a:spcPts val="0"/>
              </a:spcBef>
              <a:spcAft>
                <a:spcPts val="0"/>
              </a:spcAft>
              <a:buSzPts val="4500"/>
              <a:buAutoNum type="arabicPeriod"/>
            </a:pPr>
            <a:r>
              <a:rPr lang="en-US" sz="4500"/>
              <a:t>Like study groups?</a:t>
            </a:r>
            <a:endParaRPr sz="4500"/>
          </a:p>
          <a:p>
            <a:pPr indent="-514350" lvl="0" marL="457200" rtl="0" algn="l">
              <a:spcBef>
                <a:spcPts val="0"/>
              </a:spcBef>
              <a:spcAft>
                <a:spcPts val="0"/>
              </a:spcAft>
              <a:buSzPts val="4500"/>
              <a:buAutoNum type="arabicPeriod"/>
            </a:pPr>
            <a:r>
              <a:rPr lang="en-US" sz="4500"/>
              <a:t>Favorite anti-procrastination technique?</a:t>
            </a:r>
            <a:endParaRPr sz="4500"/>
          </a:p>
        </p:txBody>
      </p:sp>
      <p:sp>
        <p:nvSpPr>
          <p:cNvPr id="371" name="Google Shape;371;g15cd68058cd_0_14"/>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6" name="Shape 376"/>
        <p:cNvGrpSpPr/>
        <p:nvPr/>
      </p:nvGrpSpPr>
      <p:grpSpPr>
        <a:xfrm>
          <a:off x="0" y="0"/>
          <a:ext cx="0" cy="0"/>
          <a:chOff x="0" y="0"/>
          <a:chExt cx="0" cy="0"/>
        </a:xfrm>
      </p:grpSpPr>
      <p:sp>
        <p:nvSpPr>
          <p:cNvPr id="377" name="Google Shape;377;p23"/>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rgbClr val="3F3F3F"/>
              </a:buClr>
              <a:buSzPct val="100000"/>
              <a:buFont typeface="Calibri"/>
              <a:buNone/>
            </a:pPr>
            <a:r>
              <a:rPr lang="en-US" sz="4000"/>
              <a:t>When done:</a:t>
            </a:r>
            <a:br>
              <a:rPr lang="en-US" sz="4000"/>
            </a:br>
            <a:r>
              <a:rPr lang="en-US" sz="4000"/>
              <a:t>Join a breakout room!</a:t>
            </a:r>
            <a:endParaRPr/>
          </a:p>
        </p:txBody>
      </p:sp>
      <p:sp>
        <p:nvSpPr>
          <p:cNvPr id="378" name="Google Shape;378;p23"/>
          <p:cNvSpPr txBox="1"/>
          <p:nvPr>
            <p:ph idx="1" type="body"/>
          </p:nvPr>
        </p:nvSpPr>
        <p:spPr>
          <a:xfrm>
            <a:off x="1206500" y="2249487"/>
            <a:ext cx="9840911" cy="3541714"/>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800"/>
              <a:buNone/>
            </a:pPr>
            <a:r>
              <a:rPr lang="en-US" sz="2800"/>
              <a:t>https://bit.ly/csci141w22-breakoutroomprompts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2" name="Shape 382"/>
        <p:cNvGrpSpPr/>
        <p:nvPr/>
      </p:nvGrpSpPr>
      <p:grpSpPr>
        <a:xfrm>
          <a:off x="0" y="0"/>
          <a:ext cx="0" cy="0"/>
          <a:chOff x="0" y="0"/>
          <a:chExt cx="0" cy="0"/>
        </a:xfrm>
      </p:grpSpPr>
      <p:sp>
        <p:nvSpPr>
          <p:cNvPr id="383" name="Google Shape;383;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5" name="Google Shape;385;p2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386" name="Google Shape;386;p24"/>
          <p:cNvSpPr/>
          <p:nvPr/>
        </p:nvSpPr>
        <p:spPr>
          <a:xfrm>
            <a:off x="1507"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24"/>
          <p:cNvSpPr txBox="1"/>
          <p:nvPr>
            <p:ph type="title"/>
          </p:nvPr>
        </p:nvSpPr>
        <p:spPr>
          <a:xfrm>
            <a:off x="548647" y="789910"/>
            <a:ext cx="1109156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8000">
                <a:solidFill>
                  <a:srgbClr val="262626"/>
                </a:solidFill>
              </a:rPr>
              <a:t>About experts and novices</a:t>
            </a:r>
            <a:endParaRPr/>
          </a:p>
        </p:txBody>
      </p:sp>
      <p:sp>
        <p:nvSpPr>
          <p:cNvPr id="388" name="Google Shape;388;p24"/>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1507" y="4906176"/>
            <a:ext cx="12188952"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This class is for everyone who is here</a:t>
            </a:r>
            <a:endParaRPr/>
          </a:p>
        </p:txBody>
      </p:sp>
      <p:sp>
        <p:nvSpPr>
          <p:cNvPr id="396" name="Google Shape;396;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15900" lvl="0" marL="91440" rtl="0" algn="l">
              <a:lnSpc>
                <a:spcPct val="90000"/>
              </a:lnSpc>
              <a:spcBef>
                <a:spcPts val="0"/>
              </a:spcBef>
              <a:spcAft>
                <a:spcPts val="0"/>
              </a:spcAft>
              <a:buSzPts val="3400"/>
              <a:buFont typeface="Noto Sans Symbols"/>
              <a:buChar char="⮚"/>
            </a:pPr>
            <a:r>
              <a:rPr lang="en-US" sz="3400"/>
              <a:t>Beginners – everyone can learn to program</a:t>
            </a:r>
            <a:endParaRPr sz="3400"/>
          </a:p>
          <a:p>
            <a:pPr indent="-215900" lvl="0" marL="91440" rtl="0" algn="l">
              <a:lnSpc>
                <a:spcPct val="90000"/>
              </a:lnSpc>
              <a:spcBef>
                <a:spcPts val="1400"/>
              </a:spcBef>
              <a:spcAft>
                <a:spcPts val="0"/>
              </a:spcAft>
              <a:buSzPts val="3400"/>
              <a:buFont typeface="Noto Sans Symbols"/>
              <a:buChar char="⮚"/>
            </a:pPr>
            <a:r>
              <a:rPr lang="en-US" sz="3400"/>
              <a:t>Experts – all programmers can learn to be better programmers by solidifying fundamentals AND better collaborators and communicators. </a:t>
            </a:r>
            <a:endParaRPr sz="3400"/>
          </a:p>
          <a:p>
            <a:pPr indent="0" lvl="0" marL="91440" rtl="0" algn="l">
              <a:lnSpc>
                <a:spcPct val="90000"/>
              </a:lnSpc>
              <a:spcBef>
                <a:spcPts val="1400"/>
              </a:spcBef>
              <a:spcAft>
                <a:spcPts val="0"/>
              </a:spcAft>
              <a:buSzPts val="2000"/>
              <a:buFont typeface="Noto Sans Symbols"/>
              <a:buNone/>
            </a:pPr>
            <a:r>
              <a:t/>
            </a:r>
            <a:endParaRPr/>
          </a:p>
          <a:p>
            <a:pPr indent="0" lvl="0" marL="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
        <p:nvSpPr>
          <p:cNvPr id="397" name="Google Shape;397;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6"/>
          <p:cNvSpPr txBox="1"/>
          <p:nvPr/>
        </p:nvSpPr>
        <p:spPr>
          <a:xfrm>
            <a:off x="3759203" y="1790700"/>
            <a:ext cx="45881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Get ready for some really difficult questions …</a:t>
            </a:r>
            <a:endParaRPr/>
          </a:p>
        </p:txBody>
      </p:sp>
      <p:sp>
        <p:nvSpPr>
          <p:cNvPr id="403" name="Google Shape;403;p26"/>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590bdd84e0_0_0"/>
          <p:cNvSpPr txBox="1"/>
          <p:nvPr>
            <p:ph type="ctrTitle"/>
          </p:nvPr>
        </p:nvSpPr>
        <p:spPr>
          <a:xfrm>
            <a:off x="968550" y="120801"/>
            <a:ext cx="10058400" cy="1656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Covid precautions</a:t>
            </a:r>
            <a:endParaRPr/>
          </a:p>
        </p:txBody>
      </p:sp>
      <p:sp>
        <p:nvSpPr>
          <p:cNvPr id="150" name="Google Shape;150;g1590bdd84e0_0_0"/>
          <p:cNvSpPr txBox="1"/>
          <p:nvPr>
            <p:ph idx="1" type="subTitle"/>
          </p:nvPr>
        </p:nvSpPr>
        <p:spPr>
          <a:xfrm>
            <a:off x="250425" y="2230500"/>
            <a:ext cx="11559300" cy="3464400"/>
          </a:xfrm>
          <a:prstGeom prst="rect">
            <a:avLst/>
          </a:prstGeom>
        </p:spPr>
        <p:txBody>
          <a:bodyPr anchorCtr="0" anchor="t" bIns="45700" lIns="91425" spcFirstLastPara="1" rIns="91425" wrap="square" tIns="45700">
            <a:normAutofit lnSpcReduction="10000"/>
          </a:bodyPr>
          <a:lstStyle/>
          <a:p>
            <a:pPr indent="0" lvl="0" marL="0" rtl="0" algn="l">
              <a:spcBef>
                <a:spcPts val="1200"/>
              </a:spcBef>
              <a:spcAft>
                <a:spcPts val="0"/>
              </a:spcAft>
              <a:buNone/>
            </a:pPr>
            <a:r>
              <a:rPr lang="en-US"/>
              <a:t>Stay home if sick! You get 3 missed lectures; come talk to me if you need more. I have several very immunocompromised people in my circle I’m trying to protect.</a:t>
            </a:r>
            <a:br>
              <a:rPr lang="en-US"/>
            </a:b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Masks work! Please consider: This week it was estimated 1 in 40 have Covid right now : that means at least 2 people in this room! </a:t>
            </a:r>
            <a:endParaRPr/>
          </a:p>
          <a:p>
            <a:pPr indent="0" lvl="0" marL="0" rtl="0" algn="l">
              <a:spcBef>
                <a:spcPts val="1200"/>
              </a:spcBef>
              <a:spcAft>
                <a:spcPts val="200"/>
              </a:spcAft>
              <a:buNone/>
            </a:pPr>
            <a:br>
              <a:rPr lang="en-US"/>
            </a:br>
            <a:r>
              <a:rPr lang="en-US"/>
              <a:t>Violet Blue’s pandemic roundup (she also does an excellent </a:t>
            </a:r>
            <a:r>
              <a:rPr lang="en-US"/>
              <a:t>cybersecurity</a:t>
            </a:r>
            <a:r>
              <a:rPr lang="en-US"/>
              <a:t> roundup) has science based updates each Thursday</a:t>
            </a:r>
            <a:endParaRPr/>
          </a:p>
        </p:txBody>
      </p:sp>
      <p:sp>
        <p:nvSpPr>
          <p:cNvPr id="151" name="Google Shape;151;g1590bdd84e0_0_0"/>
          <p:cNvSpPr txBox="1"/>
          <p:nvPr>
            <p:ph idx="12" type="sldNum"/>
          </p:nvPr>
        </p:nvSpPr>
        <p:spPr>
          <a:xfrm>
            <a:off x="9900458" y="6459785"/>
            <a:ext cx="1311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27"/>
          <p:cNvPicPr preferRelativeResize="0"/>
          <p:nvPr/>
        </p:nvPicPr>
        <p:blipFill rotWithShape="1">
          <a:blip r:embed="rId3">
            <a:alphaModFix/>
          </a:blip>
          <a:srcRect b="0" l="0" r="0" t="0"/>
          <a:stretch/>
        </p:blipFill>
        <p:spPr>
          <a:xfrm>
            <a:off x="6053967" y="1258335"/>
            <a:ext cx="2063751" cy="1447705"/>
          </a:xfrm>
          <a:prstGeom prst="rect">
            <a:avLst/>
          </a:prstGeom>
          <a:noFill/>
          <a:ln>
            <a:noFill/>
          </a:ln>
        </p:spPr>
      </p:pic>
      <p:pic>
        <p:nvPicPr>
          <p:cNvPr id="409" name="Google Shape;409;p27"/>
          <p:cNvPicPr preferRelativeResize="0"/>
          <p:nvPr/>
        </p:nvPicPr>
        <p:blipFill rotWithShape="1">
          <a:blip r:embed="rId4">
            <a:alphaModFix/>
          </a:blip>
          <a:srcRect b="0" l="0" r="0" t="0"/>
          <a:stretch/>
        </p:blipFill>
        <p:spPr>
          <a:xfrm>
            <a:off x="4197606" y="1514970"/>
            <a:ext cx="1726471" cy="1100379"/>
          </a:xfrm>
          <a:prstGeom prst="rect">
            <a:avLst/>
          </a:prstGeom>
          <a:noFill/>
          <a:ln>
            <a:noFill/>
          </a:ln>
        </p:spPr>
      </p:pic>
      <p:sp>
        <p:nvSpPr>
          <p:cNvPr id="410" name="Google Shape;410;p27"/>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
        <p:nvSpPr>
          <p:cNvPr id="411" name="Google Shape;411;p27"/>
          <p:cNvSpPr txBox="1"/>
          <p:nvPr/>
        </p:nvSpPr>
        <p:spPr>
          <a:xfrm>
            <a:off x="1923798" y="1692019"/>
            <a:ext cx="21439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know how to ride a bicycle?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28"/>
          <p:cNvPicPr preferRelativeResize="0"/>
          <p:nvPr/>
        </p:nvPicPr>
        <p:blipFill rotWithShape="1">
          <a:blip r:embed="rId3">
            <a:alphaModFix/>
          </a:blip>
          <a:srcRect b="0" l="0" r="0" t="0"/>
          <a:stretch/>
        </p:blipFill>
        <p:spPr>
          <a:xfrm>
            <a:off x="6053967" y="1258335"/>
            <a:ext cx="2063751" cy="1447705"/>
          </a:xfrm>
          <a:prstGeom prst="rect">
            <a:avLst/>
          </a:prstGeom>
          <a:noFill/>
          <a:ln>
            <a:noFill/>
          </a:ln>
        </p:spPr>
      </p:pic>
      <p:pic>
        <p:nvPicPr>
          <p:cNvPr id="417" name="Google Shape;417;p28"/>
          <p:cNvPicPr preferRelativeResize="0"/>
          <p:nvPr/>
        </p:nvPicPr>
        <p:blipFill rotWithShape="1">
          <a:blip r:embed="rId4">
            <a:alphaModFix/>
          </a:blip>
          <a:srcRect b="0" l="0" r="0" t="0"/>
          <a:stretch/>
        </p:blipFill>
        <p:spPr>
          <a:xfrm>
            <a:off x="4268028" y="1514970"/>
            <a:ext cx="1726471" cy="1100379"/>
          </a:xfrm>
          <a:prstGeom prst="rect">
            <a:avLst/>
          </a:prstGeom>
          <a:noFill/>
          <a:ln>
            <a:noFill/>
          </a:ln>
        </p:spPr>
      </p:pic>
      <p:pic>
        <p:nvPicPr>
          <p:cNvPr id="418" name="Google Shape;418;p28"/>
          <p:cNvPicPr preferRelativeResize="0"/>
          <p:nvPr/>
        </p:nvPicPr>
        <p:blipFill rotWithShape="1">
          <a:blip r:embed="rId5">
            <a:alphaModFix/>
          </a:blip>
          <a:srcRect b="0" l="0" r="0" t="0"/>
          <a:stretch/>
        </p:blipFill>
        <p:spPr>
          <a:xfrm>
            <a:off x="4268028" y="3231688"/>
            <a:ext cx="2592687" cy="1459405"/>
          </a:xfrm>
          <a:prstGeom prst="rect">
            <a:avLst/>
          </a:prstGeom>
          <a:noFill/>
          <a:ln>
            <a:noFill/>
          </a:ln>
        </p:spPr>
      </p:pic>
      <p:pic>
        <p:nvPicPr>
          <p:cNvPr id="419" name="Google Shape;419;p28"/>
          <p:cNvPicPr preferRelativeResize="0"/>
          <p:nvPr/>
        </p:nvPicPr>
        <p:blipFill rotWithShape="1">
          <a:blip r:embed="rId6">
            <a:alphaModFix/>
          </a:blip>
          <a:srcRect b="0" l="0" r="0" t="0"/>
          <a:stretch/>
        </p:blipFill>
        <p:spPr>
          <a:xfrm flipH="1">
            <a:off x="7183303" y="3231688"/>
            <a:ext cx="1216171" cy="1459405"/>
          </a:xfrm>
          <a:prstGeom prst="rect">
            <a:avLst/>
          </a:prstGeom>
          <a:noFill/>
          <a:ln>
            <a:noFill/>
          </a:ln>
        </p:spPr>
      </p:pic>
      <p:sp>
        <p:nvSpPr>
          <p:cNvPr id="420" name="Google Shape;420;p28"/>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
        <p:nvSpPr>
          <p:cNvPr id="421" name="Google Shape;421;p28"/>
          <p:cNvSpPr txBox="1"/>
          <p:nvPr/>
        </p:nvSpPr>
        <p:spPr>
          <a:xfrm>
            <a:off x="1923798" y="1692019"/>
            <a:ext cx="21439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know how to ride a bicycle?</a:t>
            </a:r>
            <a:endParaRPr/>
          </a:p>
        </p:txBody>
      </p:sp>
      <p:sp>
        <p:nvSpPr>
          <p:cNvPr id="422" name="Google Shape;422;p28"/>
          <p:cNvSpPr txBox="1"/>
          <p:nvPr/>
        </p:nvSpPr>
        <p:spPr>
          <a:xfrm>
            <a:off x="1923798" y="3342176"/>
            <a:ext cx="21439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fell down at least 10 times when learning?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9"/>
          <p:cNvSpPr txBox="1"/>
          <p:nvPr/>
        </p:nvSpPr>
        <p:spPr>
          <a:xfrm>
            <a:off x="1923798" y="1692019"/>
            <a:ext cx="21439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know how to ride a bicycle?</a:t>
            </a:r>
            <a:endParaRPr/>
          </a:p>
        </p:txBody>
      </p:sp>
      <p:pic>
        <p:nvPicPr>
          <p:cNvPr id="428" name="Google Shape;428;p29"/>
          <p:cNvPicPr preferRelativeResize="0"/>
          <p:nvPr/>
        </p:nvPicPr>
        <p:blipFill rotWithShape="1">
          <a:blip r:embed="rId3">
            <a:alphaModFix/>
          </a:blip>
          <a:srcRect b="0" l="0" r="0" t="0"/>
          <a:stretch/>
        </p:blipFill>
        <p:spPr>
          <a:xfrm>
            <a:off x="6053967" y="1258335"/>
            <a:ext cx="2063751" cy="1447705"/>
          </a:xfrm>
          <a:prstGeom prst="rect">
            <a:avLst/>
          </a:prstGeom>
          <a:noFill/>
          <a:ln>
            <a:noFill/>
          </a:ln>
        </p:spPr>
      </p:pic>
      <p:pic>
        <p:nvPicPr>
          <p:cNvPr id="429" name="Google Shape;429;p29"/>
          <p:cNvPicPr preferRelativeResize="0"/>
          <p:nvPr/>
        </p:nvPicPr>
        <p:blipFill rotWithShape="1">
          <a:blip r:embed="rId4">
            <a:alphaModFix/>
          </a:blip>
          <a:srcRect b="0" l="0" r="0" t="0"/>
          <a:stretch/>
        </p:blipFill>
        <p:spPr>
          <a:xfrm>
            <a:off x="4369529" y="1514970"/>
            <a:ext cx="1726471" cy="1100379"/>
          </a:xfrm>
          <a:prstGeom prst="rect">
            <a:avLst/>
          </a:prstGeom>
          <a:noFill/>
          <a:ln>
            <a:noFill/>
          </a:ln>
        </p:spPr>
      </p:pic>
      <p:sp>
        <p:nvSpPr>
          <p:cNvPr id="430" name="Google Shape;430;p29"/>
          <p:cNvSpPr txBox="1"/>
          <p:nvPr/>
        </p:nvSpPr>
        <p:spPr>
          <a:xfrm>
            <a:off x="1923798" y="3342176"/>
            <a:ext cx="21439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fell down at least 10 times when learning?</a:t>
            </a:r>
            <a:endParaRPr/>
          </a:p>
        </p:txBody>
      </p:sp>
      <p:pic>
        <p:nvPicPr>
          <p:cNvPr id="431" name="Google Shape;431;p29"/>
          <p:cNvPicPr preferRelativeResize="0"/>
          <p:nvPr/>
        </p:nvPicPr>
        <p:blipFill rotWithShape="1">
          <a:blip r:embed="rId5">
            <a:alphaModFix/>
          </a:blip>
          <a:srcRect b="0" l="0" r="0" t="0"/>
          <a:stretch/>
        </p:blipFill>
        <p:spPr>
          <a:xfrm>
            <a:off x="4268028" y="3231688"/>
            <a:ext cx="2592687" cy="1459405"/>
          </a:xfrm>
          <a:prstGeom prst="rect">
            <a:avLst/>
          </a:prstGeom>
          <a:noFill/>
          <a:ln>
            <a:noFill/>
          </a:ln>
        </p:spPr>
      </p:pic>
      <p:pic>
        <p:nvPicPr>
          <p:cNvPr id="432" name="Google Shape;432;p29"/>
          <p:cNvPicPr preferRelativeResize="0"/>
          <p:nvPr/>
        </p:nvPicPr>
        <p:blipFill rotWithShape="1">
          <a:blip r:embed="rId6">
            <a:alphaModFix/>
          </a:blip>
          <a:srcRect b="0" l="0" r="0" t="0"/>
          <a:stretch/>
        </p:blipFill>
        <p:spPr>
          <a:xfrm flipH="1">
            <a:off x="7183303" y="3231688"/>
            <a:ext cx="1216171" cy="1459405"/>
          </a:xfrm>
          <a:prstGeom prst="rect">
            <a:avLst/>
          </a:prstGeom>
          <a:noFill/>
          <a:ln>
            <a:noFill/>
          </a:ln>
        </p:spPr>
      </p:pic>
      <p:sp>
        <p:nvSpPr>
          <p:cNvPr id="433" name="Google Shape;433;p29"/>
          <p:cNvSpPr txBox="1"/>
          <p:nvPr/>
        </p:nvSpPr>
        <p:spPr>
          <a:xfrm>
            <a:off x="3515266" y="5064246"/>
            <a:ext cx="552450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Q : What does this have to do with programming and python (what the heck is it, anyway)?</a:t>
            </a:r>
            <a:endParaRPr/>
          </a:p>
        </p:txBody>
      </p:sp>
      <p:sp>
        <p:nvSpPr>
          <p:cNvPr id="434" name="Google Shape;434;p29"/>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30"/>
          <p:cNvPicPr preferRelativeResize="0"/>
          <p:nvPr/>
        </p:nvPicPr>
        <p:blipFill rotWithShape="1">
          <a:blip r:embed="rId3">
            <a:alphaModFix/>
          </a:blip>
          <a:srcRect b="0" l="0" r="0" t="0"/>
          <a:stretch/>
        </p:blipFill>
        <p:spPr>
          <a:xfrm>
            <a:off x="4532495" y="1167644"/>
            <a:ext cx="2063751" cy="1447705"/>
          </a:xfrm>
          <a:prstGeom prst="rect">
            <a:avLst/>
          </a:prstGeom>
          <a:noFill/>
          <a:ln>
            <a:noFill/>
          </a:ln>
        </p:spPr>
      </p:pic>
      <p:pic>
        <p:nvPicPr>
          <p:cNvPr id="440" name="Google Shape;440;p30"/>
          <p:cNvPicPr preferRelativeResize="0"/>
          <p:nvPr/>
        </p:nvPicPr>
        <p:blipFill rotWithShape="1">
          <a:blip r:embed="rId4">
            <a:alphaModFix/>
          </a:blip>
          <a:srcRect b="0" l="0" r="0" t="0"/>
          <a:stretch/>
        </p:blipFill>
        <p:spPr>
          <a:xfrm>
            <a:off x="6928152" y="1414627"/>
            <a:ext cx="1726471" cy="1100379"/>
          </a:xfrm>
          <a:prstGeom prst="rect">
            <a:avLst/>
          </a:prstGeom>
          <a:noFill/>
          <a:ln>
            <a:noFill/>
          </a:ln>
        </p:spPr>
      </p:pic>
      <p:pic>
        <p:nvPicPr>
          <p:cNvPr id="441" name="Google Shape;441;p30"/>
          <p:cNvPicPr preferRelativeResize="0"/>
          <p:nvPr/>
        </p:nvPicPr>
        <p:blipFill rotWithShape="1">
          <a:blip r:embed="rId5">
            <a:alphaModFix/>
          </a:blip>
          <a:srcRect b="0" l="0" r="0" t="0"/>
          <a:stretch/>
        </p:blipFill>
        <p:spPr>
          <a:xfrm>
            <a:off x="4268028" y="3231688"/>
            <a:ext cx="2592687" cy="1459405"/>
          </a:xfrm>
          <a:prstGeom prst="rect">
            <a:avLst/>
          </a:prstGeom>
          <a:noFill/>
          <a:ln>
            <a:noFill/>
          </a:ln>
        </p:spPr>
      </p:pic>
      <p:pic>
        <p:nvPicPr>
          <p:cNvPr id="442" name="Google Shape;442;p30"/>
          <p:cNvPicPr preferRelativeResize="0"/>
          <p:nvPr/>
        </p:nvPicPr>
        <p:blipFill rotWithShape="1">
          <a:blip r:embed="rId6">
            <a:alphaModFix/>
          </a:blip>
          <a:srcRect b="0" l="0" r="0" t="0"/>
          <a:stretch/>
        </p:blipFill>
        <p:spPr>
          <a:xfrm flipH="1">
            <a:off x="7183303" y="3231688"/>
            <a:ext cx="1216171" cy="1459405"/>
          </a:xfrm>
          <a:prstGeom prst="rect">
            <a:avLst/>
          </a:prstGeom>
          <a:noFill/>
          <a:ln>
            <a:noFill/>
          </a:ln>
        </p:spPr>
      </p:pic>
      <p:sp>
        <p:nvSpPr>
          <p:cNvPr id="443" name="Google Shape;443;p30"/>
          <p:cNvSpPr txBox="1"/>
          <p:nvPr/>
        </p:nvSpPr>
        <p:spPr>
          <a:xfrm>
            <a:off x="1481412" y="5090191"/>
            <a:ext cx="1022966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Take home message 1 : Learning how to write a computer program is done by DOING … it is not enough for you to read about it, to look at videos on line on how to do, or by cramming the night before</a:t>
            </a:r>
            <a:endParaRPr/>
          </a:p>
        </p:txBody>
      </p:sp>
      <p:sp>
        <p:nvSpPr>
          <p:cNvPr id="444" name="Google Shape;444;p30"/>
          <p:cNvSpPr txBox="1"/>
          <p:nvPr/>
        </p:nvSpPr>
        <p:spPr>
          <a:xfrm>
            <a:off x="665421" y="685757"/>
            <a:ext cx="424552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Tips on doing well in this course</a:t>
            </a:r>
            <a:endParaRPr/>
          </a:p>
        </p:txBody>
      </p:sp>
      <p:sp>
        <p:nvSpPr>
          <p:cNvPr id="445" name="Google Shape;445;p30"/>
          <p:cNvSpPr txBox="1"/>
          <p:nvPr/>
        </p:nvSpPr>
        <p:spPr>
          <a:xfrm>
            <a:off x="1923798" y="1692019"/>
            <a:ext cx="214391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know how to ride a bicycle?</a:t>
            </a:r>
            <a:endParaRPr/>
          </a:p>
        </p:txBody>
      </p:sp>
      <p:sp>
        <p:nvSpPr>
          <p:cNvPr id="446" name="Google Shape;446;p30"/>
          <p:cNvSpPr txBox="1"/>
          <p:nvPr/>
        </p:nvSpPr>
        <p:spPr>
          <a:xfrm>
            <a:off x="1923798" y="3342176"/>
            <a:ext cx="21439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How many of you fell down at least 10 times when learning?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1"/>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
        <p:nvSpPr>
          <p:cNvPr id="452" name="Google Shape;452;p31"/>
          <p:cNvSpPr txBox="1"/>
          <p:nvPr/>
        </p:nvSpPr>
        <p:spPr>
          <a:xfrm>
            <a:off x="2451101" y="1187453"/>
            <a:ext cx="797370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Learning how to program is like learning a new language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learn by making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more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bigger mistakes and everything breaks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nvSpPr>
        <p:spPr>
          <a:xfrm>
            <a:off x="3894110" y="3881094"/>
            <a:ext cx="39771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Difficult question : What happens next?</a:t>
            </a:r>
            <a:endParaRPr/>
          </a:p>
        </p:txBody>
      </p:sp>
      <p:sp>
        <p:nvSpPr>
          <p:cNvPr id="458" name="Google Shape;458;p32"/>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
        <p:nvSpPr>
          <p:cNvPr id="459" name="Google Shape;459;p32"/>
          <p:cNvSpPr txBox="1"/>
          <p:nvPr/>
        </p:nvSpPr>
        <p:spPr>
          <a:xfrm>
            <a:off x="2451101" y="1187453"/>
            <a:ext cx="779861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Learning how to program is like learning a new language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learn by making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more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bigger mistakes and everything breaks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3"/>
          <p:cNvSpPr txBox="1"/>
          <p:nvPr/>
        </p:nvSpPr>
        <p:spPr>
          <a:xfrm>
            <a:off x="3923293" y="4147253"/>
            <a:ext cx="39771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Difficult question : What happens next?</a:t>
            </a:r>
            <a:endParaRPr/>
          </a:p>
        </p:txBody>
      </p:sp>
      <p:sp>
        <p:nvSpPr>
          <p:cNvPr id="465" name="Google Shape;465;p33"/>
          <p:cNvSpPr txBox="1"/>
          <p:nvPr/>
        </p:nvSpPr>
        <p:spPr>
          <a:xfrm>
            <a:off x="2451102" y="1187453"/>
            <a:ext cx="765269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Learning how to program is like learning a new language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learn by making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more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bigger mistakes and everything breaks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get a coffee, come back, start over, ask for help, and try again … and then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6" name="Google Shape;466;p33"/>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4"/>
          <p:cNvSpPr txBox="1"/>
          <p:nvPr/>
        </p:nvSpPr>
        <p:spPr>
          <a:xfrm>
            <a:off x="2447545" y="1188720"/>
            <a:ext cx="80073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Learning how to program is like learning a new language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learn by making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more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bigger mistakes and everything breaks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get a coffee, come back, start over, ask for help, and try again … and then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171444" lvl="0" marL="285744"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fix mistakes faster because you’ve seen them before</a:t>
            </a:r>
            <a:endParaRPr sz="1800">
              <a:solidFill>
                <a:schemeClr val="dk1"/>
              </a:solidFill>
              <a:latin typeface="Calibri"/>
              <a:ea typeface="Calibri"/>
              <a:cs typeface="Calibri"/>
              <a:sym typeface="Calibri"/>
            </a:endParaRPr>
          </a:p>
        </p:txBody>
      </p:sp>
      <p:sp>
        <p:nvSpPr>
          <p:cNvPr id="472" name="Google Shape;472;p34"/>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6"/>
          <p:cNvSpPr txBox="1"/>
          <p:nvPr/>
        </p:nvSpPr>
        <p:spPr>
          <a:xfrm>
            <a:off x="1215900" y="5273300"/>
            <a:ext cx="97602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Take home message 2 : Learning how to program and to think like a programmer takes time</a:t>
            </a:r>
            <a:endParaRPr/>
          </a:p>
        </p:txBody>
      </p:sp>
      <p:sp>
        <p:nvSpPr>
          <p:cNvPr id="479" name="Google Shape;479;p36"/>
          <p:cNvSpPr txBox="1"/>
          <p:nvPr/>
        </p:nvSpPr>
        <p:spPr>
          <a:xfrm>
            <a:off x="1756284" y="239853"/>
            <a:ext cx="32234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Tips on doing well in this course</a:t>
            </a:r>
            <a:endParaRPr/>
          </a:p>
        </p:txBody>
      </p:sp>
      <p:sp>
        <p:nvSpPr>
          <p:cNvPr id="480" name="Google Shape;480;p36"/>
          <p:cNvSpPr txBox="1"/>
          <p:nvPr/>
        </p:nvSpPr>
        <p:spPr>
          <a:xfrm>
            <a:off x="2447545" y="1188720"/>
            <a:ext cx="8007300" cy="335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Learning how to program is like learning a new language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learn by making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more mistakes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try some more</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Then you make bigger mistakes and everything breaks</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get a coffee, come back, start over, ask for help, and try again … and then </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a:p>
            <a:pPr indent="-171444" lvl="0" marL="285744"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Char char="•"/>
            </a:pPr>
            <a:r>
              <a:rPr lang="en-US" sz="1800">
                <a:solidFill>
                  <a:schemeClr val="dk1"/>
                </a:solidFill>
                <a:latin typeface="Calibri"/>
                <a:ea typeface="Calibri"/>
                <a:cs typeface="Calibri"/>
                <a:sym typeface="Calibri"/>
              </a:rPr>
              <a:t>You fix mistakes faster because you’ve seen them before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7"/>
          <p:cNvSpPr txBox="1"/>
          <p:nvPr/>
        </p:nvSpPr>
        <p:spPr>
          <a:xfrm>
            <a:off x="390145" y="3105835"/>
            <a:ext cx="114117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Take home message 3 : Part of being proficient with writing code is learning to be comfortable with making mistakes … because NOBODY writes perfect code on the first attempt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Which class is this?</a:t>
            </a:r>
            <a:endParaRPr/>
          </a:p>
        </p:txBody>
      </p:sp>
      <p:sp>
        <p:nvSpPr>
          <p:cNvPr id="157" name="Google Shape;157;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b="1" lang="en-US"/>
              <a:t>Who has read the course description?</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What is this class about?</a:t>
            </a:r>
            <a:endParaRPr/>
          </a:p>
          <a:p>
            <a:pPr indent="-127000" lvl="0" marL="91440" rtl="0" algn="l">
              <a:lnSpc>
                <a:spcPct val="90000"/>
              </a:lnSpc>
              <a:spcBef>
                <a:spcPts val="1400"/>
              </a:spcBef>
              <a:spcAft>
                <a:spcPts val="0"/>
              </a:spcAft>
              <a:buSzPts val="2000"/>
              <a:buChar char=" "/>
            </a:pPr>
            <a:r>
              <a:rPr lang="en-US"/>
              <a:t>Why do we care?</a:t>
            </a:r>
            <a:endParaRPr/>
          </a:p>
          <a:p>
            <a:pPr indent="-127000" lvl="0" marL="91440" rtl="0" algn="l">
              <a:lnSpc>
                <a:spcPct val="90000"/>
              </a:lnSpc>
              <a:spcBef>
                <a:spcPts val="1400"/>
              </a:spcBef>
              <a:spcAft>
                <a:spcPts val="0"/>
              </a:spcAft>
              <a:buSzPts val="2000"/>
              <a:buChar char=" "/>
            </a:pPr>
            <a:r>
              <a:rPr lang="en-US"/>
              <a:t>What will you learn?</a:t>
            </a:r>
            <a:endParaRPr/>
          </a:p>
          <a:p>
            <a:pPr indent="-127000" lvl="0" marL="91440" rtl="0" algn="l">
              <a:lnSpc>
                <a:spcPct val="90000"/>
              </a:lnSpc>
              <a:spcBef>
                <a:spcPts val="1400"/>
              </a:spcBef>
              <a:spcAft>
                <a:spcPts val="0"/>
              </a:spcAft>
              <a:buSzPts val="2000"/>
              <a:buChar char=" "/>
            </a:pPr>
            <a:r>
              <a:rPr lang="en-US"/>
              <a:t>What will you not learn?</a:t>
            </a:r>
            <a:endParaRPr/>
          </a:p>
          <a:p>
            <a:pPr indent="0" lvl="0" marL="91440" rtl="0" algn="l">
              <a:lnSpc>
                <a:spcPct val="90000"/>
              </a:lnSpc>
              <a:spcBef>
                <a:spcPts val="1400"/>
              </a:spcBef>
              <a:spcAft>
                <a:spcPts val="0"/>
              </a:spcAft>
              <a:buSzPts val="2000"/>
              <a:buNone/>
            </a:pPr>
            <a:r>
              <a:t/>
            </a:r>
            <a:endParaRPr/>
          </a:p>
        </p:txBody>
      </p:sp>
      <p:sp>
        <p:nvSpPr>
          <p:cNvPr id="158" name="Google Shape;158;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6"/>
          <p:cNvSpPr txBox="1"/>
          <p:nvPr/>
        </p:nvSpPr>
        <p:spPr>
          <a:xfrm>
            <a:off x="1756284" y="239853"/>
            <a:ext cx="242483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ABCD Cards</a:t>
            </a:r>
            <a:endParaRPr b="1" sz="1800">
              <a:solidFill>
                <a:schemeClr val="dk1"/>
              </a:solidFill>
              <a:latin typeface="Calibri"/>
              <a:ea typeface="Calibri"/>
              <a:cs typeface="Calibri"/>
              <a:sym typeface="Calibri"/>
            </a:endParaRPr>
          </a:p>
        </p:txBody>
      </p:sp>
      <p:pic>
        <p:nvPicPr>
          <p:cNvPr id="492" name="Google Shape;492;p56"/>
          <p:cNvPicPr preferRelativeResize="0"/>
          <p:nvPr/>
        </p:nvPicPr>
        <p:blipFill rotWithShape="1">
          <a:blip r:embed="rId3">
            <a:alphaModFix/>
          </a:blip>
          <a:srcRect b="0" l="0" r="0" t="0"/>
          <a:stretch/>
        </p:blipFill>
        <p:spPr>
          <a:xfrm>
            <a:off x="2787651" y="1071420"/>
            <a:ext cx="6374823" cy="476881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6D5E"/>
            </a:gs>
            <a:gs pos="65000">
              <a:srgbClr val="3A5848"/>
            </a:gs>
            <a:gs pos="100000">
              <a:srgbClr val="2F4539"/>
            </a:gs>
          </a:gsLst>
          <a:lin ang="16200000" scaled="0"/>
        </a:gradFill>
      </p:bgPr>
    </p:bg>
    <p:spTree>
      <p:nvGrpSpPr>
        <p:cNvPr id="496" name="Shape 496"/>
        <p:cNvGrpSpPr/>
        <p:nvPr/>
      </p:nvGrpSpPr>
      <p:grpSpPr>
        <a:xfrm>
          <a:off x="0" y="0"/>
          <a:ext cx="0" cy="0"/>
          <a:chOff x="0" y="0"/>
          <a:chExt cx="0" cy="0"/>
        </a:xfrm>
      </p:grpSpPr>
      <p:sp>
        <p:nvSpPr>
          <p:cNvPr id="497" name="Google Shape;497;p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9" name="Google Shape;499;p38"/>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
        <p:nvSpPr>
          <p:cNvPr id="500" name="Google Shape;500;p38"/>
          <p:cNvSpPr/>
          <p:nvPr/>
        </p:nvSpPr>
        <p:spPr>
          <a:xfrm>
            <a:off x="1507" y="0"/>
            <a:ext cx="12192000" cy="6858000"/>
          </a:xfrm>
          <a:prstGeom prst="rect">
            <a:avLst/>
          </a:prstGeom>
          <a:gradFill>
            <a:gsLst>
              <a:gs pos="0">
                <a:srgbClr val="526D5E"/>
              </a:gs>
              <a:gs pos="65000">
                <a:srgbClr val="3A5848"/>
              </a:gs>
              <a:gs pos="100000">
                <a:srgbClr val="2F453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38"/>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8"/>
          <p:cNvSpPr/>
          <p:nvPr/>
        </p:nvSpPr>
        <p:spPr>
          <a:xfrm>
            <a:off x="1507" y="0"/>
            <a:ext cx="12188952" cy="4970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8"/>
          <p:cNvSpPr txBox="1"/>
          <p:nvPr>
            <p:ph type="title"/>
          </p:nvPr>
        </p:nvSpPr>
        <p:spPr>
          <a:xfrm>
            <a:off x="1097280" y="758952"/>
            <a:ext cx="1005840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8000"/>
              <a:buFont typeface="Calibri"/>
              <a:buNone/>
            </a:pPr>
            <a:r>
              <a:rPr lang="en-US" sz="8000">
                <a:solidFill>
                  <a:srgbClr val="FFFFFF"/>
                </a:solidFill>
              </a:rPr>
              <a:t>Let’s program!</a:t>
            </a:r>
            <a:endParaRPr/>
          </a:p>
        </p:txBody>
      </p:sp>
      <p:sp>
        <p:nvSpPr>
          <p:cNvPr id="504" name="Google Shape;504;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26D5E"/>
            </a:gs>
            <a:gs pos="65000">
              <a:srgbClr val="3A5848"/>
            </a:gs>
            <a:gs pos="100000">
              <a:srgbClr val="2F4539"/>
            </a:gs>
          </a:gsLst>
          <a:lin ang="16200000" scaled="0"/>
        </a:gradFill>
      </p:bgPr>
    </p:bg>
    <p:spTree>
      <p:nvGrpSpPr>
        <p:cNvPr id="508" name="Shape 508"/>
        <p:cNvGrpSpPr/>
        <p:nvPr/>
      </p:nvGrpSpPr>
      <p:grpSpPr>
        <a:xfrm>
          <a:off x="0" y="0"/>
          <a:ext cx="0" cy="0"/>
          <a:chOff x="0" y="0"/>
          <a:chExt cx="0" cy="0"/>
        </a:xfrm>
      </p:grpSpPr>
      <p:sp>
        <p:nvSpPr>
          <p:cNvPr id="509" name="Google Shape;509;p3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1" name="Google Shape;511;p39"/>
          <p:cNvCxnSpPr/>
          <p:nvPr/>
        </p:nvCxnSpPr>
        <p:spPr>
          <a:xfrm>
            <a:off x="1207658" y="4343400"/>
            <a:ext cx="9875520" cy="0"/>
          </a:xfrm>
          <a:prstGeom prst="straightConnector1">
            <a:avLst/>
          </a:prstGeom>
          <a:noFill/>
          <a:ln cap="flat" cmpd="sng" w="9525">
            <a:solidFill>
              <a:srgbClr val="FEFEFE"/>
            </a:solidFill>
            <a:prstDash val="solid"/>
            <a:round/>
            <a:headEnd len="sm" w="sm" type="none"/>
            <a:tailEnd len="sm" w="sm" type="none"/>
          </a:ln>
        </p:spPr>
      </p:cxnSp>
      <p:sp>
        <p:nvSpPr>
          <p:cNvPr id="512" name="Google Shape;512;p39"/>
          <p:cNvSpPr/>
          <p:nvPr/>
        </p:nvSpPr>
        <p:spPr>
          <a:xfrm>
            <a:off x="1507" y="0"/>
            <a:ext cx="12192000" cy="6858000"/>
          </a:xfrm>
          <a:prstGeom prst="rect">
            <a:avLst/>
          </a:prstGeom>
          <a:gradFill>
            <a:gsLst>
              <a:gs pos="0">
                <a:srgbClr val="526D5E"/>
              </a:gs>
              <a:gs pos="65000">
                <a:srgbClr val="3A5848"/>
              </a:gs>
              <a:gs pos="100000">
                <a:srgbClr val="2F453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39"/>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9"/>
          <p:cNvSpPr/>
          <p:nvPr/>
        </p:nvSpPr>
        <p:spPr>
          <a:xfrm>
            <a:off x="1507" y="0"/>
            <a:ext cx="12188952" cy="4970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9"/>
          <p:cNvSpPr txBox="1"/>
          <p:nvPr>
            <p:ph type="title"/>
          </p:nvPr>
        </p:nvSpPr>
        <p:spPr>
          <a:xfrm>
            <a:off x="1097280" y="758952"/>
            <a:ext cx="1005840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8000"/>
              <a:buFont typeface="Calibri"/>
              <a:buNone/>
            </a:pPr>
            <a:r>
              <a:rPr lang="en-US" sz="8000">
                <a:solidFill>
                  <a:srgbClr val="FFFFFF"/>
                </a:solidFill>
              </a:rPr>
              <a:t>Syllabus</a:t>
            </a:r>
            <a:endParaRPr/>
          </a:p>
        </p:txBody>
      </p:sp>
      <p:sp>
        <p:nvSpPr>
          <p:cNvPr id="516" name="Google Shape;516;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0"/>
          <p:cNvSpPr txBox="1"/>
          <p:nvPr>
            <p:ph type="ctrTitle"/>
          </p:nvPr>
        </p:nvSpPr>
        <p:spPr>
          <a:xfrm>
            <a:off x="2667000" y="2328334"/>
            <a:ext cx="6858000" cy="1367896"/>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Clr>
                <a:schemeClr val="dk1"/>
              </a:buClr>
              <a:buSzPct val="100000"/>
              <a:buFont typeface="Calibri"/>
              <a:buNone/>
            </a:pPr>
            <a:r>
              <a:rPr lang="en-US">
                <a:solidFill>
                  <a:schemeClr val="dk1"/>
                </a:solidFill>
              </a:rPr>
              <a:t>How do you get an ‘A’?</a:t>
            </a:r>
            <a:endParaRPr/>
          </a:p>
        </p:txBody>
      </p:sp>
      <p:sp>
        <p:nvSpPr>
          <p:cNvPr id="522" name="Google Shape;522;p40"/>
          <p:cNvSpPr txBox="1"/>
          <p:nvPr>
            <p:ph idx="1" type="subTitle"/>
          </p:nvPr>
        </p:nvSpPr>
        <p:spPr>
          <a:xfrm>
            <a:off x="2667001" y="4484907"/>
            <a:ext cx="6857999" cy="95302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lang="en-US">
                <a:solidFill>
                  <a:schemeClr val="dk1"/>
                </a:solidFill>
              </a:rPr>
              <a:t>(OR REACH WHATEVER YOUR DEFINITION OF SUCCESS IS)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1"/>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What is graded</a:t>
            </a:r>
            <a:endParaRPr/>
          </a:p>
        </p:txBody>
      </p:sp>
      <p:sp>
        <p:nvSpPr>
          <p:cNvPr id="528" name="Google Shape;528;p41"/>
          <p:cNvSpPr txBox="1"/>
          <p:nvPr>
            <p:ph idx="1" type="body"/>
          </p:nvPr>
        </p:nvSpPr>
        <p:spPr>
          <a:xfrm>
            <a:off x="1206500" y="2249487"/>
            <a:ext cx="9840911" cy="3541714"/>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20% Labs </a:t>
            </a:r>
            <a:endParaRPr/>
          </a:p>
          <a:p>
            <a:pPr indent="-127000" lvl="0" marL="91440" rtl="0" algn="l">
              <a:lnSpc>
                <a:spcPct val="90000"/>
              </a:lnSpc>
              <a:spcBef>
                <a:spcPts val="1400"/>
              </a:spcBef>
              <a:spcAft>
                <a:spcPts val="0"/>
              </a:spcAft>
              <a:buSzPts val="2000"/>
              <a:buChar char=" "/>
            </a:pPr>
            <a:r>
              <a:rPr lang="en-US"/>
              <a:t>10% Quizzes. Lowest 3 grade dropped. </a:t>
            </a:r>
            <a:endParaRPr/>
          </a:p>
          <a:p>
            <a:pPr indent="-127000" lvl="0" marL="91440" rtl="0" algn="l">
              <a:lnSpc>
                <a:spcPct val="90000"/>
              </a:lnSpc>
              <a:spcBef>
                <a:spcPts val="1400"/>
              </a:spcBef>
              <a:spcAft>
                <a:spcPts val="0"/>
              </a:spcAft>
              <a:buSzPts val="2000"/>
              <a:buChar char=" "/>
            </a:pPr>
            <a:r>
              <a:rPr lang="en-US"/>
              <a:t>50% Programming Assignments </a:t>
            </a:r>
            <a:endParaRPr/>
          </a:p>
          <a:p>
            <a:pPr indent="-127000" lvl="0" marL="91440" rtl="0" algn="l">
              <a:lnSpc>
                <a:spcPct val="90000"/>
              </a:lnSpc>
              <a:spcBef>
                <a:spcPts val="1400"/>
              </a:spcBef>
              <a:spcAft>
                <a:spcPts val="0"/>
              </a:spcAft>
              <a:buSzPts val="2000"/>
              <a:buChar char=" "/>
            </a:pPr>
            <a:r>
              <a:rPr lang="en-US"/>
              <a:t>10% Midterm exam </a:t>
            </a:r>
            <a:endParaRPr/>
          </a:p>
          <a:p>
            <a:pPr indent="-127000" lvl="0" marL="91440" rtl="0" algn="l">
              <a:lnSpc>
                <a:spcPct val="90000"/>
              </a:lnSpc>
              <a:spcBef>
                <a:spcPts val="1400"/>
              </a:spcBef>
              <a:spcAft>
                <a:spcPts val="0"/>
              </a:spcAft>
              <a:buSzPts val="2000"/>
              <a:buChar char=" "/>
            </a:pPr>
            <a:r>
              <a:rPr lang="en-US"/>
              <a:t>10% Final exam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2"/>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Go to Lab</a:t>
            </a:r>
            <a:endParaRPr/>
          </a:p>
        </p:txBody>
      </p:sp>
      <p:sp>
        <p:nvSpPr>
          <p:cNvPr id="534" name="Google Shape;534;p42"/>
          <p:cNvSpPr txBox="1"/>
          <p:nvPr>
            <p:ph idx="1" type="body"/>
          </p:nvPr>
        </p:nvSpPr>
        <p:spPr>
          <a:xfrm>
            <a:off x="1206500" y="2249487"/>
            <a:ext cx="9840911" cy="3541714"/>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Virtual or in person</a:t>
            </a:r>
            <a:endParaRPr/>
          </a:p>
          <a:p>
            <a:pPr indent="-182880" lvl="1" marL="384048" rtl="0" algn="l">
              <a:lnSpc>
                <a:spcPct val="90000"/>
              </a:lnSpc>
              <a:spcBef>
                <a:spcPts val="400"/>
              </a:spcBef>
              <a:spcAft>
                <a:spcPts val="0"/>
              </a:spcAft>
              <a:buSzPts val="1800"/>
              <a:buChar char="◦"/>
            </a:pPr>
            <a:r>
              <a:rPr lang="en-US"/>
              <a:t>TAs will tell you if lab is in person or virtual each week</a:t>
            </a:r>
            <a:endParaRPr/>
          </a:p>
          <a:p>
            <a:pPr indent="-182880" lvl="1" marL="384048" rtl="0" algn="l">
              <a:lnSpc>
                <a:spcPct val="90000"/>
              </a:lnSpc>
              <a:spcBef>
                <a:spcPts val="600"/>
              </a:spcBef>
              <a:spcAft>
                <a:spcPts val="0"/>
              </a:spcAft>
              <a:buSzPts val="1800"/>
              <a:buChar char="◦"/>
            </a:pPr>
            <a:r>
              <a:rPr lang="en-US"/>
              <a:t>Learn from those next to you but type your own code</a:t>
            </a:r>
            <a:endParaRPr/>
          </a:p>
          <a:p>
            <a:pPr indent="-127000" lvl="0" marL="91440" rtl="0" algn="l">
              <a:lnSpc>
                <a:spcPct val="90000"/>
              </a:lnSpc>
              <a:spcBef>
                <a:spcPts val="1600"/>
              </a:spcBef>
              <a:spcAft>
                <a:spcPts val="0"/>
              </a:spcAft>
              <a:buSzPts val="2000"/>
              <a:buChar char=" "/>
            </a:pPr>
            <a:r>
              <a:rPr lang="en-US"/>
              <a:t>Attendance is recommended</a:t>
            </a:r>
            <a:endParaRPr/>
          </a:p>
          <a:p>
            <a:pPr indent="-182880" lvl="1" marL="384048" rtl="0" algn="l">
              <a:lnSpc>
                <a:spcPct val="90000"/>
              </a:lnSpc>
              <a:spcBef>
                <a:spcPts val="400"/>
              </a:spcBef>
              <a:spcAft>
                <a:spcPts val="0"/>
              </a:spcAft>
              <a:buSzPts val="1800"/>
              <a:buChar char="◦"/>
            </a:pPr>
            <a:r>
              <a:rPr lang="en-US"/>
              <a:t>If you need to change your lab section, talk to the TAs</a:t>
            </a:r>
            <a:endParaRPr/>
          </a:p>
          <a:p>
            <a:pPr indent="-182880" lvl="1" marL="384048" rtl="0" algn="l">
              <a:lnSpc>
                <a:spcPct val="90000"/>
              </a:lnSpc>
              <a:spcBef>
                <a:spcPts val="600"/>
              </a:spcBef>
              <a:spcAft>
                <a:spcPts val="0"/>
              </a:spcAft>
              <a:buSzPts val="1800"/>
              <a:buChar char="◦"/>
            </a:pPr>
            <a:r>
              <a:rPr lang="en-US"/>
              <a:t>Due 11:59 Friday after Lab</a:t>
            </a:r>
            <a:endParaRPr/>
          </a:p>
          <a:p>
            <a:pPr indent="-127000" lvl="0" marL="91440" rtl="0" algn="l">
              <a:lnSpc>
                <a:spcPct val="90000"/>
              </a:lnSpc>
              <a:spcBef>
                <a:spcPts val="1600"/>
              </a:spcBef>
              <a:spcAft>
                <a:spcPts val="0"/>
              </a:spcAft>
              <a:buSzPts val="2000"/>
              <a:buChar char=" "/>
            </a:pPr>
            <a:r>
              <a:rPr lang="en-US"/>
              <a:t>Lab directions posted to Canvas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3"/>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Come to class / watch recordings</a:t>
            </a:r>
            <a:endParaRPr/>
          </a:p>
        </p:txBody>
      </p:sp>
      <p:sp>
        <p:nvSpPr>
          <p:cNvPr id="540" name="Google Shape;540;p43"/>
          <p:cNvSpPr txBox="1"/>
          <p:nvPr>
            <p:ph idx="1" type="body"/>
          </p:nvPr>
        </p:nvSpPr>
        <p:spPr>
          <a:xfrm>
            <a:off x="1206500" y="2249487"/>
            <a:ext cx="9840911" cy="3541714"/>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Quizzes are 10% of grade</a:t>
            </a:r>
            <a:endParaRPr/>
          </a:p>
          <a:p>
            <a:pPr indent="-182880" lvl="1" marL="384048" rtl="0" algn="l">
              <a:lnSpc>
                <a:spcPct val="90000"/>
              </a:lnSpc>
              <a:spcBef>
                <a:spcPts val="400"/>
              </a:spcBef>
              <a:spcAft>
                <a:spcPts val="0"/>
              </a:spcAft>
              <a:buSzPts val="2800"/>
              <a:buChar char="◦"/>
            </a:pPr>
            <a:r>
              <a:rPr lang="en-US" sz="2800"/>
              <a:t>Available from 10 minutes after lecture to 11:59 next night</a:t>
            </a:r>
            <a:endParaRPr/>
          </a:p>
          <a:p>
            <a:pPr indent="-182880" lvl="2" marL="566928" rtl="0" algn="l">
              <a:lnSpc>
                <a:spcPct val="90000"/>
              </a:lnSpc>
              <a:spcBef>
                <a:spcPts val="600"/>
              </a:spcBef>
              <a:spcAft>
                <a:spcPts val="0"/>
              </a:spcAft>
              <a:buSzPts val="2000"/>
              <a:buChar char="◦"/>
            </a:pPr>
            <a:r>
              <a:rPr lang="en-US" sz="2000"/>
              <a:t>Hint: Plan to take it after lecture, or before lecture. Put a reminder in your phone.</a:t>
            </a:r>
            <a:endParaRPr/>
          </a:p>
          <a:p>
            <a:pPr indent="-182880" lvl="2" marL="566928" rtl="0" algn="l">
              <a:lnSpc>
                <a:spcPct val="90000"/>
              </a:lnSpc>
              <a:spcBef>
                <a:spcPts val="600"/>
              </a:spcBef>
              <a:spcAft>
                <a:spcPts val="0"/>
              </a:spcAft>
              <a:buSzPts val="2000"/>
              <a:buChar char="◦"/>
            </a:pPr>
            <a:r>
              <a:rPr lang="en-US" sz="2000"/>
              <a:t>You can use a note sheet! So make a note sheet! (for real, on paper)</a:t>
            </a:r>
            <a:endParaRPr/>
          </a:p>
          <a:p>
            <a:pPr indent="-182880" lvl="1" marL="384048" rtl="0" algn="l">
              <a:lnSpc>
                <a:spcPct val="90000"/>
              </a:lnSpc>
              <a:spcBef>
                <a:spcPts val="600"/>
              </a:spcBef>
              <a:spcAft>
                <a:spcPts val="0"/>
              </a:spcAft>
              <a:buSzPts val="2800"/>
              <a:buChar char="◦"/>
            </a:pPr>
            <a:r>
              <a:rPr lang="en-US" sz="2800"/>
              <a:t>No makeup</a:t>
            </a:r>
            <a:endParaRPr/>
          </a:p>
          <a:p>
            <a:pPr indent="-182880" lvl="1" marL="384048" rtl="0" algn="l">
              <a:lnSpc>
                <a:spcPct val="90000"/>
              </a:lnSpc>
              <a:spcBef>
                <a:spcPts val="600"/>
              </a:spcBef>
              <a:spcAft>
                <a:spcPts val="0"/>
              </a:spcAft>
              <a:buSzPts val="2800"/>
              <a:buChar char="◦"/>
            </a:pPr>
            <a:r>
              <a:rPr lang="en-US" sz="2800"/>
              <a:t>3</a:t>
            </a:r>
            <a:r>
              <a:rPr lang="en-US" sz="2800"/>
              <a:t> Lowest grade dropped</a:t>
            </a:r>
            <a:endParaRPr/>
          </a:p>
          <a:p>
            <a:pPr indent="-182880" lvl="2" marL="566928" rtl="0" algn="l">
              <a:lnSpc>
                <a:spcPct val="90000"/>
              </a:lnSpc>
              <a:spcBef>
                <a:spcPts val="600"/>
              </a:spcBef>
              <a:spcAft>
                <a:spcPts val="0"/>
              </a:spcAft>
              <a:buSzPts val="2400"/>
              <a:buChar char="◦"/>
            </a:pPr>
            <a:r>
              <a:rPr lang="en-US" sz="2400"/>
              <a:t>If you’re struggling on these please come talk to me!</a:t>
            </a:r>
            <a:endParaRPr/>
          </a:p>
          <a:p>
            <a:pPr indent="0" lvl="1" marL="201168" rtl="0" algn="l">
              <a:lnSpc>
                <a:spcPct val="90000"/>
              </a:lnSpc>
              <a:spcBef>
                <a:spcPts val="600"/>
              </a:spcBef>
              <a:spcAft>
                <a:spcPts val="0"/>
              </a:spcAft>
              <a:buSzPts val="1800"/>
              <a:buNone/>
            </a:pPr>
            <a:r>
              <a:rPr lang="en-US"/>
              <a:t>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4"/>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Start the 5 projects early</a:t>
            </a:r>
            <a:endParaRPr/>
          </a:p>
        </p:txBody>
      </p:sp>
      <p:sp>
        <p:nvSpPr>
          <p:cNvPr id="546" name="Google Shape;546;p44"/>
          <p:cNvSpPr txBox="1"/>
          <p:nvPr>
            <p:ph idx="1" type="body"/>
          </p:nvPr>
        </p:nvSpPr>
        <p:spPr>
          <a:xfrm>
            <a:off x="1206501" y="2249487"/>
            <a:ext cx="8260884" cy="4346576"/>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You can’t do them in one day. Start early.</a:t>
            </a:r>
            <a:endParaRPr/>
          </a:p>
          <a:p>
            <a:pPr indent="-127000" lvl="0" marL="91440" rtl="0" algn="l">
              <a:lnSpc>
                <a:spcPct val="90000"/>
              </a:lnSpc>
              <a:spcBef>
                <a:spcPts val="1400"/>
              </a:spcBef>
              <a:spcAft>
                <a:spcPts val="0"/>
              </a:spcAft>
              <a:buSzPts val="2000"/>
              <a:buChar char=" "/>
            </a:pPr>
            <a:r>
              <a:rPr lang="en-US"/>
              <a:t>Get instructions from Canvas</a:t>
            </a:r>
            <a:endParaRPr/>
          </a:p>
          <a:p>
            <a:pPr indent="-127000" lvl="0" marL="91440" rtl="0" algn="l">
              <a:lnSpc>
                <a:spcPct val="90000"/>
              </a:lnSpc>
              <a:spcBef>
                <a:spcPts val="1400"/>
              </a:spcBef>
              <a:spcAft>
                <a:spcPts val="0"/>
              </a:spcAft>
              <a:buSzPts val="2000"/>
              <a:buChar char=" "/>
            </a:pPr>
            <a:r>
              <a:rPr lang="en-US"/>
              <a:t>Follow rubric on assignment</a:t>
            </a:r>
            <a:endParaRPr/>
          </a:p>
          <a:p>
            <a:pPr indent="-127000" lvl="0" marL="91440" rtl="0" algn="l">
              <a:lnSpc>
                <a:spcPct val="90000"/>
              </a:lnSpc>
              <a:spcBef>
                <a:spcPts val="1400"/>
              </a:spcBef>
              <a:spcAft>
                <a:spcPts val="0"/>
              </a:spcAft>
              <a:buSzPts val="2000"/>
              <a:buChar char=" "/>
            </a:pPr>
            <a:r>
              <a:rPr lang="en-US"/>
              <a:t>Ask questions to Discord</a:t>
            </a:r>
            <a:endParaRPr/>
          </a:p>
          <a:p>
            <a:pPr indent="-127000" lvl="0" marL="91440" rtl="0" algn="l">
              <a:lnSpc>
                <a:spcPct val="90000"/>
              </a:lnSpc>
              <a:spcBef>
                <a:spcPts val="1400"/>
              </a:spcBef>
              <a:spcAft>
                <a:spcPts val="0"/>
              </a:spcAft>
              <a:buSzPts val="2000"/>
              <a:buChar char=" "/>
            </a:pPr>
            <a:r>
              <a:rPr lang="en-US"/>
              <a:t>Submit code to Canvas</a:t>
            </a:r>
            <a:endParaRPr/>
          </a:p>
          <a:p>
            <a:pPr indent="-182880" lvl="1" marL="384048" rtl="0" algn="l">
              <a:lnSpc>
                <a:spcPct val="90000"/>
              </a:lnSpc>
              <a:spcBef>
                <a:spcPts val="400"/>
              </a:spcBef>
              <a:spcAft>
                <a:spcPts val="0"/>
              </a:spcAft>
              <a:buSzPts val="1800"/>
              <a:buChar char="◦"/>
            </a:pPr>
            <a:r>
              <a:rPr lang="en-US"/>
              <a:t>Late? You get 3 ‘slip’ days. Claim by submitting to Canvas slip day assignment BEFORE deadline for each day</a:t>
            </a:r>
            <a:endParaRPr/>
          </a:p>
          <a:p>
            <a:pPr indent="-182880" lvl="1" marL="384048" rtl="0" algn="l">
              <a:lnSpc>
                <a:spcPct val="90000"/>
              </a:lnSpc>
              <a:spcBef>
                <a:spcPts val="600"/>
              </a:spcBef>
              <a:spcAft>
                <a:spcPts val="0"/>
              </a:spcAft>
              <a:buSzPts val="1800"/>
              <a:buChar char="◦"/>
            </a:pPr>
            <a:r>
              <a:rPr lang="en-US"/>
              <a:t>After that, 10% off per hour (better than ‘no late work accepted’....)</a:t>
            </a:r>
            <a:endParaRPr/>
          </a:p>
          <a:p>
            <a:pPr indent="-127000" lvl="0" marL="91440" rtl="0" algn="l">
              <a:lnSpc>
                <a:spcPct val="90000"/>
              </a:lnSpc>
              <a:spcBef>
                <a:spcPts val="1600"/>
              </a:spcBef>
              <a:spcAft>
                <a:spcPts val="0"/>
              </a:spcAft>
              <a:buSzPts val="2000"/>
              <a:buChar char=" "/>
            </a:pPr>
            <a:r>
              <a:rPr lang="en-US"/>
              <a:t>Grading feedback will be posted to Canvas</a:t>
            </a:r>
            <a:endParaRPr/>
          </a:p>
          <a:p>
            <a:pPr indent="0" lvl="1" marL="457200" rtl="0" algn="l">
              <a:lnSpc>
                <a:spcPct val="90000"/>
              </a:lnSpc>
              <a:spcBef>
                <a:spcPts val="400"/>
              </a:spcBef>
              <a:spcAft>
                <a:spcPts val="0"/>
              </a:spcAft>
              <a:buSzPts val="18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5"/>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Prepare for exams</a:t>
            </a:r>
            <a:endParaRPr/>
          </a:p>
        </p:txBody>
      </p:sp>
      <p:sp>
        <p:nvSpPr>
          <p:cNvPr id="552" name="Google Shape;552;p45"/>
          <p:cNvSpPr txBox="1"/>
          <p:nvPr>
            <p:ph idx="1" type="body"/>
          </p:nvPr>
        </p:nvSpPr>
        <p:spPr>
          <a:xfrm>
            <a:off x="1206500" y="2249487"/>
            <a:ext cx="9840911" cy="3541714"/>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400"/>
              </a:spcBef>
              <a:spcAft>
                <a:spcPts val="0"/>
              </a:spcAft>
              <a:buSzPts val="2000"/>
              <a:buNone/>
            </a:pPr>
            <a:r>
              <a:rPr lang="en-US"/>
              <a:t>Midterm: October 26th in class</a:t>
            </a:r>
            <a:endParaRPr/>
          </a:p>
          <a:p>
            <a:pPr indent="0" lvl="0" marL="0" rtl="0" algn="l">
              <a:lnSpc>
                <a:spcPct val="90000"/>
              </a:lnSpc>
              <a:spcBef>
                <a:spcPts val="1400"/>
              </a:spcBef>
              <a:spcAft>
                <a:spcPts val="0"/>
              </a:spcAft>
              <a:buSzPts val="2000"/>
              <a:buNone/>
            </a:pPr>
            <a:r>
              <a:rPr lang="en-US"/>
              <a:t>Final: Dec 9th 10:30-12:30</a:t>
            </a:r>
            <a:endParaRPr/>
          </a:p>
          <a:p>
            <a:pPr indent="0" lvl="0" marL="0" rtl="0" algn="l">
              <a:lnSpc>
                <a:spcPct val="90000"/>
              </a:lnSpc>
              <a:spcBef>
                <a:spcPts val="1400"/>
              </a:spcBef>
              <a:spcAft>
                <a:spcPts val="0"/>
              </a:spcAft>
              <a:buSzPts val="2000"/>
              <a:buNone/>
            </a:pPr>
            <a:r>
              <a:rPr lang="en-US"/>
              <a:t>	Multiple choice: practice using the quizzes!</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rPr lang="en-US"/>
              <a:t>Use Discord to form study groups</a:t>
            </a:r>
            <a:endParaRPr/>
          </a:p>
          <a:p>
            <a:pPr indent="0" lvl="0" marL="0" rtl="0" algn="l">
              <a:lnSpc>
                <a:spcPct val="90000"/>
              </a:lnSpc>
              <a:spcBef>
                <a:spcPts val="1400"/>
              </a:spcBef>
              <a:spcAft>
                <a:spcPts val="0"/>
              </a:spcAft>
              <a:buSzPts val="2000"/>
              <a:buNone/>
            </a:pPr>
            <a:r>
              <a:rPr lang="en-US"/>
              <a:t>1 sheet of hand written notes allowed. Start it now!</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6"/>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Use Canvas</a:t>
            </a:r>
            <a:endParaRPr/>
          </a:p>
        </p:txBody>
      </p:sp>
      <p:sp>
        <p:nvSpPr>
          <p:cNvPr id="558" name="Google Shape;558;p46"/>
          <p:cNvSpPr txBox="1"/>
          <p:nvPr>
            <p:ph idx="1" type="body"/>
          </p:nvPr>
        </p:nvSpPr>
        <p:spPr>
          <a:xfrm>
            <a:off x="1206500" y="1928813"/>
            <a:ext cx="9840911" cy="3862388"/>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Announcements</a:t>
            </a:r>
            <a:endParaRPr/>
          </a:p>
          <a:p>
            <a:pPr indent="-182880" lvl="1" marL="384048" rtl="0" algn="l">
              <a:lnSpc>
                <a:spcPct val="90000"/>
              </a:lnSpc>
              <a:spcBef>
                <a:spcPts val="400"/>
              </a:spcBef>
              <a:spcAft>
                <a:spcPts val="0"/>
              </a:spcAft>
              <a:buSzPts val="1800"/>
              <a:buChar char="◦"/>
            </a:pPr>
            <a:r>
              <a:rPr lang="en-US"/>
              <a:t>The app does push notifications!</a:t>
            </a:r>
            <a:endParaRPr/>
          </a:p>
          <a:p>
            <a:pPr indent="-127000" lvl="0" marL="91440" rtl="0" algn="l">
              <a:lnSpc>
                <a:spcPct val="90000"/>
              </a:lnSpc>
              <a:spcBef>
                <a:spcPts val="1600"/>
              </a:spcBef>
              <a:spcAft>
                <a:spcPts val="0"/>
              </a:spcAft>
              <a:buSzPts val="2000"/>
              <a:buChar char=" "/>
            </a:pPr>
            <a:r>
              <a:rPr lang="en-US"/>
              <a:t>Grades</a:t>
            </a:r>
            <a:endParaRPr/>
          </a:p>
          <a:p>
            <a:pPr indent="-182880" lvl="1" marL="384048" rtl="0" algn="l">
              <a:lnSpc>
                <a:spcPct val="90000"/>
              </a:lnSpc>
              <a:spcBef>
                <a:spcPts val="400"/>
              </a:spcBef>
              <a:spcAft>
                <a:spcPts val="0"/>
              </a:spcAft>
              <a:buSzPts val="1800"/>
              <a:buChar char="◦"/>
            </a:pPr>
            <a:r>
              <a:rPr lang="en-US"/>
              <a:t>Use the </a:t>
            </a:r>
            <a:r>
              <a:rPr lang="en-US" u="sng">
                <a:solidFill>
                  <a:schemeClr val="hlink"/>
                </a:solidFill>
                <a:hlinkClick r:id="rId3"/>
              </a:rPr>
              <a:t>‘what if’ </a:t>
            </a:r>
            <a:r>
              <a:rPr lang="en-US"/>
              <a:t>feature!</a:t>
            </a:r>
            <a:endParaRPr/>
          </a:p>
          <a:p>
            <a:pPr indent="-182880" lvl="1" marL="384048" rtl="0" algn="l">
              <a:lnSpc>
                <a:spcPct val="90000"/>
              </a:lnSpc>
              <a:spcBef>
                <a:spcPts val="600"/>
              </a:spcBef>
              <a:spcAft>
                <a:spcPts val="0"/>
              </a:spcAft>
              <a:buSzPts val="1800"/>
              <a:buChar char="◦"/>
            </a:pPr>
            <a:r>
              <a:rPr lang="en-US"/>
              <a:t>+ / - cutoffs determined at end of quarter based on overall class performance</a:t>
            </a:r>
            <a:endParaRPr/>
          </a:p>
          <a:p>
            <a:pPr indent="-182880" lvl="1" marL="384048" rtl="0" algn="l">
              <a:lnSpc>
                <a:spcPct val="90000"/>
              </a:lnSpc>
              <a:spcBef>
                <a:spcPts val="600"/>
              </a:spcBef>
              <a:spcAft>
                <a:spcPts val="0"/>
              </a:spcAft>
              <a:buSzPts val="1800"/>
              <a:buChar char="◦"/>
            </a:pPr>
            <a:r>
              <a:rPr lang="en-US"/>
              <a:t>Fraction of grades rounded 89.5% = 90% but  89.4% = 89%</a:t>
            </a:r>
            <a:endParaRPr/>
          </a:p>
          <a:p>
            <a:pPr indent="-127000" lvl="0" marL="91440" rtl="0" algn="l">
              <a:lnSpc>
                <a:spcPct val="90000"/>
              </a:lnSpc>
              <a:spcBef>
                <a:spcPts val="1600"/>
              </a:spcBef>
              <a:spcAft>
                <a:spcPts val="0"/>
              </a:spcAft>
              <a:buSzPts val="2000"/>
              <a:buChar char=" "/>
            </a:pPr>
            <a:r>
              <a:rPr lang="en-US"/>
              <a:t>Slides</a:t>
            </a:r>
            <a:endParaRPr/>
          </a:p>
          <a:p>
            <a:pPr indent="-182880" lvl="1" marL="384048" rtl="0" algn="l">
              <a:lnSpc>
                <a:spcPct val="90000"/>
              </a:lnSpc>
              <a:spcBef>
                <a:spcPts val="400"/>
              </a:spcBef>
              <a:spcAft>
                <a:spcPts val="0"/>
              </a:spcAft>
              <a:buSzPts val="1800"/>
              <a:buChar char="◦"/>
            </a:pPr>
            <a:r>
              <a:rPr lang="en-US"/>
              <a:t>Posted right after lecture</a:t>
            </a:r>
            <a:endParaRPr/>
          </a:p>
          <a:p>
            <a:pPr indent="-127000" lvl="0" marL="91440" rtl="0" algn="l">
              <a:lnSpc>
                <a:spcPct val="90000"/>
              </a:lnSpc>
              <a:spcBef>
                <a:spcPts val="1600"/>
              </a:spcBef>
              <a:spcAft>
                <a:spcPts val="0"/>
              </a:spcAft>
              <a:buSzPts val="2000"/>
              <a:buChar char=" "/>
            </a:pPr>
            <a:r>
              <a:rPr lang="en-US"/>
              <a:t>Links</a:t>
            </a:r>
            <a:endParaRPr/>
          </a:p>
          <a:p>
            <a:pPr indent="-182880" lvl="1" marL="384048" rtl="0" algn="l">
              <a:lnSpc>
                <a:spcPct val="90000"/>
              </a:lnSpc>
              <a:spcBef>
                <a:spcPts val="400"/>
              </a:spcBef>
              <a:spcAft>
                <a:spcPts val="0"/>
              </a:spcAft>
              <a:buSzPts val="1800"/>
              <a:buChar char="◦"/>
            </a:pPr>
            <a:r>
              <a:rPr lang="en-US"/>
              <a:t>To everything you need for the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4799222" y="1525783"/>
            <a:ext cx="5090565"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Basic concepts of computer programming using an object oriented programming language. Topics covered: introduction to the development environment, introduction to algorithms, elements of a programming language, including data types, packages, control structures, procedures and functions, basic input and output, arrays and records, text files, strings, variant records. Algorithm development, problem solving and software engineering are emphasized.</a:t>
            </a:r>
            <a:endParaRPr/>
          </a:p>
        </p:txBody>
      </p:sp>
      <p:sp>
        <p:nvSpPr>
          <p:cNvPr id="164" name="Google Shape;164;p4"/>
          <p:cNvSpPr txBox="1"/>
          <p:nvPr/>
        </p:nvSpPr>
        <p:spPr>
          <a:xfrm>
            <a:off x="2192355" y="1525783"/>
            <a:ext cx="32754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course catalog :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Read the suggested readings</a:t>
            </a:r>
            <a:endParaRPr/>
          </a:p>
        </p:txBody>
      </p:sp>
      <p:grpSp>
        <p:nvGrpSpPr>
          <p:cNvPr id="564" name="Google Shape;564;p47"/>
          <p:cNvGrpSpPr/>
          <p:nvPr/>
        </p:nvGrpSpPr>
        <p:grpSpPr>
          <a:xfrm>
            <a:off x="1184490" y="2760120"/>
            <a:ext cx="9819846" cy="2460120"/>
            <a:chOff x="43077" y="341300"/>
            <a:chExt cx="9819846" cy="2460120"/>
          </a:xfrm>
        </p:grpSpPr>
        <p:sp>
          <p:nvSpPr>
            <p:cNvPr id="565" name="Google Shape;565;p47"/>
            <p:cNvSpPr/>
            <p:nvPr/>
          </p:nvSpPr>
          <p:spPr>
            <a:xfrm>
              <a:off x="4404000" y="341300"/>
              <a:ext cx="1098000" cy="1098000"/>
            </a:xfrm>
            <a:prstGeom prst="ellipse">
              <a:avLst/>
            </a:prstGeom>
            <a:solidFill>
              <a:srgbClr val="62A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47"/>
            <p:cNvSpPr/>
            <p:nvPr/>
          </p:nvSpPr>
          <p:spPr>
            <a:xfrm>
              <a:off x="4638000" y="575300"/>
              <a:ext cx="630000" cy="63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7"/>
            <p:cNvSpPr/>
            <p:nvPr/>
          </p:nvSpPr>
          <p:spPr>
            <a:xfrm>
              <a:off x="43077" y="1667200"/>
              <a:ext cx="9819846" cy="11342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txBox="1"/>
            <p:nvPr/>
          </p:nvSpPr>
          <p:spPr>
            <a:xfrm>
              <a:off x="43077" y="1667200"/>
              <a:ext cx="9819846" cy="113422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400"/>
                <a:buFont typeface="Calibri"/>
                <a:buNone/>
              </a:pPr>
              <a:r>
                <a:rPr b="0" i="1" lang="en-US" sz="2400" cap="none">
                  <a:solidFill>
                    <a:schemeClr val="dk1"/>
                  </a:solidFill>
                  <a:latin typeface="Calibri"/>
                  <a:ea typeface="Calibri"/>
                  <a:cs typeface="Calibri"/>
                  <a:sym typeface="Calibri"/>
                </a:rPr>
                <a:t>Think like a computer scientist - learning with python: interactive edition 2.0</a:t>
              </a:r>
              <a:r>
                <a:rPr b="0" i="0" lang="en-US" sz="2400" cap="none">
                  <a:solidFill>
                    <a:schemeClr val="dk1"/>
                  </a:solidFill>
                  <a:latin typeface="Calibri"/>
                  <a:ea typeface="Calibri"/>
                  <a:cs typeface="Calibri"/>
                  <a:sym typeface="Calibri"/>
                </a:rPr>
                <a:t> </a:t>
              </a:r>
              <a:endParaRPr/>
            </a:p>
            <a:p>
              <a:pPr indent="0" lvl="0" marL="0" marR="0" rtl="0" algn="ctr">
                <a:lnSpc>
                  <a:spcPct val="100000"/>
                </a:lnSpc>
                <a:spcBef>
                  <a:spcPts val="840"/>
                </a:spcBef>
                <a:spcAft>
                  <a:spcPts val="0"/>
                </a:spcAft>
                <a:buClr>
                  <a:schemeClr val="dk1"/>
                </a:buClr>
                <a:buSzPts val="2400"/>
                <a:buFont typeface="Calibri"/>
                <a:buNone/>
              </a:pPr>
              <a:r>
                <a:rPr b="0" i="0" lang="en-US" sz="2400" cap="none">
                  <a:solidFill>
                    <a:schemeClr val="dk1"/>
                  </a:solidFill>
                  <a:latin typeface="Calibri"/>
                  <a:ea typeface="Calibri"/>
                  <a:cs typeface="Calibri"/>
                  <a:sym typeface="Calibri"/>
                </a:rPr>
                <a:t>This book is available free online, linked to from Canvas</a:t>
              </a:r>
              <a:endParaRPr sz="1600">
                <a:solidFill>
                  <a:schemeClr val="dk1"/>
                </a:solidFill>
                <a:latin typeface="Calibri"/>
                <a:ea typeface="Calibri"/>
                <a:cs typeface="Calibri"/>
                <a:sym typeface="Calibri"/>
              </a:endParaRPr>
            </a:p>
          </p:txBody>
        </p:sp>
      </p:grpSp>
      <p:sp>
        <p:nvSpPr>
          <p:cNvPr id="569" name="Google Shape;569;p47"/>
          <p:cNvSpPr txBox="1"/>
          <p:nvPr/>
        </p:nvSpPr>
        <p:spPr>
          <a:xfrm>
            <a:off x="6869151" y="5664820"/>
            <a:ext cx="46389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extra coding practice: try CodingBat.com</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Where to ask questions</a:t>
            </a:r>
            <a:endParaRPr/>
          </a:p>
        </p:txBody>
      </p:sp>
      <p:sp>
        <p:nvSpPr>
          <p:cNvPr id="575" name="Google Shape;575;p48"/>
          <p:cNvSpPr txBox="1"/>
          <p:nvPr>
            <p:ph idx="1" type="body"/>
          </p:nvPr>
        </p:nvSpPr>
        <p:spPr>
          <a:xfrm>
            <a:off x="1045862" y="2261843"/>
            <a:ext cx="9840911" cy="3541714"/>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rPr lang="en-US"/>
              <a:t>See syllabus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Zoom help</a:t>
            </a:r>
            <a:endParaRPr/>
          </a:p>
        </p:txBody>
      </p:sp>
      <p:sp>
        <p:nvSpPr>
          <p:cNvPr id="581" name="Google Shape;581;p4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Instructor office hours</a:t>
            </a:r>
            <a:endParaRPr/>
          </a:p>
          <a:p>
            <a:pPr indent="-127000" lvl="0" marL="91440" rtl="0" algn="l">
              <a:lnSpc>
                <a:spcPct val="90000"/>
              </a:lnSpc>
              <a:spcBef>
                <a:spcPts val="1400"/>
              </a:spcBef>
              <a:spcAft>
                <a:spcPts val="0"/>
              </a:spcAft>
              <a:buSzPts val="2000"/>
              <a:buChar char=" "/>
            </a:pPr>
            <a:r>
              <a:rPr lang="en-US"/>
              <a:t>TA office hours</a:t>
            </a:r>
            <a:endParaRPr/>
          </a:p>
          <a:p>
            <a:pPr indent="-127000" lvl="0" marL="91440" rtl="0" algn="l">
              <a:lnSpc>
                <a:spcPct val="90000"/>
              </a:lnSpc>
              <a:spcBef>
                <a:spcPts val="1400"/>
              </a:spcBef>
              <a:spcAft>
                <a:spcPts val="0"/>
              </a:spcAft>
              <a:buSzPts val="2000"/>
              <a:buChar char=" "/>
            </a:pPr>
            <a:r>
              <a:rPr lang="en-US"/>
              <a:t>CS Tutors</a:t>
            </a:r>
            <a:endParaRPr/>
          </a:p>
          <a:p>
            <a:pPr indent="-182880" lvl="1" marL="384048" rtl="0" algn="l">
              <a:lnSpc>
                <a:spcPct val="90000"/>
              </a:lnSpc>
              <a:spcBef>
                <a:spcPts val="400"/>
              </a:spcBef>
              <a:spcAft>
                <a:spcPts val="0"/>
              </a:spcAft>
              <a:buSzPts val="1800"/>
              <a:buChar char="◦"/>
            </a:pPr>
            <a:r>
              <a:rPr lang="en-US"/>
              <a:t>Free!</a:t>
            </a:r>
            <a:endParaRPr/>
          </a:p>
          <a:p>
            <a:pPr indent="-182880" lvl="1" marL="384048" rtl="0" algn="l">
              <a:lnSpc>
                <a:spcPct val="90000"/>
              </a:lnSpc>
              <a:spcBef>
                <a:spcPts val="600"/>
              </a:spcBef>
              <a:spcAft>
                <a:spcPts val="0"/>
              </a:spcAft>
              <a:buSzPts val="1800"/>
              <a:buChar char="◦"/>
            </a:pPr>
            <a:r>
              <a:rPr lang="en-US"/>
              <a:t>4-7pm M-F </a:t>
            </a:r>
            <a:endParaRPr/>
          </a:p>
        </p:txBody>
      </p:sp>
      <p:sp>
        <p:nvSpPr>
          <p:cNvPr id="582" name="Google Shape;582;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1141411" y="748240"/>
            <a:ext cx="9906000" cy="1117073"/>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000"/>
              <a:buFont typeface="Calibri"/>
              <a:buNone/>
            </a:pPr>
            <a:r>
              <a:rPr lang="en-US" sz="4000"/>
              <a:t>Study with others, Code by yourself</a:t>
            </a:r>
            <a:endParaRPr/>
          </a:p>
        </p:txBody>
      </p:sp>
      <p:sp>
        <p:nvSpPr>
          <p:cNvPr id="589" name="Google Shape;589;p50"/>
          <p:cNvSpPr txBox="1"/>
          <p:nvPr>
            <p:ph idx="1" type="body"/>
          </p:nvPr>
        </p:nvSpPr>
        <p:spPr>
          <a:xfrm>
            <a:off x="1206500" y="2249487"/>
            <a:ext cx="9840900" cy="354180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Collaboration in learning = good!</a:t>
            </a:r>
            <a:endParaRPr/>
          </a:p>
          <a:p>
            <a:pPr indent="-127000" lvl="0" marL="91440" rtl="0" algn="l">
              <a:lnSpc>
                <a:spcPct val="90000"/>
              </a:lnSpc>
              <a:spcBef>
                <a:spcPts val="1400"/>
              </a:spcBef>
              <a:spcAft>
                <a:spcPts val="0"/>
              </a:spcAft>
              <a:buSzPts val="2000"/>
              <a:buChar char=" "/>
            </a:pPr>
            <a:r>
              <a:rPr lang="en-US"/>
              <a:t>But you need to do your own coding</a:t>
            </a:r>
            <a:endParaRPr/>
          </a:p>
          <a:p>
            <a:pPr indent="-182880" lvl="1" marL="384048" rtl="0" algn="l">
              <a:lnSpc>
                <a:spcPct val="90000"/>
              </a:lnSpc>
              <a:spcBef>
                <a:spcPts val="400"/>
              </a:spcBef>
              <a:spcAft>
                <a:spcPts val="0"/>
              </a:spcAft>
              <a:buSzPts val="1800"/>
              <a:buChar char="◦"/>
            </a:pPr>
            <a:r>
              <a:rPr lang="en-US"/>
              <a:t>Talk without sharing screenshots or copies of your work. </a:t>
            </a:r>
            <a:endParaRPr/>
          </a:p>
          <a:p>
            <a:pPr indent="-182880" lvl="2" marL="566928" rtl="0" algn="l">
              <a:lnSpc>
                <a:spcPct val="90000"/>
              </a:lnSpc>
              <a:spcBef>
                <a:spcPts val="600"/>
              </a:spcBef>
              <a:spcAft>
                <a:spcPts val="0"/>
              </a:spcAft>
              <a:buSzPts val="1400"/>
              <a:buChar char="◦"/>
            </a:pPr>
            <a:r>
              <a:rPr lang="en-US"/>
              <a:t>Hint: use a virtual whiteboard, or a shared document to sketch out pseudocode, or a pythontutor.com to show a syntax point</a:t>
            </a:r>
            <a:endParaRPr/>
          </a:p>
          <a:p>
            <a:pPr indent="-182880" lvl="1" marL="384048" rtl="0" algn="l">
              <a:lnSpc>
                <a:spcPct val="90000"/>
              </a:lnSpc>
              <a:spcBef>
                <a:spcPts val="600"/>
              </a:spcBef>
              <a:spcAft>
                <a:spcPts val="0"/>
              </a:spcAft>
              <a:buSzPts val="1800"/>
              <a:buChar char="◦"/>
            </a:pPr>
            <a:r>
              <a:rPr lang="en-US"/>
              <a:t>Rely on long term memory : ‘the ‘Star Trek Discoveries’ rule’</a:t>
            </a:r>
            <a:endParaRPr/>
          </a:p>
          <a:p>
            <a:pPr indent="-127000" lvl="0" marL="91440" rtl="0" algn="l">
              <a:lnSpc>
                <a:spcPct val="90000"/>
              </a:lnSpc>
              <a:spcBef>
                <a:spcPts val="1600"/>
              </a:spcBef>
              <a:spcAft>
                <a:spcPts val="0"/>
              </a:spcAft>
              <a:buSzPts val="2000"/>
              <a:buChar char=" "/>
            </a:pPr>
            <a:r>
              <a:rPr lang="en-US"/>
              <a:t>Automated tools </a:t>
            </a:r>
            <a:r>
              <a:rPr lang="en-US" sz="3200" u="sng">
                <a:solidFill>
                  <a:schemeClr val="dk1"/>
                </a:solidFill>
              </a:rPr>
              <a:t>will</a:t>
            </a:r>
            <a:r>
              <a:rPr lang="en-US"/>
              <a:t> catch copied code, and according to university policy, you will fail the class</a:t>
            </a:r>
            <a:endParaRPr/>
          </a:p>
          <a:p>
            <a:pPr indent="-182880" lvl="1" marL="384048" rtl="0" algn="l">
              <a:lnSpc>
                <a:spcPct val="90000"/>
              </a:lnSpc>
              <a:spcBef>
                <a:spcPts val="400"/>
              </a:spcBef>
              <a:spcAft>
                <a:spcPts val="0"/>
              </a:spcAft>
              <a:buSzPts val="1800"/>
              <a:buChar char="◦"/>
            </a:pPr>
            <a:r>
              <a:rPr lang="en-US"/>
              <a:t>Cite your resources</a:t>
            </a:r>
            <a:endParaRPr/>
          </a:p>
          <a:p>
            <a:pPr indent="-182880" lvl="1" marL="384048" rtl="0" algn="l">
              <a:lnSpc>
                <a:spcPct val="90000"/>
              </a:lnSpc>
              <a:spcBef>
                <a:spcPts val="600"/>
              </a:spcBef>
              <a:spcAft>
                <a:spcPts val="0"/>
              </a:spcAft>
              <a:buSzPts val="1800"/>
              <a:buChar char="◦"/>
            </a:pPr>
            <a:r>
              <a:rPr lang="en-US"/>
              <a:t>Questions? Ask me in person or on Piazza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5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When things are not fine</a:t>
            </a:r>
            <a:endParaRPr/>
          </a:p>
        </p:txBody>
      </p:sp>
      <p:grpSp>
        <p:nvGrpSpPr>
          <p:cNvPr id="596" name="Google Shape;596;p51"/>
          <p:cNvGrpSpPr/>
          <p:nvPr/>
        </p:nvGrpSpPr>
        <p:grpSpPr>
          <a:xfrm>
            <a:off x="1195038" y="2924414"/>
            <a:ext cx="9798750" cy="3060001"/>
            <a:chOff x="53625" y="505594"/>
            <a:chExt cx="9798750" cy="3060001"/>
          </a:xfrm>
        </p:grpSpPr>
        <p:sp>
          <p:nvSpPr>
            <p:cNvPr id="597" name="Google Shape;597;p51"/>
            <p:cNvSpPr/>
            <p:nvPr/>
          </p:nvSpPr>
          <p:spPr>
            <a:xfrm>
              <a:off x="624000" y="505594"/>
              <a:ext cx="1784250" cy="1784250"/>
            </a:xfrm>
            <a:prstGeom prst="ellipse">
              <a:avLst/>
            </a:prstGeom>
            <a:solidFill>
              <a:srgbClr val="62A5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1"/>
            <p:cNvSpPr/>
            <p:nvPr/>
          </p:nvSpPr>
          <p:spPr>
            <a:xfrm>
              <a:off x="1004250" y="885844"/>
              <a:ext cx="1023750" cy="102375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1"/>
            <p:cNvSpPr/>
            <p:nvPr/>
          </p:nvSpPr>
          <p:spPr>
            <a:xfrm>
              <a:off x="53625" y="2845595"/>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1"/>
            <p:cNvSpPr txBox="1"/>
            <p:nvPr/>
          </p:nvSpPr>
          <p:spPr>
            <a:xfrm>
              <a:off x="53625" y="2845595"/>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US" sz="1300" cap="none">
                  <a:solidFill>
                    <a:schemeClr val="dk1"/>
                  </a:solidFill>
                  <a:latin typeface="Calibri"/>
                  <a:ea typeface="Calibri"/>
                  <a:cs typeface="Calibri"/>
                  <a:sym typeface="Calibri"/>
                </a:rPr>
                <a:t>REASONABLE ACCOMMODATIONS</a:t>
              </a:r>
              <a:endParaRPr/>
            </a:p>
          </p:txBody>
        </p:sp>
        <p:sp>
          <p:nvSpPr>
            <p:cNvPr id="601" name="Google Shape;601;p51"/>
            <p:cNvSpPr/>
            <p:nvPr/>
          </p:nvSpPr>
          <p:spPr>
            <a:xfrm>
              <a:off x="4060875" y="505594"/>
              <a:ext cx="1784250" cy="1784250"/>
            </a:xfrm>
            <a:prstGeom prst="ellipse">
              <a:avLst/>
            </a:prstGeom>
            <a:solidFill>
              <a:srgbClr val="34A7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1"/>
            <p:cNvSpPr/>
            <p:nvPr/>
          </p:nvSpPr>
          <p:spPr>
            <a:xfrm>
              <a:off x="4441125" y="885844"/>
              <a:ext cx="1023750" cy="102375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1"/>
            <p:cNvSpPr/>
            <p:nvPr/>
          </p:nvSpPr>
          <p:spPr>
            <a:xfrm>
              <a:off x="3490500" y="2845595"/>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1"/>
            <p:cNvSpPr txBox="1"/>
            <p:nvPr/>
          </p:nvSpPr>
          <p:spPr>
            <a:xfrm>
              <a:off x="3490500" y="2845595"/>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US" sz="1300" cap="none">
                  <a:solidFill>
                    <a:schemeClr val="dk1"/>
                  </a:solidFill>
                  <a:latin typeface="Calibri"/>
                  <a:ea typeface="Calibri"/>
                  <a:cs typeface="Calibri"/>
                  <a:sym typeface="Calibri"/>
                </a:rPr>
                <a:t>STUDENT SERVICES</a:t>
              </a:r>
              <a:endParaRPr/>
            </a:p>
            <a:p>
              <a:pPr indent="0" lvl="0" marL="0" marR="0" rtl="0" algn="ctr">
                <a:lnSpc>
                  <a:spcPct val="100000"/>
                </a:lnSpc>
                <a:spcBef>
                  <a:spcPts val="455"/>
                </a:spcBef>
                <a:spcAft>
                  <a:spcPts val="0"/>
                </a:spcAft>
                <a:buClr>
                  <a:schemeClr val="dk1"/>
                </a:buClr>
                <a:buSzPts val="1300"/>
                <a:buFont typeface="Calibri"/>
                <a:buNone/>
              </a:pPr>
              <a:r>
                <a:rPr lang="en-US" sz="1300" cap="none">
                  <a:solidFill>
                    <a:schemeClr val="dk1"/>
                  </a:solidFill>
                  <a:latin typeface="Calibri"/>
                  <a:ea typeface="Calibri"/>
                  <a:cs typeface="Calibri"/>
                  <a:sym typeface="Calibri"/>
                </a:rPr>
                <a:t>HTTPS://WWW.WWU.EDU/OVERVIEW-STUDENT-SERVICES</a:t>
              </a:r>
              <a:endParaRPr/>
            </a:p>
          </p:txBody>
        </p:sp>
        <p:sp>
          <p:nvSpPr>
            <p:cNvPr id="605" name="Google Shape;605;p51"/>
            <p:cNvSpPr/>
            <p:nvPr/>
          </p:nvSpPr>
          <p:spPr>
            <a:xfrm>
              <a:off x="7497750" y="505594"/>
              <a:ext cx="1784250" cy="1784250"/>
            </a:xfrm>
            <a:prstGeom prst="ellipse">
              <a:avLst/>
            </a:prstGeom>
            <a:solidFill>
              <a:srgbClr val="43C1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1"/>
            <p:cNvSpPr/>
            <p:nvPr/>
          </p:nvSpPr>
          <p:spPr>
            <a:xfrm>
              <a:off x="7878000" y="885844"/>
              <a:ext cx="1023750" cy="1023750"/>
            </a:xfrm>
            <a:prstGeom prst="rect">
              <a:avLst/>
            </a:prstGeom>
            <a:blipFill rotWithShape="1">
              <a:blip r:embed="rId5">
                <a:alphaModFix/>
              </a:blip>
              <a:stretch>
                <a:fillRect b="0" l="0" r="0" t="0"/>
              </a:stretch>
            </a:blipFill>
            <a:ln cap="flat" cmpd="sng" w="15875">
              <a:solidFill>
                <a:schemeClr val="lt1">
                  <a:alpha val="0"/>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1"/>
            <p:cNvSpPr/>
            <p:nvPr/>
          </p:nvSpPr>
          <p:spPr>
            <a:xfrm>
              <a:off x="6927375" y="2845595"/>
              <a:ext cx="2925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1"/>
            <p:cNvSpPr txBox="1"/>
            <p:nvPr/>
          </p:nvSpPr>
          <p:spPr>
            <a:xfrm>
              <a:off x="6927375" y="2845595"/>
              <a:ext cx="29250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300"/>
                <a:buFont typeface="Calibri"/>
                <a:buNone/>
              </a:pPr>
              <a:r>
                <a:rPr lang="en-US" sz="1300" cap="none">
                  <a:solidFill>
                    <a:schemeClr val="dk1"/>
                  </a:solidFill>
                  <a:latin typeface="Calibri"/>
                  <a:ea typeface="Calibri"/>
                  <a:cs typeface="Calibri"/>
                  <a:sym typeface="Calibri"/>
                </a:rPr>
                <a:t>RESOURCES FOR SUCCESS LINK ON CANVAS</a:t>
              </a:r>
              <a:endParaRPr sz="1300">
                <a:solidFill>
                  <a:schemeClr val="dk1"/>
                </a:solidFill>
                <a:latin typeface="Calibri"/>
                <a:ea typeface="Calibri"/>
                <a:cs typeface="Calibri"/>
                <a:sym typeface="Calibri"/>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2" name="Shape 612"/>
        <p:cNvGrpSpPr/>
        <p:nvPr/>
      </p:nvGrpSpPr>
      <p:grpSpPr>
        <a:xfrm>
          <a:off x="0" y="0"/>
          <a:ext cx="0" cy="0"/>
          <a:chOff x="0" y="0"/>
          <a:chExt cx="0" cy="0"/>
        </a:xfrm>
      </p:grpSpPr>
      <p:sp>
        <p:nvSpPr>
          <p:cNvPr id="613" name="Google Shape;613;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Misc Syllabus important notes</a:t>
            </a:r>
            <a:endParaRPr/>
          </a:p>
        </p:txBody>
      </p:sp>
      <p:sp>
        <p:nvSpPr>
          <p:cNvPr id="614" name="Google Shape;614;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pSp>
        <p:nvGrpSpPr>
          <p:cNvPr id="615" name="Google Shape;615;p52"/>
          <p:cNvGrpSpPr/>
          <p:nvPr/>
        </p:nvGrpSpPr>
        <p:grpSpPr>
          <a:xfrm>
            <a:off x="1103270" y="3132199"/>
            <a:ext cx="10045784" cy="2542494"/>
            <a:chOff x="6307" y="1033684"/>
            <a:chExt cx="10045784" cy="2542494"/>
          </a:xfrm>
        </p:grpSpPr>
        <p:sp>
          <p:nvSpPr>
            <p:cNvPr id="616" name="Google Shape;616;p52"/>
            <p:cNvSpPr/>
            <p:nvPr/>
          </p:nvSpPr>
          <p:spPr>
            <a:xfrm>
              <a:off x="486406" y="1033684"/>
              <a:ext cx="517029" cy="517029"/>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2"/>
            <p:cNvSpPr/>
            <p:nvPr/>
          </p:nvSpPr>
          <p:spPr>
            <a:xfrm>
              <a:off x="6307" y="1624619"/>
              <a:ext cx="1477227" cy="1085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2"/>
            <p:cNvSpPr txBox="1"/>
            <p:nvPr/>
          </p:nvSpPr>
          <p:spPr>
            <a:xfrm>
              <a:off x="6307" y="1624619"/>
              <a:ext cx="1477227" cy="1085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Workload: 2 hours per credit per week = 8 hours week</a:t>
              </a:r>
              <a:endParaRPr/>
            </a:p>
          </p:txBody>
        </p:sp>
        <p:sp>
          <p:nvSpPr>
            <p:cNvPr id="619" name="Google Shape;619;p52"/>
            <p:cNvSpPr/>
            <p:nvPr/>
          </p:nvSpPr>
          <p:spPr>
            <a:xfrm>
              <a:off x="6307" y="2744468"/>
              <a:ext cx="1477227" cy="79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2"/>
            <p:cNvSpPr/>
            <p:nvPr/>
          </p:nvSpPr>
          <p:spPr>
            <a:xfrm>
              <a:off x="3034942" y="1071972"/>
              <a:ext cx="517029" cy="51702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2"/>
            <p:cNvSpPr/>
            <p:nvPr/>
          </p:nvSpPr>
          <p:spPr>
            <a:xfrm>
              <a:off x="2554843" y="1671691"/>
              <a:ext cx="1477227" cy="1085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2"/>
            <p:cNvSpPr txBox="1"/>
            <p:nvPr/>
          </p:nvSpPr>
          <p:spPr>
            <a:xfrm>
              <a:off x="2554843" y="1671691"/>
              <a:ext cx="1477227" cy="1085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What counts as plagiarism</a:t>
              </a:r>
              <a:endParaRPr/>
            </a:p>
          </p:txBody>
        </p:sp>
        <p:sp>
          <p:nvSpPr>
            <p:cNvPr id="623" name="Google Shape;623;p52"/>
            <p:cNvSpPr/>
            <p:nvPr/>
          </p:nvSpPr>
          <p:spPr>
            <a:xfrm>
              <a:off x="1752435" y="2468081"/>
              <a:ext cx="3102813" cy="110809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2"/>
            <p:cNvSpPr txBox="1"/>
            <p:nvPr/>
          </p:nvSpPr>
          <p:spPr>
            <a:xfrm>
              <a:off x="1752435" y="2468081"/>
              <a:ext cx="3102813" cy="1108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Do not type while looking at any other code</a:t>
              </a:r>
              <a:endParaRPr/>
            </a:p>
            <a:p>
              <a:pPr indent="0" lvl="0" marL="0" marR="0" rtl="0" algn="ctr">
                <a:lnSpc>
                  <a:spcPct val="100000"/>
                </a:lnSpc>
                <a:spcBef>
                  <a:spcPts val="56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Do not copy and paste</a:t>
              </a:r>
              <a:endParaRPr/>
            </a:p>
            <a:p>
              <a:pPr indent="0" lvl="0" marL="0" marR="0" rtl="0" algn="ctr">
                <a:lnSpc>
                  <a:spcPct val="100000"/>
                </a:lnSpc>
                <a:spcBef>
                  <a:spcPts val="56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(yes all the solutions are out there. Now let’s get them into your head!)</a:t>
              </a:r>
              <a:endParaRPr/>
            </a:p>
          </p:txBody>
        </p:sp>
        <p:sp>
          <p:nvSpPr>
            <p:cNvPr id="625" name="Google Shape;625;p52"/>
            <p:cNvSpPr/>
            <p:nvPr/>
          </p:nvSpPr>
          <p:spPr>
            <a:xfrm>
              <a:off x="5583478" y="1033684"/>
              <a:ext cx="517029" cy="51702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2"/>
            <p:cNvSpPr/>
            <p:nvPr/>
          </p:nvSpPr>
          <p:spPr>
            <a:xfrm>
              <a:off x="5103378" y="1624619"/>
              <a:ext cx="1477227" cy="1085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2"/>
            <p:cNvSpPr txBox="1"/>
            <p:nvPr/>
          </p:nvSpPr>
          <p:spPr>
            <a:xfrm>
              <a:off x="5103378" y="1624619"/>
              <a:ext cx="1477227" cy="1085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Extra credit: There will be some! But none in the last week. None after the final exam.</a:t>
              </a:r>
              <a:endParaRPr/>
            </a:p>
          </p:txBody>
        </p:sp>
        <p:sp>
          <p:nvSpPr>
            <p:cNvPr id="628" name="Google Shape;628;p52"/>
            <p:cNvSpPr/>
            <p:nvPr/>
          </p:nvSpPr>
          <p:spPr>
            <a:xfrm>
              <a:off x="5103378" y="2744468"/>
              <a:ext cx="1477227" cy="79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2"/>
            <p:cNvSpPr/>
            <p:nvPr/>
          </p:nvSpPr>
          <p:spPr>
            <a:xfrm>
              <a:off x="7319220" y="1033684"/>
              <a:ext cx="517029" cy="51702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2"/>
            <p:cNvSpPr/>
            <p:nvPr/>
          </p:nvSpPr>
          <p:spPr>
            <a:xfrm>
              <a:off x="6839121" y="1624619"/>
              <a:ext cx="1477227" cy="1085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2"/>
            <p:cNvSpPr txBox="1"/>
            <p:nvPr/>
          </p:nvSpPr>
          <p:spPr>
            <a:xfrm>
              <a:off x="6839121" y="1624619"/>
              <a:ext cx="1477227" cy="1085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Feedback: canvas, in office hours, OR use the anonymous feedback form on Canvas!</a:t>
              </a:r>
              <a:endParaRPr/>
            </a:p>
          </p:txBody>
        </p:sp>
        <p:sp>
          <p:nvSpPr>
            <p:cNvPr id="632" name="Google Shape;632;p52"/>
            <p:cNvSpPr/>
            <p:nvPr/>
          </p:nvSpPr>
          <p:spPr>
            <a:xfrm>
              <a:off x="6839121" y="2744468"/>
              <a:ext cx="1477227" cy="79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2"/>
            <p:cNvSpPr/>
            <p:nvPr/>
          </p:nvSpPr>
          <p:spPr>
            <a:xfrm>
              <a:off x="9054963" y="1033684"/>
              <a:ext cx="517029" cy="51702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2"/>
            <p:cNvSpPr/>
            <p:nvPr/>
          </p:nvSpPr>
          <p:spPr>
            <a:xfrm>
              <a:off x="8574864" y="1624619"/>
              <a:ext cx="1477227" cy="10854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2"/>
            <p:cNvSpPr txBox="1"/>
            <p:nvPr/>
          </p:nvSpPr>
          <p:spPr>
            <a:xfrm>
              <a:off x="8574864" y="1624619"/>
              <a:ext cx="1477227" cy="108547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1400"/>
                <a:buFont typeface="Calibri"/>
                <a:buNone/>
              </a:pPr>
              <a:r>
                <a:rPr b="1" lang="en-US" sz="1400">
                  <a:solidFill>
                    <a:schemeClr val="dk1"/>
                  </a:solidFill>
                  <a:latin typeface="Calibri"/>
                  <a:ea typeface="Calibri"/>
                  <a:cs typeface="Calibri"/>
                  <a:sym typeface="Calibri"/>
                </a:rPr>
                <a:t>Quizzes: </a:t>
              </a:r>
              <a:r>
                <a:rPr b="1" lang="en-US">
                  <a:solidFill>
                    <a:schemeClr val="dk1"/>
                  </a:solidFill>
                  <a:latin typeface="Calibri"/>
                  <a:ea typeface="Calibri"/>
                  <a:cs typeface="Calibri"/>
                  <a:sym typeface="Calibri"/>
                </a:rPr>
                <a:t>don’t forget</a:t>
              </a:r>
              <a:endParaRPr/>
            </a:p>
          </p:txBody>
        </p:sp>
        <p:sp>
          <p:nvSpPr>
            <p:cNvPr id="636" name="Google Shape;636;p52"/>
            <p:cNvSpPr/>
            <p:nvPr/>
          </p:nvSpPr>
          <p:spPr>
            <a:xfrm>
              <a:off x="8574864" y="2744468"/>
              <a:ext cx="1477227" cy="792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gradFill>
          <a:gsLst>
            <a:gs pos="0">
              <a:srgbClr val="526D5E"/>
            </a:gs>
            <a:gs pos="65000">
              <a:srgbClr val="3A5848"/>
            </a:gs>
            <a:gs pos="100000">
              <a:srgbClr val="2F4539"/>
            </a:gs>
          </a:gsLst>
          <a:lin ang="16200000" scaled="0"/>
        </a:gradFill>
      </p:bgPr>
    </p:bg>
    <p:spTree>
      <p:nvGrpSpPr>
        <p:cNvPr id="640" name="Shape 640"/>
        <p:cNvGrpSpPr/>
        <p:nvPr/>
      </p:nvGrpSpPr>
      <p:grpSpPr>
        <a:xfrm>
          <a:off x="0" y="0"/>
          <a:ext cx="0" cy="0"/>
          <a:chOff x="0" y="0"/>
          <a:chExt cx="0" cy="0"/>
        </a:xfrm>
      </p:grpSpPr>
      <p:sp>
        <p:nvSpPr>
          <p:cNvPr id="641" name="Google Shape;641;p53"/>
          <p:cNvSpPr/>
          <p:nvPr/>
        </p:nvSpPr>
        <p:spPr>
          <a:xfrm>
            <a:off x="1507" y="0"/>
            <a:ext cx="12192000" cy="6858000"/>
          </a:xfrm>
          <a:prstGeom prst="rect">
            <a:avLst/>
          </a:prstGeom>
          <a:gradFill>
            <a:gsLst>
              <a:gs pos="0">
                <a:srgbClr val="526D5E"/>
              </a:gs>
              <a:gs pos="65000">
                <a:srgbClr val="3A5848"/>
              </a:gs>
              <a:gs pos="100000">
                <a:srgbClr val="2F453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Google Shape;642;p53"/>
          <p:cNvSpPr/>
          <p:nvPr/>
        </p:nvSpPr>
        <p:spPr>
          <a:xfrm>
            <a:off x="1507" y="4953000"/>
            <a:ext cx="12188952"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3"/>
          <p:cNvSpPr/>
          <p:nvPr/>
        </p:nvSpPr>
        <p:spPr>
          <a:xfrm>
            <a:off x="1507" y="0"/>
            <a:ext cx="12188952" cy="4970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3"/>
          <p:cNvSpPr txBox="1"/>
          <p:nvPr>
            <p:ph type="ctrTitle"/>
          </p:nvPr>
        </p:nvSpPr>
        <p:spPr>
          <a:xfrm>
            <a:off x="1097280" y="758952"/>
            <a:ext cx="10058400" cy="3892168"/>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FFFF"/>
              </a:buClr>
              <a:buSzPts val="8000"/>
              <a:buFont typeface="Calibri"/>
              <a:buNone/>
            </a:pPr>
            <a:r>
              <a:rPr lang="en-US">
                <a:solidFill>
                  <a:srgbClr val="FFFFFF"/>
                </a:solidFill>
              </a:rPr>
              <a:t>Syllabus Questions?</a:t>
            </a:r>
            <a:endParaRPr/>
          </a:p>
        </p:txBody>
      </p:sp>
      <p:sp>
        <p:nvSpPr>
          <p:cNvPr id="645" name="Google Shape;645;p53"/>
          <p:cNvSpPr txBox="1"/>
          <p:nvPr>
            <p:ph idx="1" type="subTitle"/>
          </p:nvPr>
        </p:nvSpPr>
        <p:spPr>
          <a:xfrm>
            <a:off x="1100051" y="5225240"/>
            <a:ext cx="100584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t/>
            </a:r>
            <a:endParaRPr>
              <a:solidFill>
                <a:srgbClr val="FFFFFF"/>
              </a:solidFill>
            </a:endParaRPr>
          </a:p>
        </p:txBody>
      </p:sp>
      <p:sp>
        <p:nvSpPr>
          <p:cNvPr id="646" name="Google Shape;646;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0" name="Shape 650"/>
        <p:cNvGrpSpPr/>
        <p:nvPr/>
      </p:nvGrpSpPr>
      <p:grpSpPr>
        <a:xfrm>
          <a:off x="0" y="0"/>
          <a:ext cx="0" cy="0"/>
          <a:chOff x="0" y="0"/>
          <a:chExt cx="0" cy="0"/>
        </a:xfrm>
      </p:grpSpPr>
      <p:sp>
        <p:nvSpPr>
          <p:cNvPr id="651" name="Google Shape;651;p54"/>
          <p:cNvSpPr txBox="1"/>
          <p:nvPr/>
        </p:nvSpPr>
        <p:spPr>
          <a:xfrm>
            <a:off x="3333885" y="1338096"/>
            <a:ext cx="480492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Q: So what is this course all about … what is today’s most important take home message?</a:t>
            </a:r>
            <a:endParaRPr/>
          </a:p>
        </p:txBody>
      </p:sp>
      <p:sp>
        <p:nvSpPr>
          <p:cNvPr id="652" name="Google Shape;652;p54"/>
          <p:cNvSpPr txBox="1"/>
          <p:nvPr/>
        </p:nvSpPr>
        <p:spPr>
          <a:xfrm>
            <a:off x="1756283" y="239853"/>
            <a:ext cx="16407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Writing code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7" name="Shape 657"/>
        <p:cNvGrpSpPr/>
        <p:nvPr/>
      </p:nvGrpSpPr>
      <p:grpSpPr>
        <a:xfrm>
          <a:off x="0" y="0"/>
          <a:ext cx="0" cy="0"/>
          <a:chOff x="0" y="0"/>
          <a:chExt cx="0" cy="0"/>
        </a:xfrm>
      </p:grpSpPr>
      <p:sp>
        <p:nvSpPr>
          <p:cNvPr id="658" name="Google Shape;658;p55"/>
          <p:cNvSpPr txBox="1"/>
          <p:nvPr/>
        </p:nvSpPr>
        <p:spPr>
          <a:xfrm>
            <a:off x="1641477" y="2173106"/>
            <a:ext cx="7340599"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 This is the first of a sequence of classes that will teach you how 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Devise of a series of steps needed to solve a problem (pseudocode, the “thinking” portion of computer programming … the logic )</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Use established syntax to write step-by-step instructions that the computer can understand (writing the code, the “doing” portion of computer programming)</a:t>
            </a:r>
            <a:endParaRPr/>
          </a:p>
          <a:p>
            <a:pPr indent="-285744" lvl="0" marL="285744"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Execute a program and fix errors (the debugging and maintenance portions of computer programming)</a:t>
            </a:r>
            <a:endParaRPr/>
          </a:p>
        </p:txBody>
      </p:sp>
      <p:sp>
        <p:nvSpPr>
          <p:cNvPr id="659" name="Google Shape;659;p55"/>
          <p:cNvSpPr txBox="1"/>
          <p:nvPr/>
        </p:nvSpPr>
        <p:spPr>
          <a:xfrm>
            <a:off x="9048314" y="2847458"/>
            <a:ext cx="9973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planning</a:t>
            </a:r>
            <a:endParaRPr/>
          </a:p>
        </p:txBody>
      </p:sp>
      <p:sp>
        <p:nvSpPr>
          <p:cNvPr id="660" name="Google Shape;660;p55"/>
          <p:cNvSpPr txBox="1"/>
          <p:nvPr/>
        </p:nvSpPr>
        <p:spPr>
          <a:xfrm>
            <a:off x="9143052" y="3505294"/>
            <a:ext cx="8079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coding</a:t>
            </a:r>
            <a:endParaRPr/>
          </a:p>
        </p:txBody>
      </p:sp>
      <p:sp>
        <p:nvSpPr>
          <p:cNvPr id="661" name="Google Shape;661;p55"/>
          <p:cNvSpPr txBox="1"/>
          <p:nvPr/>
        </p:nvSpPr>
        <p:spPr>
          <a:xfrm>
            <a:off x="9201399" y="4236824"/>
            <a:ext cx="6912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fixing</a:t>
            </a:r>
            <a:endParaRPr/>
          </a:p>
        </p:txBody>
      </p:sp>
      <p:sp>
        <p:nvSpPr>
          <p:cNvPr id="662" name="Google Shape;662;p55"/>
          <p:cNvSpPr/>
          <p:nvPr/>
        </p:nvSpPr>
        <p:spPr>
          <a:xfrm>
            <a:off x="1694547" y="2725795"/>
            <a:ext cx="7287529" cy="628155"/>
          </a:xfrm>
          <a:prstGeom prst="rect">
            <a:avLst/>
          </a:prstGeom>
          <a:solidFill>
            <a:schemeClr val="accent1">
              <a:alpha val="48627"/>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Google Shape;663;p55"/>
          <p:cNvSpPr/>
          <p:nvPr/>
        </p:nvSpPr>
        <p:spPr>
          <a:xfrm>
            <a:off x="1694547" y="3353949"/>
            <a:ext cx="7287529" cy="793998"/>
          </a:xfrm>
          <a:prstGeom prst="rect">
            <a:avLst/>
          </a:prstGeom>
          <a:solidFill>
            <a:srgbClr val="FFFF00">
              <a:alpha val="36862"/>
            </a:srgb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Google Shape;664;p55"/>
          <p:cNvSpPr/>
          <p:nvPr/>
        </p:nvSpPr>
        <p:spPr>
          <a:xfrm>
            <a:off x="1694547" y="4147949"/>
            <a:ext cx="7287529" cy="610479"/>
          </a:xfrm>
          <a:prstGeom prst="rect">
            <a:avLst/>
          </a:prstGeom>
          <a:solidFill>
            <a:srgbClr val="92D050">
              <a:alpha val="56862"/>
            </a:srgb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Google Shape;665;p55"/>
          <p:cNvSpPr txBox="1"/>
          <p:nvPr/>
        </p:nvSpPr>
        <p:spPr>
          <a:xfrm>
            <a:off x="1756283" y="239853"/>
            <a:ext cx="16215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Writing code …</a:t>
            </a:r>
            <a:endParaRPr/>
          </a:p>
        </p:txBody>
      </p:sp>
      <p:sp>
        <p:nvSpPr>
          <p:cNvPr id="666" name="Google Shape;666;p55"/>
          <p:cNvSpPr txBox="1"/>
          <p:nvPr/>
        </p:nvSpPr>
        <p:spPr>
          <a:xfrm>
            <a:off x="3333885" y="1338096"/>
            <a:ext cx="480492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Q: So what is this course all about … what is today’s most important take home message?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0" name="Shape 670"/>
        <p:cNvGrpSpPr/>
        <p:nvPr/>
      </p:nvGrpSpPr>
      <p:grpSpPr>
        <a:xfrm>
          <a:off x="0" y="0"/>
          <a:ext cx="0" cy="0"/>
          <a:chOff x="0" y="0"/>
          <a:chExt cx="0" cy="0"/>
        </a:xfrm>
      </p:grpSpPr>
      <p:sp>
        <p:nvSpPr>
          <p:cNvPr id="671" name="Google Shape;671;p57"/>
          <p:cNvSpPr txBox="1"/>
          <p:nvPr/>
        </p:nvSpPr>
        <p:spPr>
          <a:xfrm>
            <a:off x="751639" y="239853"/>
            <a:ext cx="52263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ABCD Cards - practice</a:t>
            </a:r>
            <a:endParaRPr/>
          </a:p>
        </p:txBody>
      </p:sp>
      <p:sp>
        <p:nvSpPr>
          <p:cNvPr id="672" name="Google Shape;672;p57"/>
          <p:cNvSpPr txBox="1"/>
          <p:nvPr/>
        </p:nvSpPr>
        <p:spPr>
          <a:xfrm>
            <a:off x="537410" y="763073"/>
            <a:ext cx="11117179" cy="56938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Q1 : Which of the following statements is TRUE</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lang="en-US" sz="2800">
                <a:solidFill>
                  <a:schemeClr val="dk1"/>
                </a:solidFill>
                <a:latin typeface="Calibri"/>
                <a:ea typeface="Calibri"/>
                <a:cs typeface="Calibri"/>
                <a:sym typeface="Calibri"/>
              </a:rPr>
              <a:t>Attending lecture and listening to Dr. Hardin talk about this-and-that awesome CS stuff is enough to guarantee an A in CSCI141 … and besides the lecture slides are self contained</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lang="en-US" sz="2800">
                <a:solidFill>
                  <a:schemeClr val="dk1"/>
                </a:solidFill>
                <a:latin typeface="Calibri"/>
                <a:ea typeface="Calibri"/>
                <a:cs typeface="Calibri"/>
                <a:sym typeface="Calibri"/>
              </a:rPr>
              <a:t>Practice, Practice, Practice makes imperfect</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lang="en-US" sz="2800">
                <a:solidFill>
                  <a:schemeClr val="dk1"/>
                </a:solidFill>
                <a:latin typeface="Calibri"/>
                <a:ea typeface="Calibri"/>
                <a:cs typeface="Calibri"/>
                <a:sym typeface="Calibri"/>
              </a:rPr>
              <a:t>1 + 1 = 3 (Earth, decimal system, no this is not a trick question)</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lphaUcPeriod"/>
            </a:pPr>
            <a:r>
              <a:rPr lang="en-US" sz="2800">
                <a:solidFill>
                  <a:schemeClr val="dk1"/>
                </a:solidFill>
                <a:latin typeface="Calibri"/>
                <a:ea typeface="Calibri"/>
                <a:cs typeface="Calibri"/>
                <a:sym typeface="Calibri"/>
              </a:rPr>
              <a:t>In order to succeed in CSCI141, I should attend lecture, labs, form study groups, start homework assignments as soon as they are made available, practice, practice, and practice, and … yes, … , more practice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nvSpPr>
        <p:spPr>
          <a:xfrm>
            <a:off x="4799222" y="1525783"/>
            <a:ext cx="509056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Basic concepts of computer programming using an object oriented programming language. Topics covered: introduction to the development environment, introduction to algorithms, elements of a programming language, including data types, packages, control structures, procedures and functions, basic input and output, arrays and records, text files, strings, variant records. Algorithm development, problem solving and software engineering are emphasized.</a:t>
            </a:r>
            <a:endParaRPr/>
          </a:p>
        </p:txBody>
      </p:sp>
      <p:sp>
        <p:nvSpPr>
          <p:cNvPr id="171" name="Google Shape;171;p5"/>
          <p:cNvSpPr txBox="1"/>
          <p:nvPr/>
        </p:nvSpPr>
        <p:spPr>
          <a:xfrm>
            <a:off x="2192355" y="1525783"/>
            <a:ext cx="32754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From the course catalog : </a:t>
            </a:r>
            <a:endParaRPr/>
          </a:p>
        </p:txBody>
      </p:sp>
      <p:sp>
        <p:nvSpPr>
          <p:cNvPr id="172" name="Google Shape;172;p5"/>
          <p:cNvSpPr/>
          <p:nvPr/>
        </p:nvSpPr>
        <p:spPr>
          <a:xfrm>
            <a:off x="7632970" y="2396044"/>
            <a:ext cx="1021404"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5"/>
          <p:cNvSpPr/>
          <p:nvPr/>
        </p:nvSpPr>
        <p:spPr>
          <a:xfrm>
            <a:off x="8417668" y="2674842"/>
            <a:ext cx="1021404"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5"/>
          <p:cNvSpPr/>
          <p:nvPr/>
        </p:nvSpPr>
        <p:spPr>
          <a:xfrm>
            <a:off x="5817140" y="2924457"/>
            <a:ext cx="1669915"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5"/>
          <p:cNvSpPr/>
          <p:nvPr/>
        </p:nvSpPr>
        <p:spPr>
          <a:xfrm>
            <a:off x="4847859" y="3206559"/>
            <a:ext cx="969281"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p5"/>
          <p:cNvSpPr/>
          <p:nvPr/>
        </p:nvSpPr>
        <p:spPr>
          <a:xfrm>
            <a:off x="8020697" y="3235742"/>
            <a:ext cx="633678"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5"/>
          <p:cNvSpPr/>
          <p:nvPr/>
        </p:nvSpPr>
        <p:spPr>
          <a:xfrm>
            <a:off x="6602079" y="3482052"/>
            <a:ext cx="633678" cy="282102"/>
          </a:xfrm>
          <a:prstGeom prst="rect">
            <a:avLst/>
          </a:prstGeom>
          <a:solidFill>
            <a:schemeClr val="accent4">
              <a:alpha val="49803"/>
            </a:schemeClr>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 name="Google Shape;178;p5"/>
          <p:cNvSpPr txBox="1"/>
          <p:nvPr/>
        </p:nvSpPr>
        <p:spPr>
          <a:xfrm>
            <a:off x="5332498" y="4831961"/>
            <a:ext cx="57965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Q: what</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8"/>
          <p:cNvSpPr txBox="1"/>
          <p:nvPr/>
        </p:nvSpPr>
        <p:spPr>
          <a:xfrm>
            <a:off x="1320800" y="1583142"/>
            <a:ext cx="7907507" cy="452431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Why Program</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Computers : Hardware AND software</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A program is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Elements of a program</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Debugging, errors,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	Programming Process</a:t>
            </a:r>
            <a:endParaRPr/>
          </a:p>
          <a:p>
            <a:pPr indent="-254000" lvl="0" marL="4572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254000" lvl="0" marL="4572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On the waitlist? Come talk to me after class!</a:t>
            </a:r>
            <a:endParaRPr/>
          </a:p>
        </p:txBody>
      </p:sp>
      <p:sp>
        <p:nvSpPr>
          <p:cNvPr id="678" name="Google Shape;678;p58"/>
          <p:cNvSpPr txBox="1"/>
          <p:nvPr/>
        </p:nvSpPr>
        <p:spPr>
          <a:xfrm>
            <a:off x="1827403" y="768173"/>
            <a:ext cx="11621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Next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nvSpPr>
        <p:spPr>
          <a:xfrm>
            <a:off x="192505" y="1228397"/>
            <a:ext cx="11774906"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My pledge to you : You will learn much more than syntax … you will learn …</a:t>
            </a:r>
            <a:endParaRPr/>
          </a:p>
          <a:p>
            <a:pPr indent="-107943" lvl="1" marL="742932" marR="0" rtl="0" algn="l">
              <a:spcBef>
                <a:spcPts val="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think like a computer programmer</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comment code correctly</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debug your programs</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write pseudocode</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design, implement, and fine-tune a computer program</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p:nvPr/>
        </p:nvSpPr>
        <p:spPr>
          <a:xfrm>
            <a:off x="7780421" y="1228397"/>
            <a:ext cx="1459832" cy="680614"/>
          </a:xfrm>
          <a:prstGeom prst="ellipse">
            <a:avLst/>
          </a:prstGeom>
          <a:solidFill>
            <a:schemeClr val="accent1"/>
          </a:solidFill>
          <a:ln cap="flat" cmpd="sng" w="15875">
            <a:solidFill>
              <a:srgbClr val="6F942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7"/>
          <p:cNvSpPr txBox="1"/>
          <p:nvPr/>
        </p:nvSpPr>
        <p:spPr>
          <a:xfrm>
            <a:off x="192505" y="1228397"/>
            <a:ext cx="11774906"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My pledge to you : You will learn much more than syntax … you will learn …</a:t>
            </a:r>
            <a:endParaRPr/>
          </a:p>
          <a:p>
            <a:pPr indent="-107943" lvl="1" marL="742932" marR="0" rtl="0" algn="l">
              <a:spcBef>
                <a:spcPts val="0"/>
              </a:spcBef>
              <a:spcAft>
                <a:spcPts val="0"/>
              </a:spcAft>
              <a:buClr>
                <a:schemeClr val="dk1"/>
              </a:buClr>
              <a:buSzPts val="2800"/>
              <a:buFont typeface="Arial"/>
              <a:buNone/>
            </a:pPr>
            <a:r>
              <a:t/>
            </a:r>
            <a:endParaRPr b="1" i="0" sz="2800" u="none" cap="none" strike="noStrike">
              <a:solidFill>
                <a:schemeClr val="dk1"/>
              </a:solidFill>
              <a:latin typeface="Calibri"/>
              <a:ea typeface="Calibri"/>
              <a:cs typeface="Calibri"/>
              <a:sym typeface="Calibri"/>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think like a computer programmer</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comment code correctly</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debug your programs</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write pseudocode</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How to design, implement, and fine-tune a computer program</a:t>
            </a:r>
            <a:endParaRPr/>
          </a:p>
          <a:p>
            <a:pPr indent="-285744" lvl="1" marL="742932" marR="0" rtl="0" algn="l">
              <a:spcBef>
                <a:spcPts val="0"/>
              </a:spcBef>
              <a:spcAft>
                <a:spcPts val="0"/>
              </a:spcAft>
              <a:buClr>
                <a:schemeClr val="dk1"/>
              </a:buClr>
              <a:buSzPts val="2800"/>
              <a:buFont typeface="Arial"/>
              <a:buChar char="•"/>
            </a:pPr>
            <a:r>
              <a:rPr b="1" i="0" lang="en-US" sz="2800" u="none" cap="none" strike="noStrike">
                <a:solidFill>
                  <a:schemeClr val="dk1"/>
                </a:solidFill>
                <a:latin typeface="Calibri"/>
                <a:ea typeface="Calibri"/>
                <a:cs typeface="Calibri"/>
                <a:sym typeface="Calibri"/>
              </a:rPr>
              <a:t>etc.</a:t>
            </a:r>
            <a:endParaRPr/>
          </a:p>
        </p:txBody>
      </p:sp>
      <p:sp>
        <p:nvSpPr>
          <p:cNvPr id="190" name="Google Shape;190;p7"/>
          <p:cNvSpPr txBox="1"/>
          <p:nvPr/>
        </p:nvSpPr>
        <p:spPr>
          <a:xfrm>
            <a:off x="8124225" y="2586820"/>
            <a:ext cx="27849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What does “syntax” mean?</a:t>
            </a:r>
            <a:endParaRPr/>
          </a:p>
        </p:txBody>
      </p:sp>
      <p:cxnSp>
        <p:nvCxnSpPr>
          <p:cNvPr id="191" name="Google Shape;191;p7"/>
          <p:cNvCxnSpPr>
            <a:stCxn id="190" idx="0"/>
          </p:cNvCxnSpPr>
          <p:nvPr/>
        </p:nvCxnSpPr>
        <p:spPr>
          <a:xfrm rot="10800000">
            <a:off x="8720222" y="1822420"/>
            <a:ext cx="796500" cy="764400"/>
          </a:xfrm>
          <a:prstGeom prst="straightConnector1">
            <a:avLst/>
          </a:prstGeom>
          <a:noFill/>
          <a:ln cap="flat" cmpd="sng" w="25400">
            <a:solidFill>
              <a:schemeClr val="accent1"/>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8"/>
          <p:cNvSpPr txBox="1"/>
          <p:nvPr>
            <p:ph type="title"/>
          </p:nvPr>
        </p:nvSpPr>
        <p:spPr>
          <a:xfrm>
            <a:off x="263903" y="263196"/>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Syntax</a:t>
            </a:r>
            <a:endParaRPr/>
          </a:p>
        </p:txBody>
      </p:sp>
      <p:sp>
        <p:nvSpPr>
          <p:cNvPr id="198" name="Google Shape;19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mart List: Coding &amp; Computer Science, Assessment &amp; Data Resources" id="199" name="Google Shape;199;p8"/>
          <p:cNvPicPr preferRelativeResize="0"/>
          <p:nvPr/>
        </p:nvPicPr>
        <p:blipFill rotWithShape="1">
          <a:blip r:embed="rId3">
            <a:alphaModFix/>
          </a:blip>
          <a:srcRect b="0" l="0" r="0" t="0"/>
          <a:stretch/>
        </p:blipFill>
        <p:spPr>
          <a:xfrm>
            <a:off x="8139819" y="3391683"/>
            <a:ext cx="5638597" cy="3203121"/>
          </a:xfrm>
          <a:prstGeom prst="rect">
            <a:avLst/>
          </a:prstGeom>
          <a:noFill/>
          <a:ln>
            <a:noFill/>
          </a:ln>
        </p:spPr>
      </p:pic>
      <p:pic>
        <p:nvPicPr>
          <p:cNvPr descr="Computer Codes Art : A New Form of Creativity ? | Widewalls" id="200" name="Google Shape;200;p8"/>
          <p:cNvPicPr preferRelativeResize="0"/>
          <p:nvPr/>
        </p:nvPicPr>
        <p:blipFill rotWithShape="1">
          <a:blip r:embed="rId4">
            <a:alphaModFix/>
          </a:blip>
          <a:srcRect b="0" l="0" r="0" t="0"/>
          <a:stretch/>
        </p:blipFill>
        <p:spPr>
          <a:xfrm>
            <a:off x="-1519440" y="4354153"/>
            <a:ext cx="7659472" cy="4180795"/>
          </a:xfrm>
          <a:prstGeom prst="rect">
            <a:avLst/>
          </a:prstGeom>
          <a:noFill/>
          <a:ln>
            <a:noFill/>
          </a:ln>
        </p:spPr>
      </p:pic>
      <p:pic>
        <p:nvPicPr>
          <p:cNvPr descr="How To Create a Matrix Code in Notepad!! - YouTube" id="201" name="Google Shape;201;p8"/>
          <p:cNvPicPr preferRelativeResize="0"/>
          <p:nvPr/>
        </p:nvPicPr>
        <p:blipFill rotWithShape="1">
          <a:blip r:embed="rId5">
            <a:alphaModFix/>
          </a:blip>
          <a:srcRect b="0" l="0" r="0" t="0"/>
          <a:stretch/>
        </p:blipFill>
        <p:spPr>
          <a:xfrm>
            <a:off x="5657627" y="180404"/>
            <a:ext cx="6448019" cy="3627011"/>
          </a:xfrm>
          <a:prstGeom prst="rect">
            <a:avLst/>
          </a:prstGeom>
          <a:noFill/>
          <a:ln>
            <a:noFill/>
          </a:ln>
        </p:spPr>
      </p:pic>
      <p:pic>
        <p:nvPicPr>
          <p:cNvPr descr="Syntax (programming languages) - Wikipedia" id="202" name="Google Shape;202;p8"/>
          <p:cNvPicPr preferRelativeResize="0"/>
          <p:nvPr>
            <p:ph idx="1" type="body"/>
          </p:nvPr>
        </p:nvPicPr>
        <p:blipFill rotWithShape="1">
          <a:blip r:embed="rId6">
            <a:alphaModFix/>
          </a:blip>
          <a:srcRect b="0" l="0" r="0" t="0"/>
          <a:stretch/>
        </p:blipFill>
        <p:spPr>
          <a:xfrm>
            <a:off x="2316094" y="1208647"/>
            <a:ext cx="5954018" cy="44407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2020-01-08T18:46:58Z</dcterms:created>
  <dc:creator>Caroline Hardin</dc:creator>
</cp:coreProperties>
</file>