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317" r:id="rId3"/>
    <p:sldId id="322" r:id="rId4"/>
    <p:sldId id="323" r:id="rId5"/>
    <p:sldId id="320" r:id="rId6"/>
    <p:sldId id="335" r:id="rId7"/>
    <p:sldId id="336" r:id="rId9"/>
    <p:sldId id="460" r:id="rId10"/>
    <p:sldId id="418" r:id="rId11"/>
    <p:sldId id="341" r:id="rId12"/>
    <p:sldId id="454" r:id="rId13"/>
    <p:sldId id="420" r:id="rId14"/>
    <p:sldId id="455" r:id="rId15"/>
    <p:sldId id="456" r:id="rId16"/>
    <p:sldId id="426" r:id="rId17"/>
    <p:sldId id="459" r:id="rId18"/>
    <p:sldId id="462" r:id="rId19"/>
    <p:sldId id="463" r:id="rId20"/>
    <p:sldId id="458" r:id="rId21"/>
    <p:sldId id="321" r:id="rId22"/>
  </p:sldIdLst>
  <p:sldSz cx="1219327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与目录" id="{53234492-0891-433B-B053-1F2D5FEE054A}">
          <p14:sldIdLst>
            <p14:sldId id="317"/>
            <p14:sldId id="322"/>
          </p14:sldIdLst>
        </p14:section>
        <p14:section name="01.ArgoCD简介" id="{D870A517-0715-402F-9006-3BC9DD2B35D2}">
          <p14:sldIdLst>
            <p14:sldId id="323"/>
            <p14:sldId id="320"/>
            <p14:sldId id="335"/>
            <p14:sldId id="336"/>
            <p14:sldId id="460"/>
          </p14:sldIdLst>
        </p14:section>
        <p14:section name="02.部署与基本功能讲解" id="{124092C6-DB6F-492E-8BAB-FF518CB125A8}">
          <p14:sldIdLst>
            <p14:sldId id="418"/>
            <p14:sldId id="341"/>
            <p14:sldId id="454"/>
            <p14:sldId id="420"/>
            <p14:sldId id="455"/>
            <p14:sldId id="456"/>
          </p14:sldIdLst>
        </p14:section>
        <p14:section name="03.应用实战分享" id="{88F0C717-84A5-4A93-8122-AB9AE38D07B2}">
          <p14:sldIdLst>
            <p14:sldId id="426"/>
            <p14:sldId id="459"/>
            <p14:sldId id="462"/>
            <p14:sldId id="463"/>
          </p14:sldIdLst>
        </p14:section>
        <p14:section name="04.自动化实现案例" id="{ABD8B832-7A72-4A93-912E-8B5903AE2555}">
          <p14:sldIdLst>
            <p14:sldId id="458"/>
          </p14:sldIdLst>
        </p14:section>
        <p14:section name="尾页" id="{0F96603C-870F-46AE-A00D-A4099E1904CB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712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043"/>
    <a:srgbClr val="417DEF"/>
    <a:srgbClr val="EDF2F8"/>
    <a:srgbClr val="E1E7F3"/>
    <a:srgbClr val="2348C1"/>
    <a:srgbClr val="CECED3"/>
    <a:srgbClr val="0C1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1" autoAdjust="0"/>
    <p:restoredTop sz="91231" autoAdjust="0"/>
  </p:normalViewPr>
  <p:slideViewPr>
    <p:cSldViewPr snapToGrid="0" showGuides="1">
      <p:cViewPr varScale="1">
        <p:scale>
          <a:sx n="52" d="100"/>
          <a:sy n="52" d="100"/>
        </p:scale>
        <p:origin x="1018" y="58"/>
      </p:cViewPr>
      <p:guideLst>
        <p:guide orient="horz" pos="712"/>
        <p:guide orient="horz" pos="712"/>
        <p:guide orient="horz" pos="3864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2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41D81-E1EA-443D-986F-1CED7F244C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08B95-6CBE-4BF6-A99A-F21780E87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7293-54F6-48D8-A8D0-3A4A5DB1F3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48386-208F-497F-841D-BE3532C36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argocd </a:t>
            </a:r>
            <a:r>
              <a:rPr lang="zh-CN" altLang="en-US"/>
              <a:t>控制器始终监听着</a:t>
            </a:r>
            <a:r>
              <a:rPr lang="en-US" altLang="zh-CN"/>
              <a:t>github</a:t>
            </a:r>
            <a:r>
              <a:rPr lang="zh-CN" altLang="en-US"/>
              <a:t>当中的配置清单状态，发现有更新可以自动根据更新清单应用到</a:t>
            </a:r>
            <a:r>
              <a:rPr lang="en-US" altLang="zh-CN"/>
              <a:t>kubernetes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zh-CN" altLang="en-US"/>
              <a:t>可支持</a:t>
            </a:r>
            <a:r>
              <a:rPr lang="en-US" altLang="zh-CN"/>
              <a:t>kustomize, helm,yaml</a:t>
            </a:r>
            <a:r>
              <a:rPr lang="zh-CN" altLang="en-US"/>
              <a:t>等配置管理方式；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6"/>
            <a:ext cx="12193589" cy="6858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>
            <a:off x="6710672" y="1"/>
            <a:ext cx="5482916" cy="4598225"/>
          </a:xfrm>
          <a:custGeom>
            <a:avLst/>
            <a:gdLst>
              <a:gd name="connsiteX0" fmla="*/ 390959 w 5482916"/>
              <a:gd name="connsiteY0" fmla="*/ 0 h 4598225"/>
              <a:gd name="connsiteX1" fmla="*/ 5482916 w 5482916"/>
              <a:gd name="connsiteY1" fmla="*/ 0 h 4598225"/>
              <a:gd name="connsiteX2" fmla="*/ 5482916 w 5482916"/>
              <a:gd name="connsiteY2" fmla="*/ 3471296 h 4598225"/>
              <a:gd name="connsiteX3" fmla="*/ 5482292 w 5482916"/>
              <a:gd name="connsiteY3" fmla="*/ 3472130 h 4598225"/>
              <a:gd name="connsiteX4" fmla="*/ 3094458 w 5482916"/>
              <a:gd name="connsiteY4" fmla="*/ 4598225 h 4598225"/>
              <a:gd name="connsiteX5" fmla="*/ 0 w 5482916"/>
              <a:gd name="connsiteY5" fmla="*/ 1503767 h 4598225"/>
              <a:gd name="connsiteX6" fmla="*/ 373485 w 5482916"/>
              <a:gd name="connsiteY6" fmla="*/ 28765 h 45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916" h="4598225">
                <a:moveTo>
                  <a:pt x="390959" y="0"/>
                </a:moveTo>
                <a:lnTo>
                  <a:pt x="5482916" y="0"/>
                </a:lnTo>
                <a:lnTo>
                  <a:pt x="5482916" y="3471296"/>
                </a:lnTo>
                <a:lnTo>
                  <a:pt x="5482292" y="3472130"/>
                </a:lnTo>
                <a:cubicBezTo>
                  <a:pt x="4914723" y="4159865"/>
                  <a:pt x="4055783" y="4598225"/>
                  <a:pt x="3094458" y="4598225"/>
                </a:cubicBezTo>
                <a:cubicBezTo>
                  <a:pt x="1385436" y="4598225"/>
                  <a:pt x="0" y="3212789"/>
                  <a:pt x="0" y="1503767"/>
                </a:cubicBezTo>
                <a:cubicBezTo>
                  <a:pt x="0" y="969698"/>
                  <a:pt x="135297" y="467229"/>
                  <a:pt x="373485" y="287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10000"/>
                </a:schemeClr>
              </a:gs>
              <a:gs pos="100000">
                <a:schemeClr val="accent3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677864" y="4598225"/>
            <a:ext cx="552502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4000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83495" y="245386"/>
            <a:ext cx="2638130" cy="1184690"/>
          </a:xfrm>
          <a:prstGeom prst="rect">
            <a:avLst/>
          </a:prstGeom>
          <a:noFill/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67429" y="292560"/>
            <a:ext cx="5657578" cy="6565441"/>
          </a:xfrm>
          <a:custGeom>
            <a:avLst/>
            <a:gdLst>
              <a:gd name="connsiteX0" fmla="*/ 0 w 5657578"/>
              <a:gd name="connsiteY0" fmla="*/ 0 h 6565441"/>
              <a:gd name="connsiteX1" fmla="*/ 5657578 w 5657578"/>
              <a:gd name="connsiteY1" fmla="*/ 0 h 6565441"/>
              <a:gd name="connsiteX2" fmla="*/ 5657578 w 5657578"/>
              <a:gd name="connsiteY2" fmla="*/ 6565441 h 6565441"/>
              <a:gd name="connsiteX3" fmla="*/ 0 w 5657578"/>
              <a:gd name="connsiteY3" fmla="*/ 6565441 h 6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578" h="6565441">
                <a:moveTo>
                  <a:pt x="0" y="0"/>
                </a:moveTo>
                <a:lnTo>
                  <a:pt x="5657578" y="0"/>
                </a:lnTo>
                <a:lnTo>
                  <a:pt x="5657578" y="6565441"/>
                </a:lnTo>
                <a:lnTo>
                  <a:pt x="0" y="6565441"/>
                </a:lnTo>
                <a:close/>
              </a:path>
            </a:pathLst>
          </a:custGeom>
        </p:spPr>
      </p:pic>
      <p:sp>
        <p:nvSpPr>
          <p:cNvPr id="19" name="任意多边形: 形状 18"/>
          <p:cNvSpPr/>
          <p:nvPr userDrawn="1"/>
        </p:nvSpPr>
        <p:spPr>
          <a:xfrm flipH="1" flipV="1">
            <a:off x="0" y="5311772"/>
            <a:ext cx="2425873" cy="1546229"/>
          </a:xfrm>
          <a:custGeom>
            <a:avLst/>
            <a:gdLst>
              <a:gd name="connsiteX0" fmla="*/ 1875557 w 2425873"/>
              <a:gd name="connsiteY0" fmla="*/ 1546229 h 1546229"/>
              <a:gd name="connsiteX1" fmla="*/ 3069 w 2425873"/>
              <a:gd name="connsiteY1" fmla="*/ 20108 h 1546229"/>
              <a:gd name="connsiteX2" fmla="*/ 0 w 2425873"/>
              <a:gd name="connsiteY2" fmla="*/ 0 h 1546229"/>
              <a:gd name="connsiteX3" fmla="*/ 2425873 w 2425873"/>
              <a:gd name="connsiteY3" fmla="*/ 0 h 1546229"/>
              <a:gd name="connsiteX4" fmla="*/ 2425873 w 2425873"/>
              <a:gd name="connsiteY4" fmla="*/ 1462809 h 1546229"/>
              <a:gd name="connsiteX5" fmla="*/ 2307204 w 2425873"/>
              <a:gd name="connsiteY5" fmla="*/ 1497286 h 1546229"/>
              <a:gd name="connsiteX6" fmla="*/ 1875557 w 2425873"/>
              <a:gd name="connsiteY6" fmla="*/ 1546229 h 15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873" h="1546229">
                <a:moveTo>
                  <a:pt x="1875557" y="1546229"/>
                </a:moveTo>
                <a:cubicBezTo>
                  <a:pt x="951914" y="1546229"/>
                  <a:pt x="181292" y="891063"/>
                  <a:pt x="3069" y="20108"/>
                </a:cubicBezTo>
                <a:lnTo>
                  <a:pt x="0" y="0"/>
                </a:lnTo>
                <a:lnTo>
                  <a:pt x="2425873" y="0"/>
                </a:lnTo>
                <a:lnTo>
                  <a:pt x="2425873" y="1462809"/>
                </a:lnTo>
                <a:lnTo>
                  <a:pt x="2307204" y="1497286"/>
                </a:lnTo>
                <a:cubicBezTo>
                  <a:pt x="2168490" y="1529307"/>
                  <a:pt x="2023999" y="1546229"/>
                  <a:pt x="1875557" y="1546229"/>
                </a:cubicBezTo>
                <a:close/>
              </a:path>
            </a:pathLst>
          </a:cu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占位符 3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97962" y="4745614"/>
            <a:ext cx="17203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ea typeface="微软雅黑" panose="020B0503020204020204" pitchFamily="34" charset="-122"/>
              </a:rPr>
              <a:t>20xx.xx.xx</a:t>
            </a:r>
            <a:endParaRPr lang="zh-CN" altLang="en-US" sz="28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占位符 3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818304" y="4745614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汇报人：</a:t>
            </a:r>
            <a:endParaRPr lang="zh-CN" altLang="en-US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2" name="文本占位符 3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93014" y="1798016"/>
            <a:ext cx="1326004" cy="120045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3" name="文本占位符 3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134883" y="2351891"/>
            <a:ext cx="2235420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User Interface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文本占位符 38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74816" y="2351891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kern="1200" dirty="0" smtClean="0">
                <a:solidFill>
                  <a:schemeClr val="accent2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31" name="文本占位符 3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654110" y="2941436"/>
            <a:ext cx="2646878" cy="7571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8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</a:rPr>
              <a:t>入门教程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文本占位符 38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277193" y="3169593"/>
            <a:ext cx="2820003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kern="1200" dirty="0" smtClean="0">
                <a:solidFill>
                  <a:schemeClr val="accent2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  <a:latin typeface="+mj-lt"/>
                <a:ea typeface="+mj-ea"/>
              </a:rPr>
              <a:t>Introductory tutorial</a:t>
            </a:r>
            <a:endParaRPr lang="zh-CN" altLang="en-US" sz="2400" dirty="0">
              <a:solidFill>
                <a:schemeClr val="accent2"/>
              </a:solidFill>
              <a:latin typeface="+mj-lt"/>
              <a:ea typeface="+mj-ea"/>
            </a:endParaRPr>
          </a:p>
        </p:txBody>
      </p:sp>
      <p:sp>
        <p:nvSpPr>
          <p:cNvPr id="33" name="文本占位符 3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202073" y="2941436"/>
            <a:ext cx="476412" cy="7571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8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4800" b="1" dirty="0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文本占位符 38"/>
          <p:cNvSpPr>
            <a:spLocks noGrp="1"/>
          </p:cNvSpPr>
          <p:nvPr>
            <p:ph type="body" sz="quarter" idx="23" hasCustomPrompt="1"/>
          </p:nvPr>
        </p:nvSpPr>
        <p:spPr>
          <a:xfrm>
            <a:off x="4097651" y="4745614"/>
            <a:ext cx="168514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8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ea typeface="微软雅黑" panose="020B0503020204020204" pitchFamily="34" charset="-122"/>
              </a:rPr>
              <a:t>Microsoft</a:t>
            </a:r>
            <a:endParaRPr lang="zh-CN" altLang="en-US" sz="28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41403" y="759879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1401" y="18245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32598" y="1174240"/>
            <a:ext cx="3467616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2596" y="2138902"/>
            <a:ext cx="5295900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6465095" y="2138902"/>
            <a:ext cx="5295900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文本框 14"/>
          <p:cNvSpPr txBox="1"/>
          <p:nvPr userDrawn="1"/>
        </p:nvSpPr>
        <p:spPr>
          <a:xfrm>
            <a:off x="334272" y="6061009"/>
            <a:ext cx="3183244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361447" y="6061009"/>
            <a:ext cx="4399089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06729" y="2609340"/>
            <a:ext cx="819668" cy="819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0788654" y="4257164"/>
            <a:ext cx="819668" cy="819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41402" y="759879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41401" y="18245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2596" y="2138902"/>
            <a:ext cx="5295900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6465095" y="2138902"/>
            <a:ext cx="5295900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文本框 22"/>
          <p:cNvSpPr txBox="1"/>
          <p:nvPr userDrawn="1"/>
        </p:nvSpPr>
        <p:spPr>
          <a:xfrm>
            <a:off x="432598" y="1174240"/>
            <a:ext cx="3467616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334277" y="6061009"/>
            <a:ext cx="2924903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6361451" y="6061009"/>
            <a:ext cx="5236498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01678" y="2428365"/>
            <a:ext cx="819668" cy="819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过渡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 hidden="1"/>
          <p:cNvSpPr/>
          <p:nvPr/>
        </p:nvSpPr>
        <p:spPr>
          <a:xfrm rot="20825546">
            <a:off x="4379418" y="1149426"/>
            <a:ext cx="1181534" cy="47587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缺角矩形 46" hidden="1"/>
          <p:cNvSpPr/>
          <p:nvPr/>
        </p:nvSpPr>
        <p:spPr>
          <a:xfrm>
            <a:off x="4262737" y="1299119"/>
            <a:ext cx="250395" cy="252145"/>
          </a:xfrm>
          <a:prstGeom prst="plaqu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-8487"/>
            <a:ext cx="12193589" cy="6858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0672" y="1"/>
            <a:ext cx="5482916" cy="4598225"/>
          </a:xfrm>
          <a:custGeom>
            <a:avLst/>
            <a:gdLst>
              <a:gd name="connsiteX0" fmla="*/ 390959 w 5482916"/>
              <a:gd name="connsiteY0" fmla="*/ 0 h 4598225"/>
              <a:gd name="connsiteX1" fmla="*/ 5482916 w 5482916"/>
              <a:gd name="connsiteY1" fmla="*/ 0 h 4598225"/>
              <a:gd name="connsiteX2" fmla="*/ 5482916 w 5482916"/>
              <a:gd name="connsiteY2" fmla="*/ 3471296 h 4598225"/>
              <a:gd name="connsiteX3" fmla="*/ 5482292 w 5482916"/>
              <a:gd name="connsiteY3" fmla="*/ 3472130 h 4598225"/>
              <a:gd name="connsiteX4" fmla="*/ 3094458 w 5482916"/>
              <a:gd name="connsiteY4" fmla="*/ 4598225 h 4598225"/>
              <a:gd name="connsiteX5" fmla="*/ 0 w 5482916"/>
              <a:gd name="connsiteY5" fmla="*/ 1503767 h 4598225"/>
              <a:gd name="connsiteX6" fmla="*/ 373485 w 5482916"/>
              <a:gd name="connsiteY6" fmla="*/ 28765 h 45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916" h="4598225">
                <a:moveTo>
                  <a:pt x="390959" y="0"/>
                </a:moveTo>
                <a:lnTo>
                  <a:pt x="5482916" y="0"/>
                </a:lnTo>
                <a:lnTo>
                  <a:pt x="5482916" y="3471296"/>
                </a:lnTo>
                <a:lnTo>
                  <a:pt x="5482292" y="3472130"/>
                </a:lnTo>
                <a:cubicBezTo>
                  <a:pt x="4914723" y="4159865"/>
                  <a:pt x="4055783" y="4598225"/>
                  <a:pt x="3094458" y="4598225"/>
                </a:cubicBezTo>
                <a:cubicBezTo>
                  <a:pt x="1385436" y="4598225"/>
                  <a:pt x="0" y="3212789"/>
                  <a:pt x="0" y="1503767"/>
                </a:cubicBezTo>
                <a:cubicBezTo>
                  <a:pt x="0" y="969698"/>
                  <a:pt x="135297" y="467229"/>
                  <a:pt x="373485" y="287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10000"/>
                </a:schemeClr>
              </a:gs>
              <a:gs pos="100000">
                <a:schemeClr val="accent3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flipH="1" flipV="1">
            <a:off x="0" y="5311772"/>
            <a:ext cx="2425873" cy="1546229"/>
          </a:xfrm>
          <a:custGeom>
            <a:avLst/>
            <a:gdLst>
              <a:gd name="connsiteX0" fmla="*/ 1875557 w 2425873"/>
              <a:gd name="connsiteY0" fmla="*/ 1546229 h 1546229"/>
              <a:gd name="connsiteX1" fmla="*/ 3069 w 2425873"/>
              <a:gd name="connsiteY1" fmla="*/ 20108 h 1546229"/>
              <a:gd name="connsiteX2" fmla="*/ 0 w 2425873"/>
              <a:gd name="connsiteY2" fmla="*/ 0 h 1546229"/>
              <a:gd name="connsiteX3" fmla="*/ 2425873 w 2425873"/>
              <a:gd name="connsiteY3" fmla="*/ 0 h 1546229"/>
              <a:gd name="connsiteX4" fmla="*/ 2425873 w 2425873"/>
              <a:gd name="connsiteY4" fmla="*/ 1462809 h 1546229"/>
              <a:gd name="connsiteX5" fmla="*/ 2307204 w 2425873"/>
              <a:gd name="connsiteY5" fmla="*/ 1497286 h 1546229"/>
              <a:gd name="connsiteX6" fmla="*/ 1875557 w 2425873"/>
              <a:gd name="connsiteY6" fmla="*/ 1546229 h 15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873" h="1546229">
                <a:moveTo>
                  <a:pt x="1875557" y="1546229"/>
                </a:moveTo>
                <a:cubicBezTo>
                  <a:pt x="951914" y="1546229"/>
                  <a:pt x="181292" y="891063"/>
                  <a:pt x="3069" y="20108"/>
                </a:cubicBezTo>
                <a:lnTo>
                  <a:pt x="0" y="0"/>
                </a:lnTo>
                <a:lnTo>
                  <a:pt x="2425873" y="0"/>
                </a:lnTo>
                <a:lnTo>
                  <a:pt x="2425873" y="1462809"/>
                </a:lnTo>
                <a:lnTo>
                  <a:pt x="2307204" y="1497286"/>
                </a:lnTo>
                <a:cubicBezTo>
                  <a:pt x="2168490" y="1529307"/>
                  <a:pt x="2023999" y="1546229"/>
                  <a:pt x="1875557" y="1546229"/>
                </a:cubicBezTo>
                <a:close/>
              </a:path>
            </a:pathLst>
          </a:cu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1689934" y="2506441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689934" y="3957651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545540" y="2506440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545540" y="3957650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36" name="矩形: 圆角 35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953475" y="586234"/>
            <a:ext cx="3467616" cy="535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单击此处更改标题</a:t>
            </a:r>
            <a:endParaRPr lang="zh-CN" altLang="en-US" dirty="0"/>
          </a:p>
        </p:txBody>
      </p:sp>
      <p:sp>
        <p:nvSpPr>
          <p:cNvPr id="40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96615" y="688233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1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4890717" y="688233"/>
            <a:ext cx="233910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对标标题的英文</a:t>
            </a:r>
            <a:endParaRPr lang="zh-CN" altLang="en-US" dirty="0"/>
          </a:p>
        </p:txBody>
      </p:sp>
      <p:sp>
        <p:nvSpPr>
          <p:cNvPr id="42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2581224" y="262613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3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3302682" y="265383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设计之前</a:t>
            </a:r>
            <a:endParaRPr lang="zh-CN" altLang="en-US" dirty="0"/>
          </a:p>
        </p:txBody>
      </p:sp>
      <p:sp>
        <p:nvSpPr>
          <p:cNvPr id="44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2581224" y="407734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5" name="文本占位符 38"/>
          <p:cNvSpPr>
            <a:spLocks noGrp="1"/>
          </p:cNvSpPr>
          <p:nvPr>
            <p:ph type="body" sz="quarter" idx="16" hasCustomPrompt="1"/>
          </p:nvPr>
        </p:nvSpPr>
        <p:spPr>
          <a:xfrm>
            <a:off x="3302682" y="410504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设计过程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7" hasCustomPrompt="1"/>
          </p:nvPr>
        </p:nvSpPr>
        <p:spPr>
          <a:xfrm>
            <a:off x="7421288" y="262613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8" hasCustomPrompt="1"/>
          </p:nvPr>
        </p:nvSpPr>
        <p:spPr>
          <a:xfrm>
            <a:off x="8142746" y="265383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设计交付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9" hasCustomPrompt="1"/>
          </p:nvPr>
        </p:nvSpPr>
        <p:spPr>
          <a:xfrm>
            <a:off x="7421288" y="407734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20" hasCustomPrompt="1"/>
          </p:nvPr>
        </p:nvSpPr>
        <p:spPr>
          <a:xfrm>
            <a:off x="8142746" y="410504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输出总结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-8487"/>
            <a:ext cx="12193589" cy="6858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0672" y="1"/>
            <a:ext cx="5482916" cy="4598225"/>
          </a:xfrm>
          <a:custGeom>
            <a:avLst/>
            <a:gdLst>
              <a:gd name="connsiteX0" fmla="*/ 390959 w 5482916"/>
              <a:gd name="connsiteY0" fmla="*/ 0 h 4598225"/>
              <a:gd name="connsiteX1" fmla="*/ 5482916 w 5482916"/>
              <a:gd name="connsiteY1" fmla="*/ 0 h 4598225"/>
              <a:gd name="connsiteX2" fmla="*/ 5482916 w 5482916"/>
              <a:gd name="connsiteY2" fmla="*/ 3471296 h 4598225"/>
              <a:gd name="connsiteX3" fmla="*/ 5482292 w 5482916"/>
              <a:gd name="connsiteY3" fmla="*/ 3472130 h 4598225"/>
              <a:gd name="connsiteX4" fmla="*/ 3094458 w 5482916"/>
              <a:gd name="connsiteY4" fmla="*/ 4598225 h 4598225"/>
              <a:gd name="connsiteX5" fmla="*/ 0 w 5482916"/>
              <a:gd name="connsiteY5" fmla="*/ 1503767 h 4598225"/>
              <a:gd name="connsiteX6" fmla="*/ 373485 w 5482916"/>
              <a:gd name="connsiteY6" fmla="*/ 28765 h 45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916" h="4598225">
                <a:moveTo>
                  <a:pt x="390959" y="0"/>
                </a:moveTo>
                <a:lnTo>
                  <a:pt x="5482916" y="0"/>
                </a:lnTo>
                <a:lnTo>
                  <a:pt x="5482916" y="3471296"/>
                </a:lnTo>
                <a:lnTo>
                  <a:pt x="5482292" y="3472130"/>
                </a:lnTo>
                <a:cubicBezTo>
                  <a:pt x="4914723" y="4159865"/>
                  <a:pt x="4055783" y="4598225"/>
                  <a:pt x="3094458" y="4598225"/>
                </a:cubicBezTo>
                <a:cubicBezTo>
                  <a:pt x="1385436" y="4598225"/>
                  <a:pt x="0" y="3212789"/>
                  <a:pt x="0" y="1503767"/>
                </a:cubicBezTo>
                <a:cubicBezTo>
                  <a:pt x="0" y="969698"/>
                  <a:pt x="135297" y="467229"/>
                  <a:pt x="373485" y="287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10000"/>
                </a:schemeClr>
              </a:gs>
              <a:gs pos="100000">
                <a:schemeClr val="accent3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flipH="1" flipV="1">
            <a:off x="0" y="5311772"/>
            <a:ext cx="2425873" cy="1546229"/>
          </a:xfrm>
          <a:custGeom>
            <a:avLst/>
            <a:gdLst>
              <a:gd name="connsiteX0" fmla="*/ 1875557 w 2425873"/>
              <a:gd name="connsiteY0" fmla="*/ 1546229 h 1546229"/>
              <a:gd name="connsiteX1" fmla="*/ 3069 w 2425873"/>
              <a:gd name="connsiteY1" fmla="*/ 20108 h 1546229"/>
              <a:gd name="connsiteX2" fmla="*/ 0 w 2425873"/>
              <a:gd name="connsiteY2" fmla="*/ 0 h 1546229"/>
              <a:gd name="connsiteX3" fmla="*/ 2425873 w 2425873"/>
              <a:gd name="connsiteY3" fmla="*/ 0 h 1546229"/>
              <a:gd name="connsiteX4" fmla="*/ 2425873 w 2425873"/>
              <a:gd name="connsiteY4" fmla="*/ 1462809 h 1546229"/>
              <a:gd name="connsiteX5" fmla="*/ 2307204 w 2425873"/>
              <a:gd name="connsiteY5" fmla="*/ 1497286 h 1546229"/>
              <a:gd name="connsiteX6" fmla="*/ 1875557 w 2425873"/>
              <a:gd name="connsiteY6" fmla="*/ 1546229 h 15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873" h="1546229">
                <a:moveTo>
                  <a:pt x="1875557" y="1546229"/>
                </a:moveTo>
                <a:cubicBezTo>
                  <a:pt x="951914" y="1546229"/>
                  <a:pt x="181292" y="891063"/>
                  <a:pt x="3069" y="20108"/>
                </a:cubicBezTo>
                <a:lnTo>
                  <a:pt x="0" y="0"/>
                </a:lnTo>
                <a:lnTo>
                  <a:pt x="2425873" y="0"/>
                </a:lnTo>
                <a:lnTo>
                  <a:pt x="2425873" y="1462809"/>
                </a:lnTo>
                <a:lnTo>
                  <a:pt x="2307204" y="1497286"/>
                </a:lnTo>
                <a:cubicBezTo>
                  <a:pt x="2168490" y="1529307"/>
                  <a:pt x="2023999" y="1546229"/>
                  <a:pt x="1875557" y="1546229"/>
                </a:cubicBezTo>
                <a:close/>
              </a:path>
            </a:pathLst>
          </a:cu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36" name="矩形: 圆角 35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953475" y="586234"/>
            <a:ext cx="3467616" cy="535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单击此处更改标题</a:t>
            </a:r>
            <a:endParaRPr lang="zh-CN" altLang="en-US" dirty="0"/>
          </a:p>
        </p:txBody>
      </p:sp>
      <p:sp>
        <p:nvSpPr>
          <p:cNvPr id="40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96615" y="688233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1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4890717" y="688233"/>
            <a:ext cx="233910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对标标题的英文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-8487"/>
            <a:ext cx="12193589" cy="6858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0672" y="1"/>
            <a:ext cx="5482916" cy="4598225"/>
          </a:xfrm>
          <a:custGeom>
            <a:avLst/>
            <a:gdLst>
              <a:gd name="connsiteX0" fmla="*/ 390959 w 5482916"/>
              <a:gd name="connsiteY0" fmla="*/ 0 h 4598225"/>
              <a:gd name="connsiteX1" fmla="*/ 5482916 w 5482916"/>
              <a:gd name="connsiteY1" fmla="*/ 0 h 4598225"/>
              <a:gd name="connsiteX2" fmla="*/ 5482916 w 5482916"/>
              <a:gd name="connsiteY2" fmla="*/ 3471296 h 4598225"/>
              <a:gd name="connsiteX3" fmla="*/ 5482292 w 5482916"/>
              <a:gd name="connsiteY3" fmla="*/ 3472130 h 4598225"/>
              <a:gd name="connsiteX4" fmla="*/ 3094458 w 5482916"/>
              <a:gd name="connsiteY4" fmla="*/ 4598225 h 4598225"/>
              <a:gd name="connsiteX5" fmla="*/ 0 w 5482916"/>
              <a:gd name="connsiteY5" fmla="*/ 1503767 h 4598225"/>
              <a:gd name="connsiteX6" fmla="*/ 373485 w 5482916"/>
              <a:gd name="connsiteY6" fmla="*/ 28765 h 45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916" h="4598225">
                <a:moveTo>
                  <a:pt x="390959" y="0"/>
                </a:moveTo>
                <a:lnTo>
                  <a:pt x="5482916" y="0"/>
                </a:lnTo>
                <a:lnTo>
                  <a:pt x="5482916" y="3471296"/>
                </a:lnTo>
                <a:lnTo>
                  <a:pt x="5482292" y="3472130"/>
                </a:lnTo>
                <a:cubicBezTo>
                  <a:pt x="4914723" y="4159865"/>
                  <a:pt x="4055783" y="4598225"/>
                  <a:pt x="3094458" y="4598225"/>
                </a:cubicBezTo>
                <a:cubicBezTo>
                  <a:pt x="1385436" y="4598225"/>
                  <a:pt x="0" y="3212789"/>
                  <a:pt x="0" y="1503767"/>
                </a:cubicBezTo>
                <a:cubicBezTo>
                  <a:pt x="0" y="969698"/>
                  <a:pt x="135297" y="467229"/>
                  <a:pt x="373485" y="287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10000"/>
                </a:schemeClr>
              </a:gs>
              <a:gs pos="100000">
                <a:schemeClr val="accent3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flipH="1" flipV="1">
            <a:off x="0" y="5311772"/>
            <a:ext cx="2425873" cy="1546229"/>
          </a:xfrm>
          <a:custGeom>
            <a:avLst/>
            <a:gdLst>
              <a:gd name="connsiteX0" fmla="*/ 1875557 w 2425873"/>
              <a:gd name="connsiteY0" fmla="*/ 1546229 h 1546229"/>
              <a:gd name="connsiteX1" fmla="*/ 3069 w 2425873"/>
              <a:gd name="connsiteY1" fmla="*/ 20108 h 1546229"/>
              <a:gd name="connsiteX2" fmla="*/ 0 w 2425873"/>
              <a:gd name="connsiteY2" fmla="*/ 0 h 1546229"/>
              <a:gd name="connsiteX3" fmla="*/ 2425873 w 2425873"/>
              <a:gd name="connsiteY3" fmla="*/ 0 h 1546229"/>
              <a:gd name="connsiteX4" fmla="*/ 2425873 w 2425873"/>
              <a:gd name="connsiteY4" fmla="*/ 1462809 h 1546229"/>
              <a:gd name="connsiteX5" fmla="*/ 2307204 w 2425873"/>
              <a:gd name="connsiteY5" fmla="*/ 1497286 h 1546229"/>
              <a:gd name="connsiteX6" fmla="*/ 1875557 w 2425873"/>
              <a:gd name="connsiteY6" fmla="*/ 1546229 h 15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873" h="1546229">
                <a:moveTo>
                  <a:pt x="1875557" y="1546229"/>
                </a:moveTo>
                <a:cubicBezTo>
                  <a:pt x="951914" y="1546229"/>
                  <a:pt x="181292" y="891063"/>
                  <a:pt x="3069" y="20108"/>
                </a:cubicBezTo>
                <a:lnTo>
                  <a:pt x="0" y="0"/>
                </a:lnTo>
                <a:lnTo>
                  <a:pt x="2425873" y="0"/>
                </a:lnTo>
                <a:lnTo>
                  <a:pt x="2425873" y="1462809"/>
                </a:lnTo>
                <a:lnTo>
                  <a:pt x="2307204" y="1497286"/>
                </a:lnTo>
                <a:cubicBezTo>
                  <a:pt x="2168490" y="1529307"/>
                  <a:pt x="2023999" y="1546229"/>
                  <a:pt x="1875557" y="1546229"/>
                </a:cubicBezTo>
                <a:close/>
              </a:path>
            </a:pathLst>
          </a:cu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1409457" y="2451094"/>
            <a:ext cx="4687200" cy="885600"/>
          </a:xfrm>
          <a:prstGeom prst="roundRect">
            <a:avLst>
              <a:gd name="adj" fmla="val 50000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1689934" y="3957651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545540" y="2506440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545540" y="3957650"/>
            <a:ext cx="409733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>
                  <a:alpha val="20000"/>
                </a:scheme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36" name="矩形: 圆角 35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953475" y="586234"/>
            <a:ext cx="3467616" cy="535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单击此处更改标题</a:t>
            </a:r>
            <a:endParaRPr lang="zh-CN" altLang="en-US" dirty="0"/>
          </a:p>
        </p:txBody>
      </p:sp>
      <p:sp>
        <p:nvSpPr>
          <p:cNvPr id="40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96615" y="688233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1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4890717" y="688233"/>
            <a:ext cx="233910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 dirty="0"/>
              <a:t>对标标题的英文</a:t>
            </a:r>
            <a:endParaRPr lang="zh-CN" altLang="en-US" dirty="0"/>
          </a:p>
        </p:txBody>
      </p:sp>
      <p:sp>
        <p:nvSpPr>
          <p:cNvPr id="42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2530622" y="2626129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3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3252080" y="2653829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设计之前</a:t>
            </a:r>
            <a:endParaRPr lang="zh-CN" altLang="en-US" dirty="0"/>
          </a:p>
        </p:txBody>
      </p:sp>
      <p:sp>
        <p:nvSpPr>
          <p:cNvPr id="44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2595748" y="407734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5" name="文本占位符 38"/>
          <p:cNvSpPr>
            <a:spLocks noGrp="1"/>
          </p:cNvSpPr>
          <p:nvPr>
            <p:ph type="body" sz="quarter" idx="16" hasCustomPrompt="1"/>
          </p:nvPr>
        </p:nvSpPr>
        <p:spPr>
          <a:xfrm>
            <a:off x="3317206" y="410504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>
                    <a:alpha val="20000"/>
                  </a:schemeClr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设计过程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7" hasCustomPrompt="1"/>
          </p:nvPr>
        </p:nvSpPr>
        <p:spPr>
          <a:xfrm>
            <a:off x="7451354" y="262613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8" hasCustomPrompt="1"/>
          </p:nvPr>
        </p:nvSpPr>
        <p:spPr>
          <a:xfrm>
            <a:off x="8172812" y="265383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>
                    <a:alpha val="20000"/>
                  </a:schemeClr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设计交付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9" hasCustomPrompt="1"/>
          </p:nvPr>
        </p:nvSpPr>
        <p:spPr>
          <a:xfrm>
            <a:off x="7451354" y="4077340"/>
            <a:ext cx="691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20" hasCustomPrompt="1"/>
          </p:nvPr>
        </p:nvSpPr>
        <p:spPr>
          <a:xfrm>
            <a:off x="8172812" y="4105040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>
                    <a:alpha val="20000"/>
                  </a:schemeClr>
                </a:solidFill>
                <a:latin typeface="+mn-ea"/>
              </a:defRPr>
            </a:lvl1pPr>
          </a:lstStyle>
          <a:p>
            <a:pPr marL="0" lvl="0" defTabSz="457200"/>
            <a:r>
              <a:rPr lang="zh-CN" altLang="en-US" dirty="0"/>
              <a:t>输出总结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设计之前-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10" name="矩形: 圆角 9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: 圆角 12"/>
          <p:cNvSpPr/>
          <p:nvPr/>
        </p:nvSpPr>
        <p:spPr>
          <a:xfrm>
            <a:off x="989395" y="1486247"/>
            <a:ext cx="10071328" cy="1300848"/>
          </a:xfrm>
          <a:prstGeom prst="roundRect">
            <a:avLst>
              <a:gd name="adj" fmla="val 514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989396" y="1486240"/>
            <a:ext cx="3125797" cy="1300853"/>
          </a:xfrm>
          <a:prstGeom prst="roundRect">
            <a:avLst>
              <a:gd name="adj" fmla="val 873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989395" y="3084327"/>
            <a:ext cx="10071328" cy="1300848"/>
          </a:xfrm>
          <a:prstGeom prst="roundRect">
            <a:avLst>
              <a:gd name="adj" fmla="val 514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989396" y="3084320"/>
            <a:ext cx="3125797" cy="1300853"/>
          </a:xfrm>
          <a:prstGeom prst="roundRect">
            <a:avLst>
              <a:gd name="adj" fmla="val 873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989395" y="4682406"/>
            <a:ext cx="10071328" cy="1300848"/>
          </a:xfrm>
          <a:prstGeom prst="roundRect">
            <a:avLst>
              <a:gd name="adj" fmla="val 514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989396" y="4682399"/>
            <a:ext cx="3125797" cy="1300853"/>
          </a:xfrm>
          <a:prstGeom prst="roundRect">
            <a:avLst>
              <a:gd name="adj" fmla="val 873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953475" y="586234"/>
            <a:ext cx="2646878" cy="535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确认项目内容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3562347" y="688233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32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3956449" y="688233"/>
            <a:ext cx="1366721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Content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3" hasCustomPrompt="1"/>
          </p:nvPr>
        </p:nvSpPr>
        <p:spPr>
          <a:xfrm>
            <a:off x="1542242" y="1896601"/>
            <a:ext cx="2020105" cy="4801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页面组成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07" y="3494681"/>
            <a:ext cx="2698175" cy="4801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页面数量与时间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文本占位符 34"/>
          <p:cNvSpPr>
            <a:spLocks noGrp="1"/>
          </p:cNvSpPr>
          <p:nvPr>
            <p:ph type="body" sz="quarter" idx="15" hasCustomPrompt="1"/>
          </p:nvPr>
        </p:nvSpPr>
        <p:spPr>
          <a:xfrm>
            <a:off x="1382743" y="5092760"/>
            <a:ext cx="2339102" cy="4801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确定适配机型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38150" y="1698570"/>
            <a:ext cx="6013196" cy="8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800" smtClean="0">
                <a:solidFill>
                  <a:schemeClr val="accent1"/>
                </a:solidFill>
                <a:latin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主要页面、二级页面、状态描述页面、异常页面、正常内容页面、表单页面、选择页面、等待页面</a:t>
            </a:r>
            <a:r>
              <a:rPr lang="en-US" altLang="zh-CN" dirty="0">
                <a:latin typeface="+mn-ea"/>
              </a:rPr>
              <a:t>…</a:t>
            </a:r>
            <a:endParaRPr lang="zh-CN" altLang="en-US" dirty="0">
              <a:latin typeface="+mn-ea"/>
            </a:endParaRP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7" hasCustomPrompt="1"/>
          </p:nvPr>
        </p:nvSpPr>
        <p:spPr>
          <a:xfrm>
            <a:off x="4638150" y="3296645"/>
            <a:ext cx="6013196" cy="8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800" smtClean="0">
                <a:solidFill>
                  <a:schemeClr val="accent1"/>
                </a:solidFill>
                <a:latin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主要页面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页：一周、二级页面</a:t>
            </a:r>
            <a:r>
              <a:rPr lang="en-US" altLang="zh-CN" dirty="0">
                <a:latin typeface="+mn-ea"/>
              </a:rPr>
              <a:t>50</a:t>
            </a:r>
            <a:r>
              <a:rPr lang="zh-CN" altLang="en-US" dirty="0">
                <a:latin typeface="+mn-ea"/>
              </a:rPr>
              <a:t>页：两周、状态描述页面</a:t>
            </a: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页：三天、异常页面</a:t>
            </a:r>
            <a:r>
              <a:rPr lang="en-US" altLang="zh-CN" dirty="0">
                <a:latin typeface="+mn-ea"/>
              </a:rPr>
              <a:t>20</a:t>
            </a:r>
            <a:r>
              <a:rPr lang="zh-CN" altLang="en-US" dirty="0">
                <a:latin typeface="+mn-ea"/>
              </a:rPr>
              <a:t>页：四天</a:t>
            </a:r>
            <a:r>
              <a:rPr lang="en-US" altLang="zh-CN" dirty="0">
                <a:latin typeface="+mn-ea"/>
              </a:rPr>
              <a:t>…</a:t>
            </a:r>
            <a:endParaRPr lang="zh-CN" altLang="en-US" dirty="0">
              <a:latin typeface="+mn-ea"/>
            </a:endParaRP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8" hasCustomPrompt="1"/>
          </p:nvPr>
        </p:nvSpPr>
        <p:spPr>
          <a:xfrm>
            <a:off x="4638150" y="4894724"/>
            <a:ext cx="6013196" cy="8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800" smtClean="0">
                <a:solidFill>
                  <a:schemeClr val="accent1"/>
                </a:solidFill>
                <a:latin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需要确认主流用户的机型，从而使用合适的设计尺寸进行设计，方便后期开发去适配用户的机型。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设计之前-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8" name="矩形: 圆角 7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5110256" y="1331556"/>
            <a:ext cx="6392578" cy="4791600"/>
          </a:xfrm>
          <a:prstGeom prst="roundRect">
            <a:avLst>
              <a:gd name="adj" fmla="val 2162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3475" y="586234"/>
            <a:ext cx="2646878" cy="535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3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设计页面尺寸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文本占位符 3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2347" y="688233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7" name="文本占位符 3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6449" y="688233"/>
            <a:ext cx="1366721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Content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图片占位符 18"/>
          <p:cNvSpPr>
            <a:spLocks noGrp="1"/>
          </p:cNvSpPr>
          <p:nvPr userDrawn="1">
            <p:ph type="pic" sz="quarter" idx="13"/>
          </p:nvPr>
        </p:nvSpPr>
        <p:spPr>
          <a:xfrm>
            <a:off x="658813" y="1331556"/>
            <a:ext cx="4021200" cy="479160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38100">
            <a:solidFill>
              <a:schemeClr val="accent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39"/>
          <p:cNvSpPr>
            <a:spLocks noGrp="1"/>
          </p:cNvSpPr>
          <p:nvPr>
            <p:ph type="body" sz="quarter" idx="16" hasCustomPrompt="1"/>
          </p:nvPr>
        </p:nvSpPr>
        <p:spPr>
          <a:xfrm>
            <a:off x="5336489" y="1838943"/>
            <a:ext cx="5940112" cy="12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800" smtClean="0">
                <a:solidFill>
                  <a:schemeClr val="accent1"/>
                </a:solidFill>
                <a:latin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在确定完页面的数量之后，我们就要开始确定用户群体所用设备的屏幕大小，针对主要的客户群体所用的设备来适配。当然，这需要我们前期来设定好设计稿子的尺寸。</a:t>
            </a:r>
            <a:endParaRPr lang="zh-CN" altLang="en-US" dirty="0">
              <a:latin typeface="+mn-ea"/>
            </a:endParaRPr>
          </a:p>
        </p:txBody>
      </p:sp>
      <p:sp>
        <p:nvSpPr>
          <p:cNvPr id="21" name="文本占位符 39"/>
          <p:cNvSpPr>
            <a:spLocks noGrp="1"/>
          </p:cNvSpPr>
          <p:nvPr>
            <p:ph type="body" sz="quarter" idx="17" hasCustomPrompt="1"/>
          </p:nvPr>
        </p:nvSpPr>
        <p:spPr>
          <a:xfrm>
            <a:off x="5336489" y="3727356"/>
            <a:ext cx="5940112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800" smtClean="0">
                <a:solidFill>
                  <a:schemeClr val="accent1"/>
                </a:solidFill>
                <a:latin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而确定好设计尺寸后，我们也是需要考虑到后期适配的规范。在处理常见手机界面适配时，设计师只要关注以下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个基本参数：渲染像素（</a:t>
            </a:r>
            <a:r>
              <a:rPr lang="en-US" altLang="zh-CN" dirty="0">
                <a:latin typeface="+mn-ea"/>
              </a:rPr>
              <a:t>Pixel</a:t>
            </a:r>
            <a:r>
              <a:rPr lang="zh-CN" altLang="en-US" dirty="0">
                <a:latin typeface="+mn-ea"/>
              </a:rPr>
              <a:t>）、逻辑像素（</a:t>
            </a:r>
            <a:r>
              <a:rPr lang="en-US" altLang="zh-CN" dirty="0">
                <a:latin typeface="+mn-ea"/>
              </a:rPr>
              <a:t>Point</a:t>
            </a:r>
            <a:r>
              <a:rPr lang="zh-CN" altLang="en-US" dirty="0">
                <a:latin typeface="+mn-ea"/>
              </a:rPr>
              <a:t>）、 倍率（</a:t>
            </a:r>
            <a:r>
              <a:rPr lang="en-US" altLang="zh-CN" dirty="0">
                <a:latin typeface="+mn-ea"/>
              </a:rPr>
              <a:t>Scale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83495" y="7"/>
            <a:ext cx="2638130" cy="1184690"/>
          </a:xfrm>
          <a:prstGeom prst="rect">
            <a:avLst/>
          </a:prstGeom>
        </p:spPr>
      </p:pic>
      <p:sp>
        <p:nvSpPr>
          <p:cNvPr id="17" name="矩形: 圆角 16"/>
          <p:cNvSpPr/>
          <p:nvPr userDrawn="1"/>
        </p:nvSpPr>
        <p:spPr>
          <a:xfrm>
            <a:off x="3334281" y="3805827"/>
            <a:ext cx="552502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4000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3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754379" y="3953216"/>
            <a:ext cx="17203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ea typeface="微软雅黑" panose="020B0503020204020204" pitchFamily="34" charset="-122"/>
              </a:rPr>
              <a:t>20xx.xx.xx</a:t>
            </a:r>
            <a:endParaRPr lang="zh-CN" altLang="en-US" sz="28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占位符 3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74721" y="3953216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b="1" dirty="0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汇报人：</a:t>
            </a:r>
            <a:endParaRPr lang="zh-CN" altLang="en-US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文本占位符 3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754068" y="3953216"/>
            <a:ext cx="168514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8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ea typeface="微软雅黑" panose="020B0503020204020204" pitchFamily="34" charset="-122"/>
              </a:rPr>
              <a:t>Microsoft</a:t>
            </a:r>
            <a:endParaRPr lang="zh-CN" altLang="en-US" sz="28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占位符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03495" y="2295043"/>
            <a:ext cx="2646878" cy="7571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8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</a:rPr>
              <a:t>谢谢观看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文本占位符 3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1593" y="2565039"/>
            <a:ext cx="316112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21" name="文本占位符 3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335695" y="2565039"/>
            <a:ext cx="2820003" cy="42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400" dirty="0">
                <a:solidFill>
                  <a:schemeClr val="accent2"/>
                </a:solidFill>
                <a:latin typeface="+mj-lt"/>
                <a:ea typeface="+mj-ea"/>
              </a:rPr>
              <a:t>Introductory tutorial</a:t>
            </a:r>
            <a:endParaRPr lang="zh-CN" altLang="en-US" sz="2400" dirty="0">
              <a:solidFill>
                <a:schemeClr val="accent2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2796" y="6"/>
            <a:ext cx="12180004" cy="6858001"/>
          </a:xfrm>
          <a:prstGeom prst="rect">
            <a:avLst/>
          </a:prstGeom>
          <a:solidFill>
            <a:srgbClr val="E6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27761" y="5684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1597" y="595731"/>
            <a:ext cx="1402002" cy="567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图片出处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来源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作者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0311" y="595729"/>
            <a:ext cx="7074345" cy="567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Arial\Segoe 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（可商用字体）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\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微软雅黑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Linght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（可商用字体）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1.5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中的图库、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pexels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本网站所提供的任何信息内容（包括但不限于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Word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Excel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charset="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图表、图片素材等）均受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中华人民共和国著作权法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信息网络传播权保护条例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及其他适用的法律法规的保护，未经权利人书面明确授权，信息内容的任何部分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包括图片或图表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不得被全部或部分的复制、传播、销售，否则将承担法律责任。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设计灵感来自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开课吧” 的宣传图、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Figma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设计风格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何国钊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699258" y="83249"/>
            <a:ext cx="1402002" cy="6295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6"/>
            <a:ext cx="12193589" cy="6858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0672" y="1"/>
            <a:ext cx="5482916" cy="4598225"/>
          </a:xfrm>
          <a:custGeom>
            <a:avLst/>
            <a:gdLst>
              <a:gd name="connsiteX0" fmla="*/ 390959 w 5482916"/>
              <a:gd name="connsiteY0" fmla="*/ 0 h 4598225"/>
              <a:gd name="connsiteX1" fmla="*/ 5482916 w 5482916"/>
              <a:gd name="connsiteY1" fmla="*/ 0 h 4598225"/>
              <a:gd name="connsiteX2" fmla="*/ 5482916 w 5482916"/>
              <a:gd name="connsiteY2" fmla="*/ 3471296 h 4598225"/>
              <a:gd name="connsiteX3" fmla="*/ 5482292 w 5482916"/>
              <a:gd name="connsiteY3" fmla="*/ 3472130 h 4598225"/>
              <a:gd name="connsiteX4" fmla="*/ 3094458 w 5482916"/>
              <a:gd name="connsiteY4" fmla="*/ 4598225 h 4598225"/>
              <a:gd name="connsiteX5" fmla="*/ 0 w 5482916"/>
              <a:gd name="connsiteY5" fmla="*/ 1503767 h 4598225"/>
              <a:gd name="connsiteX6" fmla="*/ 373485 w 5482916"/>
              <a:gd name="connsiteY6" fmla="*/ 28765 h 45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916" h="4598225">
                <a:moveTo>
                  <a:pt x="390959" y="0"/>
                </a:moveTo>
                <a:lnTo>
                  <a:pt x="5482916" y="0"/>
                </a:lnTo>
                <a:lnTo>
                  <a:pt x="5482916" y="3471296"/>
                </a:lnTo>
                <a:lnTo>
                  <a:pt x="5482292" y="3472130"/>
                </a:lnTo>
                <a:cubicBezTo>
                  <a:pt x="4914723" y="4159865"/>
                  <a:pt x="4055783" y="4598225"/>
                  <a:pt x="3094458" y="4598225"/>
                </a:cubicBezTo>
                <a:cubicBezTo>
                  <a:pt x="1385436" y="4598225"/>
                  <a:pt x="0" y="3212789"/>
                  <a:pt x="0" y="1503767"/>
                </a:cubicBezTo>
                <a:cubicBezTo>
                  <a:pt x="0" y="969698"/>
                  <a:pt x="135297" y="467229"/>
                  <a:pt x="373485" y="287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10000"/>
                </a:schemeClr>
              </a:gs>
              <a:gs pos="100000">
                <a:schemeClr val="accent3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/>
        </p:nvSpPr>
        <p:spPr>
          <a:xfrm flipH="1" flipV="1">
            <a:off x="0" y="5311772"/>
            <a:ext cx="2425873" cy="1546229"/>
          </a:xfrm>
          <a:custGeom>
            <a:avLst/>
            <a:gdLst>
              <a:gd name="connsiteX0" fmla="*/ 1875557 w 2425873"/>
              <a:gd name="connsiteY0" fmla="*/ 1546229 h 1546229"/>
              <a:gd name="connsiteX1" fmla="*/ 3069 w 2425873"/>
              <a:gd name="connsiteY1" fmla="*/ 20108 h 1546229"/>
              <a:gd name="connsiteX2" fmla="*/ 0 w 2425873"/>
              <a:gd name="connsiteY2" fmla="*/ 0 h 1546229"/>
              <a:gd name="connsiteX3" fmla="*/ 2425873 w 2425873"/>
              <a:gd name="connsiteY3" fmla="*/ 0 h 1546229"/>
              <a:gd name="connsiteX4" fmla="*/ 2425873 w 2425873"/>
              <a:gd name="connsiteY4" fmla="*/ 1462809 h 1546229"/>
              <a:gd name="connsiteX5" fmla="*/ 2307204 w 2425873"/>
              <a:gd name="connsiteY5" fmla="*/ 1497286 h 1546229"/>
              <a:gd name="connsiteX6" fmla="*/ 1875557 w 2425873"/>
              <a:gd name="connsiteY6" fmla="*/ 1546229 h 15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873" h="1546229">
                <a:moveTo>
                  <a:pt x="1875557" y="1546229"/>
                </a:moveTo>
                <a:cubicBezTo>
                  <a:pt x="951914" y="1546229"/>
                  <a:pt x="181292" y="891063"/>
                  <a:pt x="3069" y="20108"/>
                </a:cubicBezTo>
                <a:lnTo>
                  <a:pt x="0" y="0"/>
                </a:lnTo>
                <a:lnTo>
                  <a:pt x="2425873" y="0"/>
                </a:lnTo>
                <a:lnTo>
                  <a:pt x="2425873" y="1462809"/>
                </a:lnTo>
                <a:lnTo>
                  <a:pt x="2307204" y="1497286"/>
                </a:lnTo>
                <a:cubicBezTo>
                  <a:pt x="2168490" y="1529307"/>
                  <a:pt x="2023999" y="1546229"/>
                  <a:pt x="1875557" y="1546229"/>
                </a:cubicBezTo>
                <a:close/>
              </a:path>
            </a:pathLst>
          </a:cu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/>
          <p:cNvSpPr/>
          <p:nvPr/>
        </p:nvSpPr>
        <p:spPr>
          <a:xfrm>
            <a:off x="677864" y="4598225"/>
            <a:ext cx="5525026" cy="774909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4000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97962" y="4724069"/>
            <a:ext cx="4261573" cy="523220"/>
            <a:chOff x="1254527" y="4179225"/>
            <a:chExt cx="4261573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254527" y="4179225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2022.04.xx</a:t>
              </a:r>
              <a:endParaRPr lang="zh-CN" altLang="en-US" sz="28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4869" y="41792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+mn-ea"/>
                </a:rPr>
                <a:t>主讲人：</a:t>
              </a:r>
              <a:endParaRPr lang="zh-CN" altLang="en-US" sz="28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54216" y="417922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黄明兴</a:t>
              </a:r>
              <a:endParaRPr lang="zh-CN" altLang="en-US" sz="28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33773" y="1111444"/>
            <a:ext cx="8267065" cy="132207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accent1"/>
                </a:solidFill>
                <a:latin typeface="+mj-ea"/>
                <a:ea typeface="+mj-ea"/>
              </a:rPr>
              <a:t>ArgoCD</a:t>
            </a:r>
            <a:r>
              <a:rPr lang="zh-CN" altLang="en-US" sz="8000" b="1" dirty="0" smtClean="0">
                <a:solidFill>
                  <a:schemeClr val="accent1"/>
                </a:solidFill>
                <a:latin typeface="+mj-ea"/>
                <a:ea typeface="+mj-ea"/>
              </a:rPr>
              <a:t>实战应用</a:t>
            </a:r>
            <a:endParaRPr lang="zh-CN" altLang="en-US" sz="80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0165" y="3566160"/>
            <a:ext cx="538988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4811221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849101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ArgoCD</a:t>
              </a:r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安装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96900" y="1343025"/>
            <a:ext cx="11319510" cy="5210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manifest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清单部署为例：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命令行工具安装：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可下载最新的命令行版本，在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github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上找到对应系统版本下载即可：https://github.com/argoproj/argo-cd/releases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 (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linux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为例）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21360" y="1944370"/>
            <a:ext cx="11077575" cy="1327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kubectl create namespace argocd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kubectl apply -n argocd -f https://raw.githubusercontent.com/argoproj/argo-cd/stable/manifests/install.yaml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721360" y="5226050"/>
            <a:ext cx="11077575" cy="1327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curl -sSL -o argocd-linux-amd64 https://github.com/argoproj/argo-cd/releases/latest/download/argocd-linux-amd64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sudo install -m 555 argocd-linux-amd64 /usr/local/bin/argocd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rm argocd-linux-amd64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8950" y="4002405"/>
            <a:ext cx="7499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参考官网：https://argo-cd.readthedocs.io/en/stable/cli_installation/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217731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安装完成效果</a:t>
              </a:r>
              <a:endParaRPr lang="zh-CN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217731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对外暴露服务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1670" y="1343025"/>
            <a:ext cx="6883400" cy="5337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为了可以让用户访问</a:t>
            </a:r>
            <a:r>
              <a:rPr lang="en-US" altLang="zh-CN"/>
              <a:t>ArgoCD</a:t>
            </a:r>
            <a:r>
              <a:rPr lang="zh-CN" altLang="en-US"/>
              <a:t>管理界面，还需要把</a:t>
            </a:r>
            <a:r>
              <a:rPr lang="en-US" altLang="zh-CN"/>
              <a:t>K8S</a:t>
            </a:r>
            <a:r>
              <a:rPr lang="zh-CN" altLang="en-US"/>
              <a:t>服务对外暴露，使用方法则是创建</a:t>
            </a:r>
            <a:r>
              <a:rPr lang="en-US" altLang="zh-CN"/>
              <a:t>Ingress</a:t>
            </a:r>
            <a:r>
              <a:rPr lang="zh-CN" altLang="en-US"/>
              <a:t>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</a:t>
            </a:r>
            <a:r>
              <a:rPr lang="en-US" altLang="zh-CN"/>
              <a:t>argocd-ingress.yaml</a:t>
            </a:r>
            <a:r>
              <a:rPr lang="zh-CN" altLang="en-US"/>
              <a:t>清单：</a:t>
            </a:r>
            <a:endParaRPr lang="zh-CN" altLang="en-US"/>
          </a:p>
        </p:txBody>
      </p:sp>
      <p:sp>
        <p:nvSpPr>
          <p:cNvPr id="3" name="折角形 2"/>
          <p:cNvSpPr/>
          <p:nvPr>
            <p:custDataLst>
              <p:tags r:id="rId1"/>
            </p:custDataLst>
          </p:nvPr>
        </p:nvSpPr>
        <p:spPr>
          <a:xfrm>
            <a:off x="5919470" y="1777365"/>
            <a:ext cx="6200140" cy="499554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12700" cap="sq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050175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UI</a:t>
              </a:r>
              <a:r>
                <a:rPr lang="zh-CN" altLang="en-US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展示</a:t>
              </a:r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效果</a:t>
              </a:r>
              <a:endParaRPr lang="zh-CN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279400" y="6266180"/>
            <a:ext cx="11077575" cy="4629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$ kubectl -n argocd get secret argocd-initial-admin-secret -o jsonpath="{.data.password}" | base64 -d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5822950"/>
            <a:ext cx="535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可通过以下命令获取</a:t>
            </a:r>
            <a:r>
              <a:rPr lang="en-US" altLang="zh-CN"/>
              <a:t>admin</a:t>
            </a:r>
            <a:r>
              <a:rPr lang="zh-CN" altLang="en-US"/>
              <a:t>用户原始登录密码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45540" y="2432645"/>
            <a:ext cx="4687337" cy="886493"/>
            <a:chOff x="1394933" y="2450647"/>
            <a:chExt cx="4687337" cy="886493"/>
          </a:xfrm>
        </p:grpSpPr>
        <p:sp>
          <p:nvSpPr>
            <p:cNvPr id="26" name="矩形: 圆角 25"/>
            <p:cNvSpPr/>
            <p:nvPr/>
          </p:nvSpPr>
          <p:spPr>
            <a:xfrm>
              <a:off x="1394933" y="2450647"/>
              <a:ext cx="4687337" cy="88649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824583" y="2610371"/>
              <a:ext cx="3969385" cy="607060"/>
              <a:chOff x="563012" y="4107653"/>
              <a:chExt cx="3969385" cy="60706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63012" y="4107653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03</a:t>
                </a:r>
                <a:endPara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61537" y="4129878"/>
                <a:ext cx="3070860" cy="5848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应用实战分享</a:t>
                </a:r>
                <a:endParaRPr lang="zh-CN" altLang="en-US" sz="2800" b="1" dirty="0" smtClean="0">
                  <a:solidFill>
                    <a:schemeClr val="tx1">
                      <a:alpha val="20000"/>
                    </a:schemeClr>
                  </a:solidFill>
                  <a:latin typeface="+mn-ea"/>
                </a:endParaRPr>
              </a:p>
              <a:p>
                <a:endParaRPr lang="zh-CN" altLang="en-US" sz="2800" b="1" dirty="0" smtClean="0">
                  <a:solidFill>
                    <a:schemeClr val="tx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89934" y="2488438"/>
            <a:ext cx="4097336" cy="774909"/>
            <a:chOff x="4159386" y="4070666"/>
            <a:chExt cx="4097336" cy="774909"/>
          </a:xfrm>
        </p:grpSpPr>
        <p:sp>
          <p:nvSpPr>
            <p:cNvPr id="29" name="矩形: 圆角 28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620781" y="4196510"/>
              <a:ext cx="2572158" cy="584775"/>
              <a:chOff x="824632" y="4179225"/>
              <a:chExt cx="2572158" cy="5847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82463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01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15610" y="4179225"/>
                <a:ext cx="188118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  <a:sym typeface="+mn-ea"/>
                  </a:rPr>
                  <a:t>ArgoCD功能介绍</a:t>
                </a:r>
                <a:endParaRPr lang="zh-CN" altLang="en-US" sz="2800" b="1" dirty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689934" y="3957649"/>
            <a:ext cx="4097336" cy="774909"/>
            <a:chOff x="4159386" y="4070666"/>
            <a:chExt cx="4097336" cy="774909"/>
          </a:xfrm>
        </p:grpSpPr>
        <p:sp>
          <p:nvSpPr>
            <p:cNvPr id="35" name="矩形: 圆角 34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620146" y="4196510"/>
              <a:ext cx="1912083" cy="584775"/>
              <a:chOff x="823997" y="4179225"/>
              <a:chExt cx="1912083" cy="58477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823997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02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15305" y="4179225"/>
                <a:ext cx="1120775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部署与基本功能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545540" y="3957650"/>
            <a:ext cx="4097336" cy="774909"/>
            <a:chOff x="4159386" y="4070666"/>
            <a:chExt cx="4097336" cy="774909"/>
          </a:xfrm>
        </p:grpSpPr>
        <p:sp>
          <p:nvSpPr>
            <p:cNvPr id="40" name="矩形: 圆角 39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589031" y="4196510"/>
              <a:ext cx="1711146" cy="584775"/>
              <a:chOff x="792882" y="4179225"/>
              <a:chExt cx="1711146" cy="584775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9288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04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02101" y="4179225"/>
                <a:ext cx="901927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自动化实现案例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59" name="矩形: 圆角 58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53475" y="545525"/>
            <a:ext cx="3900207" cy="584775"/>
            <a:chOff x="380235" y="1997818"/>
            <a:chExt cx="3900206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380235" y="1997818"/>
              <a:ext cx="100540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37753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7971" y="2119816"/>
              <a:ext cx="2702470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Table of contents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840140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实战应用</a:t>
              </a:r>
              <a:endParaRPr lang="zh-CN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1670" y="1617980"/>
            <a:ext cx="10937240" cy="497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ArgoCD</a:t>
            </a:r>
            <a:r>
              <a:rPr lang="zh-CN" altLang="en-US"/>
              <a:t>可以用于部署各种服务，包括业务应用，以及各种工具类应用服务，比如</a:t>
            </a:r>
            <a:r>
              <a:rPr lang="en-US" altLang="zh-CN"/>
              <a:t>Prometheus</a:t>
            </a:r>
            <a:r>
              <a:rPr lang="zh-CN" altLang="en-US"/>
              <a:t>，</a:t>
            </a:r>
            <a:r>
              <a:rPr lang="en-US" altLang="zh-CN"/>
              <a:t>Grafana</a:t>
            </a:r>
            <a:r>
              <a:rPr lang="zh-CN" altLang="en-US"/>
              <a:t>，</a:t>
            </a:r>
            <a:r>
              <a:rPr lang="en-US" altLang="zh-CN"/>
              <a:t>apisix</a:t>
            </a:r>
            <a:r>
              <a:rPr lang="zh-CN" altLang="en-US"/>
              <a:t>等工具服务。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SA</a:t>
            </a:r>
            <a:r>
              <a:rPr lang="zh-CN" altLang="en-US"/>
              <a:t>业务为例，分享一下当时我们如何使用</a:t>
            </a:r>
            <a:r>
              <a:rPr lang="en-US" altLang="zh-CN"/>
              <a:t>ArgoCD</a:t>
            </a:r>
            <a:r>
              <a:rPr lang="zh-CN" altLang="en-US"/>
              <a:t>来组织和管理各种应用及工具链。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在开始之初，就要先考虑，需要使用</a:t>
            </a:r>
            <a:r>
              <a:rPr lang="en-US" altLang="zh-CN"/>
              <a:t>ArgoCD</a:t>
            </a:r>
            <a:r>
              <a:rPr lang="zh-CN" altLang="en-US"/>
              <a:t>来管理什么资源？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最终为实现整体的</a:t>
            </a:r>
            <a:r>
              <a:rPr lang="en-US" altLang="zh-CN"/>
              <a:t>IAC</a:t>
            </a:r>
            <a:r>
              <a:rPr lang="zh-CN" altLang="en-US"/>
              <a:t>效果，除了</a:t>
            </a:r>
            <a:r>
              <a:rPr lang="en-US" altLang="zh-CN"/>
              <a:t>ArgoCD</a:t>
            </a:r>
            <a:r>
              <a:rPr lang="zh-CN" altLang="en-US"/>
              <a:t>工具本身以及一些</a:t>
            </a:r>
            <a:r>
              <a:rPr lang="en-US" altLang="zh-CN"/>
              <a:t>ArgoCD</a:t>
            </a:r>
            <a:r>
              <a:rPr lang="zh-CN" altLang="en-US"/>
              <a:t>依赖的工具外，其余的工具均可以通过</a:t>
            </a:r>
            <a:r>
              <a:rPr lang="en-US" altLang="zh-CN"/>
              <a:t>ArgoCD</a:t>
            </a:r>
            <a:r>
              <a:rPr lang="zh-CN" altLang="en-US"/>
              <a:t>来纳管。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所以在</a:t>
            </a:r>
            <a:r>
              <a:rPr lang="en-US" altLang="zh-CN"/>
              <a:t>Github</a:t>
            </a:r>
            <a:r>
              <a:rPr lang="zh-CN" altLang="en-US"/>
              <a:t>上，我们把所有应用分成两类：</a:t>
            </a:r>
            <a:endParaRPr lang="zh-CN" altLang="en-US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工具类应用</a:t>
            </a:r>
            <a:endParaRPr lang="zh-CN" altLang="en-US"/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业务类应用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840140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实战应用</a:t>
              </a:r>
              <a:endParaRPr lang="zh-CN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1670" y="1617980"/>
            <a:ext cx="10937240" cy="497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最终，整体的配置代码组织效果图如下所示：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7355639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289119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APP of APPS</a:t>
              </a:r>
              <a:endPara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1670" y="5548630"/>
            <a:ext cx="10937240" cy="1043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b="1"/>
              <a:t>应用场景</a:t>
            </a:r>
            <a:r>
              <a:rPr lang="zh-CN"/>
              <a:t>：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集群初始化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集群应用迁移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43100" y="1174750"/>
            <a:ext cx="6689725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/>
          <p:cNvSpPr/>
          <p:nvPr/>
        </p:nvSpPr>
        <p:spPr>
          <a:xfrm>
            <a:off x="6545580" y="2424430"/>
            <a:ext cx="4097020" cy="774700"/>
          </a:xfrm>
          <a:prstGeom prst="roundRect">
            <a:avLst>
              <a:gd name="adj" fmla="val 50000"/>
            </a:avLst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2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45540" y="2515534"/>
            <a:ext cx="4687337" cy="2267914"/>
            <a:chOff x="1394933" y="2610371"/>
            <a:chExt cx="4687337" cy="2267914"/>
          </a:xfrm>
        </p:grpSpPr>
        <p:sp>
          <p:nvSpPr>
            <p:cNvPr id="26" name="矩形: 圆角 25"/>
            <p:cNvSpPr/>
            <p:nvPr/>
          </p:nvSpPr>
          <p:spPr>
            <a:xfrm>
              <a:off x="1394933" y="3991792"/>
              <a:ext cx="4687337" cy="88649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824583" y="2610371"/>
              <a:ext cx="3969385" cy="607060"/>
              <a:chOff x="563012" y="4107653"/>
              <a:chExt cx="3969385" cy="60706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63012" y="4107653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+mj-ea"/>
                    <a:ea typeface="+mj-ea"/>
                  </a:rPr>
                  <a:t>03</a:t>
                </a:r>
                <a:endParaRPr lang="en-US" altLang="zh-CN" sz="32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61537" y="4129878"/>
                <a:ext cx="3070860" cy="5848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  <a:sym typeface="+mn-ea"/>
                  </a:rPr>
                  <a:t>应用实战分享</a:t>
                </a:r>
                <a:endParaRPr lang="zh-CN" altLang="en-US" sz="2800" b="1" dirty="0" smtClean="0">
                  <a:solidFill>
                    <a:schemeClr val="tx1">
                      <a:alpha val="20000"/>
                    </a:schemeClr>
                  </a:solidFill>
                  <a:latin typeface="+mn-ea"/>
                </a:endParaRPr>
              </a:p>
              <a:p>
                <a:endParaRPr lang="zh-CN" altLang="en-US" sz="2800" b="1" dirty="0" smtClean="0">
                  <a:solidFill>
                    <a:schemeClr val="tx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89934" y="2488438"/>
            <a:ext cx="4097336" cy="774909"/>
            <a:chOff x="4159386" y="4070666"/>
            <a:chExt cx="4097336" cy="774909"/>
          </a:xfrm>
        </p:grpSpPr>
        <p:sp>
          <p:nvSpPr>
            <p:cNvPr id="29" name="矩形: 圆角 28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620781" y="4196510"/>
              <a:ext cx="2572158" cy="584775"/>
              <a:chOff x="824632" y="4179225"/>
              <a:chExt cx="2572158" cy="5847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82463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01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15610" y="4179225"/>
                <a:ext cx="188118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  <a:sym typeface="+mn-ea"/>
                  </a:rPr>
                  <a:t>ArgoCD功能介绍</a:t>
                </a:r>
                <a:endParaRPr lang="zh-CN" altLang="en-US" sz="2800" b="1" dirty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689934" y="3957649"/>
            <a:ext cx="4097336" cy="774909"/>
            <a:chOff x="4159386" y="4070666"/>
            <a:chExt cx="4097336" cy="774909"/>
          </a:xfrm>
        </p:grpSpPr>
        <p:sp>
          <p:nvSpPr>
            <p:cNvPr id="35" name="矩形: 圆角 34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620146" y="4196510"/>
              <a:ext cx="1912083" cy="584775"/>
              <a:chOff x="823997" y="4179225"/>
              <a:chExt cx="1912083" cy="58477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823997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02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15305" y="4179225"/>
                <a:ext cx="1120775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部署与基本功能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 rot="0">
            <a:off x="6975475" y="4019550"/>
            <a:ext cx="1711325" cy="584835"/>
            <a:chOff x="792882" y="4179225"/>
            <a:chExt cx="1711146" cy="584775"/>
          </a:xfrm>
        </p:grpSpPr>
        <p:sp>
          <p:nvSpPr>
            <p:cNvPr id="42" name="文本框 41"/>
            <p:cNvSpPr txBox="1"/>
            <p:nvPr/>
          </p:nvSpPr>
          <p:spPr>
            <a:xfrm>
              <a:off x="792882" y="4179225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rPr>
                <a:t>04</a:t>
              </a:r>
              <a:endParaRPr lang="zh-CN" altLang="en-US" sz="3200" b="1" dirty="0">
                <a:solidFill>
                  <a:schemeClr val="accent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02101" y="4179225"/>
              <a:ext cx="901927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chemeClr val="bg1"/>
                  </a:solidFill>
                  <a:latin typeface="+mn-ea"/>
                </a:rPr>
                <a:t>自动化实现案例</a:t>
              </a:r>
              <a:endParaRPr lang="zh-CN" altLang="en-US" sz="2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59" name="矩形: 圆角 58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53475" y="545525"/>
            <a:ext cx="3900207" cy="584775"/>
            <a:chOff x="380235" y="1997818"/>
            <a:chExt cx="3900206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380235" y="1997818"/>
              <a:ext cx="100540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37753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7971" y="2119816"/>
              <a:ext cx="2702470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Table of contents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789555" y="2238375"/>
            <a:ext cx="6937375" cy="1026817"/>
            <a:chOff x="1696838" y="2948324"/>
            <a:chExt cx="6937368" cy="781731"/>
          </a:xfrm>
        </p:grpSpPr>
        <p:sp>
          <p:nvSpPr>
            <p:cNvPr id="15" name="文本框 14"/>
            <p:cNvSpPr txBox="1"/>
            <p:nvPr/>
          </p:nvSpPr>
          <p:spPr>
            <a:xfrm>
              <a:off x="1696838" y="2948324"/>
              <a:ext cx="3230881" cy="7725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  <a:latin typeface="+mj-ea"/>
                  <a:ea typeface="+mj-ea"/>
                </a:rPr>
                <a:t>谢谢观看</a:t>
              </a:r>
              <a:endParaRPr lang="zh-CN" altLang="en-US" sz="6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52760" y="3285762"/>
              <a:ext cx="3981446" cy="44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+mj-lt"/>
                  <a:ea typeface="+mj-ea"/>
                </a:rPr>
                <a:t>Introductory tutorial</a:t>
              </a:r>
              <a:endParaRPr lang="en-US" altLang="zh-CN" sz="3200" dirty="0">
                <a:solidFill>
                  <a:schemeClr val="accent2"/>
                </a:solidFill>
                <a:latin typeface="+mj-lt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43716" y="3285778"/>
              <a:ext cx="295910" cy="44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+mj-lt"/>
                  <a:ea typeface="+mj-ea"/>
                </a:rPr>
                <a:t>/</a:t>
              </a:r>
              <a:endParaRPr lang="en-US" altLang="zh-CN" sz="3200" dirty="0">
                <a:solidFill>
                  <a:schemeClr val="accent2"/>
                </a:solidFill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89934" y="2506440"/>
            <a:ext cx="9477863" cy="2226120"/>
            <a:chOff x="1263177" y="2635906"/>
            <a:chExt cx="9477863" cy="2226120"/>
          </a:xfrm>
        </p:grpSpPr>
        <p:grpSp>
          <p:nvGrpSpPr>
            <p:cNvPr id="3" name="组合 2"/>
            <p:cNvGrpSpPr/>
            <p:nvPr/>
          </p:nvGrpSpPr>
          <p:grpSpPr>
            <a:xfrm>
              <a:off x="1263177" y="2635907"/>
              <a:ext cx="4254885" cy="1679375"/>
              <a:chOff x="4159386" y="4070666"/>
              <a:chExt cx="4254885" cy="1679375"/>
            </a:xfrm>
          </p:grpSpPr>
          <p:sp>
            <p:nvSpPr>
              <p:cNvPr id="26" name="矩形: 圆角 25"/>
              <p:cNvSpPr/>
              <p:nvPr/>
            </p:nvSpPr>
            <p:spPr>
              <a:xfrm>
                <a:off x="4159386" y="4070666"/>
                <a:ext cx="4097336" cy="7749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4620781" y="4196510"/>
                <a:ext cx="3793490" cy="1553531"/>
                <a:chOff x="824632" y="4179225"/>
                <a:chExt cx="3793490" cy="155353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824632" y="4179225"/>
                  <a:ext cx="6912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01</a:t>
                  </a:r>
                  <a:endParaRPr lang="zh-CN" altLang="en-US" sz="32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515512" y="4179225"/>
                  <a:ext cx="3102610" cy="1553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chemeClr val="accent1"/>
                      </a:solidFill>
                      <a:latin typeface="+mn-ea"/>
                    </a:rPr>
                    <a:t>ArgoCD</a:t>
                  </a:r>
                  <a:r>
                    <a:rPr lang="zh-CN" altLang="en-US" sz="2800" b="1" dirty="0" smtClean="0">
                      <a:solidFill>
                        <a:schemeClr val="accent1"/>
                      </a:solidFill>
                      <a:latin typeface="+mn-ea"/>
                    </a:rPr>
                    <a:t>功能介绍</a:t>
                  </a:r>
                  <a:endParaRPr lang="zh-CN" altLang="en-US" sz="2800" b="1" dirty="0">
                    <a:solidFill>
                      <a:schemeClr val="accent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1263177" y="4087117"/>
              <a:ext cx="4097336" cy="774909"/>
              <a:chOff x="4159386" y="4070666"/>
              <a:chExt cx="4097336" cy="774909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4159386" y="4070666"/>
                <a:ext cx="4097336" cy="7749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620781" y="4196510"/>
                <a:ext cx="3241773" cy="584775"/>
                <a:chOff x="824632" y="4179225"/>
                <a:chExt cx="3241773" cy="584775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4632" y="4179225"/>
                  <a:ext cx="6912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02</a:t>
                  </a:r>
                  <a:endParaRPr lang="zh-CN" altLang="en-US" sz="32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1389880" y="4179225"/>
                  <a:ext cx="2676525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accent1"/>
                      </a:solidFill>
                      <a:latin typeface="+mn-ea"/>
                    </a:rPr>
                    <a:t>部署与基本功能</a:t>
                  </a:r>
                  <a:endParaRPr lang="zh-CN" altLang="en-US" sz="2800" b="1" dirty="0" smtClean="0">
                    <a:solidFill>
                      <a:schemeClr val="accent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6118783" y="2635906"/>
              <a:ext cx="4097336" cy="774909"/>
              <a:chOff x="4159386" y="4070666"/>
              <a:chExt cx="4097336" cy="774909"/>
            </a:xfrm>
          </p:grpSpPr>
          <p:sp>
            <p:nvSpPr>
              <p:cNvPr id="35" name="矩形: 圆角 34"/>
              <p:cNvSpPr/>
              <p:nvPr/>
            </p:nvSpPr>
            <p:spPr>
              <a:xfrm>
                <a:off x="4159386" y="4070666"/>
                <a:ext cx="4097336" cy="7749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4597286" y="4196510"/>
                <a:ext cx="2871478" cy="584775"/>
                <a:chOff x="801137" y="4179225"/>
                <a:chExt cx="2871478" cy="584775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801137" y="4179225"/>
                  <a:ext cx="6912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03</a:t>
                  </a:r>
                  <a:endParaRPr lang="zh-CN" altLang="en-US" sz="32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664200" y="4179225"/>
                  <a:ext cx="2008415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accent1"/>
                      </a:solidFill>
                      <a:latin typeface="+mn-ea"/>
                    </a:rPr>
                    <a:t>应用实战分享</a:t>
                  </a:r>
                  <a:endParaRPr lang="zh-CN" altLang="en-US" sz="2800" b="1" dirty="0">
                    <a:solidFill>
                      <a:schemeClr val="accent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6118783" y="4087116"/>
              <a:ext cx="4622257" cy="774909"/>
              <a:chOff x="4159386" y="4070666"/>
              <a:chExt cx="4622257" cy="774909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4159386" y="4070666"/>
                <a:ext cx="4097336" cy="7749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4637907" y="4196510"/>
                <a:ext cx="4143736" cy="584775"/>
                <a:chOff x="841758" y="4179225"/>
                <a:chExt cx="4143736" cy="584775"/>
              </a:xfrm>
            </p:grpSpPr>
            <p:sp>
              <p:nvSpPr>
                <p:cNvPr id="42" name="文本框 41"/>
                <p:cNvSpPr txBox="1"/>
                <p:nvPr/>
              </p:nvSpPr>
              <p:spPr>
                <a:xfrm>
                  <a:off x="841758" y="4179225"/>
                  <a:ext cx="6912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04</a:t>
                  </a:r>
                  <a:endParaRPr lang="zh-CN" altLang="en-US" sz="32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532755" y="4179225"/>
                  <a:ext cx="3452739" cy="521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accent1"/>
                      </a:solidFill>
                      <a:latin typeface="+mn-ea"/>
                    </a:rPr>
                    <a:t>自动化实现案例</a:t>
                  </a:r>
                  <a:endParaRPr lang="zh-CN" altLang="en-US" sz="2800" b="1" dirty="0">
                    <a:solidFill>
                      <a:schemeClr val="accent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953475" y="545525"/>
            <a:ext cx="3900207" cy="584775"/>
            <a:chOff x="380235" y="1997818"/>
            <a:chExt cx="3900206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80235" y="1997818"/>
              <a:ext cx="100540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37753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77971" y="2119816"/>
              <a:ext cx="2702470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Table of contents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51" name="矩形: 圆角 5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94933" y="2450647"/>
            <a:ext cx="4687337" cy="886493"/>
            <a:chOff x="1394933" y="2450647"/>
            <a:chExt cx="4687337" cy="886493"/>
          </a:xfrm>
        </p:grpSpPr>
        <p:sp>
          <p:nvSpPr>
            <p:cNvPr id="26" name="矩形: 圆角 25"/>
            <p:cNvSpPr/>
            <p:nvPr/>
          </p:nvSpPr>
          <p:spPr>
            <a:xfrm>
              <a:off x="1394933" y="2450647"/>
              <a:ext cx="4687337" cy="88649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015718" y="2610371"/>
              <a:ext cx="2766468" cy="584775"/>
              <a:chOff x="754147" y="4107653"/>
              <a:chExt cx="2766468" cy="58477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54147" y="4107653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  <a:endPara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639435" y="4129565"/>
                <a:ext cx="188118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b="1" dirty="0" smtClean="0">
                    <a:solidFill>
                      <a:schemeClr val="accent1"/>
                    </a:solidFill>
                    <a:latin typeface="+mn-ea"/>
                    <a:sym typeface="+mn-ea"/>
                  </a:rPr>
                  <a:t>ArgoCD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+mn-ea"/>
                    <a:sym typeface="+mn-ea"/>
                  </a:rPr>
                  <a:t>功能介绍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89934" y="3957651"/>
            <a:ext cx="4097336" cy="774909"/>
            <a:chOff x="4159386" y="4070666"/>
            <a:chExt cx="4097336" cy="774909"/>
          </a:xfrm>
        </p:grpSpPr>
        <p:sp>
          <p:nvSpPr>
            <p:cNvPr id="29" name="矩形: 圆角 28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428376" y="4196510"/>
              <a:ext cx="2144222" cy="584775"/>
              <a:chOff x="632227" y="4179225"/>
              <a:chExt cx="2144222" cy="5847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632227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02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74665" y="4179225"/>
                <a:ext cx="1201784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部署与基本功能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545540" y="2506440"/>
            <a:ext cx="4097336" cy="774909"/>
            <a:chOff x="4159386" y="4070666"/>
            <a:chExt cx="4097336" cy="774909"/>
          </a:xfrm>
        </p:grpSpPr>
        <p:sp>
          <p:nvSpPr>
            <p:cNvPr id="35" name="矩形: 圆角 34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68711" y="4196510"/>
              <a:ext cx="2194609" cy="584775"/>
              <a:chOff x="772562" y="4179225"/>
              <a:chExt cx="2194609" cy="58477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7256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03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75985" y="4179225"/>
                <a:ext cx="991186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应用实战分享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545540" y="3957650"/>
            <a:ext cx="4097336" cy="774909"/>
            <a:chOff x="4159386" y="4070666"/>
            <a:chExt cx="4097336" cy="774909"/>
          </a:xfrm>
        </p:grpSpPr>
        <p:sp>
          <p:nvSpPr>
            <p:cNvPr id="40" name="矩形: 圆角 39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568711" y="4196510"/>
              <a:ext cx="1840555" cy="584775"/>
              <a:chOff x="772562" y="4179225"/>
              <a:chExt cx="1840555" cy="584775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7256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04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711190" y="4179225"/>
                <a:ext cx="901927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自动化实现案例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59" name="矩形: 圆角 58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53475" y="545525"/>
            <a:ext cx="3900207" cy="584775"/>
            <a:chOff x="380235" y="1997818"/>
            <a:chExt cx="3900206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380235" y="1997818"/>
              <a:ext cx="100540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37753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7971" y="2119816"/>
              <a:ext cx="2702470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Table of contents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5" y="536622"/>
            <a:ext cx="4164645" cy="583791"/>
            <a:chOff x="380235" y="1997818"/>
            <a:chExt cx="4164644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3009899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什么是</a:t>
              </a:r>
              <a:r>
                <a:rPr lang="en-US" alt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ArgoCD</a:t>
              </a:r>
              <a:endPara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3794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78158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26435" y="1698570"/>
            <a:ext cx="9553021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smtClean="0">
                <a:solidFill>
                  <a:srgbClr val="FF0000"/>
                </a:solidFill>
                <a:latin typeface="+mn-ea"/>
              </a:rPr>
              <a:t>基于Kubernetes的声明式Gitops持续部署工具</a:t>
            </a:r>
            <a:endParaRPr b="1" smtClean="0">
              <a:solidFill>
                <a:srgbClr val="FF0000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b="1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mtClean="0">
                <a:solidFill>
                  <a:schemeClr val="accent1"/>
                </a:solidFill>
                <a:latin typeface="+mn-ea"/>
              </a:rPr>
              <a:t>1）应用定义、配置和环境变量管理等，都是声明式基于云原生的；</a:t>
            </a:r>
            <a:endParaRPr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mtClean="0">
                <a:solidFill>
                  <a:schemeClr val="accent1"/>
                </a:solidFill>
                <a:latin typeface="+mn-ea"/>
              </a:rPr>
              <a:t>2）所有声明清单都存储在代码仓库中，受版本管理；</a:t>
            </a:r>
            <a:endParaRPr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mtClean="0">
                <a:solidFill>
                  <a:schemeClr val="accent1"/>
                </a:solidFill>
                <a:latin typeface="+mn-ea"/>
              </a:rPr>
              <a:t>3）应用发布和生命周期管理都是自动化，可审计的。</a:t>
            </a:r>
            <a:endParaRPr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9345" y="5684520"/>
            <a:ext cx="4064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ArgoCD</a:t>
            </a:r>
            <a:r>
              <a:rPr lang="zh-CN" altLang="en-US" sz="2400" b="1">
                <a:solidFill>
                  <a:srgbClr val="FF0000"/>
                </a:solidFill>
              </a:rPr>
              <a:t>操作简单，容易上手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5" y="536622"/>
            <a:ext cx="4985383" cy="583791"/>
            <a:chOff x="380235" y="1997818"/>
            <a:chExt cx="4985382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808480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原理架构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58680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98896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32145" y="859790"/>
            <a:ext cx="6170295" cy="5744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835" y="1698625"/>
            <a:ext cx="21666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单点登录</a:t>
            </a:r>
            <a:endParaRPr lang="zh-CN" altLang="en-US"/>
          </a:p>
          <a:p>
            <a:r>
              <a:rPr lang="zh-CN" altLang="en-US"/>
              <a:t>故障治愈</a:t>
            </a:r>
            <a:endParaRPr lang="zh-CN" altLang="en-US"/>
          </a:p>
          <a:p>
            <a:r>
              <a:rPr lang="zh-CN" altLang="en-US"/>
              <a:t>钩子</a:t>
            </a:r>
            <a:endParaRPr lang="zh-CN" altLang="en-US"/>
          </a:p>
          <a:p>
            <a:r>
              <a:rPr lang="zh-CN" altLang="en-US"/>
              <a:t>监控指标</a:t>
            </a:r>
            <a:endParaRPr lang="zh-CN" altLang="en-US"/>
          </a:p>
          <a:p>
            <a:r>
              <a:rPr lang="zh-CN" altLang="en-US"/>
              <a:t>命令行</a:t>
            </a:r>
            <a:endParaRPr lang="zh-CN" altLang="en-US"/>
          </a:p>
          <a:p>
            <a:r>
              <a:rPr lang="zh-CN" altLang="en-US"/>
              <a:t>事件审计</a:t>
            </a:r>
            <a:endParaRPr lang="zh-CN" altLang="en-US"/>
          </a:p>
          <a:p>
            <a:r>
              <a:rPr lang="zh-CN" altLang="en-US"/>
              <a:t>多集群管理</a:t>
            </a:r>
            <a:endParaRPr lang="zh-CN" altLang="en-US"/>
          </a:p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9750" y="5429885"/>
            <a:ext cx="482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官网参考：https://argo-cd.readthedocs.io/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5" y="536622"/>
            <a:ext cx="6003916" cy="583791"/>
            <a:chOff x="380235" y="1997818"/>
            <a:chExt cx="4574073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2602702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ArgoCD</a:t>
              </a:r>
              <a:r>
                <a:rPr lang="zh-CN" altLang="en-US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核心概念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47371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87587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84275" y="1584960"/>
            <a:ext cx="10563860" cy="4930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下面简单介绍一下</a:t>
            </a:r>
            <a:r>
              <a:rPr lang="en-US" altLang="zh-CN"/>
              <a:t>ArgoCD</a:t>
            </a:r>
            <a:r>
              <a:rPr lang="zh-CN" altLang="en-US"/>
              <a:t>的一些核心概念，随着理解相关概念，更容易掌握其使用方法。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Application</a:t>
            </a:r>
            <a:r>
              <a:rPr lang="zh-CN" altLang="en-US"/>
              <a:t>：由manifest定义的一组Kubernetes资源。这是自定义资源定义(CRD)。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Target state：应用程序的期望状态，由Git存储库中的文件表示。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Live state：</a:t>
            </a:r>
            <a:r>
              <a:rPr lang="en-US" altLang="zh-CN"/>
              <a:t>    </a:t>
            </a:r>
            <a:r>
              <a:rPr lang="zh-CN" altLang="en-US"/>
              <a:t>该应用程序的活动状态。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Sync status：</a:t>
            </a:r>
            <a:r>
              <a:rPr lang="en-US" altLang="zh-CN"/>
              <a:t> 当前状态是否与目标状态匹配。部署的应用程序是否与Git要求的相同?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Sync：</a:t>
            </a:r>
            <a:r>
              <a:rPr lang="en-US" altLang="zh-CN"/>
              <a:t>           </a:t>
            </a:r>
            <a:r>
              <a:rPr lang="zh-CN" altLang="en-US"/>
              <a:t>使应用程序移动到其目标状态的过程。例如，通过对Kubernetes集群应用更改。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Sync operation status：同步是否成功。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Refresh</a:t>
            </a:r>
            <a:r>
              <a:rPr lang="zh-CN" altLang="en-US"/>
              <a:t>：</a:t>
            </a:r>
            <a:r>
              <a:rPr lang="en-US" altLang="zh-CN"/>
              <a:t>       </a:t>
            </a:r>
            <a:r>
              <a:rPr lang="zh-CN" altLang="en-US"/>
              <a:t>将Git中的最新代码与实时状态进行比较。找出不同之处。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Health：</a:t>
            </a:r>
            <a:r>
              <a:rPr lang="en-US" altLang="zh-CN"/>
              <a:t>        应用程序的运行状况，是否正常运行?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5" y="536622"/>
            <a:ext cx="6003916" cy="583791"/>
            <a:chOff x="380235" y="1997818"/>
            <a:chExt cx="4574073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3221933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为什么会使用</a:t>
              </a:r>
              <a:r>
                <a:rPr lang="en-US" altLang="zh-CN" sz="32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ArgoCD</a:t>
              </a:r>
              <a:endPara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47371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87587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84275" y="1584960"/>
            <a:ext cx="10563860" cy="4930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</a:t>
            </a:r>
            <a:r>
              <a:rPr lang="en-US" altLang="zh-CN"/>
              <a:t>ArgoCD</a:t>
            </a:r>
            <a:r>
              <a:rPr lang="zh-CN" altLang="en-US"/>
              <a:t>前后对比：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使用前：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资源清单无组织存在，散乱无章；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所有资源清单只能保存于部署机，不方便统一管理；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无任何变更记录，不清楚谁做过什么变更，回溯难；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所有人随意变更配置，容易出现业务故障；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使用后：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各种资源可以有规律统一存放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上，管理方便；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所有变更可记录可寻，有效防止失误变更导致业务故障；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基本可实现配置代码化，实现</a:t>
            </a:r>
            <a:r>
              <a:rPr lang="en-US" altLang="zh-CN"/>
              <a:t>IAC</a:t>
            </a:r>
            <a:r>
              <a:rPr lang="zh-CN" altLang="en-US"/>
              <a:t>效果；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94933" y="3901857"/>
            <a:ext cx="4687337" cy="886493"/>
            <a:chOff x="1394933" y="2450647"/>
            <a:chExt cx="4687337" cy="886493"/>
          </a:xfrm>
        </p:grpSpPr>
        <p:sp>
          <p:nvSpPr>
            <p:cNvPr id="26" name="矩形: 圆角 25"/>
            <p:cNvSpPr/>
            <p:nvPr/>
          </p:nvSpPr>
          <p:spPr>
            <a:xfrm>
              <a:off x="1394933" y="2450647"/>
              <a:ext cx="4687337" cy="88649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985873" y="2610371"/>
              <a:ext cx="1904055" cy="584775"/>
              <a:chOff x="724302" y="4107653"/>
              <a:chExt cx="1904055" cy="58477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24302" y="4107653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  <a:endPara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26430" y="4129565"/>
                <a:ext cx="901927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bg1"/>
                    </a:solidFill>
                    <a:latin typeface="+mn-ea"/>
                  </a:rPr>
                  <a:t>部署与基本功能</a:t>
                </a:r>
                <a:endParaRPr lang="zh-CN" altLang="en-US" sz="28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89934" y="2488438"/>
            <a:ext cx="4097336" cy="774909"/>
            <a:chOff x="4159386" y="4070666"/>
            <a:chExt cx="4097336" cy="774909"/>
          </a:xfrm>
        </p:grpSpPr>
        <p:sp>
          <p:nvSpPr>
            <p:cNvPr id="29" name="矩形: 圆角 28"/>
            <p:cNvSpPr/>
            <p:nvPr/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454948" y="4196510"/>
              <a:ext cx="1904441" cy="584775"/>
              <a:chOff x="658799" y="4179225"/>
              <a:chExt cx="1904441" cy="5847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658799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01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485130" y="4179225"/>
                <a:ext cx="107811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ArgoCD功能介绍</a:t>
                </a:r>
                <a:endParaRPr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59" name="矩形: 圆角 58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53475" y="545525"/>
            <a:ext cx="3900207" cy="584775"/>
            <a:chOff x="380235" y="1997818"/>
            <a:chExt cx="3900206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380235" y="1997818"/>
              <a:ext cx="100540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37753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7971" y="2119816"/>
              <a:ext cx="2702470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Table of contents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45540" y="2506440"/>
            <a:ext cx="4097336" cy="774909"/>
            <a:chOff x="4159386" y="4070666"/>
            <a:chExt cx="4097336" cy="774909"/>
          </a:xfrm>
        </p:grpSpPr>
        <p:sp>
          <p:nvSpPr>
            <p:cNvPr id="16" name="矩形: 圆角 34"/>
            <p:cNvSpPr/>
            <p:nvPr>
              <p:custDataLst>
                <p:tags r:id="rId1"/>
              </p:custDataLst>
            </p:nvPr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68711" y="4196510"/>
              <a:ext cx="2194609" cy="584775"/>
              <a:chOff x="772562" y="4179225"/>
              <a:chExt cx="2194609" cy="584775"/>
            </a:xfrm>
          </p:grpSpPr>
          <p:sp>
            <p:nvSpPr>
              <p:cNvPr id="18" name="文本框 1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7256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03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975985" y="4179225"/>
                <a:ext cx="991186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应用实战分享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545540" y="3957650"/>
            <a:ext cx="4097336" cy="774909"/>
            <a:chOff x="4159386" y="4070666"/>
            <a:chExt cx="4097336" cy="774909"/>
          </a:xfrm>
        </p:grpSpPr>
        <p:sp>
          <p:nvSpPr>
            <p:cNvPr id="22" name="矩形: 圆角 39"/>
            <p:cNvSpPr/>
            <p:nvPr>
              <p:custDataLst>
                <p:tags r:id="rId4"/>
              </p:custDataLst>
            </p:nvPr>
          </p:nvSpPr>
          <p:spPr>
            <a:xfrm>
              <a:off x="4159386" y="4070666"/>
              <a:ext cx="4097336" cy="7749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711" y="4196510"/>
              <a:ext cx="1840555" cy="584775"/>
              <a:chOff x="772562" y="4179225"/>
              <a:chExt cx="1840555" cy="584775"/>
            </a:xfrm>
          </p:grpSpPr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72562" y="4179225"/>
                <a:ext cx="6912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alpha val="20000"/>
                      </a:schemeClr>
                    </a:solidFill>
                    <a:latin typeface="+mj-ea"/>
                    <a:ea typeface="+mj-ea"/>
                  </a:rPr>
                  <a:t>04</a:t>
                </a:r>
                <a:endParaRPr lang="zh-CN" altLang="en-US" sz="3200" b="1" dirty="0">
                  <a:solidFill>
                    <a:schemeClr val="accent1">
                      <a:alpha val="2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文本框 2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711190" y="4179225"/>
                <a:ext cx="901927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chemeClr val="accent1">
                        <a:alpha val="20000"/>
                      </a:schemeClr>
                    </a:solidFill>
                    <a:latin typeface="+mn-ea"/>
                  </a:rPr>
                  <a:t>自动化实现案例</a:t>
                </a:r>
                <a:endParaRPr lang="zh-CN" altLang="en-US" sz="2800" b="1" dirty="0" smtClean="0">
                  <a:solidFill>
                    <a:schemeClr val="accent1">
                      <a:alpha val="20000"/>
                    </a:schemeClr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53474" y="536622"/>
            <a:ext cx="4811221" cy="583791"/>
            <a:chOff x="380235" y="1997818"/>
            <a:chExt cx="3417105" cy="583791"/>
          </a:xfrm>
        </p:grpSpPr>
        <p:sp>
          <p:nvSpPr>
            <p:cNvPr id="23" name="文本框 22"/>
            <p:cNvSpPr txBox="1"/>
            <p:nvPr/>
          </p:nvSpPr>
          <p:spPr>
            <a:xfrm>
              <a:off x="380235" y="1997818"/>
              <a:ext cx="1849101" cy="5835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ArgoCD</a:t>
              </a:r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安装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90402" y="2119815"/>
              <a:ext cx="316112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/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30619" y="2119816"/>
              <a:ext cx="136672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</a:rPr>
                <a:t>Content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656304" y="1072593"/>
            <a:ext cx="3429000" cy="57707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6D7488"/>
              </a:gs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61951" y="708653"/>
            <a:ext cx="291524" cy="300010"/>
            <a:chOff x="333130" y="690422"/>
            <a:chExt cx="291524" cy="300010"/>
          </a:xfrm>
        </p:grpSpPr>
        <p:sp>
          <p:nvSpPr>
            <p:cNvPr id="41" name="矩形: 圆角 40"/>
            <p:cNvSpPr/>
            <p:nvPr/>
          </p:nvSpPr>
          <p:spPr>
            <a:xfrm>
              <a:off x="333130" y="774432"/>
              <a:ext cx="216000" cy="216000"/>
            </a:xfrm>
            <a:prstGeom prst="roundRect">
              <a:avLst>
                <a:gd name="adj" fmla="val 78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473608" y="690422"/>
              <a:ext cx="151046" cy="151046"/>
            </a:xfrm>
            <a:prstGeom prst="roundRect">
              <a:avLst>
                <a:gd name="adj" fmla="val 7848"/>
              </a:avLst>
            </a:prstGeom>
            <a:solidFill>
              <a:schemeClr val="accent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126490" y="1343025"/>
            <a:ext cx="9552940" cy="463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ArgoCD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的安装部署非常简单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部署前置条件：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正在运行的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K8S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集群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部署方式：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方式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：可通过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helm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安装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方式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：可通过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Argocd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项目的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github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仓库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manifest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配置清单部署</a:t>
            </a:r>
            <a:endParaRPr lang="zh-CN" altLang="en-US" dirty="0" smtClean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NmNlOTEyNGZlMDk5NGFlMmZkYmVmOTIxOGY2MjkwMT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模板颜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1A3D"/>
      </a:accent1>
      <a:accent2>
        <a:srgbClr val="CECED3"/>
      </a:accent2>
      <a:accent3>
        <a:srgbClr val="417DEF"/>
      </a:accent3>
      <a:accent4>
        <a:srgbClr val="2348C1"/>
      </a:accent4>
      <a:accent5>
        <a:srgbClr val="E46043"/>
      </a:accent5>
      <a:accent6>
        <a:srgbClr val="EDF2F8"/>
      </a:accent6>
      <a:hlink>
        <a:srgbClr val="0563C1"/>
      </a:hlink>
      <a:folHlink>
        <a:srgbClr val="954F72"/>
      </a:folHlink>
    </a:clrScheme>
    <a:fontScheme name="模板主题字体">
      <a:majorFont>
        <a:latin typeface="Arial"/>
        <a:ea typeface="微软雅黑"/>
        <a:cs typeface=""/>
      </a:majorFont>
      <a:minorFont>
        <a:latin typeface="Segoe UI"/>
        <a:ea typeface="微软雅黑 Light"/>
        <a:cs typeface="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2311</Words>
  <Application>WPS 演示</Application>
  <PresentationFormat>自定义</PresentationFormat>
  <Paragraphs>310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Segoe UI Light</vt:lpstr>
      <vt:lpstr>Segoe UI Light</vt:lpstr>
      <vt:lpstr>Segoe UI</vt:lpstr>
      <vt:lpstr>微软雅黑 Light</vt:lpstr>
      <vt:lpstr>Arial Unicode MS</vt:lpstr>
      <vt:lpstr>Calibri</vt:lpstr>
      <vt:lpstr>Radikal</vt:lpstr>
      <vt:lpstr>OPPOSans B</vt:lpstr>
      <vt:lpstr>OPPOSans M</vt:lpstr>
      <vt:lpstr>阿里巴巴普惠体 B</vt:lpstr>
      <vt:lpstr>汉仪雅酷黑 45W</vt:lpstr>
      <vt:lpstr>黑体</vt:lpstr>
      <vt:lpstr>等线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极简风UI入门教程网课课件ppt模板</dc:title>
  <dc:creator>何国钊</dc:creator>
  <cp:keywords>P界达人</cp:keywords>
  <dc:description>www.51pptmoban.com</dc:description>
  <cp:lastModifiedBy>mason huang</cp:lastModifiedBy>
  <cp:revision>38</cp:revision>
  <dcterms:created xsi:type="dcterms:W3CDTF">2021-11-26T08:58:00Z</dcterms:created>
  <dcterms:modified xsi:type="dcterms:W3CDTF">2023-11-15T15:32:03Z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0C6376A32039436496C7E022D3C6684E_12</vt:lpwstr>
  </property>
  <property fmtid="{D5CDD505-2E9C-101B-9397-08002B2CF9AE}" pid="3" name="KSOProductBuildVer">
    <vt:lpwstr>2052-12.1.0.15712</vt:lpwstr>
  </property>
</Properties>
</file>