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DM Sans Medium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DMSansMedium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Medium-boldItalic.fntdata"/><Relationship Id="rId30" Type="http://schemas.openxmlformats.org/officeDocument/2006/relationships/font" Target="fonts/DMSansMedium-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4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37" Type="http://schemas.openxmlformats.org/officeDocument/2006/relationships/font" Target="fonts/DMSans-bold.fntdata"/><Relationship Id="rId14" Type="http://schemas.openxmlformats.org/officeDocument/2006/relationships/slide" Target="slides/slide8.xml"/><Relationship Id="rId36" Type="http://schemas.openxmlformats.org/officeDocument/2006/relationships/font" Target="fonts/DMSans-regular.fntdata"/><Relationship Id="rId17" Type="http://schemas.openxmlformats.org/officeDocument/2006/relationships/slide" Target="slides/slide11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DM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bd5d37e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bd5d37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666c91b8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666c91b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bd5d37ebc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bd5d37ebc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bd5d37ebc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bd5d37ebc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bd5d37ebc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bd5d37ebc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bd5d37eb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bd5d37eb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bd5d37ebc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bd5d37ebc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d681468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d681468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d681468d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d681468d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bd5d37e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bd5d37e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bd5d37ebc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bd5d37eb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bd5d37ebc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bd5d37ebc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bd5d37ebc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bd5d37eb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bd5d37e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bd5d37e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bd5d37eb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bd5d37eb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bd5d37eb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bd5d37eb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666c91b8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666c91b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666c91b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666c91b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666c91b8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666c91b8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bd5d37eb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bd5d37e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bd5d37eb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bd5d37eb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thedevastator/tweet-sentiment-s-impact-on-stock-returns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196950" y="3762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800"/>
              <a:t>Tweet Sentiments Impact on Stocks</a:t>
            </a:r>
            <a:endParaRPr sz="5800"/>
          </a:p>
        </p:txBody>
      </p:sp>
      <p:sp>
        <p:nvSpPr>
          <p:cNvPr id="263" name="Google Shape;263;p44"/>
          <p:cNvSpPr txBox="1"/>
          <p:nvPr>
            <p:ph idx="2" type="subTitle"/>
          </p:nvPr>
        </p:nvSpPr>
        <p:spPr>
          <a:xfrm>
            <a:off x="262650" y="30186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35"/>
              <a:buFont typeface="Arial"/>
              <a:buNone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Group 17 Insight Innovators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Yuxuan Li (yl8095)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Siyuan Lu (sl10865)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35"/>
              <a:buFont typeface="Arial"/>
              <a:buNone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Mason Lonoff (ml9542)</a:t>
            </a:r>
            <a:endParaRPr/>
          </a:p>
        </p:txBody>
      </p:sp>
      <p:pic>
        <p:nvPicPr>
          <p:cNvPr descr="Blue and green wave pattern. " id="264" name="Google Shape;264;p4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/>
        </p:nvSpPr>
        <p:spPr>
          <a:xfrm>
            <a:off x="288525" y="358150"/>
            <a:ext cx="8128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434343"/>
                </a:solidFill>
              </a:rPr>
              <a:t>Sentiment Impact on Stocks with Different Volatility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—- Correlation analysis </a:t>
            </a:r>
            <a:r>
              <a:rPr lang="zh-CN">
                <a:solidFill>
                  <a:srgbClr val="434343"/>
                </a:solidFill>
              </a:rPr>
              <a:t>of LSTM sentiment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45" name="Google Shape;3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25" y="1371925"/>
            <a:ext cx="4845025" cy="33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 txBox="1"/>
          <p:nvPr/>
        </p:nvSpPr>
        <p:spPr>
          <a:xfrm>
            <a:off x="5133550" y="2078325"/>
            <a:ext cx="36114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DM Sans"/>
              <a:buChar char="●"/>
            </a:pPr>
            <a:r>
              <a:rPr lang="zh-CN" sz="10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No strong linear relationship between volatility (both 10-day and 30-day measures) and sentiment sensitivity (correlation between LSTM polarity and 1-day returns). </a:t>
            </a:r>
            <a:endParaRPr sz="10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DM Sans"/>
              <a:buChar char="●"/>
            </a:pPr>
            <a:r>
              <a:rPr lang="zh-CN" sz="10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Stocks with low volatility clusters around low sentiment sensitivity.</a:t>
            </a:r>
            <a:endParaRPr sz="10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DM Sans"/>
              <a:buChar char="●"/>
            </a:pPr>
            <a:r>
              <a:rPr lang="zh-CN" sz="10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High volatility doesn't consistently translate to strong sensitivity to tweet sentiments.</a:t>
            </a:r>
            <a:endParaRPr sz="10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/>
        </p:nvSpPr>
        <p:spPr>
          <a:xfrm>
            <a:off x="516437" y="5923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b="1" sz="23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2" name="Google Shape;352;p54"/>
          <p:cNvSpPr txBox="1"/>
          <p:nvPr/>
        </p:nvSpPr>
        <p:spPr>
          <a:xfrm>
            <a:off x="516422" y="1431900"/>
            <a:ext cx="8547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Analyze sentiment impact on stocks with different volatility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516423" y="2271400"/>
            <a:ext cx="8497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zh-CN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How do tweets and their sentiment scores affect stocks across industries?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4" name="Google Shape;354;p54"/>
          <p:cNvSpPr txBox="1"/>
          <p:nvPr/>
        </p:nvSpPr>
        <p:spPr>
          <a:xfrm>
            <a:off x="516423" y="3104100"/>
            <a:ext cx="834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Determine the most sensitive stocks to tweet sentiment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5" name="Google Shape;355;p54"/>
          <p:cNvSpPr txBox="1"/>
          <p:nvPr/>
        </p:nvSpPr>
        <p:spPr>
          <a:xfrm>
            <a:off x="516437" y="39504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Limitations</a:t>
            </a:r>
            <a:endParaRPr b="1" sz="23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6" name="Google Shape;356;p54"/>
          <p:cNvSpPr txBox="1"/>
          <p:nvPr/>
        </p:nvSpPr>
        <p:spPr>
          <a:xfrm>
            <a:off x="196954" y="5923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7" name="Google Shape;357;p54"/>
          <p:cNvSpPr txBox="1"/>
          <p:nvPr/>
        </p:nvSpPr>
        <p:spPr>
          <a:xfrm>
            <a:off x="196954" y="14319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8" name="Google Shape;358;p54"/>
          <p:cNvSpPr txBox="1"/>
          <p:nvPr/>
        </p:nvSpPr>
        <p:spPr>
          <a:xfrm>
            <a:off x="196954" y="22713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9" name="Google Shape;359;p54"/>
          <p:cNvSpPr txBox="1"/>
          <p:nvPr/>
        </p:nvSpPr>
        <p:spPr>
          <a:xfrm>
            <a:off x="196954" y="31040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196954" y="39504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/>
        </p:nvSpPr>
        <p:spPr>
          <a:xfrm>
            <a:off x="197375" y="358150"/>
            <a:ext cx="8749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434343"/>
                </a:solidFill>
              </a:rPr>
              <a:t>Correlations of Different Return Timeframes with Sentiment Scores</a:t>
            </a:r>
            <a:endParaRPr sz="22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600" y="817925"/>
            <a:ext cx="7204752" cy="419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/>
        </p:nvSpPr>
        <p:spPr>
          <a:xfrm>
            <a:off x="197375" y="358150"/>
            <a:ext cx="8749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434343"/>
                </a:solidFill>
              </a:rPr>
              <a:t>How Does Each Industry Compare to Eachother?</a:t>
            </a:r>
            <a:endParaRPr sz="22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72" name="Google Shape;3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975" y="839450"/>
            <a:ext cx="5982051" cy="41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850" y="1030125"/>
            <a:ext cx="5738250" cy="40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7"/>
          <p:cNvSpPr txBox="1"/>
          <p:nvPr/>
        </p:nvSpPr>
        <p:spPr>
          <a:xfrm>
            <a:off x="197375" y="358150"/>
            <a:ext cx="8749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434343"/>
                </a:solidFill>
              </a:rPr>
              <a:t>What’s </a:t>
            </a:r>
            <a:r>
              <a:rPr lang="zh-CN" sz="2000">
                <a:solidFill>
                  <a:srgbClr val="434343"/>
                </a:solidFill>
              </a:rPr>
              <a:t>the Relationship Between Sentiment Scores with Volatility and Volume?</a:t>
            </a:r>
            <a:endParaRPr sz="20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/>
        </p:nvSpPr>
        <p:spPr>
          <a:xfrm>
            <a:off x="516437" y="5923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b="1" sz="23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4" name="Google Shape;384;p58"/>
          <p:cNvSpPr txBox="1"/>
          <p:nvPr/>
        </p:nvSpPr>
        <p:spPr>
          <a:xfrm>
            <a:off x="516422" y="1431900"/>
            <a:ext cx="8547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Analyze sentiment impact on stocks with different volatility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516423" y="2271400"/>
            <a:ext cx="8497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How do tweets and their sentiment scores affect stocks across industries?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6" name="Google Shape;386;p58"/>
          <p:cNvSpPr txBox="1"/>
          <p:nvPr/>
        </p:nvSpPr>
        <p:spPr>
          <a:xfrm>
            <a:off x="516423" y="3104100"/>
            <a:ext cx="834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Determine the most sensitive stocks to tweet sentiment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7" name="Google Shape;387;p58"/>
          <p:cNvSpPr txBox="1"/>
          <p:nvPr/>
        </p:nvSpPr>
        <p:spPr>
          <a:xfrm>
            <a:off x="516437" y="39504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Limitations</a:t>
            </a:r>
            <a:endParaRPr b="1" sz="23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8" name="Google Shape;388;p58"/>
          <p:cNvSpPr txBox="1"/>
          <p:nvPr/>
        </p:nvSpPr>
        <p:spPr>
          <a:xfrm>
            <a:off x="196954" y="5923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9" name="Google Shape;389;p58"/>
          <p:cNvSpPr txBox="1"/>
          <p:nvPr/>
        </p:nvSpPr>
        <p:spPr>
          <a:xfrm>
            <a:off x="196954" y="14319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0" name="Google Shape;390;p58"/>
          <p:cNvSpPr txBox="1"/>
          <p:nvPr/>
        </p:nvSpPr>
        <p:spPr>
          <a:xfrm>
            <a:off x="196954" y="22713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1" name="Google Shape;391;p58"/>
          <p:cNvSpPr txBox="1"/>
          <p:nvPr/>
        </p:nvSpPr>
        <p:spPr>
          <a:xfrm>
            <a:off x="196954" y="31040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2" name="Google Shape;392;p58"/>
          <p:cNvSpPr txBox="1"/>
          <p:nvPr/>
        </p:nvSpPr>
        <p:spPr>
          <a:xfrm>
            <a:off x="196954" y="39504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/>
          <p:nvPr/>
        </p:nvSpPr>
        <p:spPr>
          <a:xfrm>
            <a:off x="288525" y="358150"/>
            <a:ext cx="8128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434343"/>
                </a:solidFill>
              </a:rPr>
              <a:t>Determine the Most Sensitive Stock to Tweet Sentiment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98" name="Google Shape;398;p59"/>
          <p:cNvSpPr txBox="1"/>
          <p:nvPr/>
        </p:nvSpPr>
        <p:spPr>
          <a:xfrm>
            <a:off x="5291575" y="2083425"/>
            <a:ext cx="3435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Industry Matters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Investor Behavior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Potential Practical Implications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99" name="Google Shape;3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3550"/>
            <a:ext cx="4704800" cy="368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/>
        </p:nvSpPr>
        <p:spPr>
          <a:xfrm>
            <a:off x="288525" y="358150"/>
            <a:ext cx="8128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434343"/>
                </a:solidFill>
              </a:rPr>
              <a:t>Determine the Most Sensitive Stock to Tweet Sentiment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—- Volume-Traded Perspective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Assumption: Stocks with higher trading volumes might exhibit greater sensitivity to tweet sentiments because they attract more traders who react to public information.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05" name="Google Shape;405;p60"/>
          <p:cNvSpPr txBox="1"/>
          <p:nvPr/>
        </p:nvSpPr>
        <p:spPr>
          <a:xfrm>
            <a:off x="4572000" y="2166250"/>
            <a:ext cx="41748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Weak Overall Relationship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High-Volume Stocks with Positive Correlation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Contrarian Behavior in High-Volume Stocks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High-Volume Stocks with Weak Correlation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06" name="Google Shape;4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0" y="1860200"/>
            <a:ext cx="4222150" cy="308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/>
        </p:nvSpPr>
        <p:spPr>
          <a:xfrm>
            <a:off x="288525" y="358150"/>
            <a:ext cx="8128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434343"/>
                </a:solidFill>
              </a:rPr>
              <a:t>Determine the Most Sensitive Stock to Tweet Sentiment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—- Volume-Traded Perspective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Assumption: Stocks with higher trading volumes might exhibit greater sensitivity to tweet sentiments because they attract more traders who react to public information.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2" name="Google Shape;412;p61"/>
          <p:cNvSpPr txBox="1"/>
          <p:nvPr/>
        </p:nvSpPr>
        <p:spPr>
          <a:xfrm>
            <a:off x="4572000" y="2166250"/>
            <a:ext cx="41748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Weak Overall Relationship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High-Volume Stocks with Positive Correlation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Contrarian Behavior in High-Volume Stocks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zh-CN">
                <a:solidFill>
                  <a:srgbClr val="434343"/>
                </a:solidFill>
              </a:rPr>
              <a:t>High-Volume Stocks with Weak Correlation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13" name="Google Shape;41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0" y="1860200"/>
            <a:ext cx="4222150" cy="308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/>
        </p:nvSpPr>
        <p:spPr>
          <a:xfrm>
            <a:off x="516437" y="5923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b="1" sz="23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9" name="Google Shape;419;p62"/>
          <p:cNvSpPr txBox="1"/>
          <p:nvPr/>
        </p:nvSpPr>
        <p:spPr>
          <a:xfrm>
            <a:off x="516422" y="1431900"/>
            <a:ext cx="8547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Analyze sentiment impact on stocks with different volatility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0" name="Google Shape;420;p62"/>
          <p:cNvSpPr txBox="1"/>
          <p:nvPr/>
        </p:nvSpPr>
        <p:spPr>
          <a:xfrm>
            <a:off x="516423" y="2271400"/>
            <a:ext cx="8497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How do tweets and their sentiment scores affect stocks across industries?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1" name="Google Shape;421;p62"/>
          <p:cNvSpPr txBox="1"/>
          <p:nvPr/>
        </p:nvSpPr>
        <p:spPr>
          <a:xfrm>
            <a:off x="516423" y="3104100"/>
            <a:ext cx="834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Determine the most sensitive stocks to tweet sentiment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2" name="Google Shape;422;p62"/>
          <p:cNvSpPr txBox="1"/>
          <p:nvPr/>
        </p:nvSpPr>
        <p:spPr>
          <a:xfrm>
            <a:off x="516437" y="39504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Limitations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3" name="Google Shape;423;p62"/>
          <p:cNvSpPr txBox="1"/>
          <p:nvPr/>
        </p:nvSpPr>
        <p:spPr>
          <a:xfrm>
            <a:off x="196954" y="5923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4" name="Google Shape;424;p62"/>
          <p:cNvSpPr txBox="1"/>
          <p:nvPr/>
        </p:nvSpPr>
        <p:spPr>
          <a:xfrm>
            <a:off x="196954" y="14319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5" name="Google Shape;425;p62"/>
          <p:cNvSpPr txBox="1"/>
          <p:nvPr/>
        </p:nvSpPr>
        <p:spPr>
          <a:xfrm>
            <a:off x="196954" y="22713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6" name="Google Shape;426;p62"/>
          <p:cNvSpPr txBox="1"/>
          <p:nvPr/>
        </p:nvSpPr>
        <p:spPr>
          <a:xfrm>
            <a:off x="196954" y="31040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7" name="Google Shape;427;p62"/>
          <p:cNvSpPr txBox="1"/>
          <p:nvPr/>
        </p:nvSpPr>
        <p:spPr>
          <a:xfrm>
            <a:off x="196954" y="39504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975300" y="4456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Research Questions</a:t>
            </a:r>
            <a:endParaRPr/>
          </a:p>
        </p:txBody>
      </p:sp>
      <p:sp>
        <p:nvSpPr>
          <p:cNvPr id="270" name="Google Shape;270;p45"/>
          <p:cNvSpPr txBox="1"/>
          <p:nvPr/>
        </p:nvSpPr>
        <p:spPr>
          <a:xfrm>
            <a:off x="526950" y="1038150"/>
            <a:ext cx="7998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Main focus: </a:t>
            </a:r>
            <a:r>
              <a:rPr i="1" lang="zh-CN" sz="18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How do Tweet Sentiments Affect Stock Behavior?</a:t>
            </a:r>
            <a:endParaRPr i="1" sz="18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Subquestions:</a:t>
            </a:r>
            <a:endParaRPr sz="18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erriweather"/>
              <a:buAutoNum type="arabicPeriod"/>
            </a:pPr>
            <a:r>
              <a:rPr lang="zh-CN" sz="18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Are stocks with high and low volatility affected differently by tweet sentiments?</a:t>
            </a:r>
            <a:endParaRPr sz="18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erriweather"/>
              <a:buAutoNum type="arabicPeriod"/>
            </a:pPr>
            <a:r>
              <a:rPr lang="zh-CN" sz="18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How do tweets and their sentiment scores affect stocks across industries?</a:t>
            </a:r>
            <a:endParaRPr sz="18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erriweather"/>
              <a:buAutoNum type="arabicPeriod"/>
            </a:pPr>
            <a:r>
              <a:rPr lang="zh-CN" sz="18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Which stocks are most sensitive to tweet sentiments?</a:t>
            </a:r>
            <a:endParaRPr sz="18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3"/>
          <p:cNvSpPr txBox="1"/>
          <p:nvPr/>
        </p:nvSpPr>
        <p:spPr>
          <a:xfrm>
            <a:off x="288525" y="358150"/>
            <a:ext cx="812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434343"/>
                </a:solidFill>
              </a:rPr>
              <a:t>Limitations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433" name="Google Shape;433;p63"/>
          <p:cNvSpPr txBox="1"/>
          <p:nvPr/>
        </p:nvSpPr>
        <p:spPr>
          <a:xfrm>
            <a:off x="261675" y="829150"/>
            <a:ext cx="8181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>
                <a:solidFill>
                  <a:srgbClr val="434343"/>
                </a:solidFill>
              </a:rPr>
              <a:t>Inconsistent Sentiment Scores for the Same Tweet</a:t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Different sentiment analysis models can produce varying scores for the same tweet, leading to inconsistencies and conflicting results. Some identical tweets also resulted in differing scores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>
                <a:solidFill>
                  <a:srgbClr val="434343"/>
                </a:solidFill>
              </a:rPr>
              <a:t>Timeframe of Tweets and Specific Market Conditions</a:t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Tweets are collected over different time spans for each stock, and market conditions (e.g. volatility) vary across these timeframes.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>
                <a:solidFill>
                  <a:srgbClr val="434343"/>
                </a:solidFill>
              </a:rPr>
              <a:t>Subsidiary Relationships Between Companies</a:t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Some companies in the dataset are subsidiaries of large parent companies. Tweets mentioning the parent or subsidiary may indirectly impact the other, causing correlation overlap.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>
                <a:solidFill>
                  <a:srgbClr val="434343"/>
                </a:solidFill>
              </a:rPr>
              <a:t>Quarterly Differences in Data Volume</a:t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The number of tweets available for analysis may vary significantly across different quarters due to seasonal trends or reporting periods.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39" name="Google Shape;439;p64"/>
          <p:cNvSpPr txBox="1"/>
          <p:nvPr>
            <p:ph idx="1" type="subTitle"/>
          </p:nvPr>
        </p:nvSpPr>
        <p:spPr>
          <a:xfrm>
            <a:off x="975300" y="18640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/>
              <a:t>Questions?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76" name="Google Shape;276;p46"/>
          <p:cNvSpPr txBox="1"/>
          <p:nvPr>
            <p:ph idx="4294967295" type="title"/>
          </p:nvPr>
        </p:nvSpPr>
        <p:spPr>
          <a:xfrm>
            <a:off x="311700" y="33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/>
                </a:solidFill>
              </a:rPr>
              <a:t>Dataset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6"/>
          <p:cNvSpPr txBox="1"/>
          <p:nvPr>
            <p:ph idx="2" type="body"/>
          </p:nvPr>
        </p:nvSpPr>
        <p:spPr>
          <a:xfrm>
            <a:off x="-39325" y="405825"/>
            <a:ext cx="8908800" cy="3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3"/>
                </a:solidFill>
              </a:rPr>
              <a:t>Tweet Sentiment's Impact on Stock Returns: </a:t>
            </a:r>
            <a:r>
              <a:rPr lang="zh-CN" sz="11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https://www.kaggle.com/datasets/thedevastator/tweet-sentiment-s-impact-on-stock-returns/data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accent3"/>
                </a:solidFill>
              </a:rPr>
              <a:t>Dataset consists of 14 columns and 1,395,450 rows 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Dataset composition: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5152525" y="1962950"/>
            <a:ext cx="38700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PX_VOLUME </a:t>
            </a:r>
            <a:r>
              <a:rPr lang="zh-CN" sz="1200">
                <a:solidFill>
                  <a:schemeClr val="accent3"/>
                </a:solidFill>
              </a:rPr>
              <a:t>- Volume traded at the time of tweeting. (Integer)</a:t>
            </a:r>
            <a:endParaRPr b="1" sz="1200">
              <a:solidFill>
                <a:schemeClr val="accent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VOLATILITY_10D </a:t>
            </a:r>
            <a:r>
              <a:rPr lang="zh-CN" sz="1200">
                <a:solidFill>
                  <a:schemeClr val="accent3"/>
                </a:solidFill>
              </a:rPr>
              <a:t>- Volatility measure across 10 day window. (Float)</a:t>
            </a:r>
            <a:endParaRPr sz="1200">
              <a:solidFill>
                <a:schemeClr val="accent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VOLATILITY_30D </a:t>
            </a:r>
            <a:r>
              <a:rPr lang="zh-CN" sz="1200">
                <a:solidFill>
                  <a:schemeClr val="accent3"/>
                </a:solidFill>
              </a:rPr>
              <a:t>- Volatility measure across 30 day window. (Float)</a:t>
            </a:r>
            <a:endParaRPr sz="1200">
              <a:solidFill>
                <a:schemeClr val="accent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LSTM_POLARITY </a:t>
            </a:r>
            <a:r>
              <a:rPr lang="zh-CN" sz="1200">
                <a:solidFill>
                  <a:schemeClr val="accent3"/>
                </a:solidFill>
              </a:rPr>
              <a:t>- Labeled sentiment from LSTM. (Float)</a:t>
            </a:r>
            <a:endParaRPr sz="105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TEXTBLOB_POLARITY</a:t>
            </a:r>
            <a:r>
              <a:rPr b="1" lang="zh-CN" sz="1050">
                <a:solidFill>
                  <a:schemeClr val="accent3"/>
                </a:solidFill>
              </a:rPr>
              <a:t> </a:t>
            </a:r>
            <a:r>
              <a:rPr lang="zh-CN" sz="1200">
                <a:solidFill>
                  <a:schemeClr val="accent3"/>
                </a:solidFill>
              </a:rPr>
              <a:t>- Labeled sentiment from TextBlob. (Float)</a:t>
            </a:r>
            <a:endParaRPr b="1" sz="1050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  <p:sp>
        <p:nvSpPr>
          <p:cNvPr id="279" name="Google Shape;279;p46"/>
          <p:cNvSpPr txBox="1"/>
          <p:nvPr/>
        </p:nvSpPr>
        <p:spPr>
          <a:xfrm>
            <a:off x="39325" y="1903450"/>
            <a:ext cx="52953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Tweet</a:t>
            </a:r>
            <a:r>
              <a:rPr lang="zh-CN" sz="1200">
                <a:solidFill>
                  <a:schemeClr val="accent3"/>
                </a:solidFill>
              </a:rPr>
              <a:t> - Text of the tweet. (String)</a:t>
            </a:r>
            <a:endParaRPr sz="1200">
              <a:solidFill>
                <a:schemeClr val="accent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Stock </a:t>
            </a:r>
            <a:r>
              <a:rPr lang="zh-CN" sz="1200">
                <a:solidFill>
                  <a:schemeClr val="accent3"/>
                </a:solidFill>
              </a:rPr>
              <a:t>- Company's stock mentioned in the tweet. (String)</a:t>
            </a:r>
            <a:endParaRPr sz="1200">
              <a:solidFill>
                <a:schemeClr val="accent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Date </a:t>
            </a:r>
            <a:r>
              <a:rPr lang="zh-CN" sz="1200">
                <a:solidFill>
                  <a:schemeClr val="accent3"/>
                </a:solidFill>
              </a:rPr>
              <a:t>- Date the tweet was posted. (Date</a:t>
            </a:r>
            <a:r>
              <a:rPr lang="zh-CN" sz="1050">
                <a:solidFill>
                  <a:schemeClr val="accent3"/>
                </a:solidFill>
              </a:rPr>
              <a:t>)</a:t>
            </a:r>
            <a:endParaRPr sz="1050">
              <a:solidFill>
                <a:schemeClr val="accent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LAST_PRICE</a:t>
            </a:r>
            <a:r>
              <a:rPr b="1" lang="zh-CN" sz="1050">
                <a:solidFill>
                  <a:schemeClr val="accent3"/>
                </a:solidFill>
              </a:rPr>
              <a:t> </a:t>
            </a:r>
            <a:r>
              <a:rPr lang="zh-CN" sz="1050">
                <a:solidFill>
                  <a:schemeClr val="accent3"/>
                </a:solidFill>
              </a:rPr>
              <a:t>-</a:t>
            </a:r>
            <a:r>
              <a:rPr lang="zh-CN" sz="1200">
                <a:solidFill>
                  <a:schemeClr val="accent3"/>
                </a:solidFill>
              </a:rPr>
              <a:t> Company’s last price at the time of tweeting (Float)</a:t>
            </a:r>
            <a:endParaRPr sz="1050">
              <a:solidFill>
                <a:schemeClr val="accent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1_DAY_RETURN</a:t>
            </a:r>
            <a:r>
              <a:rPr b="1" lang="zh-CN" sz="1050">
                <a:solidFill>
                  <a:schemeClr val="accent3"/>
                </a:solidFill>
              </a:rPr>
              <a:t> </a:t>
            </a:r>
            <a:r>
              <a:rPr lang="zh-CN" sz="1050">
                <a:solidFill>
                  <a:schemeClr val="accent3"/>
                </a:solidFill>
              </a:rPr>
              <a:t>-</a:t>
            </a:r>
            <a:r>
              <a:rPr lang="zh-CN" sz="1200">
                <a:solidFill>
                  <a:schemeClr val="accent3"/>
                </a:solidFill>
              </a:rPr>
              <a:t> Amount the stock returned or lost over the course of the next day after being tweeted about. (Float)</a:t>
            </a:r>
            <a:endParaRPr sz="1200">
              <a:solidFill>
                <a:schemeClr val="accent3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2_DAY_RETURN </a:t>
            </a:r>
            <a:r>
              <a:rPr lang="zh-CN" sz="1200">
                <a:solidFill>
                  <a:schemeClr val="accent3"/>
                </a:solidFill>
              </a:rPr>
              <a:t>- Amount the stock returned or lost over the course of the two days after being tweeted about. (Float)</a:t>
            </a:r>
            <a:endParaRPr sz="105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3_DAY_RETURN </a:t>
            </a:r>
            <a:r>
              <a:rPr lang="zh-CN" sz="1200">
                <a:solidFill>
                  <a:schemeClr val="accent3"/>
                </a:solidFill>
              </a:rPr>
              <a:t>- Amount the stock returned or lost over the course of the three days after being tweeted about. (Float)</a:t>
            </a:r>
            <a:endParaRPr sz="105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b="1" lang="zh-CN" sz="1200">
                <a:solidFill>
                  <a:schemeClr val="accent3"/>
                </a:solidFill>
              </a:rPr>
              <a:t>7_DAY_RETURN</a:t>
            </a:r>
            <a:r>
              <a:rPr lang="zh-CN" sz="1200">
                <a:solidFill>
                  <a:schemeClr val="accent3"/>
                </a:solidFill>
              </a:rPr>
              <a:t> - Amount the stock returned or lost over the course of the seven days after being tweeted about. (Float)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/>
        </p:nvSpPr>
        <p:spPr>
          <a:xfrm>
            <a:off x="516437" y="5923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5" name="Google Shape;285;p47"/>
          <p:cNvSpPr txBox="1"/>
          <p:nvPr/>
        </p:nvSpPr>
        <p:spPr>
          <a:xfrm>
            <a:off x="516422" y="1431900"/>
            <a:ext cx="8547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Analyze sentiment impact on stocks with different volatility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516423" y="2271400"/>
            <a:ext cx="8497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How do tweets and their sentiment scores affect stocks across industries?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Google Shape;287;p47"/>
          <p:cNvSpPr txBox="1"/>
          <p:nvPr/>
        </p:nvSpPr>
        <p:spPr>
          <a:xfrm>
            <a:off x="516423" y="3104100"/>
            <a:ext cx="834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Determine the most sensitive stocks to tweet sentiment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516437" y="39504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Limitations</a:t>
            </a:r>
            <a:endParaRPr b="1" sz="23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196954" y="5923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196954" y="14319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1" name="Google Shape;291;p47"/>
          <p:cNvSpPr txBox="1"/>
          <p:nvPr/>
        </p:nvSpPr>
        <p:spPr>
          <a:xfrm>
            <a:off x="196954" y="22713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47"/>
          <p:cNvSpPr txBox="1"/>
          <p:nvPr/>
        </p:nvSpPr>
        <p:spPr>
          <a:xfrm>
            <a:off x="196954" y="31040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196954" y="39504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75" y="1172225"/>
            <a:ext cx="3572861" cy="1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135" y="1172225"/>
            <a:ext cx="1766389" cy="13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8"/>
          <p:cNvSpPr txBox="1"/>
          <p:nvPr/>
        </p:nvSpPr>
        <p:spPr>
          <a:xfrm>
            <a:off x="288525" y="358150"/>
            <a:ext cx="8128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434343"/>
                </a:solidFill>
              </a:rPr>
              <a:t>Data Cleaning and EDA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1" name="Google Shape;301;p48"/>
          <p:cNvSpPr txBox="1"/>
          <p:nvPr/>
        </p:nvSpPr>
        <p:spPr>
          <a:xfrm>
            <a:off x="5690675" y="1691300"/>
            <a:ext cx="32100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AutoNum type="arabicPeriod"/>
            </a:pPr>
            <a:r>
              <a:rPr lang="zh-C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Filter out rows where 'STOCK' is 'Next' but 'TWEET' does not contain '@nextofficial'.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AutoNum type="arabicPeriod"/>
            </a:pPr>
            <a:r>
              <a:rPr lang="zh-C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Drop rows where 'Unnamed: 0' has missing values.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AutoNum type="arabicPeriod"/>
            </a:pPr>
            <a:r>
              <a:rPr lang="zh-C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Reset the index of the DataFrame.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AutoNum type="arabicPeriod"/>
            </a:pPr>
            <a:r>
              <a:rPr lang="zh-C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Drop the 'index' and 'Unnamed: 0' columns.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DM Sans"/>
              <a:buAutoNum type="arabicPeriod"/>
            </a:pPr>
            <a:r>
              <a:rPr lang="zh-C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Drop any remaining rows with missing values in the entire dataset.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275" y="3069200"/>
            <a:ext cx="3388083" cy="14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6359" y="3069200"/>
            <a:ext cx="1951166" cy="14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48"/>
          <p:cNvCxnSpPr/>
          <p:nvPr/>
        </p:nvCxnSpPr>
        <p:spPr>
          <a:xfrm>
            <a:off x="3094050" y="2666275"/>
            <a:ext cx="0" cy="3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/>
        </p:nvSpPr>
        <p:spPr>
          <a:xfrm>
            <a:off x="288525" y="358150"/>
            <a:ext cx="8128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434343"/>
                </a:solidFill>
              </a:rPr>
              <a:t>Data Cleaning and EDA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75" y="1117500"/>
            <a:ext cx="4553797" cy="35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9"/>
          <p:cNvSpPr txBox="1"/>
          <p:nvPr/>
        </p:nvSpPr>
        <p:spPr>
          <a:xfrm>
            <a:off x="5163375" y="1263550"/>
            <a:ext cx="35118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000"/>
              <a:buChar char="●"/>
            </a:pPr>
            <a:r>
              <a:rPr b="1" lang="zh-CN" sz="1000">
                <a:solidFill>
                  <a:srgbClr val="1F1F1F"/>
                </a:solidFill>
              </a:rPr>
              <a:t>LSTM Polarity:</a:t>
            </a:r>
            <a:r>
              <a:rPr lang="zh-CN" sz="1000">
                <a:solidFill>
                  <a:srgbClr val="1F1F1F"/>
                </a:solidFill>
              </a:rPr>
              <a:t> bimodal distribution</a:t>
            </a:r>
            <a:endParaRPr sz="1000">
              <a:solidFill>
                <a:srgbClr val="1F1F1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F1F1F"/>
                </a:solidFill>
              </a:rPr>
              <a:t>LSTM model often classifies sentiments as strongly positive or strongly negative, with little to no neutral predictions.</a:t>
            </a:r>
            <a:endParaRPr sz="1000">
              <a:solidFill>
                <a:srgbClr val="1F1F1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000"/>
              <a:buChar char="●"/>
            </a:pPr>
            <a:r>
              <a:rPr b="1" lang="zh-CN" sz="1000">
                <a:solidFill>
                  <a:srgbClr val="1F1F1F"/>
                </a:solidFill>
              </a:rPr>
              <a:t>TextBlob Polarity:</a:t>
            </a:r>
            <a:r>
              <a:rPr lang="zh-CN" sz="1000">
                <a:solidFill>
                  <a:srgbClr val="1F1F1F"/>
                </a:solidFill>
              </a:rPr>
              <a:t> sharply peaked at 0, with a much smaller density in the positive and negative sentiment ranges</a:t>
            </a:r>
            <a:endParaRPr sz="1000">
              <a:solidFill>
                <a:srgbClr val="1F1F1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F1F1F"/>
                </a:solidFill>
              </a:rPr>
              <a:t>TextBlob tends to assign neutral sentiment more often and is less confident in identifying strongly positive or negative sentiments. </a:t>
            </a:r>
            <a:endParaRPr sz="1000">
              <a:solidFill>
                <a:srgbClr val="1F1F1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000"/>
              <a:buChar char="●"/>
            </a:pPr>
            <a:r>
              <a:rPr b="1" lang="zh-CN" sz="1000">
                <a:solidFill>
                  <a:srgbClr val="1F1F1F"/>
                </a:solidFill>
              </a:rPr>
              <a:t>Since TextBlob shows a large number of neutral sentiments, we focused only on the LSTM model in our following analysis.</a:t>
            </a:r>
            <a:endParaRPr b="1" sz="10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1F1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/>
        </p:nvSpPr>
        <p:spPr>
          <a:xfrm>
            <a:off x="288525" y="358150"/>
            <a:ext cx="8128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434343"/>
                </a:solidFill>
              </a:rPr>
              <a:t>Data Cleaning and EDA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25" y="1415950"/>
            <a:ext cx="4856549" cy="28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0"/>
          <p:cNvSpPr txBox="1"/>
          <p:nvPr/>
        </p:nvSpPr>
        <p:spPr>
          <a:xfrm>
            <a:off x="5458225" y="2138950"/>
            <a:ext cx="3258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050"/>
              <a:buChar char="●"/>
            </a:pPr>
            <a:r>
              <a:rPr lang="zh-CN" sz="1050">
                <a:solidFill>
                  <a:srgbClr val="434343"/>
                </a:solidFill>
              </a:rPr>
              <a:t>LSTM and TextBlob results on sentiment scores are not strongly aligned.</a:t>
            </a:r>
            <a:endParaRPr sz="1050">
              <a:solidFill>
                <a:srgbClr val="434343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050"/>
              <a:buChar char="●"/>
            </a:pPr>
            <a:r>
              <a:rPr lang="zh-CN" sz="1050">
                <a:solidFill>
                  <a:srgbClr val="434343"/>
                </a:solidFill>
              </a:rPr>
              <a:t>LSTM and TextBlob </a:t>
            </a:r>
            <a:r>
              <a:rPr lang="zh-CN" sz="1050">
                <a:solidFill>
                  <a:srgbClr val="434343"/>
                </a:solidFill>
              </a:rPr>
              <a:t>sentiment scores do not have a strong linear relationship with stock returns. </a:t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/>
        </p:nvSpPr>
        <p:spPr>
          <a:xfrm>
            <a:off x="516437" y="5923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b="1" sz="23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516422" y="1431900"/>
            <a:ext cx="8547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Analyze sentiment impact on stocks with different volatility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5" name="Google Shape;325;p51"/>
          <p:cNvSpPr txBox="1"/>
          <p:nvPr/>
        </p:nvSpPr>
        <p:spPr>
          <a:xfrm>
            <a:off x="516423" y="2271400"/>
            <a:ext cx="8497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How do tweets and their sentiment scores affect stocks across industries?</a:t>
            </a:r>
            <a:endParaRPr b="1" sz="23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6" name="Google Shape;326;p51"/>
          <p:cNvSpPr txBox="1"/>
          <p:nvPr/>
        </p:nvSpPr>
        <p:spPr>
          <a:xfrm>
            <a:off x="516423" y="3104100"/>
            <a:ext cx="834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Determine the most sensitive stocks to tweet sentiment</a:t>
            </a:r>
            <a:endParaRPr b="1"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7" name="Google Shape;327;p51"/>
          <p:cNvSpPr txBox="1"/>
          <p:nvPr/>
        </p:nvSpPr>
        <p:spPr>
          <a:xfrm>
            <a:off x="516437" y="39504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Limitations</a:t>
            </a:r>
            <a:endParaRPr b="1" sz="23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8" name="Google Shape;328;p51"/>
          <p:cNvSpPr txBox="1"/>
          <p:nvPr/>
        </p:nvSpPr>
        <p:spPr>
          <a:xfrm>
            <a:off x="196954" y="5923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9" name="Google Shape;329;p51"/>
          <p:cNvSpPr txBox="1"/>
          <p:nvPr/>
        </p:nvSpPr>
        <p:spPr>
          <a:xfrm>
            <a:off x="196954" y="14319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196954" y="22713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1" name="Google Shape;331;p51"/>
          <p:cNvSpPr txBox="1"/>
          <p:nvPr/>
        </p:nvSpPr>
        <p:spPr>
          <a:xfrm>
            <a:off x="196954" y="31040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2" name="Google Shape;332;p51"/>
          <p:cNvSpPr txBox="1"/>
          <p:nvPr/>
        </p:nvSpPr>
        <p:spPr>
          <a:xfrm>
            <a:off x="196954" y="39504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/>
        </p:nvSpPr>
        <p:spPr>
          <a:xfrm>
            <a:off x="288525" y="358150"/>
            <a:ext cx="8128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434343"/>
                </a:solidFill>
              </a:rPr>
              <a:t>Sentiment Impact on Stocks with Different Volatility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—- S</a:t>
            </a:r>
            <a:r>
              <a:rPr lang="zh-CN">
                <a:solidFill>
                  <a:srgbClr val="434343"/>
                </a:solidFill>
              </a:rPr>
              <a:t>entiment </a:t>
            </a:r>
            <a:r>
              <a:rPr lang="zh-CN">
                <a:solidFill>
                  <a:srgbClr val="434343"/>
                </a:solidFill>
              </a:rPr>
              <a:t>trends over time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8" name="Google Shape;338;p52"/>
          <p:cNvSpPr txBox="1"/>
          <p:nvPr/>
        </p:nvSpPr>
        <p:spPr>
          <a:xfrm>
            <a:off x="324450" y="4377175"/>
            <a:ext cx="8259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zh-CN" sz="1000">
                <a:solidFill>
                  <a:srgbClr val="434343"/>
                </a:solidFill>
              </a:rPr>
              <a:t>The LSTM polarity scores for both high- and low-volatility stocks fluctuate significantly over time, we cannot observe any clear patterns suggesting that high or low volatility is related to LSTM sentiment polarity through this analysis. </a:t>
            </a:r>
            <a:endParaRPr sz="1000">
              <a:solidFill>
                <a:srgbClr val="434343"/>
              </a:solidFill>
            </a:endParaRPr>
          </a:p>
        </p:txBody>
      </p:sp>
      <p:pic>
        <p:nvPicPr>
          <p:cNvPr id="339" name="Google Shape;3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763" y="1415950"/>
            <a:ext cx="5710364" cy="280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