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7" r:id="rId6"/>
    <p:sldId id="260" r:id="rId7"/>
    <p:sldId id="270" r:id="rId8"/>
    <p:sldId id="265" r:id="rId9"/>
    <p:sldId id="268" r:id="rId10"/>
    <p:sldId id="266" r:id="rId11"/>
    <p:sldId id="262" r:id="rId12"/>
    <p:sldId id="263" r:id="rId13"/>
    <p:sldId id="264" r:id="rId14"/>
    <p:sldId id="261" r:id="rId15"/>
    <p:sldId id="269" r:id="rId1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/>
    <p:restoredTop sz="94694"/>
  </p:normalViewPr>
  <p:slideViewPr>
    <p:cSldViewPr snapToGrid="0">
      <p:cViewPr>
        <p:scale>
          <a:sx n="121" d="100"/>
          <a:sy n="121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E524-89BE-C8AB-4834-4F0DE7828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29082-BD77-7330-B31D-3D28FF161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741D9-CCA3-501C-1FB1-33A5DF13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4186-6BFB-314B-ADFD-A001ADA05032}" type="datetimeFigureOut">
              <a:rPr lang="en-TW" smtClean="0"/>
              <a:t>2023/10/18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AB69-C998-8207-5DD2-FA9E698C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049C6-F260-9DAC-D3A3-F5BF77D6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CFF7-72A3-D34B-979D-1CBAEF0A8E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8013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6925-7B46-B46D-0986-34C062C5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3BAE3-3E41-D4EF-AEC6-AB69AA8EB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29070-D1B8-2DCF-F6B9-3978E8F8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4186-6BFB-314B-ADFD-A001ADA05032}" type="datetimeFigureOut">
              <a:rPr lang="en-TW" smtClean="0"/>
              <a:t>2023/10/18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01249-ED66-1383-A12C-E9F64047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F92F-4527-67E2-FF38-2AE0A90A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CFF7-72A3-D34B-979D-1CBAEF0A8E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4382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277C7-AB89-1D7A-4E8C-DA4FA9F98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DB8D7-A5D3-1403-C775-290AC00E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6965-C8CA-792F-2A79-A13DEE6B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4186-6BFB-314B-ADFD-A001ADA05032}" type="datetimeFigureOut">
              <a:rPr lang="en-TW" smtClean="0"/>
              <a:t>2023/10/18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3199-22AB-DC84-ACB8-1528CFB9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DC71-E0F1-34BB-DA8C-70D599F7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CFF7-72A3-D34B-979D-1CBAEF0A8E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5163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0E8D-8C2B-7E11-0088-B087C48E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2C4E-EE36-289F-2113-F85C51FD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78FC-20CA-125F-3DB9-F0331F42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4186-6BFB-314B-ADFD-A001ADA05032}" type="datetimeFigureOut">
              <a:rPr lang="en-TW" smtClean="0"/>
              <a:t>2023/10/18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728A0-6A7B-3934-DB48-6F9E1F9F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8209-5992-F881-2596-87F89FD4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CFF7-72A3-D34B-979D-1CBAEF0A8E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11818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7C89-5024-9690-1B7E-109937F95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FE9D-5396-2C30-B245-0021AA9E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2B71-CEB4-1EEF-DB76-3ABD39CC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4186-6BFB-314B-ADFD-A001ADA05032}" type="datetimeFigureOut">
              <a:rPr lang="en-TW" smtClean="0"/>
              <a:t>2023/10/18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FE74-A9CE-9E06-192E-E3AD3271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CAE5-8DE5-2181-8612-1181472A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CFF7-72A3-D34B-979D-1CBAEF0A8E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57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C956-3B44-7967-5D71-8217EC8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3C06A-391F-CA05-4FA6-3FE5FB08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3CC6-5094-EB9B-8EB3-557EE384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CAB32-FF5D-1AF8-9AE6-97312FCF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4186-6BFB-314B-ADFD-A001ADA05032}" type="datetimeFigureOut">
              <a:rPr lang="en-TW" smtClean="0"/>
              <a:t>2023/10/18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41D90-7BD7-B052-835A-4EF5695B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55ED6-4C9C-F11B-6E68-0BE9DA96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CFF7-72A3-D34B-979D-1CBAEF0A8E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8029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7D82-C2B1-422D-55F6-6B002740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25A88-33C0-D61C-03BA-3141A929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D5D18-22DB-0EEA-F4B6-C4C0E7539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A72EA-48F5-7892-F4E6-0915335E0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0824A-3E5B-AE1B-A66B-2BE5A37EF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86A37-0C85-0442-DAC6-DF16B088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4186-6BFB-314B-ADFD-A001ADA05032}" type="datetimeFigureOut">
              <a:rPr lang="en-TW" smtClean="0"/>
              <a:t>2023/10/18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2217A-D54B-17B3-35DA-5BB75737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91E2F-AEBE-12DF-413A-422D889F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CFF7-72A3-D34B-979D-1CBAEF0A8E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89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64B2-9266-EF9F-53B0-D5EE2120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D1A74-439B-6FED-DFCC-77F8FF69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4186-6BFB-314B-ADFD-A001ADA05032}" type="datetimeFigureOut">
              <a:rPr lang="en-TW" smtClean="0"/>
              <a:t>2023/10/18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D9A27-49AD-287A-8F04-17A26751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2D150-7A2D-22BA-2050-1B011AC6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CFF7-72A3-D34B-979D-1CBAEF0A8E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0242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734C6-7485-E6A9-459A-529735BE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4186-6BFB-314B-ADFD-A001ADA05032}" type="datetimeFigureOut">
              <a:rPr lang="en-TW" smtClean="0"/>
              <a:t>2023/10/18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55FC3-6C91-CBE6-DDBB-08FB77CA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E5E0D-AE07-BE3B-18A4-6133F1C8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CFF7-72A3-D34B-979D-1CBAEF0A8E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763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5208-6370-FD4F-D970-224B59AD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31D8-272C-C8BC-74A7-4DD287BE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840AA-AECA-88C9-D2AF-B5B8776E9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E434F-AD81-7B54-A180-CC119061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4186-6BFB-314B-ADFD-A001ADA05032}" type="datetimeFigureOut">
              <a:rPr lang="en-TW" smtClean="0"/>
              <a:t>2023/10/18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C7CE0-D02E-F74F-5351-A27A775B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9A9AF-0D40-FCCB-1D7C-F3CBC2A39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CFF7-72A3-D34B-979D-1CBAEF0A8E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521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8791-613B-3CE0-1236-0E11424B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C0C7A-7CA0-17C9-8951-64BCDB84D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CE069-8295-C2BD-82B0-CB6DF1493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31B9-909A-51B1-433D-DFA856B3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4186-6BFB-314B-ADFD-A001ADA05032}" type="datetimeFigureOut">
              <a:rPr lang="en-TW" smtClean="0"/>
              <a:t>2023/10/18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2A538-73A0-C7F7-584D-525AF0D5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E4C68-DB8F-16D7-1A5F-83C5D7F0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ECFF7-72A3-D34B-979D-1CBAEF0A8E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4518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70E42-AED6-E53D-61AB-EF12BCE50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20D1-E3D3-AEC8-E1AD-92F5DB43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E833-5C75-86D7-7E58-AA78CF9B8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4186-6BFB-314B-ADFD-A001ADA05032}" type="datetimeFigureOut">
              <a:rPr lang="en-TW" smtClean="0"/>
              <a:t>2023/10/18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98DB-CBF0-299D-F1FF-F1DF211A5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C9B7B-27CC-9062-8BFF-B19075005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ECFF7-72A3-D34B-979D-1CBAEF0A8EB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4765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8909-08EF-390A-DF3C-64C1E2CC6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Data Project: AtliQ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3F3B6-C50A-84BB-9A23-6434B34FD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Mason Phung</a:t>
            </a:r>
          </a:p>
        </p:txBody>
      </p:sp>
    </p:spTree>
    <p:extLst>
      <p:ext uri="{BB962C8B-B14F-4D97-AF65-F5344CB8AC3E}">
        <p14:creationId xmlns:p14="http://schemas.microsoft.com/office/powerpoint/2010/main" val="2272278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333-C2AE-EBC3-F941-0B3C783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 visualization with Tableau</a:t>
            </a:r>
            <a:br>
              <a:rPr lang="en-TW" dirty="0"/>
            </a:br>
            <a:r>
              <a:rPr lang="en-TW" sz="2800" b="1" dirty="0">
                <a:latin typeface="+mn-lt"/>
              </a:rPr>
              <a:t>Data cleaning</a:t>
            </a:r>
            <a:endParaRPr lang="en-TW" b="1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F758E-B8BF-6AB0-20AD-CE55F7AA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21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TW" sz="2400" dirty="0">
                <a:latin typeface="Calibri" panose="020F0502020204030204" pitchFamily="34" charset="0"/>
                <a:cs typeface="Calibri" panose="020F0502020204030204" pitchFamily="34" charset="0"/>
              </a:rPr>
              <a:t>After determining which variable will be presented in the dashboard, we will clean the dataset in Tableau using its filter. Remove: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 that doesn’t make sense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Sales Amount’s values are sometimes ‘0’ or ‘-1’.</a:t>
            </a:r>
          </a:p>
          <a:p>
            <a:pPr lvl="1"/>
            <a:r>
              <a:rPr lang="en-US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Values that are not required/needed by the analysis</a:t>
            </a:r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‘Mark097’ and ‘Mark999’ is New York and Paris city, these cities are not local India.</a:t>
            </a:r>
          </a:p>
          <a:p>
            <a:pPr lvl="1"/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Convert data unit by using </a:t>
            </a:r>
            <a:r>
              <a:rPr lang="en-US" sz="2000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‘Create calculated field’</a:t>
            </a: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the dataset, both INR and USD are used, therefore we will convert them into INR. (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[Currency] == "USD" THEN [Sales Amount] * 74 ELSE [Sales Amount] END –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74 is the exchange rate of USD and INR) </a:t>
            </a: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TW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EC87D-D17E-7566-ADC8-E2448C82B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33" y="4578900"/>
            <a:ext cx="9109868" cy="18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9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333-C2AE-EBC3-F941-0B3C783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 visualization with Tableau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A868C-D246-2CB6-498F-A0257CC91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034" y="2336964"/>
            <a:ext cx="9111725" cy="435133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2B219-51BB-6754-2BCA-5CCD0C13DD1D}"/>
              </a:ext>
            </a:extLst>
          </p:cNvPr>
          <p:cNvSpPr txBox="1">
            <a:spLocks/>
          </p:cNvSpPr>
          <p:nvPr/>
        </p:nvSpPr>
        <p:spPr>
          <a:xfrm>
            <a:off x="922283" y="1439917"/>
            <a:ext cx="10515600" cy="102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TW" dirty="0"/>
              <a:t>Then, the data is visualized chart by chart by different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95542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333-C2AE-EBC3-F941-0B3C783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 visualization with Tableau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071C7FC-6128-B52F-41C8-A24FAE02A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781" y="1825625"/>
            <a:ext cx="9132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49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333-C2AE-EBC3-F941-0B3C783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 visualization with Tableau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3BA9772-B8BB-7C1C-F79A-D28D8C941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564" y="1846646"/>
            <a:ext cx="36014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3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333-C2AE-EBC3-F941-0B3C783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Final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1C95EF-ABAD-23EA-2EC4-66F63D292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204" y="1352568"/>
            <a:ext cx="9257592" cy="514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0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333-C2AE-EBC3-F941-0B3C783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Final dashboard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36C6D-7310-8DFD-11D8-04216C89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The dashboard is interactive, further details can be found when hover on the tables, lines, and bars.</a:t>
            </a:r>
          </a:p>
          <a:p>
            <a:r>
              <a:rPr lang="en-TW" dirty="0"/>
              <a:t>The year/month bars on the top of the dashboard can be use to filter the dashboard data. When a certain time range is chosen, the whole dashboard will change according to the time range.</a:t>
            </a:r>
          </a:p>
          <a:p>
            <a:r>
              <a:rPr lang="en-TW" dirty="0"/>
              <a:t>Regions can also be filtered when clicked on the corresponding bars in the bar chart. When a certain region is chosen, the whole dashboard will change according to the region.</a:t>
            </a:r>
          </a:p>
          <a:p>
            <a:r>
              <a:rPr lang="en-TW" dirty="0"/>
              <a:t>The data is updated in real-time with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91370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333-C2AE-EBC3-F941-0B3C783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6C4A-539A-568C-D152-FB94316D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TW" dirty="0"/>
              <a:t>AtliQ is a B2B hardware &amp; peripheral manufacturer that provides computer and network equipments for other businesses.</a:t>
            </a:r>
          </a:p>
          <a:p>
            <a:r>
              <a:rPr lang="en-TW" dirty="0"/>
              <a:t>AtliQ has a headquarter in Mumbai and many regional branches across India.</a:t>
            </a:r>
          </a:p>
          <a:p>
            <a:r>
              <a:rPr lang="en-TW" dirty="0"/>
              <a:t>In the previous quarters, the company was reported to have </a:t>
            </a:r>
            <a:r>
              <a:rPr lang="en-TW" b="1" dirty="0"/>
              <a:t>declining sales.</a:t>
            </a:r>
          </a:p>
          <a:p>
            <a:r>
              <a:rPr lang="en-TW" dirty="0"/>
              <a:t>Bhavin Patel, AtliQ’s Sales Director is having trouble tracking where the business is falling in the local Indian market.</a:t>
            </a:r>
          </a:p>
          <a:p>
            <a:r>
              <a:rPr lang="en-TW" dirty="0"/>
              <a:t>His team reported to him by providing him excel data screen captures, which are difficult to find issue and determine important trends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8202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6EF8-71B5-EE34-9F41-A571CF14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C558-BA78-AF39-BE8D-7D0F722A4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297" y="1901960"/>
            <a:ext cx="3910070" cy="2228582"/>
          </a:xfrm>
        </p:spPr>
        <p:txBody>
          <a:bodyPr>
            <a:normAutofit lnSpcReduction="10000"/>
          </a:bodyPr>
          <a:lstStyle/>
          <a:p>
            <a:r>
              <a:rPr lang="en-TW" b="1" dirty="0"/>
              <a:t>Stakeholders</a:t>
            </a:r>
          </a:p>
          <a:p>
            <a:pPr lvl="1"/>
            <a:r>
              <a:rPr lang="en-TW" dirty="0"/>
              <a:t>Sales director</a:t>
            </a:r>
          </a:p>
          <a:p>
            <a:pPr lvl="1"/>
            <a:r>
              <a:rPr lang="en-TW" dirty="0"/>
              <a:t>Marketing team</a:t>
            </a:r>
          </a:p>
          <a:p>
            <a:pPr lvl="1"/>
            <a:r>
              <a:rPr lang="en-TW" dirty="0"/>
              <a:t>Customer service team</a:t>
            </a:r>
          </a:p>
          <a:p>
            <a:pPr lvl="1"/>
            <a:r>
              <a:rPr lang="en-TW" dirty="0"/>
              <a:t>Data &amp; analytics team</a:t>
            </a:r>
          </a:p>
          <a:p>
            <a:pPr lvl="1"/>
            <a:r>
              <a:rPr lang="en-TW" dirty="0"/>
              <a:t>IT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A3D45F-8AE1-AF31-7B75-6220CE178F4A}"/>
              </a:ext>
            </a:extLst>
          </p:cNvPr>
          <p:cNvSpPr txBox="1">
            <a:spLocks/>
          </p:cNvSpPr>
          <p:nvPr/>
        </p:nvSpPr>
        <p:spPr>
          <a:xfrm>
            <a:off x="5804971" y="1690688"/>
            <a:ext cx="3910070" cy="222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TW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66CC15-9264-77B3-BE1B-F4512D43FCEE}"/>
              </a:ext>
            </a:extLst>
          </p:cNvPr>
          <p:cNvSpPr txBox="1">
            <a:spLocks/>
          </p:cNvSpPr>
          <p:nvPr/>
        </p:nvSpPr>
        <p:spPr>
          <a:xfrm>
            <a:off x="990600" y="1843088"/>
            <a:ext cx="3910070" cy="222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W" b="1" dirty="0"/>
              <a:t>Purpose</a:t>
            </a:r>
          </a:p>
          <a:p>
            <a:pPr marL="0" indent="0">
              <a:buNone/>
            </a:pPr>
            <a:r>
              <a:rPr lang="en-TW" dirty="0"/>
              <a:t>Discover insights from the data to figure out sales dropping issue.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946C364-25D8-B887-C26C-85B64276769C}"/>
              </a:ext>
            </a:extLst>
          </p:cNvPr>
          <p:cNvSpPr txBox="1">
            <a:spLocks/>
          </p:cNvSpPr>
          <p:nvPr/>
        </p:nvSpPr>
        <p:spPr>
          <a:xfrm>
            <a:off x="5336296" y="4323165"/>
            <a:ext cx="5447317" cy="2228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W" b="1" dirty="0"/>
              <a:t>Success criteria</a:t>
            </a:r>
          </a:p>
          <a:p>
            <a:pPr lvl="1"/>
            <a:r>
              <a:rPr lang="en-TW" dirty="0"/>
              <a:t>The dashboard is able to provide up-to-date sales data automatically.</a:t>
            </a:r>
          </a:p>
          <a:p>
            <a:pPr lvl="1"/>
            <a:r>
              <a:rPr lang="en-TW" dirty="0"/>
              <a:t>Sales team is able to make better decision, cut down cost and gain more sales by a %.</a:t>
            </a:r>
          </a:p>
          <a:p>
            <a:pPr lvl="1"/>
            <a:r>
              <a:rPr lang="en-TW" dirty="0"/>
              <a:t>Data team: data collecting and visualizing change to automatic, thus save more time &amp; resources.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7E79F99-906F-3E70-C421-802AFE1251F2}"/>
              </a:ext>
            </a:extLst>
          </p:cNvPr>
          <p:cNvSpPr txBox="1">
            <a:spLocks/>
          </p:cNvSpPr>
          <p:nvPr/>
        </p:nvSpPr>
        <p:spPr>
          <a:xfrm>
            <a:off x="990600" y="4264293"/>
            <a:ext cx="3910070" cy="222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W" b="1" dirty="0"/>
              <a:t>Expected results</a:t>
            </a:r>
          </a:p>
          <a:p>
            <a:pPr marL="0" indent="0">
              <a:buNone/>
            </a:pPr>
            <a:r>
              <a:rPr lang="en-TW" dirty="0"/>
              <a:t>Provide a real-time dashboard to support data driven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51685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333-C2AE-EBC3-F941-0B3C783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6C4A-539A-568C-D152-FB94316D3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In this project, we will work on AtliQ’s sales data from 2017 to 2020.</a:t>
            </a:r>
          </a:p>
          <a:p>
            <a:r>
              <a:rPr lang="en-TW" dirty="0"/>
              <a:t>Data was manually extracted from the company’s Data warehouse, which was orignally stored in the company’s Sales database management system.</a:t>
            </a:r>
          </a:p>
          <a:p>
            <a:r>
              <a:rPr lang="en-TW" dirty="0"/>
              <a:t>The data will be stored in a local MySQL database, then extracted and analyzed with SQL.</a:t>
            </a:r>
          </a:p>
          <a:p>
            <a:r>
              <a:rPr lang="en-TW" dirty="0"/>
              <a:t>Data will be visualized using Tableau.</a:t>
            </a:r>
          </a:p>
        </p:txBody>
      </p:sp>
    </p:spTree>
    <p:extLst>
      <p:ext uri="{BB962C8B-B14F-4D97-AF65-F5344CB8AC3E}">
        <p14:creationId xmlns:p14="http://schemas.microsoft.com/office/powerpoint/2010/main" val="285351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333-C2AE-EBC3-F941-0B3C783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8F4E8-1780-B48A-F618-80DEA57C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71" y="1325563"/>
            <a:ext cx="924105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333-C2AE-EBC3-F941-0B3C783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 analysis with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6C4A-539A-568C-D152-FB94316D3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7299"/>
          </a:xfrm>
        </p:spPr>
        <p:txBody>
          <a:bodyPr/>
          <a:lstStyle/>
          <a:p>
            <a:r>
              <a:rPr lang="en-TW" dirty="0"/>
              <a:t>The data dump file is loaded by SQL workbench and imported into the database</a:t>
            </a:r>
          </a:p>
          <a:p>
            <a:r>
              <a:rPr lang="en-TW" dirty="0"/>
              <a:t>SQL queries will be executed in MySQL workbench. </a:t>
            </a:r>
          </a:p>
          <a:p>
            <a:r>
              <a:rPr lang="en-TW" dirty="0"/>
              <a:t>SQL will be used to analyze the data, find insights and useful information and to make sure Tableau data visualization is correct.</a:t>
            </a:r>
          </a:p>
        </p:txBody>
      </p:sp>
    </p:spTree>
    <p:extLst>
      <p:ext uri="{BB962C8B-B14F-4D97-AF65-F5344CB8AC3E}">
        <p14:creationId xmlns:p14="http://schemas.microsoft.com/office/powerpoint/2010/main" val="16651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333-C2AE-EBC3-F941-0B3C783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 analysis with MySQL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EF1DF-6D25-2442-3BA8-2CEBB1C0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27294"/>
            <a:ext cx="3965028" cy="23963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4FDCFF-3242-66FC-3612-389BCCCF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117" y="1427294"/>
            <a:ext cx="4353370" cy="23871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A09CB0-422C-2888-B272-7239B8F2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151" y="3977846"/>
            <a:ext cx="4080642" cy="2735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779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C333-C2AE-EBC3-F941-0B3C783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Data visualization with Tableau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F758E-B8BF-6AB0-20AD-CE55F7AA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Log in to the local MySQL database with Tableau</a:t>
            </a:r>
          </a:p>
          <a:p>
            <a:r>
              <a:rPr lang="en-TW" dirty="0"/>
              <a:t>Data will be visualized in a interactive, real-time Tableau dashboard</a:t>
            </a:r>
          </a:p>
          <a:p>
            <a:r>
              <a:rPr lang="en-TW" dirty="0"/>
              <a:t>Each components of the dashboard will be created in a seperated sheet</a:t>
            </a:r>
          </a:p>
        </p:txBody>
      </p:sp>
    </p:spTree>
    <p:extLst>
      <p:ext uri="{BB962C8B-B14F-4D97-AF65-F5344CB8AC3E}">
        <p14:creationId xmlns:p14="http://schemas.microsoft.com/office/powerpoint/2010/main" val="3695003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F758E-B8BF-6AB0-20AD-CE55F7AA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302"/>
            <a:ext cx="10515600" cy="1022678"/>
          </a:xfrm>
        </p:spPr>
        <p:txBody>
          <a:bodyPr/>
          <a:lstStyle/>
          <a:p>
            <a:pPr marL="0" indent="0">
              <a:buNone/>
            </a:pPr>
            <a:r>
              <a:rPr lang="en-TW" dirty="0"/>
              <a:t>Set up the connections between the tables in the dataset based on the ER diagram</a:t>
            </a:r>
          </a:p>
          <a:p>
            <a:pPr marL="0" indent="0">
              <a:buNone/>
            </a:pPr>
            <a:endParaRPr lang="en-T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03BF2-DDC3-4C43-5774-D8126EE25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90" y="2998268"/>
            <a:ext cx="5859955" cy="3190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59387D-866C-F84F-9162-132D56EE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786" y="3392704"/>
            <a:ext cx="5130800" cy="18288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906835C-48DE-D099-E648-F044A99F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TW" dirty="0"/>
              <a:t>Data visualization with Tableau</a:t>
            </a:r>
            <a:br>
              <a:rPr lang="en-TW" dirty="0"/>
            </a:br>
            <a:r>
              <a:rPr lang="en-TW" sz="2800" b="1" dirty="0">
                <a:latin typeface="+mn-lt"/>
              </a:rPr>
              <a:t>Table relationship connection</a:t>
            </a:r>
            <a:endParaRPr lang="en-TW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665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8588</TotalTime>
  <Words>642</Words>
  <Application>Microsoft Macintosh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Project: AtliQ</vt:lpstr>
      <vt:lpstr>Background</vt:lpstr>
      <vt:lpstr>Project goals</vt:lpstr>
      <vt:lpstr>Data overview</vt:lpstr>
      <vt:lpstr>ER diagram</vt:lpstr>
      <vt:lpstr>Data analysis with MySQL</vt:lpstr>
      <vt:lpstr>Data analysis with MySQL</vt:lpstr>
      <vt:lpstr>Data visualization with Tableau</vt:lpstr>
      <vt:lpstr>Data visualization with Tableau Table relationship connection</vt:lpstr>
      <vt:lpstr>Data visualization with Tableau Data cleaning</vt:lpstr>
      <vt:lpstr>Data visualization with Tableau</vt:lpstr>
      <vt:lpstr>Data visualization with Tableau</vt:lpstr>
      <vt:lpstr>Data visualization with Tableau</vt:lpstr>
      <vt:lpstr>Final dashboard</vt:lpstr>
      <vt:lpstr>Final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Phung</dc:creator>
  <cp:lastModifiedBy>Mason Phung</cp:lastModifiedBy>
  <cp:revision>4</cp:revision>
  <dcterms:created xsi:type="dcterms:W3CDTF">2023-10-09T03:31:23Z</dcterms:created>
  <dcterms:modified xsi:type="dcterms:W3CDTF">2023-10-18T02:18:44Z</dcterms:modified>
</cp:coreProperties>
</file>