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6" r:id="rId10"/>
    <p:sldId id="267" r:id="rId11"/>
    <p:sldId id="268" r:id="rId12"/>
    <p:sldId id="263" r:id="rId13"/>
    <p:sldId id="264"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55E00"/>
    <a:srgbClr val="009E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6"/>
    <p:restoredTop sz="96041"/>
  </p:normalViewPr>
  <p:slideViewPr>
    <p:cSldViewPr snapToGrid="0" snapToObjects="1">
      <p:cViewPr varScale="1">
        <p:scale>
          <a:sx n="109" d="100"/>
          <a:sy n="109" d="100"/>
        </p:scale>
        <p:origin x="536" y="184"/>
      </p:cViewPr>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A74F9-147A-7640-BDE2-D4718F7BE5EE}" type="datetimeFigureOut">
              <a:t>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A668AE-775A-2945-B446-C725FDE4094D}" type="slidenum">
              <a:t>‹#›</a:t>
            </a:fld>
            <a:endParaRPr lang="en-US"/>
          </a:p>
        </p:txBody>
      </p:sp>
    </p:spTree>
    <p:extLst>
      <p:ext uri="{BB962C8B-B14F-4D97-AF65-F5344CB8AC3E}">
        <p14:creationId xmlns:p14="http://schemas.microsoft.com/office/powerpoint/2010/main" val="1586609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 clicks from center</a:t>
            </a:r>
          </a:p>
        </p:txBody>
      </p:sp>
      <p:sp>
        <p:nvSpPr>
          <p:cNvPr id="4" name="Slide Number Placeholder 3"/>
          <p:cNvSpPr>
            <a:spLocks noGrp="1"/>
          </p:cNvSpPr>
          <p:nvPr>
            <p:ph type="sldNum" sz="quarter" idx="5"/>
          </p:nvPr>
        </p:nvSpPr>
        <p:spPr/>
        <p:txBody>
          <a:bodyPr/>
          <a:lstStyle/>
          <a:p>
            <a:fld id="{96A668AE-775A-2945-B446-C725FDE4094D}" type="slidenum">
              <a:t>5</a:t>
            </a:fld>
            <a:endParaRPr lang="en-US"/>
          </a:p>
        </p:txBody>
      </p:sp>
    </p:spTree>
    <p:extLst>
      <p:ext uri="{BB962C8B-B14F-4D97-AF65-F5344CB8AC3E}">
        <p14:creationId xmlns:p14="http://schemas.microsoft.com/office/powerpoint/2010/main" val="3106315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 clicks from center</a:t>
            </a:r>
          </a:p>
        </p:txBody>
      </p:sp>
      <p:sp>
        <p:nvSpPr>
          <p:cNvPr id="4" name="Slide Number Placeholder 3"/>
          <p:cNvSpPr>
            <a:spLocks noGrp="1"/>
          </p:cNvSpPr>
          <p:nvPr>
            <p:ph type="sldNum" sz="quarter" idx="5"/>
          </p:nvPr>
        </p:nvSpPr>
        <p:spPr/>
        <p:txBody>
          <a:bodyPr/>
          <a:lstStyle/>
          <a:p>
            <a:fld id="{96A668AE-775A-2945-B446-C725FDE4094D}" type="slidenum">
              <a:t>15</a:t>
            </a:fld>
            <a:endParaRPr lang="en-US"/>
          </a:p>
        </p:txBody>
      </p:sp>
    </p:spTree>
    <p:extLst>
      <p:ext uri="{BB962C8B-B14F-4D97-AF65-F5344CB8AC3E}">
        <p14:creationId xmlns:p14="http://schemas.microsoft.com/office/powerpoint/2010/main" val="100081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30 clicks from center</a:t>
            </a:r>
          </a:p>
        </p:txBody>
      </p:sp>
      <p:sp>
        <p:nvSpPr>
          <p:cNvPr id="4" name="Slide Number Placeholder 3"/>
          <p:cNvSpPr>
            <a:spLocks noGrp="1"/>
          </p:cNvSpPr>
          <p:nvPr>
            <p:ph type="sldNum" sz="quarter" idx="5"/>
          </p:nvPr>
        </p:nvSpPr>
        <p:spPr/>
        <p:txBody>
          <a:bodyPr/>
          <a:lstStyle/>
          <a:p>
            <a:fld id="{96A668AE-775A-2945-B446-C725FDE4094D}" type="slidenum">
              <a:t>6</a:t>
            </a:fld>
            <a:endParaRPr lang="en-US"/>
          </a:p>
        </p:txBody>
      </p:sp>
    </p:spTree>
    <p:extLst>
      <p:ext uri="{BB962C8B-B14F-4D97-AF65-F5344CB8AC3E}">
        <p14:creationId xmlns:p14="http://schemas.microsoft.com/office/powerpoint/2010/main" val="202908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30 clicks from center</a:t>
            </a:r>
          </a:p>
        </p:txBody>
      </p:sp>
      <p:sp>
        <p:nvSpPr>
          <p:cNvPr id="4" name="Slide Number Placeholder 3"/>
          <p:cNvSpPr>
            <a:spLocks noGrp="1"/>
          </p:cNvSpPr>
          <p:nvPr>
            <p:ph type="sldNum" sz="quarter" idx="5"/>
          </p:nvPr>
        </p:nvSpPr>
        <p:spPr/>
        <p:txBody>
          <a:bodyPr/>
          <a:lstStyle/>
          <a:p>
            <a:fld id="{96A668AE-775A-2945-B446-C725FDE4094D}" type="slidenum">
              <a:t>7</a:t>
            </a:fld>
            <a:endParaRPr lang="en-US"/>
          </a:p>
        </p:txBody>
      </p:sp>
    </p:spTree>
    <p:extLst>
      <p:ext uri="{BB962C8B-B14F-4D97-AF65-F5344CB8AC3E}">
        <p14:creationId xmlns:p14="http://schemas.microsoft.com/office/powerpoint/2010/main" val="288503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 clicks from center</a:t>
            </a:r>
          </a:p>
        </p:txBody>
      </p:sp>
      <p:sp>
        <p:nvSpPr>
          <p:cNvPr id="4" name="Slide Number Placeholder 3"/>
          <p:cNvSpPr>
            <a:spLocks noGrp="1"/>
          </p:cNvSpPr>
          <p:nvPr>
            <p:ph type="sldNum" sz="quarter" idx="5"/>
          </p:nvPr>
        </p:nvSpPr>
        <p:spPr/>
        <p:txBody>
          <a:bodyPr/>
          <a:lstStyle/>
          <a:p>
            <a:fld id="{96A668AE-775A-2945-B446-C725FDE4094D}" type="slidenum">
              <a:t>8</a:t>
            </a:fld>
            <a:endParaRPr lang="en-US"/>
          </a:p>
        </p:txBody>
      </p:sp>
    </p:spTree>
    <p:extLst>
      <p:ext uri="{BB962C8B-B14F-4D97-AF65-F5344CB8AC3E}">
        <p14:creationId xmlns:p14="http://schemas.microsoft.com/office/powerpoint/2010/main" val="3619043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 clicks from center</a:t>
            </a:r>
          </a:p>
        </p:txBody>
      </p:sp>
      <p:sp>
        <p:nvSpPr>
          <p:cNvPr id="4" name="Slide Number Placeholder 3"/>
          <p:cNvSpPr>
            <a:spLocks noGrp="1"/>
          </p:cNvSpPr>
          <p:nvPr>
            <p:ph type="sldNum" sz="quarter" idx="5"/>
          </p:nvPr>
        </p:nvSpPr>
        <p:spPr/>
        <p:txBody>
          <a:bodyPr/>
          <a:lstStyle/>
          <a:p>
            <a:fld id="{96A668AE-775A-2945-B446-C725FDE4094D}" type="slidenum">
              <a:t>9</a:t>
            </a:fld>
            <a:endParaRPr lang="en-US"/>
          </a:p>
        </p:txBody>
      </p:sp>
    </p:spTree>
    <p:extLst>
      <p:ext uri="{BB962C8B-B14F-4D97-AF65-F5344CB8AC3E}">
        <p14:creationId xmlns:p14="http://schemas.microsoft.com/office/powerpoint/2010/main" val="353602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 clicks from center</a:t>
            </a:r>
          </a:p>
        </p:txBody>
      </p:sp>
      <p:sp>
        <p:nvSpPr>
          <p:cNvPr id="4" name="Slide Number Placeholder 3"/>
          <p:cNvSpPr>
            <a:spLocks noGrp="1"/>
          </p:cNvSpPr>
          <p:nvPr>
            <p:ph type="sldNum" sz="quarter" idx="5"/>
          </p:nvPr>
        </p:nvSpPr>
        <p:spPr/>
        <p:txBody>
          <a:bodyPr/>
          <a:lstStyle/>
          <a:p>
            <a:fld id="{96A668AE-775A-2945-B446-C725FDE4094D}" type="slidenum">
              <a:t>10</a:t>
            </a:fld>
            <a:endParaRPr lang="en-US"/>
          </a:p>
        </p:txBody>
      </p:sp>
    </p:spTree>
    <p:extLst>
      <p:ext uri="{BB962C8B-B14F-4D97-AF65-F5344CB8AC3E}">
        <p14:creationId xmlns:p14="http://schemas.microsoft.com/office/powerpoint/2010/main" val="118205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 clicks from center</a:t>
            </a:r>
          </a:p>
        </p:txBody>
      </p:sp>
      <p:sp>
        <p:nvSpPr>
          <p:cNvPr id="4" name="Slide Number Placeholder 3"/>
          <p:cNvSpPr>
            <a:spLocks noGrp="1"/>
          </p:cNvSpPr>
          <p:nvPr>
            <p:ph type="sldNum" sz="quarter" idx="5"/>
          </p:nvPr>
        </p:nvSpPr>
        <p:spPr/>
        <p:txBody>
          <a:bodyPr/>
          <a:lstStyle/>
          <a:p>
            <a:fld id="{96A668AE-775A-2945-B446-C725FDE4094D}" type="slidenum">
              <a:t>11</a:t>
            </a:fld>
            <a:endParaRPr lang="en-US"/>
          </a:p>
        </p:txBody>
      </p:sp>
    </p:spTree>
    <p:extLst>
      <p:ext uri="{BB962C8B-B14F-4D97-AF65-F5344CB8AC3E}">
        <p14:creationId xmlns:p14="http://schemas.microsoft.com/office/powerpoint/2010/main" val="237484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Kappa = 0 means that attractions are weighted averages rather than accumulations…</a:t>
                </a:r>
              </a:p>
              <a:p>
                <a:r>
                  <a:rPr lang="en-US"/>
                  <a:t>Phi = 1 means that </a:t>
                </a:r>
              </a:p>
              <a:p>
                <a:endParaRPr lang="en-US"/>
              </a:p>
              <a:p>
                <a:r>
                  <a:rPr lang="en-US"/>
                  <a:t>REINFORCEMENT: average reinforcement learning (delta = 0, phi = 1, kappa = 0)</a:t>
                </a:r>
              </a:p>
              <a:p>
                <a:r>
                  <a:rPr lang="en-US"/>
                  <a:t>RATIONAL: standard fictitious play (delta = 1, phi = 1, kappa = 0)</a:t>
                </a:r>
              </a:p>
              <a:p>
                <a:endParaRPr lang="en-US"/>
              </a:p>
              <a:p>
                <a:r>
                  <a:rPr lang="en-US"/>
                  <a:t>I think that phi = 1 means that there is no decay in information…</a:t>
                </a:r>
                <a14:m>
                  <m:oMath xmlns:m="http://schemas.openxmlformats.org/officeDocument/2006/math">
                    <a:fld id="{825F15A7-03F4-43D7-82C5-3E23DA2F108C}" type="mathplaceholder">
                      <a:rPr lang="en-US" i="1">
                        <a:latin typeface="Cambria Math" panose="02040503050406030204" pitchFamily="18" charset="0"/>
                      </a:rPr>
                      <a:t>Type equation here.</a:t>
                    </a:fld>
                  </m:oMath>
                </a14:m>
                <a:endParaRPr lang="en-US"/>
              </a:p>
              <a:p>
                <a:endParaRPr lang="en-US"/>
              </a:p>
              <a:p>
                <a:r>
                  <a:rPr lang="en-US"/>
                  <a:t>Pi(i)(sij, si(t)) simply means the expereicned payoff of playing chosen strategy against whatever the opponent played… We’re going to simplify the notation to I(s) and pi… Means exact same thing…</a:t>
                </a:r>
              </a:p>
              <a:p>
                <a:endParaRPr lang="en-US"/>
              </a:p>
              <a:p>
                <a:r>
                  <a:rPr lang="en-US"/>
                  <a:t>Setting n(0) to 1 is recommended by Camerer on his book, bottom of page 306 (154 in the pdf)</a:t>
                </a:r>
              </a:p>
            </p:txBody>
          </p:sp>
        </mc:Choice>
        <mc:Fallback xmlns="">
          <p:sp>
            <p:nvSpPr>
              <p:cNvPr id="3" name="Notes Placeholder 2"/>
              <p:cNvSpPr>
                <a:spLocks noGrp="1"/>
              </p:cNvSpPr>
              <p:nvPr>
                <p:ph type="body" idx="1"/>
              </p:nvPr>
            </p:nvSpPr>
            <p:spPr/>
            <p:txBody>
              <a:bodyPr/>
              <a:lstStyle/>
              <a:p>
                <a:r>
                  <a:rPr lang="en-US"/>
                  <a:t>Kappa = 0 means that attractions are weighted averages rather than accumulations…</a:t>
                </a:r>
              </a:p>
              <a:p>
                <a:r>
                  <a:rPr lang="en-US"/>
                  <a:t>Phi = 1 means that </a:t>
                </a:r>
              </a:p>
              <a:p>
                <a:endParaRPr lang="en-US"/>
              </a:p>
              <a:p>
                <a:r>
                  <a:rPr lang="en-US"/>
                  <a:t>REINFORCEMENT: average reinforcement learning (delta = 0, phi = 1, kappa = 0)</a:t>
                </a:r>
              </a:p>
              <a:p>
                <a:r>
                  <a:rPr lang="en-US"/>
                  <a:t>RATIONAL: standard fictitious play (delta = 1, phi = 1, kappa = 0)</a:t>
                </a:r>
              </a:p>
              <a:p>
                <a:endParaRPr lang="en-US"/>
              </a:p>
              <a:p>
                <a:r>
                  <a:rPr lang="en-US"/>
                  <a:t>I think that phi = 1 means that there is no decay in information…</a:t>
                </a:r>
                <a:r>
                  <a:rPr lang="en-US" i="0">
                    <a:latin typeface="Cambria Math" panose="02040503050406030204" pitchFamily="18" charset="0"/>
                  </a:rPr>
                  <a:t>"Type equation here."</a:t>
                </a:r>
                <a:endParaRPr lang="en-US"/>
              </a:p>
              <a:p>
                <a:endParaRPr lang="en-US"/>
              </a:p>
              <a:p>
                <a:r>
                  <a:rPr lang="en-US"/>
                  <a:t>Pi(i)(sij, si(t)) simply means the expereicned payoff of playing chosen strategy against whatever the opponent played… We’re going to simplify the notation to I(s) and pi… Means exact same thing…</a:t>
                </a:r>
              </a:p>
              <a:p>
                <a:endParaRPr lang="en-US"/>
              </a:p>
              <a:p>
                <a:r>
                  <a:rPr lang="en-US"/>
                  <a:t>Setting n(0) to 1 is recommended by Camerer on his book, bottom of page 306 (154 in the pdf)</a:t>
                </a:r>
              </a:p>
            </p:txBody>
          </p:sp>
        </mc:Fallback>
      </mc:AlternateContent>
      <p:sp>
        <p:nvSpPr>
          <p:cNvPr id="4" name="Slide Number Placeholder 3"/>
          <p:cNvSpPr>
            <a:spLocks noGrp="1"/>
          </p:cNvSpPr>
          <p:nvPr>
            <p:ph type="sldNum" sz="quarter" idx="5"/>
          </p:nvPr>
        </p:nvSpPr>
        <p:spPr/>
        <p:txBody>
          <a:bodyPr/>
          <a:lstStyle/>
          <a:p>
            <a:fld id="{96A668AE-775A-2945-B446-C725FDE4094D}" type="slidenum">
              <a:rPr lang="en-US"/>
              <a:t>12</a:t>
            </a:fld>
            <a:endParaRPr lang="en-US"/>
          </a:p>
        </p:txBody>
      </p:sp>
    </p:spTree>
    <p:extLst>
      <p:ext uri="{BB962C8B-B14F-4D97-AF65-F5344CB8AC3E}">
        <p14:creationId xmlns:p14="http://schemas.microsoft.com/office/powerpoint/2010/main" val="35612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 clicks from center</a:t>
            </a:r>
          </a:p>
        </p:txBody>
      </p:sp>
      <p:sp>
        <p:nvSpPr>
          <p:cNvPr id="4" name="Slide Number Placeholder 3"/>
          <p:cNvSpPr>
            <a:spLocks noGrp="1"/>
          </p:cNvSpPr>
          <p:nvPr>
            <p:ph type="sldNum" sz="quarter" idx="5"/>
          </p:nvPr>
        </p:nvSpPr>
        <p:spPr/>
        <p:txBody>
          <a:bodyPr/>
          <a:lstStyle/>
          <a:p>
            <a:fld id="{96A668AE-775A-2945-B446-C725FDE4094D}" type="slidenum">
              <a:t>14</a:t>
            </a:fld>
            <a:endParaRPr lang="en-US"/>
          </a:p>
        </p:txBody>
      </p:sp>
    </p:spTree>
    <p:extLst>
      <p:ext uri="{BB962C8B-B14F-4D97-AF65-F5344CB8AC3E}">
        <p14:creationId xmlns:p14="http://schemas.microsoft.com/office/powerpoint/2010/main" val="22338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E817-BD08-B349-8E8A-5CB5A3A7B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145BC-341D-4F40-A544-8107C0DD5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89742E-DFBA-044F-B057-D1E51149212A}"/>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5" name="Footer Placeholder 4">
            <a:extLst>
              <a:ext uri="{FF2B5EF4-FFF2-40B4-BE49-F238E27FC236}">
                <a16:creationId xmlns:a16="http://schemas.microsoft.com/office/drawing/2014/main" id="{018D982C-0657-CD42-8726-D1CF8D4AB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A1AA3-3990-874A-8A27-FF485FC643B9}"/>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203280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F0-E4F5-3F47-8A8B-15AC064F4C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C30CED-E0D7-CF49-9DEB-D72752313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75F78-691D-8842-BB11-8853EBC37EDD}"/>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5" name="Footer Placeholder 4">
            <a:extLst>
              <a:ext uri="{FF2B5EF4-FFF2-40B4-BE49-F238E27FC236}">
                <a16:creationId xmlns:a16="http://schemas.microsoft.com/office/drawing/2014/main" id="{59919BE7-73BB-8E4B-AEF9-4B9B241AF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EA9BB-A4F3-9443-BDB8-DCB0FAFFC1E6}"/>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203526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76435-840B-B54B-B32D-88F932F8EE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836F6A-C590-7A44-A03D-254B477A60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2D250-9E63-9C41-985B-F78105D30E58}"/>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5" name="Footer Placeholder 4">
            <a:extLst>
              <a:ext uri="{FF2B5EF4-FFF2-40B4-BE49-F238E27FC236}">
                <a16:creationId xmlns:a16="http://schemas.microsoft.com/office/drawing/2014/main" id="{F037ED8C-6F49-2F40-8B6D-1F446610E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B12D4-608E-1D43-8805-199B25E2977D}"/>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27465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9172-254D-3F4D-BB9A-A8154810E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539A5-5D65-514E-A0E1-FEBE07C21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BCECA-1F9A-6D42-891E-E49D7A6E98E8}"/>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5" name="Footer Placeholder 4">
            <a:extLst>
              <a:ext uri="{FF2B5EF4-FFF2-40B4-BE49-F238E27FC236}">
                <a16:creationId xmlns:a16="http://schemas.microsoft.com/office/drawing/2014/main" id="{016E4F15-92A2-1545-B7BC-C52D4DFA3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BD077-514B-4E47-BEBA-EA8794A80CFB}"/>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127862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AAA7-121E-C442-AC9B-825839AEB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7FF534-954D-8141-87C9-CAC882809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27DEB-5656-4C46-AA95-804D44066B43}"/>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5" name="Footer Placeholder 4">
            <a:extLst>
              <a:ext uri="{FF2B5EF4-FFF2-40B4-BE49-F238E27FC236}">
                <a16:creationId xmlns:a16="http://schemas.microsoft.com/office/drawing/2014/main" id="{CC8EE2A3-4E11-DA48-AE39-EE3BB5568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C90E4-1120-0A41-B718-C92DEAEC5E81}"/>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59924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CEB9-D808-D448-9C85-4A23896DB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31C60-12EA-FF40-92F5-8450B82964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C7C8EA-330E-3C4C-810E-9287AC089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192391-C869-7647-BCA6-0CCDA571ECFB}"/>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6" name="Footer Placeholder 5">
            <a:extLst>
              <a:ext uri="{FF2B5EF4-FFF2-40B4-BE49-F238E27FC236}">
                <a16:creationId xmlns:a16="http://schemas.microsoft.com/office/drawing/2014/main" id="{05E99828-225C-0C45-974D-CA5EC14AB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F806-F57D-214F-A4F2-9B14417570AA}"/>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82778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427A-FC50-4D49-A5CA-D384E2D7AA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C1813E-E324-7C4D-818C-63F0CCD0E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BF88A-F376-6D4B-8A67-6573BF6075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BFC84-8C5A-A04A-B5BA-FFE0C00D1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EBE3F-CA6D-E54F-BA06-1AFFD16B1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C94DEA-F305-4347-8013-61923CC42115}"/>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8" name="Footer Placeholder 7">
            <a:extLst>
              <a:ext uri="{FF2B5EF4-FFF2-40B4-BE49-F238E27FC236}">
                <a16:creationId xmlns:a16="http://schemas.microsoft.com/office/drawing/2014/main" id="{2DA8DB32-9D05-0142-A53F-44493064A5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C1F11E-2C7B-664E-9E6F-DEDA478AFC45}"/>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227227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1988-4A2F-7043-AAF7-3F51D310CB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39447B-8A8E-564C-A4E2-BCCCE4AEE9C4}"/>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4" name="Footer Placeholder 3">
            <a:extLst>
              <a:ext uri="{FF2B5EF4-FFF2-40B4-BE49-F238E27FC236}">
                <a16:creationId xmlns:a16="http://schemas.microsoft.com/office/drawing/2014/main" id="{E5AE187C-E404-8640-8394-B85A6AD556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6041C8-D75A-0E4A-8E99-1A40910CF588}"/>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254229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BE03C2-973B-B24B-B04E-25981F788D5F}"/>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3" name="Footer Placeholder 2">
            <a:extLst>
              <a:ext uri="{FF2B5EF4-FFF2-40B4-BE49-F238E27FC236}">
                <a16:creationId xmlns:a16="http://schemas.microsoft.com/office/drawing/2014/main" id="{16076C82-E811-EE44-ABA1-4E6C22FE1F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E2BD1E-13EA-C040-A044-14D036E77394}"/>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401323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F95F-97C5-0E43-A2E5-A01BFFFD1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5C7180-0D4D-EF4F-B26F-A3ED53198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356FD5-ED91-124D-8A7E-739D17AE9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0CCFB-D169-854F-B312-E77042B78FBB}"/>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6" name="Footer Placeholder 5">
            <a:extLst>
              <a:ext uri="{FF2B5EF4-FFF2-40B4-BE49-F238E27FC236}">
                <a16:creationId xmlns:a16="http://schemas.microsoft.com/office/drawing/2014/main" id="{F0648BE5-5F0A-8B45-99F4-2CB72945C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42EF0-BDD8-BC48-8240-E5E20B931B62}"/>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207965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D35B-E152-9547-BB86-0163CCBA4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7F256A-31FE-D949-B99B-5114CE7D8A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392AD-7761-4844-BDDF-4C9B0B917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75188-4CB2-2A43-AF58-070A01769419}"/>
              </a:ext>
            </a:extLst>
          </p:cNvPr>
          <p:cNvSpPr>
            <a:spLocks noGrp="1"/>
          </p:cNvSpPr>
          <p:nvPr>
            <p:ph type="dt" sz="half" idx="10"/>
          </p:nvPr>
        </p:nvSpPr>
        <p:spPr/>
        <p:txBody>
          <a:bodyPr/>
          <a:lstStyle/>
          <a:p>
            <a:fld id="{76F6F062-DC49-9249-BA2C-787897796F03}" type="datetimeFigureOut">
              <a:rPr lang="en-US" smtClean="0"/>
              <a:t>2/20/23</a:t>
            </a:fld>
            <a:endParaRPr lang="en-US"/>
          </a:p>
        </p:txBody>
      </p:sp>
      <p:sp>
        <p:nvSpPr>
          <p:cNvPr id="6" name="Footer Placeholder 5">
            <a:extLst>
              <a:ext uri="{FF2B5EF4-FFF2-40B4-BE49-F238E27FC236}">
                <a16:creationId xmlns:a16="http://schemas.microsoft.com/office/drawing/2014/main" id="{8F5C9F5D-D8B5-1C44-9696-C6E74DD92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274B3-9143-554F-88BD-2930C89C9897}"/>
              </a:ext>
            </a:extLst>
          </p:cNvPr>
          <p:cNvSpPr>
            <a:spLocks noGrp="1"/>
          </p:cNvSpPr>
          <p:nvPr>
            <p:ph type="sldNum" sz="quarter" idx="12"/>
          </p:nvPr>
        </p:nvSpPr>
        <p:spPr/>
        <p:txBody>
          <a:bodyPr/>
          <a:lstStyle/>
          <a:p>
            <a:fld id="{60C02E3A-FAB6-E84F-8CB8-FF78AA5091AB}" type="slidenum">
              <a:rPr lang="en-US" smtClean="0"/>
              <a:t>‹#›</a:t>
            </a:fld>
            <a:endParaRPr lang="en-US"/>
          </a:p>
        </p:txBody>
      </p:sp>
    </p:spTree>
    <p:extLst>
      <p:ext uri="{BB962C8B-B14F-4D97-AF65-F5344CB8AC3E}">
        <p14:creationId xmlns:p14="http://schemas.microsoft.com/office/powerpoint/2010/main" val="402636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634AE-2B98-934D-90CA-2A9BA6650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9008FD-CA8D-054A-B59D-0CF010A18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26895-46DB-6A48-9225-2C51980CE8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6F062-DC49-9249-BA2C-787897796F03}" type="datetimeFigureOut">
              <a:rPr lang="en-US" smtClean="0"/>
              <a:t>2/20/23</a:t>
            </a:fld>
            <a:endParaRPr lang="en-US"/>
          </a:p>
        </p:txBody>
      </p:sp>
      <p:sp>
        <p:nvSpPr>
          <p:cNvPr id="5" name="Footer Placeholder 4">
            <a:extLst>
              <a:ext uri="{FF2B5EF4-FFF2-40B4-BE49-F238E27FC236}">
                <a16:creationId xmlns:a16="http://schemas.microsoft.com/office/drawing/2014/main" id="{B4BBC655-A160-1245-B922-5DEC40759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E39FAF-136A-9B4A-B94C-C49931767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02E3A-FAB6-E84F-8CB8-FF78AA5091AB}" type="slidenum">
              <a:rPr lang="en-US" smtClean="0"/>
              <a:t>‹#›</a:t>
            </a:fld>
            <a:endParaRPr lang="en-US"/>
          </a:p>
        </p:txBody>
      </p:sp>
    </p:spTree>
    <p:extLst>
      <p:ext uri="{BB962C8B-B14F-4D97-AF65-F5344CB8AC3E}">
        <p14:creationId xmlns:p14="http://schemas.microsoft.com/office/powerpoint/2010/main" val="55514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98893475-2907-6245-9A77-EE7F59844FBE}"/>
              </a:ext>
            </a:extLst>
          </p:cNvPr>
          <p:cNvGrpSpPr/>
          <p:nvPr/>
        </p:nvGrpSpPr>
        <p:grpSpPr>
          <a:xfrm>
            <a:off x="2489835" y="1635560"/>
            <a:ext cx="7212330" cy="3586879"/>
            <a:chOff x="1276350" y="1322184"/>
            <a:chExt cx="7212330" cy="3586879"/>
          </a:xfrm>
        </p:grpSpPr>
        <p:sp>
          <p:nvSpPr>
            <p:cNvPr id="20" name="Rounded Rectangle 19">
              <a:extLst>
                <a:ext uri="{FF2B5EF4-FFF2-40B4-BE49-F238E27FC236}">
                  <a16:creationId xmlns:a16="http://schemas.microsoft.com/office/drawing/2014/main" id="{83F90DD5-4CA2-E448-B25C-2F83B2A5391E}"/>
                </a:ext>
              </a:extLst>
            </p:cNvPr>
            <p:cNvSpPr/>
            <p:nvPr/>
          </p:nvSpPr>
          <p:spPr>
            <a:xfrm>
              <a:off x="2773680" y="3002397"/>
              <a:ext cx="1954530"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Do you negotiate?</a:t>
              </a:r>
            </a:p>
          </p:txBody>
        </p:sp>
        <p:sp>
          <p:nvSpPr>
            <p:cNvPr id="21" name="Rounded Rectangle 20">
              <a:extLst>
                <a:ext uri="{FF2B5EF4-FFF2-40B4-BE49-F238E27FC236}">
                  <a16:creationId xmlns:a16="http://schemas.microsoft.com/office/drawing/2014/main" id="{19BF18AA-BE17-414F-9F9C-BB2E4D9C4C8E}"/>
                </a:ext>
              </a:extLst>
            </p:cNvPr>
            <p:cNvSpPr/>
            <p:nvPr/>
          </p:nvSpPr>
          <p:spPr>
            <a:xfrm>
              <a:off x="5074920" y="3002397"/>
              <a:ext cx="1954530"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Do you negotiate?</a:t>
              </a:r>
            </a:p>
          </p:txBody>
        </p:sp>
        <p:sp>
          <p:nvSpPr>
            <p:cNvPr id="22" name="Rounded Rectangle 21">
              <a:extLst>
                <a:ext uri="{FF2B5EF4-FFF2-40B4-BE49-F238E27FC236}">
                  <a16:creationId xmlns:a16="http://schemas.microsoft.com/office/drawing/2014/main" id="{13E6E689-4970-4949-8F58-61D32F83906B}"/>
                </a:ext>
              </a:extLst>
            </p:cNvPr>
            <p:cNvSpPr/>
            <p:nvPr/>
          </p:nvSpPr>
          <p:spPr>
            <a:xfrm>
              <a:off x="3924300" y="1322184"/>
              <a:ext cx="1954530" cy="82486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Do you advertise the status quo?</a:t>
              </a:r>
            </a:p>
          </p:txBody>
        </p:sp>
        <p:cxnSp>
          <p:nvCxnSpPr>
            <p:cNvPr id="25" name="Elbow Connector 24">
              <a:extLst>
                <a:ext uri="{FF2B5EF4-FFF2-40B4-BE49-F238E27FC236}">
                  <a16:creationId xmlns:a16="http://schemas.microsoft.com/office/drawing/2014/main" id="{AA43026F-8D80-FA48-B70B-073CAB8E8E04}"/>
                </a:ext>
              </a:extLst>
            </p:cNvPr>
            <p:cNvCxnSpPr>
              <a:stCxn id="22" idx="2"/>
              <a:endCxn id="20" idx="0"/>
            </p:cNvCxnSpPr>
            <p:nvPr/>
          </p:nvCxnSpPr>
          <p:spPr>
            <a:xfrm rot="5400000">
              <a:off x="3898581" y="1999413"/>
              <a:ext cx="855348" cy="1150620"/>
            </a:xfrm>
            <a:prstGeom prst="bentConnector3">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AF1B0AD2-470E-9341-BFF8-FE2DAF1C3C00}"/>
                </a:ext>
              </a:extLst>
            </p:cNvPr>
            <p:cNvCxnSpPr>
              <a:cxnSpLocks/>
              <a:stCxn id="22" idx="2"/>
              <a:endCxn id="21" idx="0"/>
            </p:cNvCxnSpPr>
            <p:nvPr/>
          </p:nvCxnSpPr>
          <p:spPr>
            <a:xfrm rot="16200000" flipH="1">
              <a:off x="5049201" y="1999413"/>
              <a:ext cx="855348" cy="1150620"/>
            </a:xfrm>
            <a:prstGeom prst="bentConnector3">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AF6C43FD-907B-AF4F-B56A-9755F698FF44}"/>
                </a:ext>
              </a:extLst>
            </p:cNvPr>
            <p:cNvSpPr/>
            <p:nvPr/>
          </p:nvSpPr>
          <p:spPr>
            <a:xfrm>
              <a:off x="2964180" y="4383404"/>
              <a:ext cx="1764030"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Garamond" panose="02020404030301010803" pitchFamily="18" charset="0"/>
                </a:rPr>
                <a:t>10</a:t>
              </a:r>
              <a:r>
                <a:rPr lang="en-US" dirty="0">
                  <a:solidFill>
                    <a:schemeClr val="tx1"/>
                  </a:solidFill>
                  <a:latin typeface="Garamond" panose="02020404030301010803" pitchFamily="18" charset="0"/>
                </a:rPr>
                <a:t>: Conservative</a:t>
              </a:r>
            </a:p>
          </p:txBody>
        </p:sp>
        <p:sp>
          <p:nvSpPr>
            <p:cNvPr id="32" name="Rounded Rectangle 31">
              <a:extLst>
                <a:ext uri="{FF2B5EF4-FFF2-40B4-BE49-F238E27FC236}">
                  <a16:creationId xmlns:a16="http://schemas.microsoft.com/office/drawing/2014/main" id="{59DD0189-9C75-CB44-8522-527C9025848B}"/>
                </a:ext>
              </a:extLst>
            </p:cNvPr>
            <p:cNvSpPr/>
            <p:nvPr/>
          </p:nvSpPr>
          <p:spPr>
            <a:xfrm>
              <a:off x="1276350" y="4383404"/>
              <a:ext cx="1341120"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Garamond" panose="02020404030301010803" pitchFamily="18" charset="0"/>
                </a:rPr>
                <a:t>11</a:t>
              </a:r>
              <a:r>
                <a:rPr lang="en-US" dirty="0">
                  <a:solidFill>
                    <a:schemeClr val="tx1"/>
                  </a:solidFill>
                  <a:latin typeface="Garamond" panose="02020404030301010803" pitchFamily="18" charset="0"/>
                </a:rPr>
                <a:t>: Flexible</a:t>
              </a:r>
            </a:p>
          </p:txBody>
        </p:sp>
        <p:sp>
          <p:nvSpPr>
            <p:cNvPr id="33" name="Rounded Rectangle 32">
              <a:extLst>
                <a:ext uri="{FF2B5EF4-FFF2-40B4-BE49-F238E27FC236}">
                  <a16:creationId xmlns:a16="http://schemas.microsoft.com/office/drawing/2014/main" id="{725CD9AE-AA5C-7B4C-AD08-D2D8201CFF1F}"/>
                </a:ext>
              </a:extLst>
            </p:cNvPr>
            <p:cNvSpPr/>
            <p:nvPr/>
          </p:nvSpPr>
          <p:spPr>
            <a:xfrm>
              <a:off x="5074920" y="4383404"/>
              <a:ext cx="1611630"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Garamond" panose="02020404030301010803" pitchFamily="18" charset="0"/>
                </a:rPr>
                <a:t>01</a:t>
              </a:r>
              <a:r>
                <a:rPr lang="en-US" dirty="0">
                  <a:solidFill>
                    <a:schemeClr val="tx1"/>
                  </a:solidFill>
                  <a:latin typeface="Garamond" panose="02020404030301010803" pitchFamily="18" charset="0"/>
                </a:rPr>
                <a:t>: Negotiator</a:t>
              </a:r>
            </a:p>
          </p:txBody>
        </p:sp>
        <p:sp>
          <p:nvSpPr>
            <p:cNvPr id="34" name="Rounded Rectangle 33">
              <a:extLst>
                <a:ext uri="{FF2B5EF4-FFF2-40B4-BE49-F238E27FC236}">
                  <a16:creationId xmlns:a16="http://schemas.microsoft.com/office/drawing/2014/main" id="{F2AE81B4-086E-4941-8BFB-47CCF7714BA0}"/>
                </a:ext>
              </a:extLst>
            </p:cNvPr>
            <p:cNvSpPr/>
            <p:nvPr/>
          </p:nvSpPr>
          <p:spPr>
            <a:xfrm>
              <a:off x="7029450" y="4383403"/>
              <a:ext cx="1459230"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Garamond" panose="02020404030301010803" pitchFamily="18" charset="0"/>
                </a:rPr>
                <a:t>00</a:t>
              </a:r>
              <a:r>
                <a:rPr lang="en-US" dirty="0">
                  <a:solidFill>
                    <a:schemeClr val="tx1"/>
                  </a:solidFill>
                  <a:latin typeface="Garamond" panose="02020404030301010803" pitchFamily="18" charset="0"/>
                </a:rPr>
                <a:t>: Maverick</a:t>
              </a:r>
            </a:p>
          </p:txBody>
        </p:sp>
        <p:cxnSp>
          <p:nvCxnSpPr>
            <p:cNvPr id="35" name="Elbow Connector 34">
              <a:extLst>
                <a:ext uri="{FF2B5EF4-FFF2-40B4-BE49-F238E27FC236}">
                  <a16:creationId xmlns:a16="http://schemas.microsoft.com/office/drawing/2014/main" id="{E361965C-E322-B049-8F56-7C6CBD5C3A4C}"/>
                </a:ext>
              </a:extLst>
            </p:cNvPr>
            <p:cNvCxnSpPr>
              <a:cxnSpLocks/>
              <a:stCxn id="20" idx="1"/>
              <a:endCxn id="32" idx="0"/>
            </p:cNvCxnSpPr>
            <p:nvPr/>
          </p:nvCxnSpPr>
          <p:spPr>
            <a:xfrm rot="10800000" flipV="1">
              <a:off x="1946910" y="3265226"/>
              <a:ext cx="826770" cy="1118177"/>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7DF79327-933C-8E40-B5A7-51D0262E0F2D}"/>
                </a:ext>
              </a:extLst>
            </p:cNvPr>
            <p:cNvCxnSpPr>
              <a:cxnSpLocks/>
              <a:stCxn id="21" idx="3"/>
              <a:endCxn id="34" idx="0"/>
            </p:cNvCxnSpPr>
            <p:nvPr/>
          </p:nvCxnSpPr>
          <p:spPr>
            <a:xfrm>
              <a:off x="7029450" y="3265227"/>
              <a:ext cx="729615" cy="1118176"/>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CCE70F5-CB35-9746-A0BE-BBAC932F354F}"/>
                </a:ext>
              </a:extLst>
            </p:cNvPr>
            <p:cNvCxnSpPr>
              <a:cxnSpLocks/>
              <a:stCxn id="20" idx="2"/>
              <a:endCxn id="31" idx="0"/>
            </p:cNvCxnSpPr>
            <p:nvPr/>
          </p:nvCxnSpPr>
          <p:spPr>
            <a:xfrm rot="16200000" flipH="1">
              <a:off x="3370896" y="3908105"/>
              <a:ext cx="855348" cy="95250"/>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650BBED4-8FD3-D74F-8689-CF02E1E53D3B}"/>
                </a:ext>
              </a:extLst>
            </p:cNvPr>
            <p:cNvCxnSpPr>
              <a:cxnSpLocks/>
              <a:stCxn id="21" idx="2"/>
              <a:endCxn id="33" idx="0"/>
            </p:cNvCxnSpPr>
            <p:nvPr/>
          </p:nvCxnSpPr>
          <p:spPr>
            <a:xfrm rot="5400000">
              <a:off x="5538786" y="3870005"/>
              <a:ext cx="855348" cy="171450"/>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99C6C41C-EC23-C24D-8D30-B7D9E6BE5831}"/>
                </a:ext>
              </a:extLst>
            </p:cNvPr>
            <p:cNvSpPr/>
            <p:nvPr/>
          </p:nvSpPr>
          <p:spPr>
            <a:xfrm>
              <a:off x="4097655" y="2346122"/>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venir Black" panose="02000503020000020003" pitchFamily="2" charset="0"/>
                </a:rPr>
                <a:t>Y</a:t>
              </a:r>
            </a:p>
          </p:txBody>
        </p:sp>
        <p:sp>
          <p:nvSpPr>
            <p:cNvPr id="52" name="Oval 51">
              <a:extLst>
                <a:ext uri="{FF2B5EF4-FFF2-40B4-BE49-F238E27FC236}">
                  <a16:creationId xmlns:a16="http://schemas.microsoft.com/office/drawing/2014/main" id="{873DCC95-87CF-5642-9461-88D908A2D91D}"/>
                </a:ext>
              </a:extLst>
            </p:cNvPr>
            <p:cNvSpPr/>
            <p:nvPr/>
          </p:nvSpPr>
          <p:spPr>
            <a:xfrm>
              <a:off x="5248275" y="2346122"/>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venir Black" panose="02000503020000020003" pitchFamily="2" charset="0"/>
                </a:rPr>
                <a:t>N</a:t>
              </a:r>
            </a:p>
          </p:txBody>
        </p:sp>
        <p:sp>
          <p:nvSpPr>
            <p:cNvPr id="53" name="Oval 52">
              <a:extLst>
                <a:ext uri="{FF2B5EF4-FFF2-40B4-BE49-F238E27FC236}">
                  <a16:creationId xmlns:a16="http://schemas.microsoft.com/office/drawing/2014/main" id="{25B0D5CC-7584-B045-9702-46958EDEB220}"/>
                </a:ext>
              </a:extLst>
            </p:cNvPr>
            <p:cNvSpPr/>
            <p:nvPr/>
          </p:nvSpPr>
          <p:spPr>
            <a:xfrm>
              <a:off x="1718309" y="3727129"/>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venir Black" panose="02000503020000020003" pitchFamily="2" charset="0"/>
                </a:rPr>
                <a:t>Y</a:t>
              </a:r>
            </a:p>
          </p:txBody>
        </p:sp>
        <p:sp>
          <p:nvSpPr>
            <p:cNvPr id="54" name="Oval 53">
              <a:extLst>
                <a:ext uri="{FF2B5EF4-FFF2-40B4-BE49-F238E27FC236}">
                  <a16:creationId xmlns:a16="http://schemas.microsoft.com/office/drawing/2014/main" id="{9BC92D77-1B11-274A-ABB9-D149F1898E10}"/>
                </a:ext>
              </a:extLst>
            </p:cNvPr>
            <p:cNvSpPr/>
            <p:nvPr/>
          </p:nvSpPr>
          <p:spPr>
            <a:xfrm>
              <a:off x="3571875" y="3727129"/>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venir Black" panose="02000503020000020003" pitchFamily="2" charset="0"/>
                </a:rPr>
                <a:t>N</a:t>
              </a:r>
            </a:p>
          </p:txBody>
        </p:sp>
        <p:sp>
          <p:nvSpPr>
            <p:cNvPr id="55" name="Oval 54">
              <a:extLst>
                <a:ext uri="{FF2B5EF4-FFF2-40B4-BE49-F238E27FC236}">
                  <a16:creationId xmlns:a16="http://schemas.microsoft.com/office/drawing/2014/main" id="{19609380-F34B-4349-BCEA-39B6DD1DE43A}"/>
                </a:ext>
              </a:extLst>
            </p:cNvPr>
            <p:cNvSpPr/>
            <p:nvPr/>
          </p:nvSpPr>
          <p:spPr>
            <a:xfrm>
              <a:off x="7530465" y="3727129"/>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venir Black" panose="02000503020000020003" pitchFamily="2" charset="0"/>
                </a:rPr>
                <a:t>N</a:t>
              </a:r>
            </a:p>
          </p:txBody>
        </p:sp>
        <p:sp>
          <p:nvSpPr>
            <p:cNvPr id="56" name="Oval 55">
              <a:extLst>
                <a:ext uri="{FF2B5EF4-FFF2-40B4-BE49-F238E27FC236}">
                  <a16:creationId xmlns:a16="http://schemas.microsoft.com/office/drawing/2014/main" id="{BC3E177F-27DC-A24D-9AD8-33417F004AD9}"/>
                </a:ext>
              </a:extLst>
            </p:cNvPr>
            <p:cNvSpPr/>
            <p:nvPr/>
          </p:nvSpPr>
          <p:spPr>
            <a:xfrm>
              <a:off x="5737860" y="3727129"/>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venir Black" panose="02000503020000020003" pitchFamily="2" charset="0"/>
                </a:rPr>
                <a:t>Y</a:t>
              </a:r>
            </a:p>
          </p:txBody>
        </p:sp>
      </p:grpSp>
    </p:spTree>
    <p:extLst>
      <p:ext uri="{BB962C8B-B14F-4D97-AF65-F5344CB8AC3E}">
        <p14:creationId xmlns:p14="http://schemas.microsoft.com/office/powerpoint/2010/main" val="64421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2474784" y="2482577"/>
            <a:ext cx="1883658" cy="646331"/>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Did both players advertise the same thing?</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adv</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334331" y="3177920"/>
            <a:ext cx="2824701" cy="646331"/>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payoffs of advertised moves:</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err="1">
                <a:latin typeface="Garamond" panose="02020404030301010803" pitchFamily="18" charset="0"/>
              </a:rPr>
              <a:t>]</a:t>
            </a:r>
            <a:endParaRPr lang="en-US" sz="1200" dirty="0">
              <a:latin typeface="Garamond" panose="02020404030301010803" pitchFamily="18" charset="0"/>
            </a:endParaRP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err="1">
                <a:latin typeface="Garamond" panose="02020404030301010803" pitchFamily="18" charset="0"/>
              </a:rPr>
              <a:t>]</a:t>
            </a:r>
            <a:endParaRPr lang="en-US" sz="1200" dirty="0">
              <a:latin typeface="Garamond" panose="02020404030301010803" pitchFamily="18" charset="0"/>
            </a:endParaRPr>
          </a:p>
        </p:txBody>
      </p:sp>
      <p:sp>
        <p:nvSpPr>
          <p:cNvPr id="26" name="TextBox 25">
            <a:extLst>
              <a:ext uri="{FF2B5EF4-FFF2-40B4-BE49-F238E27FC236}">
                <a16:creationId xmlns:a16="http://schemas.microsoft.com/office/drawing/2014/main" id="{09574627-DC2C-E74C-AB46-9D36EC279ECD}"/>
              </a:ext>
            </a:extLst>
          </p:cNvPr>
          <p:cNvSpPr txBox="1"/>
          <p:nvPr/>
        </p:nvSpPr>
        <p:spPr>
          <a:xfrm>
            <a:off x="5233803" y="3883129"/>
            <a:ext cx="1836743" cy="461665"/>
          </a:xfrm>
          <a:prstGeom prst="rect">
            <a:avLst/>
          </a:prstGeom>
          <a:noFill/>
          <a:ln w="12700">
            <a:noFill/>
            <a:prstDash val="sysDot"/>
          </a:ln>
        </p:spPr>
        <p:txBody>
          <a:bodyPr wrap="square" rtlCol="0" anchor="ctr">
            <a:spAutoFit/>
          </a:bodyPr>
          <a:lstStyle/>
          <a:p>
            <a:pPr algn="ctr"/>
            <a:r>
              <a:rPr lang="en-US" sz="1200" b="1" dirty="0" err="1">
                <a:latin typeface="Garamond" panose="02020404030301010803" pitchFamily="18" charset="0"/>
              </a:rPr>
              <a:t>Both players get nothing:</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2114582" y="3878259"/>
            <a:ext cx="2604061"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Does A have more bargaining power?</a:t>
            </a:r>
          </a:p>
          <a:p>
            <a:pPr algn="ctr"/>
            <a:r>
              <a:rPr lang="en-US" sz="1200" i="1" dirty="0" err="1">
                <a:latin typeface="Garamond" panose="02020404030301010803" pitchFamily="18" charset="0"/>
              </a:rPr>
              <a:t>power</a:t>
            </a:r>
            <a:r>
              <a:rPr lang="en-US" sz="1200" i="1" baseline="-25000" dirty="0" err="1">
                <a:latin typeface="Garamond" panose="02020404030301010803" pitchFamily="18" charset="0"/>
              </a:rPr>
              <a:t>A</a:t>
            </a:r>
            <a:r>
              <a:rPr lang="en-US" sz="1200" dirty="0">
                <a:latin typeface="Garamond" panose="02020404030301010803" pitchFamily="18" charset="0"/>
              </a:rPr>
              <a:t> &gt; </a:t>
            </a:r>
            <a:r>
              <a:rPr lang="en-US" sz="1200" i="1" dirty="0" err="1">
                <a:latin typeface="Garamond" panose="02020404030301010803" pitchFamily="18" charset="0"/>
              </a:rPr>
              <a:t>power</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36" name="TextBox 35">
            <a:extLst>
              <a:ext uri="{FF2B5EF4-FFF2-40B4-BE49-F238E27FC236}">
                <a16:creationId xmlns:a16="http://schemas.microsoft.com/office/drawing/2014/main" id="{062309DF-09B5-FB45-817C-39216130758A}"/>
              </a:ext>
            </a:extLst>
          </p:cNvPr>
          <p:cNvSpPr txBox="1"/>
          <p:nvPr/>
        </p:nvSpPr>
        <p:spPr>
          <a:xfrm>
            <a:off x="3678921" y="3182915"/>
            <a:ext cx="2137944"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Are both players negotiators? </a:t>
            </a:r>
          </a:p>
          <a:p>
            <a:pPr algn="ctr"/>
            <a:r>
              <a:rPr lang="en-US" sz="1200" i="1" dirty="0" err="1">
                <a:latin typeface="Garamond" panose="02020404030301010803" pitchFamily="18" charset="0"/>
              </a:rPr>
              <a:t>strat</a:t>
            </a:r>
            <a:r>
              <a:rPr lang="en-US" sz="1200" i="1" baseline="-25000" dirty="0" err="1">
                <a:latin typeface="Garamond" panose="02020404030301010803" pitchFamily="18" charset="0"/>
              </a:rPr>
              <a:t>A</a:t>
            </a:r>
            <a:r>
              <a:rPr lang="en-US" sz="1200" dirty="0">
                <a:latin typeface="Garamond" panose="02020404030301010803" pitchFamily="18" charset="0"/>
              </a:rPr>
              <a:t> == X1 &amp; </a:t>
            </a:r>
            <a:r>
              <a:rPr lang="en-US" sz="1200" i="1" dirty="0" err="1">
                <a:latin typeface="Garamond" panose="02020404030301010803" pitchFamily="18" charset="0"/>
              </a:rPr>
              <a:t>strat</a:t>
            </a:r>
            <a:r>
              <a:rPr lang="en-US" sz="1200" i="1" baseline="-25000" dirty="0" err="1">
                <a:latin typeface="Garamond" panose="02020404030301010803" pitchFamily="18" charset="0"/>
              </a:rPr>
              <a:t>B</a:t>
            </a:r>
            <a:r>
              <a:rPr lang="en-US" sz="12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848797" y="4390427"/>
            <a:ext cx="2310235"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A’s move minus the negotiation cost:</a:t>
            </a:r>
          </a:p>
          <a:p>
            <a:pPr algn="ctr"/>
            <a:r>
              <a:rPr lang="el-GR" sz="1200" i="1" dirty="0">
                <a:latin typeface="Garamond" panose="02020404030301010803" pitchFamily="18" charset="0"/>
              </a:rPr>
              <a:t>π</a:t>
            </a:r>
            <a:r>
              <a:rPr lang="en-US" sz="1200" i="1" baseline="-25000" dirty="0">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3674192" y="4393932"/>
            <a:ext cx="2360640"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B’s move minus the negotiation 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2670265" y="1451231"/>
            <a:ext cx="1492696"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Is A a conservative? </a:t>
            </a:r>
          </a:p>
          <a:p>
            <a:pPr algn="ctr"/>
            <a:r>
              <a:rPr lang="en-US" sz="1200" i="1" dirty="0" err="1">
                <a:latin typeface="Garamond" panose="02020404030301010803" pitchFamily="18" charset="0"/>
              </a:rPr>
              <a:t>strategy</a:t>
            </a:r>
            <a:r>
              <a:rPr lang="en-US" sz="1200" i="1" baseline="-25000" dirty="0" err="1">
                <a:latin typeface="Garamond" panose="02020404030301010803" pitchFamily="18" charset="0"/>
              </a:rPr>
              <a:t>A</a:t>
            </a:r>
            <a:r>
              <a:rPr lang="en-US" sz="1200" dirty="0">
                <a:latin typeface="Garamond" panose="02020404030301010803" pitchFamily="18" charset="0"/>
              </a:rPr>
              <a:t> == 1X</a:t>
            </a:r>
          </a:p>
        </p:txBody>
      </p:sp>
      <p:sp>
        <p:nvSpPr>
          <p:cNvPr id="52" name="TextBox 51">
            <a:extLst>
              <a:ext uri="{FF2B5EF4-FFF2-40B4-BE49-F238E27FC236}">
                <a16:creationId xmlns:a16="http://schemas.microsoft.com/office/drawing/2014/main" id="{DF9EE3A4-9A13-CC44-9F50-E4703346BF86}"/>
              </a:ext>
            </a:extLst>
          </p:cNvPr>
          <p:cNvSpPr txBox="1"/>
          <p:nvPr/>
        </p:nvSpPr>
        <p:spPr>
          <a:xfrm>
            <a:off x="1051959" y="1966902"/>
            <a:ext cx="2107074"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status quo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status quo</a:t>
            </a:r>
            <a:endParaRPr lang="en-US" sz="1200" i="1" baseline="-25000" dirty="0">
              <a:latin typeface="Garamond" panose="02020404030301010803" pitchFamily="18" charset="0"/>
            </a:endParaRPr>
          </a:p>
        </p:txBody>
      </p:sp>
      <p:sp>
        <p:nvSpPr>
          <p:cNvPr id="55" name="TextBox 54">
            <a:extLst>
              <a:ext uri="{FF2B5EF4-FFF2-40B4-BE49-F238E27FC236}">
                <a16:creationId xmlns:a16="http://schemas.microsoft.com/office/drawing/2014/main" id="{56CF01BD-F378-A34B-809D-0249D0CB98C6}"/>
              </a:ext>
            </a:extLst>
          </p:cNvPr>
          <p:cNvSpPr txBox="1"/>
          <p:nvPr/>
        </p:nvSpPr>
        <p:spPr>
          <a:xfrm>
            <a:off x="3674192" y="1966902"/>
            <a:ext cx="2415735"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highest-payoff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pref</a:t>
            </a:r>
            <a:r>
              <a:rPr lang="en-US" sz="1200" i="1" baseline="-25000" dirty="0" err="1">
                <a:latin typeface="Garamond" panose="02020404030301010803" pitchFamily="18" charset="0"/>
              </a:rPr>
              <a:t>A</a:t>
            </a:r>
            <a:endParaRPr lang="en-US" sz="1200" i="1" baseline="-25000" dirty="0">
              <a:latin typeface="Garamond" panose="02020404030301010803" pitchFamily="18" charset="0"/>
            </a:endParaRPr>
          </a:p>
        </p:txBody>
      </p:sp>
      <p:cxnSp>
        <p:nvCxnSpPr>
          <p:cNvPr id="8" name="Elbow Connector 7">
            <a:extLst>
              <a:ext uri="{FF2B5EF4-FFF2-40B4-BE49-F238E27FC236}">
                <a16:creationId xmlns:a16="http://schemas.microsoft.com/office/drawing/2014/main" id="{856008BB-00E1-7D43-A4B5-3BEDEA77DBD1}"/>
              </a:ext>
            </a:extLst>
          </p:cNvPr>
          <p:cNvCxnSpPr>
            <a:cxnSpLocks/>
          </p:cNvCxnSpPr>
          <p:nvPr/>
        </p:nvCxnSpPr>
        <p:spPr>
          <a:xfrm rot="10800000" flipV="1">
            <a:off x="2105497" y="1585808"/>
            <a:ext cx="564769" cy="381094"/>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1678B00-1CB3-7048-A84B-E62E16831EC6}"/>
              </a:ext>
            </a:extLst>
          </p:cNvPr>
          <p:cNvCxnSpPr>
            <a:cxnSpLocks/>
          </p:cNvCxnSpPr>
          <p:nvPr/>
        </p:nvCxnSpPr>
        <p:spPr>
          <a:xfrm>
            <a:off x="4162961" y="1585808"/>
            <a:ext cx="719099" cy="381094"/>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47BD5792-1FBA-1447-801C-1CAFBF2458EE}"/>
              </a:ext>
            </a:extLst>
          </p:cNvPr>
          <p:cNvCxnSpPr>
            <a:cxnSpLocks/>
          </p:cNvCxnSpPr>
          <p:nvPr/>
        </p:nvCxnSpPr>
        <p:spPr>
          <a:xfrm rot="10800000" flipV="1">
            <a:off x="3416614" y="2101479"/>
            <a:ext cx="257579"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B2A9D6A0-36D5-AC48-BF57-026FA563E6EA}"/>
              </a:ext>
            </a:extLst>
          </p:cNvPr>
          <p:cNvCxnSpPr>
            <a:cxnSpLocks/>
          </p:cNvCxnSpPr>
          <p:nvPr/>
        </p:nvCxnSpPr>
        <p:spPr>
          <a:xfrm>
            <a:off x="3159033" y="2101479"/>
            <a:ext cx="257580"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1DE68AA-7D43-C546-A3D1-D337080D4874}"/>
              </a:ext>
            </a:extLst>
          </p:cNvPr>
          <p:cNvCxnSpPr>
            <a:cxnSpLocks/>
          </p:cNvCxnSpPr>
          <p:nvPr/>
        </p:nvCxnSpPr>
        <p:spPr>
          <a:xfrm>
            <a:off x="4358442" y="2709487"/>
            <a:ext cx="389451" cy="473428"/>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BB3C4C-799C-1E44-B7F9-61A03822E466}"/>
              </a:ext>
            </a:extLst>
          </p:cNvPr>
          <p:cNvCxnSpPr>
            <a:cxnSpLocks/>
          </p:cNvCxnSpPr>
          <p:nvPr/>
        </p:nvCxnSpPr>
        <p:spPr>
          <a:xfrm rot="10800000" flipV="1">
            <a:off x="1746682" y="2709486"/>
            <a:ext cx="728102" cy="468433"/>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83820C7-AAD5-F742-9B45-8CE535D184EA}"/>
              </a:ext>
            </a:extLst>
          </p:cNvPr>
          <p:cNvCxnSpPr>
            <a:cxnSpLocks/>
          </p:cNvCxnSpPr>
          <p:nvPr/>
        </p:nvCxnSpPr>
        <p:spPr>
          <a:xfrm rot="10800000" flipV="1">
            <a:off x="3416613" y="3317491"/>
            <a:ext cx="262308" cy="560767"/>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406C2F8-50A1-F448-A604-D7542070BCAD}"/>
              </a:ext>
            </a:extLst>
          </p:cNvPr>
          <p:cNvCxnSpPr>
            <a:cxnSpLocks/>
          </p:cNvCxnSpPr>
          <p:nvPr/>
        </p:nvCxnSpPr>
        <p:spPr>
          <a:xfrm>
            <a:off x="5816865" y="3317492"/>
            <a:ext cx="335310" cy="565637"/>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572E3D4-9ECF-B546-AC16-A02CB2734A2A}"/>
              </a:ext>
            </a:extLst>
          </p:cNvPr>
          <p:cNvCxnSpPr>
            <a:cxnSpLocks/>
          </p:cNvCxnSpPr>
          <p:nvPr/>
        </p:nvCxnSpPr>
        <p:spPr>
          <a:xfrm>
            <a:off x="4718643" y="4012836"/>
            <a:ext cx="135869" cy="381096"/>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5B0D541-5706-1347-AB62-6A74CC54B333}"/>
              </a:ext>
            </a:extLst>
          </p:cNvPr>
          <p:cNvCxnSpPr>
            <a:cxnSpLocks/>
          </p:cNvCxnSpPr>
          <p:nvPr/>
        </p:nvCxnSpPr>
        <p:spPr>
          <a:xfrm rot="10800000" flipV="1">
            <a:off x="2003916" y="4012835"/>
            <a:ext cx="110667" cy="37759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335D7FF7-BC91-9F4B-B7A7-B5B500402FAC}"/>
              </a:ext>
            </a:extLst>
          </p:cNvPr>
          <p:cNvGraphicFramePr>
            <a:graphicFrameLocks noGrp="1"/>
          </p:cNvGraphicFramePr>
          <p:nvPr>
            <p:extLst>
              <p:ext uri="{D42A27DB-BD31-4B8C-83A1-F6EECF244321}">
                <p14:modId xmlns:p14="http://schemas.microsoft.com/office/powerpoint/2010/main" val="3902619855"/>
              </p:ext>
            </p:extLst>
          </p:nvPr>
        </p:nvGraphicFramePr>
        <p:xfrm>
          <a:off x="7560474" y="2308080"/>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5</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10</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D55E00"/>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D55E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graphicFrame>
        <p:nvGraphicFramePr>
          <p:cNvPr id="24" name="Table 3">
            <a:extLst>
              <a:ext uri="{FF2B5EF4-FFF2-40B4-BE49-F238E27FC236}">
                <a16:creationId xmlns:a16="http://schemas.microsoft.com/office/drawing/2014/main" id="{369E791A-0529-3F4C-A724-3638A6836DD8}"/>
              </a:ext>
            </a:extLst>
          </p:cNvPr>
          <p:cNvGraphicFramePr>
            <a:graphicFrameLocks noGrp="1"/>
          </p:cNvGraphicFramePr>
          <p:nvPr>
            <p:extLst>
              <p:ext uri="{D42A27DB-BD31-4B8C-83A1-F6EECF244321}">
                <p14:modId xmlns:p14="http://schemas.microsoft.com/office/powerpoint/2010/main" val="19959436"/>
              </p:ext>
            </p:extLst>
          </p:nvPr>
        </p:nvGraphicFramePr>
        <p:xfrm>
          <a:off x="10242434" y="2308080"/>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7.5</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10</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38100" cap="flat" cmpd="sng" algn="ctr">
                      <a:solidFill>
                        <a:srgbClr val="D55E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sp>
        <p:nvSpPr>
          <p:cNvPr id="7" name="TextBox 6">
            <a:extLst>
              <a:ext uri="{FF2B5EF4-FFF2-40B4-BE49-F238E27FC236}">
                <a16:creationId xmlns:a16="http://schemas.microsoft.com/office/drawing/2014/main" id="{75DB62F8-BD06-014F-98CD-1FC812EECB1D}"/>
              </a:ext>
            </a:extLst>
          </p:cNvPr>
          <p:cNvSpPr txBox="1"/>
          <p:nvPr/>
        </p:nvSpPr>
        <p:spPr>
          <a:xfrm>
            <a:off x="7560474" y="1447308"/>
            <a:ext cx="1454919" cy="892552"/>
          </a:xfrm>
          <a:prstGeom prst="rect">
            <a:avLst/>
          </a:prstGeom>
          <a:noFill/>
        </p:spPr>
        <p:txBody>
          <a:bodyPr wrap="square" lIns="0" rIns="0" rtlCol="0">
            <a:spAutoFit/>
          </a:bodyPr>
          <a:lstStyle/>
          <a:p>
            <a:pPr algn="ctr"/>
            <a:r>
              <a:rPr lang="en-US" sz="1200" b="1" u="sng">
                <a:latin typeface="Garamond" panose="02020404030301010803" pitchFamily="18" charset="0"/>
              </a:rPr>
              <a:t>Player A</a:t>
            </a:r>
          </a:p>
          <a:p>
            <a:pPr algn="ctr"/>
            <a:r>
              <a:rPr lang="en-US" sz="1200">
                <a:latin typeface="Garamond" panose="02020404030301010803" pitchFamily="18" charset="0"/>
              </a:rPr>
              <a:t>(flexible conservative)</a:t>
            </a:r>
          </a:p>
          <a:p>
            <a:endParaRPr lang="en-US" sz="400">
              <a:latin typeface="Garamond" panose="02020404030301010803" pitchFamily="18" charset="0"/>
            </a:endParaRPr>
          </a:p>
          <a:p>
            <a:r>
              <a:rPr lang="en-US" sz="1200" i="1">
                <a:latin typeface="Garamond" panose="02020404030301010803" pitchFamily="18" charset="0"/>
              </a:rPr>
              <a:t>strategy</a:t>
            </a:r>
            <a:r>
              <a:rPr lang="en-US" sz="1200" i="1" baseline="-25000">
                <a:latin typeface="Garamond" panose="02020404030301010803" pitchFamily="18" charset="0"/>
              </a:rPr>
              <a:t>A</a:t>
            </a:r>
            <a:r>
              <a:rPr lang="en-US" sz="1200">
                <a:latin typeface="Garamond" panose="02020404030301010803" pitchFamily="18" charset="0"/>
              </a:rPr>
              <a:t>: 11</a:t>
            </a:r>
          </a:p>
          <a:p>
            <a:r>
              <a:rPr lang="en-US" sz="1200" i="1">
                <a:latin typeface="Garamond" panose="02020404030301010803" pitchFamily="18" charset="0"/>
              </a:rPr>
              <a:t>power</a:t>
            </a:r>
            <a:r>
              <a:rPr lang="en-US" sz="1200" i="1" baseline="-25000">
                <a:latin typeface="Garamond" panose="02020404030301010803" pitchFamily="18" charset="0"/>
              </a:rPr>
              <a:t>A</a:t>
            </a:r>
            <a:r>
              <a:rPr lang="en-US" sz="1200">
                <a:latin typeface="Garamond" panose="02020404030301010803" pitchFamily="18" charset="0"/>
              </a:rPr>
              <a:t>: -0.05</a:t>
            </a:r>
          </a:p>
        </p:txBody>
      </p:sp>
      <p:sp>
        <p:nvSpPr>
          <p:cNvPr id="9" name="TextBox 8">
            <a:extLst>
              <a:ext uri="{FF2B5EF4-FFF2-40B4-BE49-F238E27FC236}">
                <a16:creationId xmlns:a16="http://schemas.microsoft.com/office/drawing/2014/main" id="{227C5A23-F38B-1144-838B-F910CCF4CDC7}"/>
              </a:ext>
            </a:extLst>
          </p:cNvPr>
          <p:cNvSpPr txBox="1"/>
          <p:nvPr/>
        </p:nvSpPr>
        <p:spPr>
          <a:xfrm>
            <a:off x="9296354" y="2799958"/>
            <a:ext cx="615873" cy="461665"/>
          </a:xfrm>
          <a:prstGeom prst="rect">
            <a:avLst/>
          </a:prstGeom>
          <a:noFill/>
        </p:spPr>
        <p:txBody>
          <a:bodyPr wrap="none" rtlCol="0" anchor="ctr">
            <a:spAutoFit/>
          </a:bodyPr>
          <a:lstStyle/>
          <a:p>
            <a:pPr algn="ctr"/>
            <a:r>
              <a:rPr lang="en-US" sz="1200" b="1" i="1">
                <a:latin typeface="Garamond" panose="02020404030301010803" pitchFamily="18" charset="0"/>
              </a:rPr>
              <a:t>vs.</a:t>
            </a:r>
          </a:p>
          <a:p>
            <a:pPr algn="ctr"/>
            <a:r>
              <a:rPr lang="en-US" sz="1200" i="1">
                <a:latin typeface="Garamond" panose="02020404030301010803" pitchFamily="18" charset="0"/>
              </a:rPr>
              <a:t>cost = 2</a:t>
            </a:r>
          </a:p>
        </p:txBody>
      </p:sp>
      <p:sp>
        <p:nvSpPr>
          <p:cNvPr id="13" name="TextBox 12">
            <a:extLst>
              <a:ext uri="{FF2B5EF4-FFF2-40B4-BE49-F238E27FC236}">
                <a16:creationId xmlns:a16="http://schemas.microsoft.com/office/drawing/2014/main" id="{9582DBDB-8802-A14A-983F-AA569D2F7C7C}"/>
              </a:ext>
            </a:extLst>
          </p:cNvPr>
          <p:cNvSpPr txBox="1"/>
          <p:nvPr/>
        </p:nvSpPr>
        <p:spPr>
          <a:xfrm>
            <a:off x="7257387" y="3836429"/>
            <a:ext cx="4448087" cy="1384995"/>
          </a:xfrm>
          <a:prstGeom prst="rect">
            <a:avLst/>
          </a:prstGeom>
          <a:noFill/>
        </p:spPr>
        <p:txBody>
          <a:bodyPr wrap="square" lIns="0" rIns="0" rtlCol="0">
            <a:spAutoFit/>
          </a:bodyPr>
          <a:lstStyle/>
          <a:p>
            <a:pPr marL="342900" indent="-342900">
              <a:buFont typeface="+mj-lt"/>
              <a:buAutoNum type="arabicPeriod"/>
            </a:pPr>
            <a:r>
              <a:rPr lang="en-US" sz="1200">
                <a:latin typeface="Garamond" panose="02020404030301010803" pitchFamily="18" charset="0"/>
              </a:rPr>
              <a:t>A is a conservative, so they advertise the status quo move (default: 1). B is not a conservative, so they advertise their preferred move (highest payoff: 4). These do not match, so play continues.</a:t>
            </a:r>
          </a:p>
          <a:p>
            <a:pPr marL="342900" indent="-342900">
              <a:buFont typeface="+mj-lt"/>
              <a:buAutoNum type="arabicPeriod"/>
            </a:pPr>
            <a:r>
              <a:rPr lang="en-US" sz="1200">
                <a:latin typeface="Garamond" panose="02020404030301010803" pitchFamily="18" charset="0"/>
              </a:rPr>
              <a:t>Both players are negotiatiors, but B has more bargaining power than A. Both players play B’s preferred move and get the corresponding payoff from the matrix minus the negotiation cost.</a:t>
            </a:r>
          </a:p>
          <a:p>
            <a:pPr marL="342900" indent="-342900">
              <a:buFont typeface="+mj-lt"/>
              <a:buAutoNum type="arabicPeriod"/>
            </a:pPr>
            <a:r>
              <a:rPr lang="en-US" sz="1200">
                <a:latin typeface="Garamond" panose="02020404030301010803" pitchFamily="18" charset="0"/>
              </a:rPr>
              <a:t>Outcome: </a:t>
            </a:r>
            <a:r>
              <a:rPr lang="el-GR" sz="1200" i="1" dirty="0" err="1">
                <a:latin typeface="Garamond" panose="02020404030301010803" pitchFamily="18" charset="0"/>
              </a:rPr>
              <a:t>π</a:t>
            </a:r>
            <a:r>
              <a:rPr lang="en-US" sz="1200" i="1" baseline="-25000">
                <a:latin typeface="Garamond" panose="02020404030301010803" pitchFamily="18" charset="0"/>
              </a:rPr>
              <a:t>A</a:t>
            </a:r>
            <a:r>
              <a:rPr lang="en-US" sz="1200">
                <a:latin typeface="Garamond" panose="02020404030301010803" pitchFamily="18" charset="0"/>
              </a:rPr>
              <a:t> = 7.5 - 2 = 5.5 and </a:t>
            </a:r>
            <a:r>
              <a:rPr lang="el-GR" sz="1200" i="1" dirty="0" err="1">
                <a:latin typeface="Garamond" panose="02020404030301010803" pitchFamily="18" charset="0"/>
              </a:rPr>
              <a:t>π</a:t>
            </a:r>
            <a:r>
              <a:rPr lang="en-US" sz="1200" i="1" baseline="-25000" err="1">
                <a:latin typeface="Garamond" panose="02020404030301010803" pitchFamily="18" charset="0"/>
              </a:rPr>
              <a:t>B</a:t>
            </a:r>
            <a:r>
              <a:rPr lang="en-US" sz="1200">
                <a:latin typeface="Garamond" panose="02020404030301010803" pitchFamily="18" charset="0"/>
              </a:rPr>
              <a:t> = 10 - 2 = 8.</a:t>
            </a:r>
          </a:p>
        </p:txBody>
      </p:sp>
      <p:sp>
        <p:nvSpPr>
          <p:cNvPr id="15" name="TextBox 14">
            <a:extLst>
              <a:ext uri="{FF2B5EF4-FFF2-40B4-BE49-F238E27FC236}">
                <a16:creationId xmlns:a16="http://schemas.microsoft.com/office/drawing/2014/main" id="{F4AB8C7F-98BD-954D-A078-FF1550BBCDA6}"/>
              </a:ext>
            </a:extLst>
          </p:cNvPr>
          <p:cNvSpPr txBox="1"/>
          <p:nvPr/>
        </p:nvSpPr>
        <p:spPr>
          <a:xfrm>
            <a:off x="366989" y="1371602"/>
            <a:ext cx="351378" cy="369332"/>
          </a:xfrm>
          <a:prstGeom prst="rect">
            <a:avLst/>
          </a:prstGeom>
          <a:noFill/>
        </p:spPr>
        <p:txBody>
          <a:bodyPr wrap="none" rtlCol="0" anchor="ctr">
            <a:spAutoFit/>
          </a:bodyPr>
          <a:lstStyle/>
          <a:p>
            <a:r>
              <a:rPr lang="en-US" b="1">
                <a:latin typeface="Arial" panose="020B0604020202020204" pitchFamily="34" charset="0"/>
                <a:cs typeface="Arial" panose="020B0604020202020204" pitchFamily="34" charset="0"/>
              </a:rPr>
              <a:t>A</a:t>
            </a:r>
          </a:p>
        </p:txBody>
      </p:sp>
      <p:sp>
        <p:nvSpPr>
          <p:cNvPr id="68" name="TextBox 67">
            <a:extLst>
              <a:ext uri="{FF2B5EF4-FFF2-40B4-BE49-F238E27FC236}">
                <a16:creationId xmlns:a16="http://schemas.microsoft.com/office/drawing/2014/main" id="{F56F0399-52B2-2F46-8041-A43543F25615}"/>
              </a:ext>
            </a:extLst>
          </p:cNvPr>
          <p:cNvSpPr txBox="1"/>
          <p:nvPr/>
        </p:nvSpPr>
        <p:spPr>
          <a:xfrm>
            <a:off x="7096152" y="1371602"/>
            <a:ext cx="351378" cy="369332"/>
          </a:xfrm>
          <a:prstGeom prst="rect">
            <a:avLst/>
          </a:prstGeom>
          <a:noFill/>
        </p:spPr>
        <p:txBody>
          <a:bodyPr wrap="none" rtlCol="0" anchor="ctr">
            <a:spAutoFit/>
          </a:bodyPr>
          <a:lstStyle/>
          <a:p>
            <a:r>
              <a:rPr lang="en-US" b="1">
                <a:latin typeface="Arial" panose="020B0604020202020204" pitchFamily="34" charset="0"/>
                <a:cs typeface="Arial" panose="020B0604020202020204" pitchFamily="34" charset="0"/>
              </a:rPr>
              <a:t>B</a:t>
            </a:r>
          </a:p>
        </p:txBody>
      </p:sp>
      <p:sp>
        <p:nvSpPr>
          <p:cNvPr id="35" name="TextBox 34">
            <a:extLst>
              <a:ext uri="{FF2B5EF4-FFF2-40B4-BE49-F238E27FC236}">
                <a16:creationId xmlns:a16="http://schemas.microsoft.com/office/drawing/2014/main" id="{E32FD7B0-2B1D-6A49-A967-EDCE77531D50}"/>
              </a:ext>
            </a:extLst>
          </p:cNvPr>
          <p:cNvSpPr txBox="1"/>
          <p:nvPr/>
        </p:nvSpPr>
        <p:spPr>
          <a:xfrm>
            <a:off x="10242434" y="1447308"/>
            <a:ext cx="1463040" cy="892552"/>
          </a:xfrm>
          <a:prstGeom prst="rect">
            <a:avLst/>
          </a:prstGeom>
          <a:noFill/>
        </p:spPr>
        <p:txBody>
          <a:bodyPr wrap="square" lIns="0" rIns="0" rtlCol="0">
            <a:spAutoFit/>
          </a:bodyPr>
          <a:lstStyle/>
          <a:p>
            <a:pPr algn="ctr"/>
            <a:r>
              <a:rPr lang="en-US" sz="1200" b="1" u="sng">
                <a:latin typeface="Garamond" panose="02020404030301010803" pitchFamily="18" charset="0"/>
              </a:rPr>
              <a:t>Player B</a:t>
            </a:r>
          </a:p>
          <a:p>
            <a:pPr algn="ctr"/>
            <a:r>
              <a:rPr lang="en-US" sz="1200">
                <a:latin typeface="Garamond" panose="02020404030301010803" pitchFamily="18" charset="0"/>
              </a:rPr>
              <a:t>(pure negotiator)</a:t>
            </a:r>
          </a:p>
          <a:p>
            <a:endParaRPr lang="en-US" sz="400">
              <a:latin typeface="Garamond" panose="02020404030301010803" pitchFamily="18" charset="0"/>
            </a:endParaRPr>
          </a:p>
          <a:p>
            <a:r>
              <a:rPr lang="en-US" sz="1200" i="1">
                <a:latin typeface="Garamond" panose="02020404030301010803" pitchFamily="18" charset="0"/>
              </a:rPr>
              <a:t>strategy</a:t>
            </a:r>
            <a:r>
              <a:rPr lang="en-US" sz="1200" i="1" baseline="-25000">
                <a:latin typeface="Garamond" panose="02020404030301010803" pitchFamily="18" charset="0"/>
              </a:rPr>
              <a:t>B</a:t>
            </a:r>
            <a:r>
              <a:rPr lang="en-US" sz="1200">
                <a:latin typeface="Garamond" panose="02020404030301010803" pitchFamily="18" charset="0"/>
              </a:rPr>
              <a:t>: 01</a:t>
            </a:r>
          </a:p>
          <a:p>
            <a:r>
              <a:rPr lang="en-US" sz="1200" i="1">
                <a:latin typeface="Garamond" panose="02020404030301010803" pitchFamily="18" charset="0"/>
              </a:rPr>
              <a:t>power</a:t>
            </a:r>
            <a:r>
              <a:rPr lang="en-US" sz="1200" i="1" baseline="-25000">
                <a:latin typeface="Garamond" panose="02020404030301010803" pitchFamily="18" charset="0"/>
              </a:rPr>
              <a:t>B</a:t>
            </a:r>
            <a:r>
              <a:rPr lang="en-US" sz="1200">
                <a:latin typeface="Garamond" panose="02020404030301010803" pitchFamily="18" charset="0"/>
              </a:rPr>
              <a:t>: 0.12</a:t>
            </a:r>
          </a:p>
        </p:txBody>
      </p:sp>
    </p:spTree>
    <p:extLst>
      <p:ext uri="{BB962C8B-B14F-4D97-AF65-F5344CB8AC3E}">
        <p14:creationId xmlns:p14="http://schemas.microsoft.com/office/powerpoint/2010/main" val="338094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2474784" y="2482577"/>
            <a:ext cx="1883658" cy="646331"/>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Did both players advertise the same thing?</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adv</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334331" y="3177920"/>
            <a:ext cx="2824701" cy="646331"/>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payoffs of advertised moves:</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err="1">
                <a:latin typeface="Garamond" panose="02020404030301010803" pitchFamily="18" charset="0"/>
              </a:rPr>
              <a:t>]</a:t>
            </a:r>
            <a:endParaRPr lang="en-US" sz="1200" dirty="0">
              <a:latin typeface="Garamond" panose="02020404030301010803" pitchFamily="18" charset="0"/>
            </a:endParaRP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err="1">
                <a:latin typeface="Garamond" panose="02020404030301010803" pitchFamily="18" charset="0"/>
              </a:rPr>
              <a:t>]</a:t>
            </a:r>
            <a:endParaRPr lang="en-US" sz="1200" dirty="0">
              <a:latin typeface="Garamond" panose="02020404030301010803" pitchFamily="18" charset="0"/>
            </a:endParaRPr>
          </a:p>
        </p:txBody>
      </p:sp>
      <p:sp>
        <p:nvSpPr>
          <p:cNvPr id="26" name="TextBox 25">
            <a:extLst>
              <a:ext uri="{FF2B5EF4-FFF2-40B4-BE49-F238E27FC236}">
                <a16:creationId xmlns:a16="http://schemas.microsoft.com/office/drawing/2014/main" id="{09574627-DC2C-E74C-AB46-9D36EC279ECD}"/>
              </a:ext>
            </a:extLst>
          </p:cNvPr>
          <p:cNvSpPr txBox="1"/>
          <p:nvPr/>
        </p:nvSpPr>
        <p:spPr>
          <a:xfrm>
            <a:off x="5233803" y="3883129"/>
            <a:ext cx="1836743" cy="461665"/>
          </a:xfrm>
          <a:prstGeom prst="rect">
            <a:avLst/>
          </a:prstGeom>
          <a:noFill/>
          <a:ln w="12700">
            <a:noFill/>
            <a:prstDash val="sysDot"/>
          </a:ln>
        </p:spPr>
        <p:txBody>
          <a:bodyPr wrap="square" rtlCol="0" anchor="ctr">
            <a:spAutoFit/>
          </a:bodyPr>
          <a:lstStyle/>
          <a:p>
            <a:pPr algn="ctr"/>
            <a:r>
              <a:rPr lang="en-US" sz="1200" b="1" dirty="0" err="1">
                <a:latin typeface="Garamond" panose="02020404030301010803" pitchFamily="18" charset="0"/>
              </a:rPr>
              <a:t>Both players get nothing:</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2114582" y="3878259"/>
            <a:ext cx="2604061"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Does A have more bargaining power?</a:t>
            </a:r>
          </a:p>
          <a:p>
            <a:pPr algn="ctr"/>
            <a:r>
              <a:rPr lang="en-US" sz="1200" i="1" dirty="0" err="1">
                <a:latin typeface="Garamond" panose="02020404030301010803" pitchFamily="18" charset="0"/>
              </a:rPr>
              <a:t>power</a:t>
            </a:r>
            <a:r>
              <a:rPr lang="en-US" sz="1200" i="1" baseline="-25000" dirty="0" err="1">
                <a:latin typeface="Garamond" panose="02020404030301010803" pitchFamily="18" charset="0"/>
              </a:rPr>
              <a:t>A</a:t>
            </a:r>
            <a:r>
              <a:rPr lang="en-US" sz="1200" dirty="0">
                <a:latin typeface="Garamond" panose="02020404030301010803" pitchFamily="18" charset="0"/>
              </a:rPr>
              <a:t> &gt; </a:t>
            </a:r>
            <a:r>
              <a:rPr lang="en-US" sz="1200" i="1" dirty="0" err="1">
                <a:latin typeface="Garamond" panose="02020404030301010803" pitchFamily="18" charset="0"/>
              </a:rPr>
              <a:t>power</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36" name="TextBox 35">
            <a:extLst>
              <a:ext uri="{FF2B5EF4-FFF2-40B4-BE49-F238E27FC236}">
                <a16:creationId xmlns:a16="http://schemas.microsoft.com/office/drawing/2014/main" id="{062309DF-09B5-FB45-817C-39216130758A}"/>
              </a:ext>
            </a:extLst>
          </p:cNvPr>
          <p:cNvSpPr txBox="1"/>
          <p:nvPr/>
        </p:nvSpPr>
        <p:spPr>
          <a:xfrm>
            <a:off x="3678921" y="3182915"/>
            <a:ext cx="2137944"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Are both players negotiators? </a:t>
            </a:r>
          </a:p>
          <a:p>
            <a:pPr algn="ctr"/>
            <a:r>
              <a:rPr lang="en-US" sz="1200" i="1" dirty="0" err="1">
                <a:latin typeface="Garamond" panose="02020404030301010803" pitchFamily="18" charset="0"/>
              </a:rPr>
              <a:t>strat</a:t>
            </a:r>
            <a:r>
              <a:rPr lang="en-US" sz="1200" i="1" baseline="-25000" dirty="0" err="1">
                <a:latin typeface="Garamond" panose="02020404030301010803" pitchFamily="18" charset="0"/>
              </a:rPr>
              <a:t>A</a:t>
            </a:r>
            <a:r>
              <a:rPr lang="en-US" sz="1200" dirty="0">
                <a:latin typeface="Garamond" panose="02020404030301010803" pitchFamily="18" charset="0"/>
              </a:rPr>
              <a:t> == X1 &amp; </a:t>
            </a:r>
            <a:r>
              <a:rPr lang="en-US" sz="1200" i="1" dirty="0" err="1">
                <a:latin typeface="Garamond" panose="02020404030301010803" pitchFamily="18" charset="0"/>
              </a:rPr>
              <a:t>strat</a:t>
            </a:r>
            <a:r>
              <a:rPr lang="en-US" sz="1200" i="1" baseline="-25000" dirty="0" err="1">
                <a:latin typeface="Garamond" panose="02020404030301010803" pitchFamily="18" charset="0"/>
              </a:rPr>
              <a:t>B</a:t>
            </a:r>
            <a:r>
              <a:rPr lang="en-US" sz="12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848797" y="4390427"/>
            <a:ext cx="2310235"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A’s move minus the negotiation cost:</a:t>
            </a:r>
          </a:p>
          <a:p>
            <a:pPr algn="ctr"/>
            <a:r>
              <a:rPr lang="el-GR" sz="1200" i="1" dirty="0">
                <a:latin typeface="Garamond" panose="02020404030301010803" pitchFamily="18" charset="0"/>
              </a:rPr>
              <a:t>π</a:t>
            </a:r>
            <a:r>
              <a:rPr lang="en-US" sz="1200" i="1" baseline="-25000" dirty="0">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3674192" y="4393932"/>
            <a:ext cx="2360640"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B’s move minus the negotiation 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2670265" y="1451231"/>
            <a:ext cx="1492696"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Is A a conservative? </a:t>
            </a:r>
          </a:p>
          <a:p>
            <a:pPr algn="ctr"/>
            <a:r>
              <a:rPr lang="en-US" sz="1200" i="1" dirty="0" err="1">
                <a:latin typeface="Garamond" panose="02020404030301010803" pitchFamily="18" charset="0"/>
              </a:rPr>
              <a:t>strategy</a:t>
            </a:r>
            <a:r>
              <a:rPr lang="en-US" sz="1200" i="1" baseline="-25000" dirty="0" err="1">
                <a:latin typeface="Garamond" panose="02020404030301010803" pitchFamily="18" charset="0"/>
              </a:rPr>
              <a:t>A</a:t>
            </a:r>
            <a:r>
              <a:rPr lang="en-US" sz="1200" dirty="0">
                <a:latin typeface="Garamond" panose="02020404030301010803" pitchFamily="18" charset="0"/>
              </a:rPr>
              <a:t> == 1X</a:t>
            </a:r>
          </a:p>
        </p:txBody>
      </p:sp>
      <p:sp>
        <p:nvSpPr>
          <p:cNvPr id="52" name="TextBox 51">
            <a:extLst>
              <a:ext uri="{FF2B5EF4-FFF2-40B4-BE49-F238E27FC236}">
                <a16:creationId xmlns:a16="http://schemas.microsoft.com/office/drawing/2014/main" id="{DF9EE3A4-9A13-CC44-9F50-E4703346BF86}"/>
              </a:ext>
            </a:extLst>
          </p:cNvPr>
          <p:cNvSpPr txBox="1"/>
          <p:nvPr/>
        </p:nvSpPr>
        <p:spPr>
          <a:xfrm>
            <a:off x="1051959" y="1966902"/>
            <a:ext cx="2107074"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status quo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status quo</a:t>
            </a:r>
            <a:endParaRPr lang="en-US" sz="1200" i="1" baseline="-25000" dirty="0">
              <a:latin typeface="Garamond" panose="02020404030301010803" pitchFamily="18" charset="0"/>
            </a:endParaRPr>
          </a:p>
        </p:txBody>
      </p:sp>
      <p:sp>
        <p:nvSpPr>
          <p:cNvPr id="55" name="TextBox 54">
            <a:extLst>
              <a:ext uri="{FF2B5EF4-FFF2-40B4-BE49-F238E27FC236}">
                <a16:creationId xmlns:a16="http://schemas.microsoft.com/office/drawing/2014/main" id="{56CF01BD-F378-A34B-809D-0249D0CB98C6}"/>
              </a:ext>
            </a:extLst>
          </p:cNvPr>
          <p:cNvSpPr txBox="1"/>
          <p:nvPr/>
        </p:nvSpPr>
        <p:spPr>
          <a:xfrm>
            <a:off x="3674192" y="1966902"/>
            <a:ext cx="2415735"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highest-payoff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pref</a:t>
            </a:r>
            <a:r>
              <a:rPr lang="en-US" sz="1200" i="1" baseline="-25000" dirty="0" err="1">
                <a:latin typeface="Garamond" panose="02020404030301010803" pitchFamily="18" charset="0"/>
              </a:rPr>
              <a:t>A</a:t>
            </a:r>
            <a:endParaRPr lang="en-US" sz="1200" i="1" baseline="-25000" dirty="0">
              <a:latin typeface="Garamond" panose="02020404030301010803" pitchFamily="18" charset="0"/>
            </a:endParaRPr>
          </a:p>
        </p:txBody>
      </p:sp>
      <p:cxnSp>
        <p:nvCxnSpPr>
          <p:cNvPr id="8" name="Elbow Connector 7">
            <a:extLst>
              <a:ext uri="{FF2B5EF4-FFF2-40B4-BE49-F238E27FC236}">
                <a16:creationId xmlns:a16="http://schemas.microsoft.com/office/drawing/2014/main" id="{856008BB-00E1-7D43-A4B5-3BEDEA77DBD1}"/>
              </a:ext>
            </a:extLst>
          </p:cNvPr>
          <p:cNvCxnSpPr>
            <a:cxnSpLocks/>
          </p:cNvCxnSpPr>
          <p:nvPr/>
        </p:nvCxnSpPr>
        <p:spPr>
          <a:xfrm rot="10800000" flipV="1">
            <a:off x="2105497" y="1585808"/>
            <a:ext cx="564769" cy="381094"/>
          </a:xfrm>
          <a:prstGeom prst="bentConnector2">
            <a:avLst/>
          </a:prstGeom>
          <a:ln w="762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1678B00-1CB3-7048-A84B-E62E16831EC6}"/>
              </a:ext>
            </a:extLst>
          </p:cNvPr>
          <p:cNvCxnSpPr>
            <a:cxnSpLocks/>
          </p:cNvCxnSpPr>
          <p:nvPr/>
        </p:nvCxnSpPr>
        <p:spPr>
          <a:xfrm>
            <a:off x="4162961" y="1585808"/>
            <a:ext cx="719099" cy="381094"/>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47BD5792-1FBA-1447-801C-1CAFBF2458EE}"/>
              </a:ext>
            </a:extLst>
          </p:cNvPr>
          <p:cNvCxnSpPr>
            <a:cxnSpLocks/>
          </p:cNvCxnSpPr>
          <p:nvPr/>
        </p:nvCxnSpPr>
        <p:spPr>
          <a:xfrm rot="10800000" flipV="1">
            <a:off x="3416614" y="2101479"/>
            <a:ext cx="257579"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B2A9D6A0-36D5-AC48-BF57-026FA563E6EA}"/>
              </a:ext>
            </a:extLst>
          </p:cNvPr>
          <p:cNvCxnSpPr>
            <a:cxnSpLocks/>
          </p:cNvCxnSpPr>
          <p:nvPr/>
        </p:nvCxnSpPr>
        <p:spPr>
          <a:xfrm>
            <a:off x="3159033" y="2101479"/>
            <a:ext cx="257580" cy="381098"/>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1DE68AA-7D43-C546-A3D1-D337080D4874}"/>
              </a:ext>
            </a:extLst>
          </p:cNvPr>
          <p:cNvCxnSpPr>
            <a:cxnSpLocks/>
          </p:cNvCxnSpPr>
          <p:nvPr/>
        </p:nvCxnSpPr>
        <p:spPr>
          <a:xfrm>
            <a:off x="4358442" y="2709487"/>
            <a:ext cx="389451" cy="473428"/>
          </a:xfrm>
          <a:prstGeom prst="bentConnector2">
            <a:avLst/>
          </a:prstGeom>
          <a:ln w="762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BB3C4C-799C-1E44-B7F9-61A03822E466}"/>
              </a:ext>
            </a:extLst>
          </p:cNvPr>
          <p:cNvCxnSpPr>
            <a:cxnSpLocks/>
          </p:cNvCxnSpPr>
          <p:nvPr/>
        </p:nvCxnSpPr>
        <p:spPr>
          <a:xfrm rot="10800000" flipV="1">
            <a:off x="1746682" y="2709486"/>
            <a:ext cx="728102" cy="468433"/>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83820C7-AAD5-F742-9B45-8CE535D184EA}"/>
              </a:ext>
            </a:extLst>
          </p:cNvPr>
          <p:cNvCxnSpPr>
            <a:cxnSpLocks/>
          </p:cNvCxnSpPr>
          <p:nvPr/>
        </p:nvCxnSpPr>
        <p:spPr>
          <a:xfrm rot="10800000" flipV="1">
            <a:off x="3416613" y="3317491"/>
            <a:ext cx="262308" cy="560767"/>
          </a:xfrm>
          <a:prstGeom prst="bentConnector2">
            <a:avLst/>
          </a:prstGeom>
          <a:ln w="762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406C2F8-50A1-F448-A604-D7542070BCAD}"/>
              </a:ext>
            </a:extLst>
          </p:cNvPr>
          <p:cNvCxnSpPr>
            <a:cxnSpLocks/>
          </p:cNvCxnSpPr>
          <p:nvPr/>
        </p:nvCxnSpPr>
        <p:spPr>
          <a:xfrm>
            <a:off x="5816865" y="3317492"/>
            <a:ext cx="335310" cy="565637"/>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572E3D4-9ECF-B546-AC16-A02CB2734A2A}"/>
              </a:ext>
            </a:extLst>
          </p:cNvPr>
          <p:cNvCxnSpPr>
            <a:cxnSpLocks/>
          </p:cNvCxnSpPr>
          <p:nvPr/>
        </p:nvCxnSpPr>
        <p:spPr>
          <a:xfrm>
            <a:off x="4718643" y="4012836"/>
            <a:ext cx="135869" cy="381096"/>
          </a:xfrm>
          <a:prstGeom prst="bentConnector2">
            <a:avLst/>
          </a:prstGeom>
          <a:ln w="762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5B0D541-5706-1347-AB62-6A74CC54B333}"/>
              </a:ext>
            </a:extLst>
          </p:cNvPr>
          <p:cNvCxnSpPr>
            <a:cxnSpLocks/>
          </p:cNvCxnSpPr>
          <p:nvPr/>
        </p:nvCxnSpPr>
        <p:spPr>
          <a:xfrm rot="10800000" flipV="1">
            <a:off x="2003916" y="4012835"/>
            <a:ext cx="110667" cy="37759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335D7FF7-BC91-9F4B-B7A7-B5B500402FAC}"/>
              </a:ext>
            </a:extLst>
          </p:cNvPr>
          <p:cNvGraphicFramePr>
            <a:graphicFrameLocks noGrp="1"/>
          </p:cNvGraphicFramePr>
          <p:nvPr/>
        </p:nvGraphicFramePr>
        <p:xfrm>
          <a:off x="7560474" y="2308080"/>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5</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10</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D55E00"/>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D55E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graphicFrame>
        <p:nvGraphicFramePr>
          <p:cNvPr id="24" name="Table 3">
            <a:extLst>
              <a:ext uri="{FF2B5EF4-FFF2-40B4-BE49-F238E27FC236}">
                <a16:creationId xmlns:a16="http://schemas.microsoft.com/office/drawing/2014/main" id="{369E791A-0529-3F4C-A724-3638A6836DD8}"/>
              </a:ext>
            </a:extLst>
          </p:cNvPr>
          <p:cNvGraphicFramePr>
            <a:graphicFrameLocks noGrp="1"/>
          </p:cNvGraphicFramePr>
          <p:nvPr/>
        </p:nvGraphicFramePr>
        <p:xfrm>
          <a:off x="10242434" y="2308080"/>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7.5</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10</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38100" cap="flat" cmpd="sng" algn="ctr">
                      <a:solidFill>
                        <a:srgbClr val="D55E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sp>
        <p:nvSpPr>
          <p:cNvPr id="7" name="TextBox 6">
            <a:extLst>
              <a:ext uri="{FF2B5EF4-FFF2-40B4-BE49-F238E27FC236}">
                <a16:creationId xmlns:a16="http://schemas.microsoft.com/office/drawing/2014/main" id="{75DB62F8-BD06-014F-98CD-1FC812EECB1D}"/>
              </a:ext>
            </a:extLst>
          </p:cNvPr>
          <p:cNvSpPr txBox="1"/>
          <p:nvPr/>
        </p:nvSpPr>
        <p:spPr>
          <a:xfrm>
            <a:off x="7560474" y="1447308"/>
            <a:ext cx="1454919" cy="892552"/>
          </a:xfrm>
          <a:prstGeom prst="rect">
            <a:avLst/>
          </a:prstGeom>
          <a:noFill/>
        </p:spPr>
        <p:txBody>
          <a:bodyPr wrap="square" lIns="0" rIns="0" rtlCol="0">
            <a:spAutoFit/>
          </a:bodyPr>
          <a:lstStyle/>
          <a:p>
            <a:pPr algn="ctr"/>
            <a:r>
              <a:rPr lang="en-US" sz="1200" b="1" u="sng">
                <a:latin typeface="Garamond" panose="02020404030301010803" pitchFamily="18" charset="0"/>
              </a:rPr>
              <a:t>Player A</a:t>
            </a:r>
          </a:p>
          <a:p>
            <a:pPr algn="ctr"/>
            <a:r>
              <a:rPr lang="en-US" sz="1200">
                <a:latin typeface="Garamond" panose="02020404030301010803" pitchFamily="18" charset="0"/>
              </a:rPr>
              <a:t>(flexible conservative)</a:t>
            </a:r>
          </a:p>
          <a:p>
            <a:endParaRPr lang="en-US" sz="400">
              <a:latin typeface="Garamond" panose="02020404030301010803" pitchFamily="18" charset="0"/>
            </a:endParaRPr>
          </a:p>
          <a:p>
            <a:r>
              <a:rPr lang="en-US" sz="1200" i="1">
                <a:latin typeface="Garamond" panose="02020404030301010803" pitchFamily="18" charset="0"/>
              </a:rPr>
              <a:t>strategy</a:t>
            </a:r>
            <a:r>
              <a:rPr lang="en-US" sz="1200" i="1" baseline="-25000">
                <a:latin typeface="Garamond" panose="02020404030301010803" pitchFamily="18" charset="0"/>
              </a:rPr>
              <a:t>A</a:t>
            </a:r>
            <a:r>
              <a:rPr lang="en-US" sz="1200">
                <a:latin typeface="Garamond" panose="02020404030301010803" pitchFamily="18" charset="0"/>
              </a:rPr>
              <a:t>: 11</a:t>
            </a:r>
          </a:p>
          <a:p>
            <a:r>
              <a:rPr lang="en-US" sz="1200" i="1">
                <a:latin typeface="Garamond" panose="02020404030301010803" pitchFamily="18" charset="0"/>
              </a:rPr>
              <a:t>power</a:t>
            </a:r>
            <a:r>
              <a:rPr lang="en-US" sz="1200" i="1" baseline="-25000">
                <a:latin typeface="Garamond" panose="02020404030301010803" pitchFamily="18" charset="0"/>
              </a:rPr>
              <a:t>A</a:t>
            </a:r>
            <a:r>
              <a:rPr lang="en-US" sz="1200">
                <a:latin typeface="Garamond" panose="02020404030301010803" pitchFamily="18" charset="0"/>
              </a:rPr>
              <a:t>: -0.05</a:t>
            </a:r>
          </a:p>
        </p:txBody>
      </p:sp>
      <p:sp>
        <p:nvSpPr>
          <p:cNvPr id="9" name="TextBox 8">
            <a:extLst>
              <a:ext uri="{FF2B5EF4-FFF2-40B4-BE49-F238E27FC236}">
                <a16:creationId xmlns:a16="http://schemas.microsoft.com/office/drawing/2014/main" id="{227C5A23-F38B-1144-838B-F910CCF4CDC7}"/>
              </a:ext>
            </a:extLst>
          </p:cNvPr>
          <p:cNvSpPr txBox="1"/>
          <p:nvPr/>
        </p:nvSpPr>
        <p:spPr>
          <a:xfrm>
            <a:off x="9296354" y="2799958"/>
            <a:ext cx="615873" cy="461665"/>
          </a:xfrm>
          <a:prstGeom prst="rect">
            <a:avLst/>
          </a:prstGeom>
          <a:noFill/>
        </p:spPr>
        <p:txBody>
          <a:bodyPr wrap="none" rtlCol="0" anchor="ctr">
            <a:spAutoFit/>
          </a:bodyPr>
          <a:lstStyle/>
          <a:p>
            <a:pPr algn="ctr"/>
            <a:r>
              <a:rPr lang="en-US" sz="1200" b="1" i="1">
                <a:latin typeface="Garamond" panose="02020404030301010803" pitchFamily="18" charset="0"/>
              </a:rPr>
              <a:t>vs.</a:t>
            </a:r>
          </a:p>
          <a:p>
            <a:pPr algn="ctr"/>
            <a:r>
              <a:rPr lang="en-US" sz="1200" i="1">
                <a:latin typeface="Garamond" panose="02020404030301010803" pitchFamily="18" charset="0"/>
              </a:rPr>
              <a:t>cost = 2</a:t>
            </a:r>
          </a:p>
        </p:txBody>
      </p:sp>
      <p:sp>
        <p:nvSpPr>
          <p:cNvPr id="13" name="TextBox 12">
            <a:extLst>
              <a:ext uri="{FF2B5EF4-FFF2-40B4-BE49-F238E27FC236}">
                <a16:creationId xmlns:a16="http://schemas.microsoft.com/office/drawing/2014/main" id="{9582DBDB-8802-A14A-983F-AA569D2F7C7C}"/>
              </a:ext>
            </a:extLst>
          </p:cNvPr>
          <p:cNvSpPr txBox="1"/>
          <p:nvPr/>
        </p:nvSpPr>
        <p:spPr>
          <a:xfrm>
            <a:off x="7257387" y="3836429"/>
            <a:ext cx="4448087" cy="1384995"/>
          </a:xfrm>
          <a:prstGeom prst="rect">
            <a:avLst/>
          </a:prstGeom>
          <a:noFill/>
        </p:spPr>
        <p:txBody>
          <a:bodyPr wrap="square" lIns="0" rIns="0" rtlCol="0">
            <a:spAutoFit/>
          </a:bodyPr>
          <a:lstStyle/>
          <a:p>
            <a:pPr marL="342900" indent="-342900">
              <a:buFont typeface="+mj-lt"/>
              <a:buAutoNum type="arabicPeriod"/>
            </a:pPr>
            <a:r>
              <a:rPr lang="en-US" sz="1200">
                <a:latin typeface="Garamond" panose="02020404030301010803" pitchFamily="18" charset="0"/>
              </a:rPr>
              <a:t>A is a conservative, so they advertise the status quo move (default: 1). B is not a conservative, so they advertise their preferred move (highest payoff: 4). These do not match, so play continues.</a:t>
            </a:r>
          </a:p>
          <a:p>
            <a:pPr marL="342900" indent="-342900">
              <a:buFont typeface="+mj-lt"/>
              <a:buAutoNum type="arabicPeriod"/>
            </a:pPr>
            <a:r>
              <a:rPr lang="en-US" sz="1200">
                <a:latin typeface="Garamond" panose="02020404030301010803" pitchFamily="18" charset="0"/>
              </a:rPr>
              <a:t>Both players are negotiatiors, but B has more bargaining power than A. Both players play B’s preferred move and get the corresponding payoff from the matrix minus the negotiation cost.</a:t>
            </a:r>
          </a:p>
          <a:p>
            <a:pPr marL="342900" indent="-342900">
              <a:buFont typeface="+mj-lt"/>
              <a:buAutoNum type="arabicPeriod"/>
            </a:pPr>
            <a:r>
              <a:rPr lang="en-US" sz="1200">
                <a:latin typeface="Garamond" panose="02020404030301010803" pitchFamily="18" charset="0"/>
              </a:rPr>
              <a:t>Outcome: </a:t>
            </a:r>
            <a:r>
              <a:rPr lang="el-GR" sz="1200" i="1" dirty="0" err="1">
                <a:latin typeface="Garamond" panose="02020404030301010803" pitchFamily="18" charset="0"/>
              </a:rPr>
              <a:t>π</a:t>
            </a:r>
            <a:r>
              <a:rPr lang="en-US" sz="1200" i="1" baseline="-25000">
                <a:latin typeface="Garamond" panose="02020404030301010803" pitchFamily="18" charset="0"/>
              </a:rPr>
              <a:t>A</a:t>
            </a:r>
            <a:r>
              <a:rPr lang="en-US" sz="1200">
                <a:latin typeface="Garamond" panose="02020404030301010803" pitchFamily="18" charset="0"/>
              </a:rPr>
              <a:t> = 7.5 - 2 = 5.5 and </a:t>
            </a:r>
            <a:r>
              <a:rPr lang="el-GR" sz="1200" i="1" dirty="0" err="1">
                <a:latin typeface="Garamond" panose="02020404030301010803" pitchFamily="18" charset="0"/>
              </a:rPr>
              <a:t>π</a:t>
            </a:r>
            <a:r>
              <a:rPr lang="en-US" sz="1200" i="1" baseline="-25000" err="1">
                <a:latin typeface="Garamond" panose="02020404030301010803" pitchFamily="18" charset="0"/>
              </a:rPr>
              <a:t>B</a:t>
            </a:r>
            <a:r>
              <a:rPr lang="en-US" sz="1200">
                <a:latin typeface="Garamond" panose="02020404030301010803" pitchFamily="18" charset="0"/>
              </a:rPr>
              <a:t> = 10 - 2 = 8.</a:t>
            </a:r>
          </a:p>
        </p:txBody>
      </p:sp>
      <p:sp>
        <p:nvSpPr>
          <p:cNvPr id="15" name="TextBox 14">
            <a:extLst>
              <a:ext uri="{FF2B5EF4-FFF2-40B4-BE49-F238E27FC236}">
                <a16:creationId xmlns:a16="http://schemas.microsoft.com/office/drawing/2014/main" id="{F4AB8C7F-98BD-954D-A078-FF1550BBCDA6}"/>
              </a:ext>
            </a:extLst>
          </p:cNvPr>
          <p:cNvSpPr txBox="1"/>
          <p:nvPr/>
        </p:nvSpPr>
        <p:spPr>
          <a:xfrm>
            <a:off x="366989" y="1371602"/>
            <a:ext cx="351378" cy="369332"/>
          </a:xfrm>
          <a:prstGeom prst="rect">
            <a:avLst/>
          </a:prstGeom>
          <a:noFill/>
        </p:spPr>
        <p:txBody>
          <a:bodyPr wrap="none" rtlCol="0" anchor="ctr">
            <a:spAutoFit/>
          </a:bodyPr>
          <a:lstStyle/>
          <a:p>
            <a:r>
              <a:rPr lang="en-US" b="1">
                <a:latin typeface="Arial" panose="020B0604020202020204" pitchFamily="34" charset="0"/>
                <a:cs typeface="Arial" panose="020B0604020202020204" pitchFamily="34" charset="0"/>
              </a:rPr>
              <a:t>A</a:t>
            </a:r>
          </a:p>
        </p:txBody>
      </p:sp>
      <p:sp>
        <p:nvSpPr>
          <p:cNvPr id="68" name="TextBox 67">
            <a:extLst>
              <a:ext uri="{FF2B5EF4-FFF2-40B4-BE49-F238E27FC236}">
                <a16:creationId xmlns:a16="http://schemas.microsoft.com/office/drawing/2014/main" id="{F56F0399-52B2-2F46-8041-A43543F25615}"/>
              </a:ext>
            </a:extLst>
          </p:cNvPr>
          <p:cNvSpPr txBox="1"/>
          <p:nvPr/>
        </p:nvSpPr>
        <p:spPr>
          <a:xfrm>
            <a:off x="7096152" y="1371602"/>
            <a:ext cx="351378" cy="369332"/>
          </a:xfrm>
          <a:prstGeom prst="rect">
            <a:avLst/>
          </a:prstGeom>
          <a:noFill/>
        </p:spPr>
        <p:txBody>
          <a:bodyPr wrap="none" rtlCol="0" anchor="ctr">
            <a:spAutoFit/>
          </a:bodyPr>
          <a:lstStyle/>
          <a:p>
            <a:r>
              <a:rPr lang="en-US" b="1">
                <a:latin typeface="Arial" panose="020B0604020202020204" pitchFamily="34" charset="0"/>
                <a:cs typeface="Arial" panose="020B0604020202020204" pitchFamily="34" charset="0"/>
              </a:rPr>
              <a:t>B</a:t>
            </a:r>
          </a:p>
        </p:txBody>
      </p:sp>
      <p:sp>
        <p:nvSpPr>
          <p:cNvPr id="35" name="TextBox 34">
            <a:extLst>
              <a:ext uri="{FF2B5EF4-FFF2-40B4-BE49-F238E27FC236}">
                <a16:creationId xmlns:a16="http://schemas.microsoft.com/office/drawing/2014/main" id="{E32FD7B0-2B1D-6A49-A967-EDCE77531D50}"/>
              </a:ext>
            </a:extLst>
          </p:cNvPr>
          <p:cNvSpPr txBox="1"/>
          <p:nvPr/>
        </p:nvSpPr>
        <p:spPr>
          <a:xfrm>
            <a:off x="10242434" y="1447308"/>
            <a:ext cx="1463040" cy="892552"/>
          </a:xfrm>
          <a:prstGeom prst="rect">
            <a:avLst/>
          </a:prstGeom>
          <a:noFill/>
        </p:spPr>
        <p:txBody>
          <a:bodyPr wrap="square" lIns="0" rIns="0" rtlCol="0">
            <a:spAutoFit/>
          </a:bodyPr>
          <a:lstStyle/>
          <a:p>
            <a:pPr algn="ctr"/>
            <a:r>
              <a:rPr lang="en-US" sz="1200" b="1" u="sng">
                <a:latin typeface="Garamond" panose="02020404030301010803" pitchFamily="18" charset="0"/>
              </a:rPr>
              <a:t>Player B</a:t>
            </a:r>
          </a:p>
          <a:p>
            <a:pPr algn="ctr"/>
            <a:r>
              <a:rPr lang="en-US" sz="1200">
                <a:latin typeface="Garamond" panose="02020404030301010803" pitchFamily="18" charset="0"/>
              </a:rPr>
              <a:t>(pure negotiator)</a:t>
            </a:r>
          </a:p>
          <a:p>
            <a:endParaRPr lang="en-US" sz="400">
              <a:latin typeface="Garamond" panose="02020404030301010803" pitchFamily="18" charset="0"/>
            </a:endParaRPr>
          </a:p>
          <a:p>
            <a:r>
              <a:rPr lang="en-US" sz="1200" i="1">
                <a:latin typeface="Garamond" panose="02020404030301010803" pitchFamily="18" charset="0"/>
              </a:rPr>
              <a:t>strategy</a:t>
            </a:r>
            <a:r>
              <a:rPr lang="en-US" sz="1200" i="1" baseline="-25000">
                <a:latin typeface="Garamond" panose="02020404030301010803" pitchFamily="18" charset="0"/>
              </a:rPr>
              <a:t>B</a:t>
            </a:r>
            <a:r>
              <a:rPr lang="en-US" sz="1200">
                <a:latin typeface="Garamond" panose="02020404030301010803" pitchFamily="18" charset="0"/>
              </a:rPr>
              <a:t>: 01</a:t>
            </a:r>
          </a:p>
          <a:p>
            <a:r>
              <a:rPr lang="en-US" sz="1200" i="1">
                <a:latin typeface="Garamond" panose="02020404030301010803" pitchFamily="18" charset="0"/>
              </a:rPr>
              <a:t>power</a:t>
            </a:r>
            <a:r>
              <a:rPr lang="en-US" sz="1200" i="1" baseline="-25000">
                <a:latin typeface="Garamond" panose="02020404030301010803" pitchFamily="18" charset="0"/>
              </a:rPr>
              <a:t>B</a:t>
            </a:r>
            <a:r>
              <a:rPr lang="en-US" sz="1200">
                <a:latin typeface="Garamond" panose="02020404030301010803" pitchFamily="18" charset="0"/>
              </a:rPr>
              <a:t>: 0.12</a:t>
            </a:r>
          </a:p>
        </p:txBody>
      </p:sp>
      <p:sp>
        <p:nvSpPr>
          <p:cNvPr id="2" name="Rectangle 1">
            <a:extLst>
              <a:ext uri="{FF2B5EF4-FFF2-40B4-BE49-F238E27FC236}">
                <a16:creationId xmlns:a16="http://schemas.microsoft.com/office/drawing/2014/main" id="{659A063D-2BEB-AF4C-B8D2-0A081EC1DAD7}"/>
              </a:ext>
            </a:extLst>
          </p:cNvPr>
          <p:cNvSpPr/>
          <p:nvPr/>
        </p:nvSpPr>
        <p:spPr>
          <a:xfrm>
            <a:off x="4082143" y="1447308"/>
            <a:ext cx="1151660" cy="519593"/>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FBE7ADF-8ABB-6B49-801F-1B23664689C0}"/>
              </a:ext>
            </a:extLst>
          </p:cNvPr>
          <p:cNvSpPr/>
          <p:nvPr/>
        </p:nvSpPr>
        <p:spPr>
          <a:xfrm>
            <a:off x="3746820" y="1967607"/>
            <a:ext cx="2288012" cy="519593"/>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5EDE021-C7EE-8F4B-8E4E-0376ED861789}"/>
              </a:ext>
            </a:extLst>
          </p:cNvPr>
          <p:cNvSpPr/>
          <p:nvPr/>
        </p:nvSpPr>
        <p:spPr>
          <a:xfrm>
            <a:off x="383224" y="2591039"/>
            <a:ext cx="2107075" cy="586879"/>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C25A923-DC97-7440-B939-27A7EE45132E}"/>
              </a:ext>
            </a:extLst>
          </p:cNvPr>
          <p:cNvSpPr/>
          <p:nvPr/>
        </p:nvSpPr>
        <p:spPr>
          <a:xfrm>
            <a:off x="437732" y="3184241"/>
            <a:ext cx="2643570" cy="681312"/>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35E0865-25BA-0641-8287-8A6236711922}"/>
              </a:ext>
            </a:extLst>
          </p:cNvPr>
          <p:cNvSpPr/>
          <p:nvPr/>
        </p:nvSpPr>
        <p:spPr>
          <a:xfrm>
            <a:off x="5724473" y="3160953"/>
            <a:ext cx="612281" cy="717306"/>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3647F7C-2CC6-024D-895B-4264004FA4C3}"/>
              </a:ext>
            </a:extLst>
          </p:cNvPr>
          <p:cNvSpPr/>
          <p:nvPr/>
        </p:nvSpPr>
        <p:spPr>
          <a:xfrm>
            <a:off x="5233804" y="3887999"/>
            <a:ext cx="1836742" cy="451925"/>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BA857-0574-BB47-8FAC-AF50BBB2DE00}"/>
              </a:ext>
            </a:extLst>
          </p:cNvPr>
          <p:cNvSpPr/>
          <p:nvPr/>
        </p:nvSpPr>
        <p:spPr>
          <a:xfrm>
            <a:off x="1735290" y="3887999"/>
            <a:ext cx="409744" cy="538322"/>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2C8E235-F7D7-B64B-89C9-36408438B95A}"/>
              </a:ext>
            </a:extLst>
          </p:cNvPr>
          <p:cNvSpPr/>
          <p:nvPr/>
        </p:nvSpPr>
        <p:spPr>
          <a:xfrm>
            <a:off x="848796" y="4426321"/>
            <a:ext cx="2310235" cy="830996"/>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69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3B7C4B-3FA6-C54A-A3EE-A7CBCD6B7138}"/>
                  </a:ext>
                </a:extLst>
              </p:cNvPr>
              <p:cNvSpPr txBox="1"/>
              <p:nvPr/>
            </p:nvSpPr>
            <p:spPr>
              <a:xfrm>
                <a:off x="0" y="405585"/>
                <a:ext cx="12192000" cy="7912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𝐴</m:t>
                          </m:r>
                        </m:e>
                        <m:sub>
                          <m:r>
                            <a:rPr lang="en-US" sz="2400" b="0" i="1">
                              <a:latin typeface="Cambria Math" panose="02040503050406030204" pitchFamily="18" charset="0"/>
                            </a:rPr>
                            <m:t>𝑡</m:t>
                          </m:r>
                        </m:sub>
                      </m:sSub>
                      <m:r>
                        <a:rPr lang="en-US" sz="2400" b="0" i="1">
                          <a:latin typeface="Cambria Math" panose="02040503050406030204" pitchFamily="18" charset="0"/>
                        </a:rPr>
                        <m:t>=</m:t>
                      </m:r>
                      <m:f>
                        <m:fPr>
                          <m:ctrlPr>
                            <a:rPr lang="en-US" sz="2400" b="0" i="1">
                              <a:latin typeface="Cambria Math" panose="02040503050406030204" pitchFamily="18" charset="0"/>
                            </a:rPr>
                          </m:ctrlPr>
                        </m:fPr>
                        <m:num>
                          <m:r>
                            <a:rPr lang="en-US" sz="2400" b="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𝑁</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𝛿</m:t>
                          </m:r>
                          <m:r>
                            <a:rPr lang="en-US" sz="2400" b="0" i="1">
                              <a:latin typeface="Cambria Math" panose="02040503050406030204" pitchFamily="18" charset="0"/>
                              <a:ea typeface="Cambria Math" panose="02040503050406030204" pitchFamily="18" charset="0"/>
                            </a:rPr>
                            <m:t>+(1−</m:t>
                          </m:r>
                          <m:r>
                            <a:rPr lang="en-US" sz="2400" b="0" i="1">
                              <a:latin typeface="Cambria Math" panose="02040503050406030204" pitchFamily="18" charset="0"/>
                              <a:ea typeface="Cambria Math" panose="02040503050406030204" pitchFamily="18" charset="0"/>
                            </a:rPr>
                            <m:t>𝛿</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𝐼</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𝜋</m:t>
                          </m:r>
                        </m:num>
                        <m:den>
                          <m:sSub>
                            <m:sSubPr>
                              <m:ctrlPr>
                                <a:rPr lang="en-US" sz="2400" b="0" i="1">
                                  <a:latin typeface="Cambria Math" panose="02040503050406030204" pitchFamily="18" charset="0"/>
                                </a:rPr>
                              </m:ctrlPr>
                            </m:sSubPr>
                            <m:e>
                              <m:r>
                                <a:rPr lang="en-US" sz="2400" b="0" i="1">
                                  <a:latin typeface="Cambria Math" panose="02040503050406030204" pitchFamily="18" charset="0"/>
                                </a:rPr>
                                <m:t>𝑁</m:t>
                              </m:r>
                            </m:e>
                            <m:sub>
                              <m:r>
                                <a:rPr lang="en-US" sz="2400" b="0" i="1">
                                  <a:latin typeface="Cambria Math" panose="02040503050406030204" pitchFamily="18" charset="0"/>
                                </a:rPr>
                                <m:t>𝑡</m:t>
                              </m:r>
                            </m:sub>
                          </m:sSub>
                        </m:den>
                      </m:f>
                    </m:oMath>
                  </m:oMathPara>
                </a14:m>
                <a:endParaRPr lang="en-US" sz="2400"/>
              </a:p>
            </p:txBody>
          </p:sp>
        </mc:Choice>
        <mc:Fallback xmlns="">
          <p:sp>
            <p:nvSpPr>
              <p:cNvPr id="4" name="TextBox 3">
                <a:extLst>
                  <a:ext uri="{FF2B5EF4-FFF2-40B4-BE49-F238E27FC236}">
                    <a16:creationId xmlns:a16="http://schemas.microsoft.com/office/drawing/2014/main" id="{CF3B7C4B-3FA6-C54A-A3EE-A7CBCD6B7138}"/>
                  </a:ext>
                </a:extLst>
              </p:cNvPr>
              <p:cNvSpPr txBox="1">
                <a:spLocks noRot="1" noChangeAspect="1" noMove="1" noResize="1" noEditPoints="1" noAdjustHandles="1" noChangeArrowheads="1" noChangeShapeType="1" noTextEdit="1"/>
              </p:cNvSpPr>
              <p:nvPr/>
            </p:nvSpPr>
            <p:spPr>
              <a:xfrm>
                <a:off x="0" y="405585"/>
                <a:ext cx="12192000" cy="791242"/>
              </a:xfrm>
              <a:prstGeom prst="rect">
                <a:avLst/>
              </a:prstGeom>
              <a:blipFill>
                <a:blip r:embed="rId3"/>
                <a:stretch>
                  <a:fillRect t="-4762" b="-476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1BE771E-3309-784C-938B-132C57B7F017}"/>
              </a:ext>
            </a:extLst>
          </p:cNvPr>
          <p:cNvSpPr txBox="1"/>
          <p:nvPr/>
        </p:nvSpPr>
        <p:spPr>
          <a:xfrm>
            <a:off x="-207200" y="2829209"/>
            <a:ext cx="4486741" cy="369332"/>
          </a:xfrm>
          <a:prstGeom prst="rect">
            <a:avLst/>
          </a:prstGeom>
          <a:noFill/>
        </p:spPr>
        <p:txBody>
          <a:bodyPr wrap="none" rtlCol="0">
            <a:spAutoFit/>
          </a:bodyPr>
          <a:lstStyle/>
          <a:p>
            <a:r>
              <a:rPr lang="en-US"/>
              <a:t>REINFORCEMENT: delta = 0, phi = 1, kappa = 0</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E305102-F119-9544-AE41-55178E0FCCA9}"/>
                  </a:ext>
                </a:extLst>
              </p:cNvPr>
              <p:cNvSpPr txBox="1"/>
              <p:nvPr/>
            </p:nvSpPr>
            <p:spPr>
              <a:xfrm>
                <a:off x="4279541" y="1366958"/>
                <a:ext cx="36329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𝑁</m:t>
                          </m:r>
                        </m:e>
                        <m:sub>
                          <m:r>
                            <a:rPr lang="en-US" sz="2400" b="0" i="1">
                              <a:latin typeface="Cambria Math" panose="02040503050406030204" pitchFamily="18" charset="0"/>
                            </a:rPr>
                            <m:t>𝑡</m:t>
                          </m:r>
                        </m:sub>
                      </m:sSub>
                      <m:r>
                        <a:rPr lang="en-US" sz="2400" b="0" i="1">
                          <a:latin typeface="Cambria Math" panose="02040503050406030204" pitchFamily="18" charset="0"/>
                        </a:rPr>
                        <m:t>= </m:t>
                      </m:r>
                      <m:r>
                        <a:rPr lang="en-US" sz="2400" b="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m:t>
                      </m:r>
                      <m:d>
                        <m:dPr>
                          <m:ctrlPr>
                            <a:rPr lang="en-US" sz="2400" b="0" i="1">
                              <a:latin typeface="Cambria Math" panose="02040503050406030204" pitchFamily="18" charset="0"/>
                              <a:ea typeface="Cambria Math" panose="02040503050406030204" pitchFamily="18" charset="0"/>
                            </a:rPr>
                          </m:ctrlPr>
                        </m:dPr>
                        <m:e>
                          <m:r>
                            <a:rPr lang="en-US" sz="2400" b="0" i="1">
                              <a:latin typeface="Cambria Math" panose="02040503050406030204" pitchFamily="18" charset="0"/>
                              <a:ea typeface="Cambria Math" panose="02040503050406030204" pitchFamily="18" charset="0"/>
                            </a:rPr>
                            <m:t>1−</m:t>
                          </m:r>
                          <m:r>
                            <a:rPr lang="en-US" sz="2400" b="0" i="1">
                              <a:latin typeface="Cambria Math" panose="02040503050406030204" pitchFamily="18" charset="0"/>
                              <a:ea typeface="Cambria Math" panose="02040503050406030204" pitchFamily="18" charset="0"/>
                            </a:rPr>
                            <m:t>𝜅</m:t>
                          </m:r>
                        </m:e>
                      </m:d>
                      <m:r>
                        <a:rPr lang="en-US" sz="2400" b="0" i="1">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𝑁</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+1</m:t>
                      </m:r>
                    </m:oMath>
                  </m:oMathPara>
                </a14:m>
                <a:endParaRPr lang="en-US" sz="2400"/>
              </a:p>
            </p:txBody>
          </p:sp>
        </mc:Choice>
        <mc:Fallback xmlns="">
          <p:sp>
            <p:nvSpPr>
              <p:cNvPr id="8" name="TextBox 7">
                <a:extLst>
                  <a:ext uri="{FF2B5EF4-FFF2-40B4-BE49-F238E27FC236}">
                    <a16:creationId xmlns:a16="http://schemas.microsoft.com/office/drawing/2014/main" id="{EE305102-F119-9544-AE41-55178E0FCCA9}"/>
                  </a:ext>
                </a:extLst>
              </p:cNvPr>
              <p:cNvSpPr txBox="1">
                <a:spLocks noRot="1" noChangeAspect="1" noMove="1" noResize="1" noEditPoints="1" noAdjustHandles="1" noChangeArrowheads="1" noChangeShapeType="1" noTextEdit="1"/>
              </p:cNvSpPr>
              <p:nvPr/>
            </p:nvSpPr>
            <p:spPr>
              <a:xfrm>
                <a:off x="4279541" y="1366958"/>
                <a:ext cx="3632918" cy="369332"/>
              </a:xfrm>
              <a:prstGeom prst="rect">
                <a:avLst/>
              </a:prstGeom>
              <a:blipFill>
                <a:blip r:embed="rId4"/>
                <a:stretch>
                  <a:fillRect l="-1389" t="-6667" r="-1389" b="-400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404F01F-6DCB-8A4A-B57F-281F10EC4273}"/>
              </a:ext>
            </a:extLst>
          </p:cNvPr>
          <p:cNvSpPr txBox="1"/>
          <p:nvPr/>
        </p:nvSpPr>
        <p:spPr>
          <a:xfrm>
            <a:off x="464842" y="3952912"/>
            <a:ext cx="3814699" cy="369332"/>
          </a:xfrm>
          <a:prstGeom prst="rect">
            <a:avLst/>
          </a:prstGeom>
          <a:noFill/>
        </p:spPr>
        <p:txBody>
          <a:bodyPr wrap="none" rtlCol="0">
            <a:spAutoFit/>
          </a:bodyPr>
          <a:lstStyle/>
          <a:p>
            <a:r>
              <a:rPr lang="en-US"/>
              <a:t>RATIONAL: delta = 1, phi = 1, kappa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CB7C13-9ACF-5B41-B4AD-8846739A1D35}"/>
                  </a:ext>
                </a:extLst>
              </p:cNvPr>
              <p:cNvSpPr txBox="1"/>
              <p:nvPr/>
            </p:nvSpPr>
            <p:spPr>
              <a:xfrm>
                <a:off x="0" y="2859993"/>
                <a:ext cx="12192000" cy="7034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𝐴</m:t>
                          </m:r>
                        </m:e>
                        <m:sub>
                          <m:r>
                            <a:rPr lang="en-US" sz="2400" b="0" i="1">
                              <a:latin typeface="Cambria Math" panose="02040503050406030204" pitchFamily="18" charset="0"/>
                            </a:rPr>
                            <m:t>𝑡</m:t>
                          </m:r>
                        </m:sub>
                      </m:sSub>
                      <m:r>
                        <a:rPr lang="en-US" sz="2400" b="0" i="1">
                          <a:latin typeface="Cambria Math" panose="02040503050406030204" pitchFamily="18" charset="0"/>
                        </a:rPr>
                        <m:t>=</m:t>
                      </m:r>
                      <m:f>
                        <m:fPr>
                          <m:ctrlPr>
                            <a:rPr lang="en-US" sz="2400" b="0" i="1">
                              <a:latin typeface="Cambria Math" panose="02040503050406030204" pitchFamily="18" charset="0"/>
                            </a:rPr>
                          </m:ctrlPr>
                        </m:fPr>
                        <m:num>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r>
                            <a:rPr lang="en-US" sz="2400" b="0" i="1">
                              <a:latin typeface="Cambria Math" panose="02040503050406030204" pitchFamily="18" charset="0"/>
                              <a:ea typeface="Cambria Math" panose="02040503050406030204" pitchFamily="18" charset="0"/>
                            </a:rPr>
                            <m:t>𝐼</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𝜋</m:t>
                          </m:r>
                        </m:num>
                        <m:den>
                          <m:r>
                            <a:rPr lang="en-US" sz="2400" b="0" i="1">
                              <a:latin typeface="Cambria Math" panose="02040503050406030204" pitchFamily="18" charset="0"/>
                            </a:rPr>
                            <m:t>𝑡</m:t>
                          </m:r>
                        </m:den>
                      </m:f>
                    </m:oMath>
                  </m:oMathPara>
                </a14:m>
                <a:endParaRPr lang="en-US" sz="2400"/>
              </a:p>
            </p:txBody>
          </p:sp>
        </mc:Choice>
        <mc:Fallback xmlns="">
          <p:sp>
            <p:nvSpPr>
              <p:cNvPr id="13" name="TextBox 12">
                <a:extLst>
                  <a:ext uri="{FF2B5EF4-FFF2-40B4-BE49-F238E27FC236}">
                    <a16:creationId xmlns:a16="http://schemas.microsoft.com/office/drawing/2014/main" id="{C5CB7C13-9ACF-5B41-B4AD-8846739A1D35}"/>
                  </a:ext>
                </a:extLst>
              </p:cNvPr>
              <p:cNvSpPr txBox="1">
                <a:spLocks noRot="1" noChangeAspect="1" noMove="1" noResize="1" noEditPoints="1" noAdjustHandles="1" noChangeArrowheads="1" noChangeShapeType="1" noTextEdit="1"/>
              </p:cNvSpPr>
              <p:nvPr/>
            </p:nvSpPr>
            <p:spPr>
              <a:xfrm>
                <a:off x="0" y="2859993"/>
                <a:ext cx="12192000" cy="703462"/>
              </a:xfrm>
              <a:prstGeom prst="rect">
                <a:avLst/>
              </a:prstGeom>
              <a:blipFill>
                <a:blip r:embed="rId5"/>
                <a:stretch>
                  <a:fillRect t="-357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88A97C-D61E-354A-9F0D-C4BDC7E8AE32}"/>
                  </a:ext>
                </a:extLst>
              </p:cNvPr>
              <p:cNvSpPr txBox="1"/>
              <p:nvPr/>
            </p:nvSpPr>
            <p:spPr>
              <a:xfrm>
                <a:off x="0" y="3945764"/>
                <a:ext cx="12192000" cy="7034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𝐴</m:t>
                          </m:r>
                        </m:e>
                        <m:sub>
                          <m:r>
                            <a:rPr lang="en-US" sz="2400" b="0" i="1">
                              <a:latin typeface="Cambria Math" panose="02040503050406030204" pitchFamily="18" charset="0"/>
                            </a:rPr>
                            <m:t>𝑡</m:t>
                          </m:r>
                        </m:sub>
                      </m:sSub>
                      <m:r>
                        <a:rPr lang="en-US" sz="2400" b="0" i="1">
                          <a:latin typeface="Cambria Math" panose="02040503050406030204" pitchFamily="18" charset="0"/>
                        </a:rPr>
                        <m:t>=</m:t>
                      </m:r>
                      <m:f>
                        <m:fPr>
                          <m:ctrlPr>
                            <a:rPr lang="en-US" sz="2400" b="0" i="1">
                              <a:latin typeface="Cambria Math" panose="02040503050406030204" pitchFamily="18" charset="0"/>
                            </a:rPr>
                          </m:ctrlPr>
                        </m:fPr>
                        <m:num>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r>
                            <a:rPr lang="en-US" sz="2400" b="0" i="1">
                              <a:latin typeface="Cambria Math" panose="02040503050406030204" pitchFamily="18" charset="0"/>
                              <a:ea typeface="Cambria Math" panose="02040503050406030204" pitchFamily="18" charset="0"/>
                            </a:rPr>
                            <m:t>𝜋</m:t>
                          </m:r>
                        </m:num>
                        <m:den>
                          <m:r>
                            <a:rPr lang="en-US" sz="2400" b="0" i="1">
                              <a:latin typeface="Cambria Math" panose="02040503050406030204" pitchFamily="18" charset="0"/>
                            </a:rPr>
                            <m:t>𝑡</m:t>
                          </m:r>
                        </m:den>
                      </m:f>
                    </m:oMath>
                  </m:oMathPara>
                </a14:m>
                <a:endParaRPr lang="en-US" sz="2400"/>
              </a:p>
            </p:txBody>
          </p:sp>
        </mc:Choice>
        <mc:Fallback xmlns="">
          <p:sp>
            <p:nvSpPr>
              <p:cNvPr id="17" name="TextBox 16">
                <a:extLst>
                  <a:ext uri="{FF2B5EF4-FFF2-40B4-BE49-F238E27FC236}">
                    <a16:creationId xmlns:a16="http://schemas.microsoft.com/office/drawing/2014/main" id="{3288A97C-D61E-354A-9F0D-C4BDC7E8AE32}"/>
                  </a:ext>
                </a:extLst>
              </p:cNvPr>
              <p:cNvSpPr txBox="1">
                <a:spLocks noRot="1" noChangeAspect="1" noMove="1" noResize="1" noEditPoints="1" noAdjustHandles="1" noChangeArrowheads="1" noChangeShapeType="1" noTextEdit="1"/>
              </p:cNvSpPr>
              <p:nvPr/>
            </p:nvSpPr>
            <p:spPr>
              <a:xfrm>
                <a:off x="0" y="3945764"/>
                <a:ext cx="12192000" cy="703462"/>
              </a:xfrm>
              <a:prstGeom prst="rect">
                <a:avLst/>
              </a:prstGeom>
              <a:blipFill>
                <a:blip r:embed="rId6"/>
                <a:stretch>
                  <a:fillRect t="-3509" b="-10526"/>
                </a:stretch>
              </a:blipFill>
            </p:spPr>
            <p:txBody>
              <a:bodyPr/>
              <a:lstStyle/>
              <a:p>
                <a:r>
                  <a:rPr lang="en-US">
                    <a:noFill/>
                  </a:rPr>
                  <a:t> </a:t>
                </a:r>
              </a:p>
            </p:txBody>
          </p:sp>
        </mc:Fallback>
      </mc:AlternateContent>
    </p:spTree>
    <p:extLst>
      <p:ext uri="{BB962C8B-B14F-4D97-AF65-F5344CB8AC3E}">
        <p14:creationId xmlns:p14="http://schemas.microsoft.com/office/powerpoint/2010/main" val="198301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17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2474784" y="2482577"/>
            <a:ext cx="1883658" cy="646331"/>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Did both players advertise the same thing?</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adv</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334331" y="3177920"/>
            <a:ext cx="2824701" cy="646331"/>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payoffs of advertised moves:</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err="1">
                <a:latin typeface="Garamond" panose="02020404030301010803" pitchFamily="18" charset="0"/>
              </a:rPr>
              <a:t>]</a:t>
            </a:r>
            <a:endParaRPr lang="en-US" sz="1200" dirty="0">
              <a:latin typeface="Garamond" panose="02020404030301010803" pitchFamily="18" charset="0"/>
            </a:endParaRP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err="1">
                <a:latin typeface="Garamond" panose="02020404030301010803" pitchFamily="18" charset="0"/>
              </a:rPr>
              <a:t>]</a:t>
            </a:r>
            <a:endParaRPr lang="en-US" sz="1200" dirty="0">
              <a:latin typeface="Garamond" panose="02020404030301010803" pitchFamily="18" charset="0"/>
            </a:endParaRPr>
          </a:p>
        </p:txBody>
      </p:sp>
      <p:sp>
        <p:nvSpPr>
          <p:cNvPr id="26" name="TextBox 25">
            <a:extLst>
              <a:ext uri="{FF2B5EF4-FFF2-40B4-BE49-F238E27FC236}">
                <a16:creationId xmlns:a16="http://schemas.microsoft.com/office/drawing/2014/main" id="{09574627-DC2C-E74C-AB46-9D36EC279ECD}"/>
              </a:ext>
            </a:extLst>
          </p:cNvPr>
          <p:cNvSpPr txBox="1"/>
          <p:nvPr/>
        </p:nvSpPr>
        <p:spPr>
          <a:xfrm>
            <a:off x="5233803" y="3883129"/>
            <a:ext cx="1836743" cy="461665"/>
          </a:xfrm>
          <a:prstGeom prst="rect">
            <a:avLst/>
          </a:prstGeom>
          <a:noFill/>
          <a:ln w="12700">
            <a:noFill/>
            <a:prstDash val="sysDot"/>
          </a:ln>
        </p:spPr>
        <p:txBody>
          <a:bodyPr wrap="square" rtlCol="0" anchor="ctr">
            <a:spAutoFit/>
          </a:bodyPr>
          <a:lstStyle/>
          <a:p>
            <a:pPr algn="ctr"/>
            <a:r>
              <a:rPr lang="en-US" sz="1200" b="1" dirty="0" err="1">
                <a:latin typeface="Garamond" panose="02020404030301010803" pitchFamily="18" charset="0"/>
              </a:rPr>
              <a:t>Both players get nothing:</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2114582" y="3878259"/>
            <a:ext cx="2604061"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Does A have more bargaining power?</a:t>
            </a:r>
          </a:p>
          <a:p>
            <a:pPr algn="ctr"/>
            <a:r>
              <a:rPr lang="en-US" sz="1200" i="1" dirty="0" err="1">
                <a:latin typeface="Garamond" panose="02020404030301010803" pitchFamily="18" charset="0"/>
              </a:rPr>
              <a:t>power</a:t>
            </a:r>
            <a:r>
              <a:rPr lang="en-US" sz="1200" i="1" baseline="-25000" dirty="0" err="1">
                <a:latin typeface="Garamond" panose="02020404030301010803" pitchFamily="18" charset="0"/>
              </a:rPr>
              <a:t>A</a:t>
            </a:r>
            <a:r>
              <a:rPr lang="en-US" sz="1200" dirty="0">
                <a:latin typeface="Garamond" panose="02020404030301010803" pitchFamily="18" charset="0"/>
              </a:rPr>
              <a:t> &gt; </a:t>
            </a:r>
            <a:r>
              <a:rPr lang="en-US" sz="1200" i="1" dirty="0" err="1">
                <a:latin typeface="Garamond" panose="02020404030301010803" pitchFamily="18" charset="0"/>
              </a:rPr>
              <a:t>power</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36" name="TextBox 35">
            <a:extLst>
              <a:ext uri="{FF2B5EF4-FFF2-40B4-BE49-F238E27FC236}">
                <a16:creationId xmlns:a16="http://schemas.microsoft.com/office/drawing/2014/main" id="{062309DF-09B5-FB45-817C-39216130758A}"/>
              </a:ext>
            </a:extLst>
          </p:cNvPr>
          <p:cNvSpPr txBox="1"/>
          <p:nvPr/>
        </p:nvSpPr>
        <p:spPr>
          <a:xfrm>
            <a:off x="3678921" y="3182915"/>
            <a:ext cx="2137944"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Are both players negotiators? </a:t>
            </a:r>
          </a:p>
          <a:p>
            <a:pPr algn="ctr"/>
            <a:r>
              <a:rPr lang="en-US" sz="1200" i="1" dirty="0" err="1">
                <a:latin typeface="Garamond" panose="02020404030301010803" pitchFamily="18" charset="0"/>
              </a:rPr>
              <a:t>strat</a:t>
            </a:r>
            <a:r>
              <a:rPr lang="en-US" sz="1200" i="1" baseline="-25000" dirty="0" err="1">
                <a:latin typeface="Garamond" panose="02020404030301010803" pitchFamily="18" charset="0"/>
              </a:rPr>
              <a:t>A</a:t>
            </a:r>
            <a:r>
              <a:rPr lang="en-US" sz="1200" dirty="0">
                <a:latin typeface="Garamond" panose="02020404030301010803" pitchFamily="18" charset="0"/>
              </a:rPr>
              <a:t> == X1 &amp; </a:t>
            </a:r>
            <a:r>
              <a:rPr lang="en-US" sz="1200" i="1" dirty="0" err="1">
                <a:latin typeface="Garamond" panose="02020404030301010803" pitchFamily="18" charset="0"/>
              </a:rPr>
              <a:t>strat</a:t>
            </a:r>
            <a:r>
              <a:rPr lang="en-US" sz="1200" i="1" baseline="-25000" dirty="0" err="1">
                <a:latin typeface="Garamond" panose="02020404030301010803" pitchFamily="18" charset="0"/>
              </a:rPr>
              <a:t>B</a:t>
            </a:r>
            <a:r>
              <a:rPr lang="en-US" sz="12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848797" y="4390427"/>
            <a:ext cx="2310235"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A’s move minus the negotiation cost:</a:t>
            </a:r>
          </a:p>
          <a:p>
            <a:pPr algn="ctr"/>
            <a:r>
              <a:rPr lang="el-GR" sz="1200" i="1" dirty="0">
                <a:latin typeface="Garamond" panose="02020404030301010803" pitchFamily="18" charset="0"/>
              </a:rPr>
              <a:t>π</a:t>
            </a:r>
            <a:r>
              <a:rPr lang="en-US" sz="1200" i="1" baseline="-25000" dirty="0">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3674192" y="4393932"/>
            <a:ext cx="2360640"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B’s move minus the negotiation 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2670265" y="1451231"/>
            <a:ext cx="1492696"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Is A a conservative? </a:t>
            </a:r>
          </a:p>
          <a:p>
            <a:pPr algn="ctr"/>
            <a:r>
              <a:rPr lang="en-US" sz="1200" i="1" dirty="0" err="1">
                <a:latin typeface="Garamond" panose="02020404030301010803" pitchFamily="18" charset="0"/>
              </a:rPr>
              <a:t>strategy</a:t>
            </a:r>
            <a:r>
              <a:rPr lang="en-US" sz="1200" i="1" baseline="-25000" dirty="0" err="1">
                <a:latin typeface="Garamond" panose="02020404030301010803" pitchFamily="18" charset="0"/>
              </a:rPr>
              <a:t>A</a:t>
            </a:r>
            <a:r>
              <a:rPr lang="en-US" sz="1200" dirty="0">
                <a:latin typeface="Garamond" panose="02020404030301010803" pitchFamily="18" charset="0"/>
              </a:rPr>
              <a:t> == 1X</a:t>
            </a:r>
          </a:p>
        </p:txBody>
      </p:sp>
      <p:sp>
        <p:nvSpPr>
          <p:cNvPr id="52" name="TextBox 51">
            <a:extLst>
              <a:ext uri="{FF2B5EF4-FFF2-40B4-BE49-F238E27FC236}">
                <a16:creationId xmlns:a16="http://schemas.microsoft.com/office/drawing/2014/main" id="{DF9EE3A4-9A13-CC44-9F50-E4703346BF86}"/>
              </a:ext>
            </a:extLst>
          </p:cNvPr>
          <p:cNvSpPr txBox="1"/>
          <p:nvPr/>
        </p:nvSpPr>
        <p:spPr>
          <a:xfrm>
            <a:off x="1051959" y="1966902"/>
            <a:ext cx="2107074"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status quo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status quo</a:t>
            </a:r>
            <a:endParaRPr lang="en-US" sz="1200" i="1" baseline="-25000" dirty="0">
              <a:latin typeface="Garamond" panose="02020404030301010803" pitchFamily="18" charset="0"/>
            </a:endParaRPr>
          </a:p>
        </p:txBody>
      </p:sp>
      <p:sp>
        <p:nvSpPr>
          <p:cNvPr id="55" name="TextBox 54">
            <a:extLst>
              <a:ext uri="{FF2B5EF4-FFF2-40B4-BE49-F238E27FC236}">
                <a16:creationId xmlns:a16="http://schemas.microsoft.com/office/drawing/2014/main" id="{56CF01BD-F378-A34B-809D-0249D0CB98C6}"/>
              </a:ext>
            </a:extLst>
          </p:cNvPr>
          <p:cNvSpPr txBox="1"/>
          <p:nvPr/>
        </p:nvSpPr>
        <p:spPr>
          <a:xfrm>
            <a:off x="3674192" y="1966902"/>
            <a:ext cx="2415735"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highest-payoff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pref</a:t>
            </a:r>
            <a:r>
              <a:rPr lang="en-US" sz="1200" i="1" baseline="-25000" dirty="0" err="1">
                <a:latin typeface="Garamond" panose="02020404030301010803" pitchFamily="18" charset="0"/>
              </a:rPr>
              <a:t>A</a:t>
            </a:r>
            <a:endParaRPr lang="en-US" sz="1200" i="1" baseline="-25000" dirty="0">
              <a:latin typeface="Garamond" panose="02020404030301010803" pitchFamily="18" charset="0"/>
            </a:endParaRPr>
          </a:p>
        </p:txBody>
      </p:sp>
      <p:cxnSp>
        <p:nvCxnSpPr>
          <p:cNvPr id="8" name="Elbow Connector 7">
            <a:extLst>
              <a:ext uri="{FF2B5EF4-FFF2-40B4-BE49-F238E27FC236}">
                <a16:creationId xmlns:a16="http://schemas.microsoft.com/office/drawing/2014/main" id="{856008BB-00E1-7D43-A4B5-3BEDEA77DBD1}"/>
              </a:ext>
            </a:extLst>
          </p:cNvPr>
          <p:cNvCxnSpPr>
            <a:cxnSpLocks/>
          </p:cNvCxnSpPr>
          <p:nvPr/>
        </p:nvCxnSpPr>
        <p:spPr>
          <a:xfrm rot="10800000" flipV="1">
            <a:off x="2105497" y="1585808"/>
            <a:ext cx="564769" cy="381094"/>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1678B00-1CB3-7048-A84B-E62E16831EC6}"/>
              </a:ext>
            </a:extLst>
          </p:cNvPr>
          <p:cNvCxnSpPr>
            <a:cxnSpLocks/>
          </p:cNvCxnSpPr>
          <p:nvPr/>
        </p:nvCxnSpPr>
        <p:spPr>
          <a:xfrm>
            <a:off x="4162961" y="1585808"/>
            <a:ext cx="719099" cy="381094"/>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47BD5792-1FBA-1447-801C-1CAFBF2458EE}"/>
              </a:ext>
            </a:extLst>
          </p:cNvPr>
          <p:cNvCxnSpPr>
            <a:cxnSpLocks/>
          </p:cNvCxnSpPr>
          <p:nvPr/>
        </p:nvCxnSpPr>
        <p:spPr>
          <a:xfrm rot="10800000" flipV="1">
            <a:off x="3416614" y="2101479"/>
            <a:ext cx="257579"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B2A9D6A0-36D5-AC48-BF57-026FA563E6EA}"/>
              </a:ext>
            </a:extLst>
          </p:cNvPr>
          <p:cNvCxnSpPr>
            <a:cxnSpLocks/>
          </p:cNvCxnSpPr>
          <p:nvPr/>
        </p:nvCxnSpPr>
        <p:spPr>
          <a:xfrm>
            <a:off x="3159033" y="2101479"/>
            <a:ext cx="257580"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1DE68AA-7D43-C546-A3D1-D337080D4874}"/>
              </a:ext>
            </a:extLst>
          </p:cNvPr>
          <p:cNvCxnSpPr>
            <a:cxnSpLocks/>
          </p:cNvCxnSpPr>
          <p:nvPr/>
        </p:nvCxnSpPr>
        <p:spPr>
          <a:xfrm>
            <a:off x="4358442" y="2709487"/>
            <a:ext cx="389451" cy="473428"/>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BB3C4C-799C-1E44-B7F9-61A03822E466}"/>
              </a:ext>
            </a:extLst>
          </p:cNvPr>
          <p:cNvCxnSpPr>
            <a:cxnSpLocks/>
          </p:cNvCxnSpPr>
          <p:nvPr/>
        </p:nvCxnSpPr>
        <p:spPr>
          <a:xfrm rot="10800000" flipV="1">
            <a:off x="1746682" y="2709486"/>
            <a:ext cx="728102" cy="468433"/>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83820C7-AAD5-F742-9B45-8CE535D184EA}"/>
              </a:ext>
            </a:extLst>
          </p:cNvPr>
          <p:cNvCxnSpPr>
            <a:cxnSpLocks/>
          </p:cNvCxnSpPr>
          <p:nvPr/>
        </p:nvCxnSpPr>
        <p:spPr>
          <a:xfrm rot="10800000" flipV="1">
            <a:off x="3416613" y="3317491"/>
            <a:ext cx="262308" cy="560767"/>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406C2F8-50A1-F448-A604-D7542070BCAD}"/>
              </a:ext>
            </a:extLst>
          </p:cNvPr>
          <p:cNvCxnSpPr>
            <a:cxnSpLocks/>
          </p:cNvCxnSpPr>
          <p:nvPr/>
        </p:nvCxnSpPr>
        <p:spPr>
          <a:xfrm>
            <a:off x="5816865" y="3317492"/>
            <a:ext cx="335310" cy="565637"/>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572E3D4-9ECF-B546-AC16-A02CB2734A2A}"/>
              </a:ext>
            </a:extLst>
          </p:cNvPr>
          <p:cNvCxnSpPr>
            <a:cxnSpLocks/>
          </p:cNvCxnSpPr>
          <p:nvPr/>
        </p:nvCxnSpPr>
        <p:spPr>
          <a:xfrm>
            <a:off x="4718643" y="4012836"/>
            <a:ext cx="135869" cy="381096"/>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5B0D541-5706-1347-AB62-6A74CC54B333}"/>
              </a:ext>
            </a:extLst>
          </p:cNvPr>
          <p:cNvCxnSpPr>
            <a:cxnSpLocks/>
          </p:cNvCxnSpPr>
          <p:nvPr/>
        </p:nvCxnSpPr>
        <p:spPr>
          <a:xfrm rot="10800000" flipV="1">
            <a:off x="2003916" y="4012835"/>
            <a:ext cx="110667" cy="37759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335D7FF7-BC91-9F4B-B7A7-B5B500402FAC}"/>
              </a:ext>
            </a:extLst>
          </p:cNvPr>
          <p:cNvGraphicFramePr>
            <a:graphicFrameLocks noGrp="1"/>
          </p:cNvGraphicFramePr>
          <p:nvPr>
            <p:extLst>
              <p:ext uri="{D42A27DB-BD31-4B8C-83A1-F6EECF244321}">
                <p14:modId xmlns:p14="http://schemas.microsoft.com/office/powerpoint/2010/main" val="905595551"/>
              </p:ext>
            </p:extLst>
          </p:nvPr>
        </p:nvGraphicFramePr>
        <p:xfrm>
          <a:off x="7560474" y="2308080"/>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4.3</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9.6</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D55E00"/>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D55E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graphicFrame>
        <p:nvGraphicFramePr>
          <p:cNvPr id="24" name="Table 3">
            <a:extLst>
              <a:ext uri="{FF2B5EF4-FFF2-40B4-BE49-F238E27FC236}">
                <a16:creationId xmlns:a16="http://schemas.microsoft.com/office/drawing/2014/main" id="{369E791A-0529-3F4C-A724-3638A6836DD8}"/>
              </a:ext>
            </a:extLst>
          </p:cNvPr>
          <p:cNvGraphicFramePr>
            <a:graphicFrameLocks noGrp="1"/>
          </p:cNvGraphicFramePr>
          <p:nvPr>
            <p:extLst>
              <p:ext uri="{D42A27DB-BD31-4B8C-83A1-F6EECF244321}">
                <p14:modId xmlns:p14="http://schemas.microsoft.com/office/powerpoint/2010/main" val="187798552"/>
              </p:ext>
            </p:extLst>
          </p:nvPr>
        </p:nvGraphicFramePr>
        <p:xfrm>
          <a:off x="10242434" y="2308080"/>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7.5</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9.3</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38100" cap="flat" cmpd="sng" algn="ctr">
                      <a:solidFill>
                        <a:srgbClr val="D55E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sp>
        <p:nvSpPr>
          <p:cNvPr id="7" name="TextBox 6">
            <a:extLst>
              <a:ext uri="{FF2B5EF4-FFF2-40B4-BE49-F238E27FC236}">
                <a16:creationId xmlns:a16="http://schemas.microsoft.com/office/drawing/2014/main" id="{75DB62F8-BD06-014F-98CD-1FC812EECB1D}"/>
              </a:ext>
            </a:extLst>
          </p:cNvPr>
          <p:cNvSpPr txBox="1"/>
          <p:nvPr/>
        </p:nvSpPr>
        <p:spPr>
          <a:xfrm>
            <a:off x="7560474" y="1447308"/>
            <a:ext cx="1454919" cy="892552"/>
          </a:xfrm>
          <a:prstGeom prst="rect">
            <a:avLst/>
          </a:prstGeom>
          <a:noFill/>
        </p:spPr>
        <p:txBody>
          <a:bodyPr wrap="square" lIns="0" rIns="0" rtlCol="0">
            <a:spAutoFit/>
          </a:bodyPr>
          <a:lstStyle/>
          <a:p>
            <a:pPr algn="ctr"/>
            <a:r>
              <a:rPr lang="en-US" sz="1200" b="1">
                <a:latin typeface="Garamond" panose="02020404030301010803" pitchFamily="18" charset="0"/>
              </a:rPr>
              <a:t>Player A</a:t>
            </a:r>
          </a:p>
          <a:p>
            <a:pPr algn="ctr"/>
            <a:r>
              <a:rPr lang="en-US" sz="1200">
                <a:latin typeface="Garamond" panose="02020404030301010803" pitchFamily="18" charset="0"/>
              </a:rPr>
              <a:t>(flexible conservative)</a:t>
            </a:r>
          </a:p>
          <a:p>
            <a:endParaRPr lang="en-US" sz="400">
              <a:latin typeface="Garamond" panose="02020404030301010803" pitchFamily="18" charset="0"/>
            </a:endParaRPr>
          </a:p>
          <a:p>
            <a:r>
              <a:rPr lang="en-US" sz="1200" i="1">
                <a:latin typeface="Garamond" panose="02020404030301010803" pitchFamily="18" charset="0"/>
              </a:rPr>
              <a:t>strategy</a:t>
            </a:r>
            <a:r>
              <a:rPr lang="en-US" sz="1200" i="1" baseline="-25000">
                <a:latin typeface="Garamond" panose="02020404030301010803" pitchFamily="18" charset="0"/>
              </a:rPr>
              <a:t>A</a:t>
            </a:r>
            <a:r>
              <a:rPr lang="en-US" sz="1200">
                <a:latin typeface="Garamond" panose="02020404030301010803" pitchFamily="18" charset="0"/>
              </a:rPr>
              <a:t>: 11</a:t>
            </a:r>
          </a:p>
          <a:p>
            <a:r>
              <a:rPr lang="en-US" sz="1200" i="1">
                <a:latin typeface="Garamond" panose="02020404030301010803" pitchFamily="18" charset="0"/>
              </a:rPr>
              <a:t>power</a:t>
            </a:r>
            <a:r>
              <a:rPr lang="en-US" sz="1200" i="1" baseline="-25000">
                <a:latin typeface="Garamond" panose="02020404030301010803" pitchFamily="18" charset="0"/>
              </a:rPr>
              <a:t>A</a:t>
            </a:r>
            <a:r>
              <a:rPr lang="en-US" sz="1200">
                <a:latin typeface="Garamond" panose="02020404030301010803" pitchFamily="18" charset="0"/>
              </a:rPr>
              <a:t>: -0.05</a:t>
            </a:r>
          </a:p>
        </p:txBody>
      </p:sp>
      <p:sp>
        <p:nvSpPr>
          <p:cNvPr id="9" name="TextBox 8">
            <a:extLst>
              <a:ext uri="{FF2B5EF4-FFF2-40B4-BE49-F238E27FC236}">
                <a16:creationId xmlns:a16="http://schemas.microsoft.com/office/drawing/2014/main" id="{227C5A23-F38B-1144-838B-F910CCF4CDC7}"/>
              </a:ext>
            </a:extLst>
          </p:cNvPr>
          <p:cNvSpPr txBox="1"/>
          <p:nvPr/>
        </p:nvSpPr>
        <p:spPr>
          <a:xfrm>
            <a:off x="9296354" y="2799958"/>
            <a:ext cx="615873" cy="461665"/>
          </a:xfrm>
          <a:prstGeom prst="rect">
            <a:avLst/>
          </a:prstGeom>
          <a:noFill/>
        </p:spPr>
        <p:txBody>
          <a:bodyPr wrap="none" rtlCol="0" anchor="ctr">
            <a:spAutoFit/>
          </a:bodyPr>
          <a:lstStyle/>
          <a:p>
            <a:pPr algn="ctr"/>
            <a:r>
              <a:rPr lang="en-US" sz="1200" b="1" i="1">
                <a:latin typeface="Garamond" panose="02020404030301010803" pitchFamily="18" charset="0"/>
              </a:rPr>
              <a:t>vs.</a:t>
            </a:r>
          </a:p>
          <a:p>
            <a:pPr algn="ctr"/>
            <a:r>
              <a:rPr lang="en-US" sz="1200" i="1">
                <a:latin typeface="Garamond" panose="02020404030301010803" pitchFamily="18" charset="0"/>
              </a:rPr>
              <a:t>cost = 2</a:t>
            </a:r>
          </a:p>
        </p:txBody>
      </p:sp>
      <p:sp>
        <p:nvSpPr>
          <p:cNvPr id="13" name="TextBox 12">
            <a:extLst>
              <a:ext uri="{FF2B5EF4-FFF2-40B4-BE49-F238E27FC236}">
                <a16:creationId xmlns:a16="http://schemas.microsoft.com/office/drawing/2014/main" id="{9582DBDB-8802-A14A-983F-AA569D2F7C7C}"/>
              </a:ext>
            </a:extLst>
          </p:cNvPr>
          <p:cNvSpPr txBox="1"/>
          <p:nvPr/>
        </p:nvSpPr>
        <p:spPr>
          <a:xfrm>
            <a:off x="7257387" y="3836429"/>
            <a:ext cx="4448087" cy="1384995"/>
          </a:xfrm>
          <a:prstGeom prst="rect">
            <a:avLst/>
          </a:prstGeom>
          <a:noFill/>
        </p:spPr>
        <p:txBody>
          <a:bodyPr wrap="square" lIns="0" rIns="0" rtlCol="0">
            <a:spAutoFit/>
          </a:bodyPr>
          <a:lstStyle/>
          <a:p>
            <a:pPr marL="342900" indent="-342900">
              <a:buFont typeface="+mj-lt"/>
              <a:buAutoNum type="arabicPeriod"/>
            </a:pPr>
            <a:r>
              <a:rPr lang="en-US" sz="1200">
                <a:latin typeface="Garamond" panose="02020404030301010803" pitchFamily="18" charset="0"/>
              </a:rPr>
              <a:t>A is a conservative, so they advertise the status quo move (default: 1). B is not a conservative, so they advertise their preferred move (highest payoff: 4). These do not match, so play continues.</a:t>
            </a:r>
          </a:p>
          <a:p>
            <a:pPr marL="342900" indent="-342900">
              <a:buFont typeface="+mj-lt"/>
              <a:buAutoNum type="arabicPeriod"/>
            </a:pPr>
            <a:r>
              <a:rPr lang="en-US" sz="1200">
                <a:latin typeface="Garamond" panose="02020404030301010803" pitchFamily="18" charset="0"/>
              </a:rPr>
              <a:t>Both players are negotiatiors, but B has more bargaining power than A. Both players play B’s preferred move and get the corresponding payoff from the matrix minus the negotiation cost.</a:t>
            </a:r>
          </a:p>
          <a:p>
            <a:pPr marL="342900" indent="-342900">
              <a:buFont typeface="+mj-lt"/>
              <a:buAutoNum type="arabicPeriod"/>
            </a:pPr>
            <a:r>
              <a:rPr lang="en-US" sz="1200">
                <a:latin typeface="Garamond" panose="02020404030301010803" pitchFamily="18" charset="0"/>
              </a:rPr>
              <a:t>Outcome: </a:t>
            </a:r>
            <a:r>
              <a:rPr lang="el-GR" sz="1200" i="1" dirty="0" err="1">
                <a:latin typeface="Garamond" panose="02020404030301010803" pitchFamily="18" charset="0"/>
              </a:rPr>
              <a:t>π</a:t>
            </a:r>
            <a:r>
              <a:rPr lang="en-US" sz="1200" i="1" baseline="-25000">
                <a:latin typeface="Garamond" panose="02020404030301010803" pitchFamily="18" charset="0"/>
              </a:rPr>
              <a:t>A</a:t>
            </a:r>
            <a:r>
              <a:rPr lang="en-US" sz="1200">
                <a:latin typeface="Garamond" panose="02020404030301010803" pitchFamily="18" charset="0"/>
              </a:rPr>
              <a:t> = 7.1 - 2 = 5.1 and </a:t>
            </a:r>
            <a:r>
              <a:rPr lang="el-GR" sz="1200" i="1" dirty="0" err="1">
                <a:latin typeface="Garamond" panose="02020404030301010803" pitchFamily="18" charset="0"/>
              </a:rPr>
              <a:t>π</a:t>
            </a:r>
            <a:r>
              <a:rPr lang="en-US" sz="1200" i="1" baseline="-25000" err="1">
                <a:latin typeface="Garamond" panose="02020404030301010803" pitchFamily="18" charset="0"/>
              </a:rPr>
              <a:t>B</a:t>
            </a:r>
            <a:r>
              <a:rPr lang="en-US" sz="1200">
                <a:latin typeface="Garamond" panose="02020404030301010803" pitchFamily="18" charset="0"/>
              </a:rPr>
              <a:t> = 9.3 - 2 = 7.3.</a:t>
            </a:r>
          </a:p>
        </p:txBody>
      </p:sp>
      <p:sp>
        <p:nvSpPr>
          <p:cNvPr id="15" name="TextBox 14">
            <a:extLst>
              <a:ext uri="{FF2B5EF4-FFF2-40B4-BE49-F238E27FC236}">
                <a16:creationId xmlns:a16="http://schemas.microsoft.com/office/drawing/2014/main" id="{F4AB8C7F-98BD-954D-A078-FF1550BBCDA6}"/>
              </a:ext>
            </a:extLst>
          </p:cNvPr>
          <p:cNvSpPr txBox="1"/>
          <p:nvPr/>
        </p:nvSpPr>
        <p:spPr>
          <a:xfrm>
            <a:off x="366989" y="1371602"/>
            <a:ext cx="364202" cy="369332"/>
          </a:xfrm>
          <a:prstGeom prst="rect">
            <a:avLst/>
          </a:prstGeom>
          <a:noFill/>
        </p:spPr>
        <p:txBody>
          <a:bodyPr wrap="none" rtlCol="0" anchor="ctr">
            <a:spAutoFit/>
          </a:bodyPr>
          <a:lstStyle/>
          <a:p>
            <a:r>
              <a:rPr lang="en-US" b="1">
                <a:latin typeface="Avenir Next" panose="020B0503020202020204" pitchFamily="34" charset="0"/>
                <a:cs typeface="Arial" panose="020B0604020202020204" pitchFamily="34" charset="0"/>
              </a:rPr>
              <a:t>A</a:t>
            </a:r>
          </a:p>
        </p:txBody>
      </p:sp>
      <p:sp>
        <p:nvSpPr>
          <p:cNvPr id="68" name="TextBox 67">
            <a:extLst>
              <a:ext uri="{FF2B5EF4-FFF2-40B4-BE49-F238E27FC236}">
                <a16:creationId xmlns:a16="http://schemas.microsoft.com/office/drawing/2014/main" id="{F56F0399-52B2-2F46-8041-A43543F25615}"/>
              </a:ext>
            </a:extLst>
          </p:cNvPr>
          <p:cNvSpPr txBox="1"/>
          <p:nvPr/>
        </p:nvSpPr>
        <p:spPr>
          <a:xfrm>
            <a:off x="7096152" y="1371602"/>
            <a:ext cx="351378" cy="369332"/>
          </a:xfrm>
          <a:prstGeom prst="rect">
            <a:avLst/>
          </a:prstGeom>
          <a:noFill/>
        </p:spPr>
        <p:txBody>
          <a:bodyPr wrap="none" rtlCol="0" anchor="ctr">
            <a:spAutoFit/>
          </a:bodyPr>
          <a:lstStyle/>
          <a:p>
            <a:r>
              <a:rPr lang="en-US" b="1">
                <a:latin typeface="Avenir Next" panose="020B0503020202020204" pitchFamily="34" charset="0"/>
                <a:cs typeface="Arial" panose="020B0604020202020204" pitchFamily="34" charset="0"/>
              </a:rPr>
              <a:t>B</a:t>
            </a:r>
          </a:p>
        </p:txBody>
      </p:sp>
      <p:sp>
        <p:nvSpPr>
          <p:cNvPr id="35" name="TextBox 34">
            <a:extLst>
              <a:ext uri="{FF2B5EF4-FFF2-40B4-BE49-F238E27FC236}">
                <a16:creationId xmlns:a16="http://schemas.microsoft.com/office/drawing/2014/main" id="{E32FD7B0-2B1D-6A49-A967-EDCE77531D50}"/>
              </a:ext>
            </a:extLst>
          </p:cNvPr>
          <p:cNvSpPr txBox="1"/>
          <p:nvPr/>
        </p:nvSpPr>
        <p:spPr>
          <a:xfrm>
            <a:off x="10242434" y="1447308"/>
            <a:ext cx="1463040" cy="892552"/>
          </a:xfrm>
          <a:prstGeom prst="rect">
            <a:avLst/>
          </a:prstGeom>
          <a:noFill/>
        </p:spPr>
        <p:txBody>
          <a:bodyPr wrap="square" lIns="0" rIns="0" rtlCol="0">
            <a:spAutoFit/>
          </a:bodyPr>
          <a:lstStyle/>
          <a:p>
            <a:pPr algn="ctr"/>
            <a:r>
              <a:rPr lang="en-US" sz="1200" b="1">
                <a:latin typeface="Garamond" panose="02020404030301010803" pitchFamily="18" charset="0"/>
              </a:rPr>
              <a:t>Player B</a:t>
            </a:r>
          </a:p>
          <a:p>
            <a:pPr algn="ctr"/>
            <a:r>
              <a:rPr lang="en-US" sz="1200">
                <a:latin typeface="Garamond" panose="02020404030301010803" pitchFamily="18" charset="0"/>
              </a:rPr>
              <a:t>(pure negotiator)</a:t>
            </a:r>
          </a:p>
          <a:p>
            <a:endParaRPr lang="en-US" sz="400">
              <a:latin typeface="Garamond" panose="02020404030301010803" pitchFamily="18" charset="0"/>
            </a:endParaRPr>
          </a:p>
          <a:p>
            <a:r>
              <a:rPr lang="en-US" sz="1200" i="1">
                <a:latin typeface="Garamond" panose="02020404030301010803" pitchFamily="18" charset="0"/>
              </a:rPr>
              <a:t>strategy</a:t>
            </a:r>
            <a:r>
              <a:rPr lang="en-US" sz="1200" i="1" baseline="-25000">
                <a:latin typeface="Garamond" panose="02020404030301010803" pitchFamily="18" charset="0"/>
              </a:rPr>
              <a:t>B</a:t>
            </a:r>
            <a:r>
              <a:rPr lang="en-US" sz="1200">
                <a:latin typeface="Garamond" panose="02020404030301010803" pitchFamily="18" charset="0"/>
              </a:rPr>
              <a:t>: 01</a:t>
            </a:r>
          </a:p>
          <a:p>
            <a:r>
              <a:rPr lang="en-US" sz="1200" i="1">
                <a:latin typeface="Garamond" panose="02020404030301010803" pitchFamily="18" charset="0"/>
              </a:rPr>
              <a:t>power</a:t>
            </a:r>
            <a:r>
              <a:rPr lang="en-US" sz="1200" i="1" baseline="-25000">
                <a:latin typeface="Garamond" panose="02020404030301010803" pitchFamily="18" charset="0"/>
              </a:rPr>
              <a:t>B</a:t>
            </a:r>
            <a:r>
              <a:rPr lang="en-US" sz="1200">
                <a:latin typeface="Garamond" panose="02020404030301010803" pitchFamily="18" charset="0"/>
              </a:rPr>
              <a:t>: 0.12</a:t>
            </a:r>
          </a:p>
        </p:txBody>
      </p:sp>
    </p:spTree>
    <p:extLst>
      <p:ext uri="{BB962C8B-B14F-4D97-AF65-F5344CB8AC3E}">
        <p14:creationId xmlns:p14="http://schemas.microsoft.com/office/powerpoint/2010/main" val="108339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335D7FF7-BC91-9F4B-B7A7-B5B500402FAC}"/>
              </a:ext>
            </a:extLst>
          </p:cNvPr>
          <p:cNvGraphicFramePr>
            <a:graphicFrameLocks noGrp="1"/>
          </p:cNvGraphicFramePr>
          <p:nvPr/>
        </p:nvGraphicFramePr>
        <p:xfrm>
          <a:off x="7560474" y="2308080"/>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4.3</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9.6</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D55E00"/>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D55E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graphicFrame>
        <p:nvGraphicFramePr>
          <p:cNvPr id="24" name="Table 3">
            <a:extLst>
              <a:ext uri="{FF2B5EF4-FFF2-40B4-BE49-F238E27FC236}">
                <a16:creationId xmlns:a16="http://schemas.microsoft.com/office/drawing/2014/main" id="{369E791A-0529-3F4C-A724-3638A6836DD8}"/>
              </a:ext>
            </a:extLst>
          </p:cNvPr>
          <p:cNvGraphicFramePr>
            <a:graphicFrameLocks noGrp="1"/>
          </p:cNvGraphicFramePr>
          <p:nvPr/>
        </p:nvGraphicFramePr>
        <p:xfrm>
          <a:off x="10242434" y="2308080"/>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7.5</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9.3</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38100" cap="flat" cmpd="sng" algn="ctr">
                      <a:solidFill>
                        <a:srgbClr val="D55E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sp>
        <p:nvSpPr>
          <p:cNvPr id="7" name="TextBox 6">
            <a:extLst>
              <a:ext uri="{FF2B5EF4-FFF2-40B4-BE49-F238E27FC236}">
                <a16:creationId xmlns:a16="http://schemas.microsoft.com/office/drawing/2014/main" id="{75DB62F8-BD06-014F-98CD-1FC812EECB1D}"/>
              </a:ext>
            </a:extLst>
          </p:cNvPr>
          <p:cNvSpPr txBox="1"/>
          <p:nvPr/>
        </p:nvSpPr>
        <p:spPr>
          <a:xfrm>
            <a:off x="7560474" y="1447308"/>
            <a:ext cx="1454919" cy="892552"/>
          </a:xfrm>
          <a:prstGeom prst="rect">
            <a:avLst/>
          </a:prstGeom>
          <a:noFill/>
        </p:spPr>
        <p:txBody>
          <a:bodyPr wrap="square" lIns="0" rIns="0" rtlCol="0">
            <a:spAutoFit/>
          </a:bodyPr>
          <a:lstStyle/>
          <a:p>
            <a:pPr algn="ctr"/>
            <a:r>
              <a:rPr lang="en-US" sz="1200" b="1">
                <a:latin typeface="Garamond" panose="02020404030301010803" pitchFamily="18" charset="0"/>
              </a:rPr>
              <a:t>Player A</a:t>
            </a:r>
          </a:p>
          <a:p>
            <a:pPr algn="ctr"/>
            <a:r>
              <a:rPr lang="en-US" sz="1200">
                <a:latin typeface="Garamond" panose="02020404030301010803" pitchFamily="18" charset="0"/>
              </a:rPr>
              <a:t>(flexible conservative)</a:t>
            </a:r>
          </a:p>
          <a:p>
            <a:endParaRPr lang="en-US" sz="400">
              <a:latin typeface="Garamond" panose="02020404030301010803" pitchFamily="18" charset="0"/>
            </a:endParaRPr>
          </a:p>
          <a:p>
            <a:r>
              <a:rPr lang="en-US" sz="1200" i="1">
                <a:latin typeface="Garamond" panose="02020404030301010803" pitchFamily="18" charset="0"/>
              </a:rPr>
              <a:t>strategy</a:t>
            </a:r>
            <a:r>
              <a:rPr lang="en-US" sz="1200" i="1" baseline="-25000">
                <a:latin typeface="Garamond" panose="02020404030301010803" pitchFamily="18" charset="0"/>
              </a:rPr>
              <a:t>A</a:t>
            </a:r>
            <a:r>
              <a:rPr lang="en-US" sz="1200">
                <a:latin typeface="Garamond" panose="02020404030301010803" pitchFamily="18" charset="0"/>
              </a:rPr>
              <a:t>: 11</a:t>
            </a:r>
          </a:p>
          <a:p>
            <a:r>
              <a:rPr lang="en-US" sz="1200" i="1">
                <a:latin typeface="Garamond" panose="02020404030301010803" pitchFamily="18" charset="0"/>
              </a:rPr>
              <a:t>power</a:t>
            </a:r>
            <a:r>
              <a:rPr lang="en-US" sz="1200" i="1" baseline="-25000">
                <a:latin typeface="Garamond" panose="02020404030301010803" pitchFamily="18" charset="0"/>
              </a:rPr>
              <a:t>A</a:t>
            </a:r>
            <a:r>
              <a:rPr lang="en-US" sz="1200">
                <a:latin typeface="Garamond" panose="02020404030301010803" pitchFamily="18" charset="0"/>
              </a:rPr>
              <a:t>: -0.05</a:t>
            </a:r>
          </a:p>
        </p:txBody>
      </p:sp>
      <p:sp>
        <p:nvSpPr>
          <p:cNvPr id="9" name="TextBox 8">
            <a:extLst>
              <a:ext uri="{FF2B5EF4-FFF2-40B4-BE49-F238E27FC236}">
                <a16:creationId xmlns:a16="http://schemas.microsoft.com/office/drawing/2014/main" id="{227C5A23-F38B-1144-838B-F910CCF4CDC7}"/>
              </a:ext>
            </a:extLst>
          </p:cNvPr>
          <p:cNvSpPr txBox="1"/>
          <p:nvPr/>
        </p:nvSpPr>
        <p:spPr>
          <a:xfrm>
            <a:off x="9296354" y="2799958"/>
            <a:ext cx="615873" cy="461665"/>
          </a:xfrm>
          <a:prstGeom prst="rect">
            <a:avLst/>
          </a:prstGeom>
          <a:noFill/>
        </p:spPr>
        <p:txBody>
          <a:bodyPr wrap="none" rtlCol="0" anchor="ctr">
            <a:spAutoFit/>
          </a:bodyPr>
          <a:lstStyle/>
          <a:p>
            <a:pPr algn="ctr"/>
            <a:r>
              <a:rPr lang="en-US" sz="1200" b="1" i="1">
                <a:latin typeface="Garamond" panose="02020404030301010803" pitchFamily="18" charset="0"/>
              </a:rPr>
              <a:t>vs.</a:t>
            </a:r>
          </a:p>
          <a:p>
            <a:pPr algn="ctr"/>
            <a:r>
              <a:rPr lang="en-US" sz="1200" i="1">
                <a:latin typeface="Garamond" panose="02020404030301010803" pitchFamily="18" charset="0"/>
              </a:rPr>
              <a:t>cost = 2</a:t>
            </a:r>
          </a:p>
        </p:txBody>
      </p:sp>
      <p:sp>
        <p:nvSpPr>
          <p:cNvPr id="13" name="TextBox 12">
            <a:extLst>
              <a:ext uri="{FF2B5EF4-FFF2-40B4-BE49-F238E27FC236}">
                <a16:creationId xmlns:a16="http://schemas.microsoft.com/office/drawing/2014/main" id="{9582DBDB-8802-A14A-983F-AA569D2F7C7C}"/>
              </a:ext>
            </a:extLst>
          </p:cNvPr>
          <p:cNvSpPr txBox="1"/>
          <p:nvPr/>
        </p:nvSpPr>
        <p:spPr>
          <a:xfrm>
            <a:off x="7257387" y="3836429"/>
            <a:ext cx="4448087" cy="1384995"/>
          </a:xfrm>
          <a:prstGeom prst="rect">
            <a:avLst/>
          </a:prstGeom>
          <a:noFill/>
        </p:spPr>
        <p:txBody>
          <a:bodyPr wrap="square" lIns="0" rIns="0" rtlCol="0">
            <a:spAutoFit/>
          </a:bodyPr>
          <a:lstStyle/>
          <a:p>
            <a:pPr marL="342900" indent="-342900">
              <a:buFont typeface="+mj-lt"/>
              <a:buAutoNum type="arabicPeriod"/>
            </a:pPr>
            <a:r>
              <a:rPr lang="en-US" sz="1200">
                <a:latin typeface="Garamond" panose="02020404030301010803" pitchFamily="18" charset="0"/>
              </a:rPr>
              <a:t>A is a conservative, so they advertise the status quo move (default: 1). B is not a conservative, so they advertise their preferred move (highest payoff: 4). These do not match, so play continues.</a:t>
            </a:r>
          </a:p>
          <a:p>
            <a:pPr marL="342900" indent="-342900">
              <a:buFont typeface="+mj-lt"/>
              <a:buAutoNum type="arabicPeriod"/>
            </a:pPr>
            <a:r>
              <a:rPr lang="en-US" sz="1200">
                <a:latin typeface="Garamond" panose="02020404030301010803" pitchFamily="18" charset="0"/>
              </a:rPr>
              <a:t>Both players are negotiatiors, but B has more bargaining power than A. Both players play B’s preferred move and get the corresponding payoff from the matrix minus the negotiation cost.</a:t>
            </a:r>
          </a:p>
          <a:p>
            <a:pPr marL="342900" indent="-342900">
              <a:buFont typeface="+mj-lt"/>
              <a:buAutoNum type="arabicPeriod"/>
            </a:pPr>
            <a:r>
              <a:rPr lang="en-US" sz="1200">
                <a:latin typeface="Garamond" panose="02020404030301010803" pitchFamily="18" charset="0"/>
              </a:rPr>
              <a:t>Outcome: </a:t>
            </a:r>
            <a:r>
              <a:rPr lang="el-GR" sz="1200" i="1" dirty="0" err="1">
                <a:latin typeface="Garamond" panose="02020404030301010803" pitchFamily="18" charset="0"/>
              </a:rPr>
              <a:t>π</a:t>
            </a:r>
            <a:r>
              <a:rPr lang="en-US" sz="1200" i="1" baseline="-25000">
                <a:latin typeface="Garamond" panose="02020404030301010803" pitchFamily="18" charset="0"/>
              </a:rPr>
              <a:t>A</a:t>
            </a:r>
            <a:r>
              <a:rPr lang="en-US" sz="1200">
                <a:latin typeface="Garamond" panose="02020404030301010803" pitchFamily="18" charset="0"/>
              </a:rPr>
              <a:t> = 7.1 - 2 = 5.1 and </a:t>
            </a:r>
            <a:r>
              <a:rPr lang="el-GR" sz="1200" i="1" dirty="0" err="1">
                <a:latin typeface="Garamond" panose="02020404030301010803" pitchFamily="18" charset="0"/>
              </a:rPr>
              <a:t>π</a:t>
            </a:r>
            <a:r>
              <a:rPr lang="en-US" sz="1200" i="1" baseline="-25000" err="1">
                <a:latin typeface="Garamond" panose="02020404030301010803" pitchFamily="18" charset="0"/>
              </a:rPr>
              <a:t>B</a:t>
            </a:r>
            <a:r>
              <a:rPr lang="en-US" sz="1200">
                <a:latin typeface="Garamond" panose="02020404030301010803" pitchFamily="18" charset="0"/>
              </a:rPr>
              <a:t> = 9.3 - 2 = 7.3.</a:t>
            </a:r>
          </a:p>
        </p:txBody>
      </p:sp>
      <p:sp>
        <p:nvSpPr>
          <p:cNvPr id="15" name="TextBox 14">
            <a:extLst>
              <a:ext uri="{FF2B5EF4-FFF2-40B4-BE49-F238E27FC236}">
                <a16:creationId xmlns:a16="http://schemas.microsoft.com/office/drawing/2014/main" id="{F4AB8C7F-98BD-954D-A078-FF1550BBCDA6}"/>
              </a:ext>
            </a:extLst>
          </p:cNvPr>
          <p:cNvSpPr txBox="1"/>
          <p:nvPr/>
        </p:nvSpPr>
        <p:spPr>
          <a:xfrm>
            <a:off x="366989" y="1371602"/>
            <a:ext cx="364202" cy="369332"/>
          </a:xfrm>
          <a:prstGeom prst="rect">
            <a:avLst/>
          </a:prstGeom>
          <a:noFill/>
        </p:spPr>
        <p:txBody>
          <a:bodyPr wrap="none" rtlCol="0" anchor="ctr">
            <a:spAutoFit/>
          </a:bodyPr>
          <a:lstStyle/>
          <a:p>
            <a:r>
              <a:rPr lang="en-US" b="1">
                <a:latin typeface="Avenir Next" panose="020B0503020202020204" pitchFamily="34" charset="0"/>
                <a:cs typeface="Arial" panose="020B0604020202020204" pitchFamily="34" charset="0"/>
              </a:rPr>
              <a:t>A</a:t>
            </a:r>
          </a:p>
        </p:txBody>
      </p:sp>
      <p:sp>
        <p:nvSpPr>
          <p:cNvPr id="68" name="TextBox 67">
            <a:extLst>
              <a:ext uri="{FF2B5EF4-FFF2-40B4-BE49-F238E27FC236}">
                <a16:creationId xmlns:a16="http://schemas.microsoft.com/office/drawing/2014/main" id="{F56F0399-52B2-2F46-8041-A43543F25615}"/>
              </a:ext>
            </a:extLst>
          </p:cNvPr>
          <p:cNvSpPr txBox="1"/>
          <p:nvPr/>
        </p:nvSpPr>
        <p:spPr>
          <a:xfrm>
            <a:off x="7096152" y="1371602"/>
            <a:ext cx="351378" cy="369332"/>
          </a:xfrm>
          <a:prstGeom prst="rect">
            <a:avLst/>
          </a:prstGeom>
          <a:noFill/>
        </p:spPr>
        <p:txBody>
          <a:bodyPr wrap="none" rtlCol="0" anchor="ctr">
            <a:spAutoFit/>
          </a:bodyPr>
          <a:lstStyle/>
          <a:p>
            <a:r>
              <a:rPr lang="en-US" b="1">
                <a:latin typeface="Avenir Next" panose="020B0503020202020204" pitchFamily="34" charset="0"/>
                <a:cs typeface="Arial" panose="020B0604020202020204" pitchFamily="34" charset="0"/>
              </a:rPr>
              <a:t>B</a:t>
            </a:r>
          </a:p>
        </p:txBody>
      </p:sp>
      <p:sp>
        <p:nvSpPr>
          <p:cNvPr id="35" name="TextBox 34">
            <a:extLst>
              <a:ext uri="{FF2B5EF4-FFF2-40B4-BE49-F238E27FC236}">
                <a16:creationId xmlns:a16="http://schemas.microsoft.com/office/drawing/2014/main" id="{E32FD7B0-2B1D-6A49-A967-EDCE77531D50}"/>
              </a:ext>
            </a:extLst>
          </p:cNvPr>
          <p:cNvSpPr txBox="1"/>
          <p:nvPr/>
        </p:nvSpPr>
        <p:spPr>
          <a:xfrm>
            <a:off x="10242434" y="1447308"/>
            <a:ext cx="1463040" cy="892552"/>
          </a:xfrm>
          <a:prstGeom prst="rect">
            <a:avLst/>
          </a:prstGeom>
          <a:noFill/>
        </p:spPr>
        <p:txBody>
          <a:bodyPr wrap="square" lIns="0" rIns="0" rtlCol="0">
            <a:spAutoFit/>
          </a:bodyPr>
          <a:lstStyle/>
          <a:p>
            <a:pPr algn="ctr"/>
            <a:r>
              <a:rPr lang="en-US" sz="1200" b="1">
                <a:latin typeface="Garamond" panose="02020404030301010803" pitchFamily="18" charset="0"/>
              </a:rPr>
              <a:t>Player B</a:t>
            </a:r>
          </a:p>
          <a:p>
            <a:pPr algn="ctr"/>
            <a:r>
              <a:rPr lang="en-US" sz="1200">
                <a:latin typeface="Garamond" panose="02020404030301010803" pitchFamily="18" charset="0"/>
              </a:rPr>
              <a:t>(pure negotiator)</a:t>
            </a:r>
          </a:p>
          <a:p>
            <a:endParaRPr lang="en-US" sz="400">
              <a:latin typeface="Garamond" panose="02020404030301010803" pitchFamily="18" charset="0"/>
            </a:endParaRPr>
          </a:p>
          <a:p>
            <a:r>
              <a:rPr lang="en-US" sz="1200" i="1">
                <a:latin typeface="Garamond" panose="02020404030301010803" pitchFamily="18" charset="0"/>
              </a:rPr>
              <a:t>strategy</a:t>
            </a:r>
            <a:r>
              <a:rPr lang="en-US" sz="1200" i="1" baseline="-25000">
                <a:latin typeface="Garamond" panose="02020404030301010803" pitchFamily="18" charset="0"/>
              </a:rPr>
              <a:t>B</a:t>
            </a:r>
            <a:r>
              <a:rPr lang="en-US" sz="1200">
                <a:latin typeface="Garamond" panose="02020404030301010803" pitchFamily="18" charset="0"/>
              </a:rPr>
              <a:t>: 01</a:t>
            </a:r>
          </a:p>
          <a:p>
            <a:r>
              <a:rPr lang="en-US" sz="1200" i="1">
                <a:latin typeface="Garamond" panose="02020404030301010803" pitchFamily="18" charset="0"/>
              </a:rPr>
              <a:t>power</a:t>
            </a:r>
            <a:r>
              <a:rPr lang="en-US" sz="1200" i="1" baseline="-25000">
                <a:latin typeface="Garamond" panose="02020404030301010803" pitchFamily="18" charset="0"/>
              </a:rPr>
              <a:t>B</a:t>
            </a:r>
            <a:r>
              <a:rPr lang="en-US" sz="1200">
                <a:latin typeface="Garamond" panose="02020404030301010803" pitchFamily="18" charset="0"/>
              </a:rPr>
              <a:t>: 0.12</a:t>
            </a:r>
          </a:p>
        </p:txBody>
      </p:sp>
      <p:sp>
        <p:nvSpPr>
          <p:cNvPr id="30" name="TextBox 29">
            <a:extLst>
              <a:ext uri="{FF2B5EF4-FFF2-40B4-BE49-F238E27FC236}">
                <a16:creationId xmlns:a16="http://schemas.microsoft.com/office/drawing/2014/main" id="{BFD5DFD1-3F02-474A-B5A2-C9D9FA1D5ECF}"/>
              </a:ext>
            </a:extLst>
          </p:cNvPr>
          <p:cNvSpPr txBox="1"/>
          <p:nvPr/>
        </p:nvSpPr>
        <p:spPr>
          <a:xfrm>
            <a:off x="2474784" y="2482577"/>
            <a:ext cx="1883658" cy="646331"/>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Did both players advertise the same thing?</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adv</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31" name="TextBox 30">
            <a:extLst>
              <a:ext uri="{FF2B5EF4-FFF2-40B4-BE49-F238E27FC236}">
                <a16:creationId xmlns:a16="http://schemas.microsoft.com/office/drawing/2014/main" id="{2C5FD8E2-BA8E-2C4F-809F-79FB45B8E1D1}"/>
              </a:ext>
            </a:extLst>
          </p:cNvPr>
          <p:cNvSpPr txBox="1"/>
          <p:nvPr/>
        </p:nvSpPr>
        <p:spPr>
          <a:xfrm>
            <a:off x="334331" y="3177920"/>
            <a:ext cx="2824701" cy="646331"/>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payoffs of advertised moves:</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err="1">
                <a:latin typeface="Garamond" panose="02020404030301010803" pitchFamily="18" charset="0"/>
              </a:rPr>
              <a:t>]</a:t>
            </a:r>
            <a:endParaRPr lang="en-US" sz="1200" dirty="0">
              <a:latin typeface="Garamond" panose="02020404030301010803" pitchFamily="18" charset="0"/>
            </a:endParaRP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err="1">
                <a:latin typeface="Garamond" panose="02020404030301010803" pitchFamily="18" charset="0"/>
              </a:rPr>
              <a:t>]</a:t>
            </a:r>
            <a:endParaRPr lang="en-US" sz="1200" dirty="0">
              <a:latin typeface="Garamond" panose="02020404030301010803" pitchFamily="18" charset="0"/>
            </a:endParaRPr>
          </a:p>
        </p:txBody>
      </p:sp>
      <p:sp>
        <p:nvSpPr>
          <p:cNvPr id="32" name="TextBox 31">
            <a:extLst>
              <a:ext uri="{FF2B5EF4-FFF2-40B4-BE49-F238E27FC236}">
                <a16:creationId xmlns:a16="http://schemas.microsoft.com/office/drawing/2014/main" id="{FFF32EEA-D542-534B-BEEA-1751B18728B4}"/>
              </a:ext>
            </a:extLst>
          </p:cNvPr>
          <p:cNvSpPr txBox="1"/>
          <p:nvPr/>
        </p:nvSpPr>
        <p:spPr>
          <a:xfrm>
            <a:off x="5233803" y="3883129"/>
            <a:ext cx="1836743" cy="461665"/>
          </a:xfrm>
          <a:prstGeom prst="rect">
            <a:avLst/>
          </a:prstGeom>
          <a:noFill/>
          <a:ln w="12700">
            <a:noFill/>
            <a:prstDash val="sysDot"/>
          </a:ln>
        </p:spPr>
        <p:txBody>
          <a:bodyPr wrap="square" rtlCol="0" anchor="ctr">
            <a:spAutoFit/>
          </a:bodyPr>
          <a:lstStyle/>
          <a:p>
            <a:pPr algn="ctr"/>
            <a:r>
              <a:rPr lang="en-US" sz="1200" b="1" dirty="0" err="1">
                <a:latin typeface="Garamond" panose="02020404030301010803" pitchFamily="18" charset="0"/>
              </a:rPr>
              <a:t>Both players get nothing:</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0</a:t>
            </a:r>
          </a:p>
        </p:txBody>
      </p:sp>
      <p:sp>
        <p:nvSpPr>
          <p:cNvPr id="39" name="TextBox 38">
            <a:extLst>
              <a:ext uri="{FF2B5EF4-FFF2-40B4-BE49-F238E27FC236}">
                <a16:creationId xmlns:a16="http://schemas.microsoft.com/office/drawing/2014/main" id="{C050DD7C-1BB6-FA4B-9DF3-AA79C1465737}"/>
              </a:ext>
            </a:extLst>
          </p:cNvPr>
          <p:cNvSpPr txBox="1"/>
          <p:nvPr/>
        </p:nvSpPr>
        <p:spPr>
          <a:xfrm>
            <a:off x="2114582" y="3878259"/>
            <a:ext cx="2604061"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Does A have more bargaining power?</a:t>
            </a:r>
          </a:p>
          <a:p>
            <a:pPr algn="ctr"/>
            <a:r>
              <a:rPr lang="en-US" sz="1200" i="1" dirty="0" err="1">
                <a:latin typeface="Garamond" panose="02020404030301010803" pitchFamily="18" charset="0"/>
              </a:rPr>
              <a:t>power</a:t>
            </a:r>
            <a:r>
              <a:rPr lang="en-US" sz="1200" i="1" baseline="-25000" dirty="0" err="1">
                <a:latin typeface="Garamond" panose="02020404030301010803" pitchFamily="18" charset="0"/>
              </a:rPr>
              <a:t>A</a:t>
            </a:r>
            <a:r>
              <a:rPr lang="en-US" sz="1200" dirty="0">
                <a:latin typeface="Garamond" panose="02020404030301010803" pitchFamily="18" charset="0"/>
              </a:rPr>
              <a:t> &gt; </a:t>
            </a:r>
            <a:r>
              <a:rPr lang="en-US" sz="1200" i="1" dirty="0" err="1">
                <a:latin typeface="Garamond" panose="02020404030301010803" pitchFamily="18" charset="0"/>
              </a:rPr>
              <a:t>power</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41" name="TextBox 40">
            <a:extLst>
              <a:ext uri="{FF2B5EF4-FFF2-40B4-BE49-F238E27FC236}">
                <a16:creationId xmlns:a16="http://schemas.microsoft.com/office/drawing/2014/main" id="{6D975CD9-C861-6A4F-BCFC-502DBB406077}"/>
              </a:ext>
            </a:extLst>
          </p:cNvPr>
          <p:cNvSpPr txBox="1"/>
          <p:nvPr/>
        </p:nvSpPr>
        <p:spPr>
          <a:xfrm>
            <a:off x="3678921" y="3182915"/>
            <a:ext cx="2137944"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Are both players negotiators? </a:t>
            </a:r>
          </a:p>
          <a:p>
            <a:pPr algn="ctr"/>
            <a:r>
              <a:rPr lang="en-US" sz="1200" i="1" dirty="0" err="1">
                <a:latin typeface="Garamond" panose="02020404030301010803" pitchFamily="18" charset="0"/>
              </a:rPr>
              <a:t>strat</a:t>
            </a:r>
            <a:r>
              <a:rPr lang="en-US" sz="1200" i="1" baseline="-25000" dirty="0" err="1">
                <a:latin typeface="Garamond" panose="02020404030301010803" pitchFamily="18" charset="0"/>
              </a:rPr>
              <a:t>A</a:t>
            </a:r>
            <a:r>
              <a:rPr lang="en-US" sz="1200" dirty="0">
                <a:latin typeface="Garamond" panose="02020404030301010803" pitchFamily="18" charset="0"/>
              </a:rPr>
              <a:t> == X1 &amp; </a:t>
            </a:r>
            <a:r>
              <a:rPr lang="en-US" sz="1200" i="1" dirty="0" err="1">
                <a:latin typeface="Garamond" panose="02020404030301010803" pitchFamily="18" charset="0"/>
              </a:rPr>
              <a:t>strat</a:t>
            </a:r>
            <a:r>
              <a:rPr lang="en-US" sz="1200" i="1" baseline="-25000" dirty="0" err="1">
                <a:latin typeface="Garamond" panose="02020404030301010803" pitchFamily="18" charset="0"/>
              </a:rPr>
              <a:t>B</a:t>
            </a:r>
            <a:r>
              <a:rPr lang="en-US" sz="1200" dirty="0">
                <a:latin typeface="Garamond" panose="02020404030301010803" pitchFamily="18" charset="0"/>
              </a:rPr>
              <a:t> == X1</a:t>
            </a:r>
          </a:p>
        </p:txBody>
      </p:sp>
      <p:sp>
        <p:nvSpPr>
          <p:cNvPr id="42" name="TextBox 41">
            <a:extLst>
              <a:ext uri="{FF2B5EF4-FFF2-40B4-BE49-F238E27FC236}">
                <a16:creationId xmlns:a16="http://schemas.microsoft.com/office/drawing/2014/main" id="{4A45DBB1-5518-EF4E-B86F-9BF1CFB6C134}"/>
              </a:ext>
            </a:extLst>
          </p:cNvPr>
          <p:cNvSpPr txBox="1"/>
          <p:nvPr/>
        </p:nvSpPr>
        <p:spPr>
          <a:xfrm>
            <a:off x="848797" y="4390427"/>
            <a:ext cx="2310235"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A’s move minus the negotiation cost:</a:t>
            </a:r>
          </a:p>
          <a:p>
            <a:pPr algn="ctr"/>
            <a:r>
              <a:rPr lang="el-GR" sz="1200" i="1" dirty="0">
                <a:latin typeface="Garamond" panose="02020404030301010803" pitchFamily="18" charset="0"/>
              </a:rPr>
              <a:t>π</a:t>
            </a:r>
            <a:r>
              <a:rPr lang="en-US" sz="1200" i="1" baseline="-25000" dirty="0">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5" name="TextBox 44">
            <a:extLst>
              <a:ext uri="{FF2B5EF4-FFF2-40B4-BE49-F238E27FC236}">
                <a16:creationId xmlns:a16="http://schemas.microsoft.com/office/drawing/2014/main" id="{D979FF97-EDE7-BC41-B814-A3BFCFE96C04}"/>
              </a:ext>
            </a:extLst>
          </p:cNvPr>
          <p:cNvSpPr txBox="1"/>
          <p:nvPr/>
        </p:nvSpPr>
        <p:spPr>
          <a:xfrm>
            <a:off x="3674192" y="4393932"/>
            <a:ext cx="2360640"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B’s move minus the negotiation 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7" name="TextBox 46">
            <a:extLst>
              <a:ext uri="{FF2B5EF4-FFF2-40B4-BE49-F238E27FC236}">
                <a16:creationId xmlns:a16="http://schemas.microsoft.com/office/drawing/2014/main" id="{690F630A-927F-7E49-AF92-CFBF21999B8A}"/>
              </a:ext>
            </a:extLst>
          </p:cNvPr>
          <p:cNvSpPr txBox="1"/>
          <p:nvPr/>
        </p:nvSpPr>
        <p:spPr>
          <a:xfrm>
            <a:off x="2670265" y="1451231"/>
            <a:ext cx="1492696"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Is A a conservative? </a:t>
            </a:r>
          </a:p>
          <a:p>
            <a:pPr algn="ctr"/>
            <a:r>
              <a:rPr lang="en-US" sz="1200" i="1" dirty="0" err="1">
                <a:latin typeface="Garamond" panose="02020404030301010803" pitchFamily="18" charset="0"/>
              </a:rPr>
              <a:t>strategy</a:t>
            </a:r>
            <a:r>
              <a:rPr lang="en-US" sz="1200" i="1" baseline="-25000" dirty="0" err="1">
                <a:latin typeface="Garamond" panose="02020404030301010803" pitchFamily="18" charset="0"/>
              </a:rPr>
              <a:t>A</a:t>
            </a:r>
            <a:r>
              <a:rPr lang="en-US" sz="1200" dirty="0">
                <a:latin typeface="Garamond" panose="02020404030301010803" pitchFamily="18" charset="0"/>
              </a:rPr>
              <a:t> == 1X</a:t>
            </a:r>
          </a:p>
        </p:txBody>
      </p:sp>
      <p:sp>
        <p:nvSpPr>
          <p:cNvPr id="48" name="TextBox 47">
            <a:extLst>
              <a:ext uri="{FF2B5EF4-FFF2-40B4-BE49-F238E27FC236}">
                <a16:creationId xmlns:a16="http://schemas.microsoft.com/office/drawing/2014/main" id="{8A6FA424-787B-1E4E-8DCA-EFC818F55833}"/>
              </a:ext>
            </a:extLst>
          </p:cNvPr>
          <p:cNvSpPr txBox="1"/>
          <p:nvPr/>
        </p:nvSpPr>
        <p:spPr>
          <a:xfrm>
            <a:off x="1051959" y="1966902"/>
            <a:ext cx="2107074"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status quo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status quo</a:t>
            </a:r>
            <a:endParaRPr lang="en-US" sz="1200" i="1" baseline="-25000" dirty="0">
              <a:latin typeface="Garamond" panose="02020404030301010803" pitchFamily="18" charset="0"/>
            </a:endParaRPr>
          </a:p>
        </p:txBody>
      </p:sp>
      <p:sp>
        <p:nvSpPr>
          <p:cNvPr id="50" name="TextBox 49">
            <a:extLst>
              <a:ext uri="{FF2B5EF4-FFF2-40B4-BE49-F238E27FC236}">
                <a16:creationId xmlns:a16="http://schemas.microsoft.com/office/drawing/2014/main" id="{8A62827D-A9F7-4D4F-A31D-5B340E437D16}"/>
              </a:ext>
            </a:extLst>
          </p:cNvPr>
          <p:cNvSpPr txBox="1"/>
          <p:nvPr/>
        </p:nvSpPr>
        <p:spPr>
          <a:xfrm>
            <a:off x="3674192" y="1966902"/>
            <a:ext cx="2415735"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highest-payoff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pref</a:t>
            </a:r>
            <a:r>
              <a:rPr lang="en-US" sz="1200" i="1" baseline="-25000" dirty="0" err="1">
                <a:latin typeface="Garamond" panose="02020404030301010803" pitchFamily="18" charset="0"/>
              </a:rPr>
              <a:t>A</a:t>
            </a:r>
            <a:endParaRPr lang="en-US" sz="1200" i="1" baseline="-25000" dirty="0">
              <a:latin typeface="Garamond" panose="02020404030301010803" pitchFamily="18" charset="0"/>
            </a:endParaRPr>
          </a:p>
        </p:txBody>
      </p:sp>
      <p:cxnSp>
        <p:nvCxnSpPr>
          <p:cNvPr id="53" name="Elbow Connector 52">
            <a:extLst>
              <a:ext uri="{FF2B5EF4-FFF2-40B4-BE49-F238E27FC236}">
                <a16:creationId xmlns:a16="http://schemas.microsoft.com/office/drawing/2014/main" id="{8DB0776E-5D7C-2F44-A1D9-BBDAD720B898}"/>
              </a:ext>
            </a:extLst>
          </p:cNvPr>
          <p:cNvCxnSpPr>
            <a:cxnSpLocks/>
          </p:cNvCxnSpPr>
          <p:nvPr/>
        </p:nvCxnSpPr>
        <p:spPr>
          <a:xfrm rot="10800000" flipV="1">
            <a:off x="2105497" y="1585808"/>
            <a:ext cx="564769" cy="381094"/>
          </a:xfrm>
          <a:prstGeom prst="bentConnector2">
            <a:avLst/>
          </a:prstGeom>
          <a:ln w="762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E1BCD6DC-AA0C-964A-9EB3-B3D451C5C892}"/>
              </a:ext>
            </a:extLst>
          </p:cNvPr>
          <p:cNvCxnSpPr>
            <a:cxnSpLocks/>
          </p:cNvCxnSpPr>
          <p:nvPr/>
        </p:nvCxnSpPr>
        <p:spPr>
          <a:xfrm>
            <a:off x="4162961" y="1585808"/>
            <a:ext cx="719099" cy="381094"/>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341B5116-567B-5D48-9772-66043ACAE8E4}"/>
              </a:ext>
            </a:extLst>
          </p:cNvPr>
          <p:cNvCxnSpPr>
            <a:cxnSpLocks/>
          </p:cNvCxnSpPr>
          <p:nvPr/>
        </p:nvCxnSpPr>
        <p:spPr>
          <a:xfrm rot="10800000" flipV="1">
            <a:off x="3416614" y="2101479"/>
            <a:ext cx="257579"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56C54115-547A-2245-B5A9-610DC8D4F684}"/>
              </a:ext>
            </a:extLst>
          </p:cNvPr>
          <p:cNvCxnSpPr>
            <a:cxnSpLocks/>
          </p:cNvCxnSpPr>
          <p:nvPr/>
        </p:nvCxnSpPr>
        <p:spPr>
          <a:xfrm>
            <a:off x="3159033" y="2101479"/>
            <a:ext cx="257580" cy="381098"/>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F00FBB40-6496-884A-85C6-985BC73D3D31}"/>
              </a:ext>
            </a:extLst>
          </p:cNvPr>
          <p:cNvCxnSpPr>
            <a:cxnSpLocks/>
          </p:cNvCxnSpPr>
          <p:nvPr/>
        </p:nvCxnSpPr>
        <p:spPr>
          <a:xfrm>
            <a:off x="4358442" y="2709487"/>
            <a:ext cx="389451" cy="473428"/>
          </a:xfrm>
          <a:prstGeom prst="bentConnector2">
            <a:avLst/>
          </a:prstGeom>
          <a:ln w="762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FCD4FA5B-18CE-2C45-8A18-4C4F33C03425}"/>
              </a:ext>
            </a:extLst>
          </p:cNvPr>
          <p:cNvCxnSpPr>
            <a:cxnSpLocks/>
          </p:cNvCxnSpPr>
          <p:nvPr/>
        </p:nvCxnSpPr>
        <p:spPr>
          <a:xfrm rot="10800000" flipV="1">
            <a:off x="1746682" y="2709486"/>
            <a:ext cx="728102" cy="468433"/>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53935F25-B4B2-3F46-A22D-733560A94404}"/>
              </a:ext>
            </a:extLst>
          </p:cNvPr>
          <p:cNvCxnSpPr>
            <a:cxnSpLocks/>
          </p:cNvCxnSpPr>
          <p:nvPr/>
        </p:nvCxnSpPr>
        <p:spPr>
          <a:xfrm rot="10800000" flipV="1">
            <a:off x="3416613" y="3317491"/>
            <a:ext cx="262308" cy="560767"/>
          </a:xfrm>
          <a:prstGeom prst="bentConnector2">
            <a:avLst/>
          </a:prstGeom>
          <a:ln w="762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46778E51-6780-9C41-98FC-90BBC55240A1}"/>
              </a:ext>
            </a:extLst>
          </p:cNvPr>
          <p:cNvCxnSpPr>
            <a:cxnSpLocks/>
          </p:cNvCxnSpPr>
          <p:nvPr/>
        </p:nvCxnSpPr>
        <p:spPr>
          <a:xfrm>
            <a:off x="5816865" y="3317492"/>
            <a:ext cx="335310" cy="565637"/>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EADCE4D1-09B4-5848-9E66-E8721119CAB9}"/>
              </a:ext>
            </a:extLst>
          </p:cNvPr>
          <p:cNvCxnSpPr>
            <a:cxnSpLocks/>
          </p:cNvCxnSpPr>
          <p:nvPr/>
        </p:nvCxnSpPr>
        <p:spPr>
          <a:xfrm>
            <a:off x="4718643" y="4012836"/>
            <a:ext cx="135869" cy="381096"/>
          </a:xfrm>
          <a:prstGeom prst="bentConnector2">
            <a:avLst/>
          </a:prstGeom>
          <a:ln w="762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35E6724D-66BA-B646-835C-BA3DDA67C782}"/>
              </a:ext>
            </a:extLst>
          </p:cNvPr>
          <p:cNvCxnSpPr>
            <a:cxnSpLocks/>
          </p:cNvCxnSpPr>
          <p:nvPr/>
        </p:nvCxnSpPr>
        <p:spPr>
          <a:xfrm rot="10800000" flipV="1">
            <a:off x="2003916" y="4012835"/>
            <a:ext cx="110667" cy="37759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60CD289A-2BFB-3843-9C89-55B7F0F464CD}"/>
              </a:ext>
            </a:extLst>
          </p:cNvPr>
          <p:cNvSpPr/>
          <p:nvPr/>
        </p:nvSpPr>
        <p:spPr>
          <a:xfrm>
            <a:off x="4082143" y="1447308"/>
            <a:ext cx="1151660" cy="519593"/>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FD3868D-14BA-624C-8A74-D6D2F859E673}"/>
              </a:ext>
            </a:extLst>
          </p:cNvPr>
          <p:cNvSpPr/>
          <p:nvPr/>
        </p:nvSpPr>
        <p:spPr>
          <a:xfrm>
            <a:off x="3746820" y="1967607"/>
            <a:ext cx="2288012" cy="519593"/>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C63D3D9-A6DA-7746-9FC0-E4F92CAC532A}"/>
              </a:ext>
            </a:extLst>
          </p:cNvPr>
          <p:cNvSpPr/>
          <p:nvPr/>
        </p:nvSpPr>
        <p:spPr>
          <a:xfrm>
            <a:off x="383224" y="2591039"/>
            <a:ext cx="2107075" cy="586879"/>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3BCBF9C-C9D6-0146-AB9A-D73A2F322C0A}"/>
              </a:ext>
            </a:extLst>
          </p:cNvPr>
          <p:cNvSpPr/>
          <p:nvPr/>
        </p:nvSpPr>
        <p:spPr>
          <a:xfrm>
            <a:off x="437732" y="3184241"/>
            <a:ext cx="2643570" cy="681312"/>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EA2D3FC-0AB9-DF4C-A466-E940030F0E7F}"/>
              </a:ext>
            </a:extLst>
          </p:cNvPr>
          <p:cNvSpPr/>
          <p:nvPr/>
        </p:nvSpPr>
        <p:spPr>
          <a:xfrm>
            <a:off x="5724473" y="3160953"/>
            <a:ext cx="612281" cy="717306"/>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EA5AA7A-74D7-554C-B1F9-B1EDCAABF629}"/>
              </a:ext>
            </a:extLst>
          </p:cNvPr>
          <p:cNvSpPr/>
          <p:nvPr/>
        </p:nvSpPr>
        <p:spPr>
          <a:xfrm>
            <a:off x="5233804" y="3887999"/>
            <a:ext cx="1836742" cy="451925"/>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DC5B60D-57CF-E44B-BA0F-1FC5EB35A801}"/>
              </a:ext>
            </a:extLst>
          </p:cNvPr>
          <p:cNvSpPr/>
          <p:nvPr/>
        </p:nvSpPr>
        <p:spPr>
          <a:xfrm>
            <a:off x="1735290" y="3887999"/>
            <a:ext cx="409744" cy="538322"/>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5FEF8-F356-3D4A-B08B-F4F92D3D9049}"/>
              </a:ext>
            </a:extLst>
          </p:cNvPr>
          <p:cNvSpPr/>
          <p:nvPr/>
        </p:nvSpPr>
        <p:spPr>
          <a:xfrm>
            <a:off x="848796" y="4426321"/>
            <a:ext cx="2310235" cy="830996"/>
          </a:xfrm>
          <a:prstGeom prst="rect">
            <a:avLst/>
          </a:prstGeom>
          <a:solidFill>
            <a:srgbClr val="FFFFF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02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a:extLst>
              <a:ext uri="{FF2B5EF4-FFF2-40B4-BE49-F238E27FC236}">
                <a16:creationId xmlns:a16="http://schemas.microsoft.com/office/drawing/2014/main" id="{83F90DD5-4CA2-E448-B25C-2F83B2A5391E}"/>
              </a:ext>
            </a:extLst>
          </p:cNvPr>
          <p:cNvSpPr/>
          <p:nvPr/>
        </p:nvSpPr>
        <p:spPr>
          <a:xfrm>
            <a:off x="3293745" y="1813675"/>
            <a:ext cx="1954530"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Do you negotiate?</a:t>
            </a:r>
          </a:p>
        </p:txBody>
      </p:sp>
      <p:sp>
        <p:nvSpPr>
          <p:cNvPr id="21" name="Rounded Rectangle 20">
            <a:extLst>
              <a:ext uri="{FF2B5EF4-FFF2-40B4-BE49-F238E27FC236}">
                <a16:creationId xmlns:a16="http://schemas.microsoft.com/office/drawing/2014/main" id="{19BF18AA-BE17-414F-9F9C-BB2E4D9C4C8E}"/>
              </a:ext>
            </a:extLst>
          </p:cNvPr>
          <p:cNvSpPr/>
          <p:nvPr/>
        </p:nvSpPr>
        <p:spPr>
          <a:xfrm>
            <a:off x="3293745" y="2640511"/>
            <a:ext cx="1954530"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Do you negotiate?</a:t>
            </a:r>
          </a:p>
        </p:txBody>
      </p:sp>
      <p:sp>
        <p:nvSpPr>
          <p:cNvPr id="22" name="Rounded Rectangle 21">
            <a:extLst>
              <a:ext uri="{FF2B5EF4-FFF2-40B4-BE49-F238E27FC236}">
                <a16:creationId xmlns:a16="http://schemas.microsoft.com/office/drawing/2014/main" id="{13E6E689-4970-4949-8F58-61D32F83906B}"/>
              </a:ext>
            </a:extLst>
          </p:cNvPr>
          <p:cNvSpPr/>
          <p:nvPr/>
        </p:nvSpPr>
        <p:spPr>
          <a:xfrm>
            <a:off x="565785" y="2078476"/>
            <a:ext cx="1954530" cy="82486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Do you advertise the status quo?</a:t>
            </a:r>
          </a:p>
        </p:txBody>
      </p:sp>
      <p:cxnSp>
        <p:nvCxnSpPr>
          <p:cNvPr id="25" name="Elbow Connector 24">
            <a:extLst>
              <a:ext uri="{FF2B5EF4-FFF2-40B4-BE49-F238E27FC236}">
                <a16:creationId xmlns:a16="http://schemas.microsoft.com/office/drawing/2014/main" id="{AA43026F-8D80-FA48-B70B-073CAB8E8E04}"/>
              </a:ext>
            </a:extLst>
          </p:cNvPr>
          <p:cNvCxnSpPr>
            <a:cxnSpLocks/>
            <a:endCxn id="20" idx="1"/>
          </p:cNvCxnSpPr>
          <p:nvPr/>
        </p:nvCxnSpPr>
        <p:spPr>
          <a:xfrm flipV="1">
            <a:off x="2520315" y="2076505"/>
            <a:ext cx="773430" cy="291135"/>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AF1B0AD2-470E-9341-BFF8-FE2DAF1C3C00}"/>
              </a:ext>
            </a:extLst>
          </p:cNvPr>
          <p:cNvCxnSpPr>
            <a:cxnSpLocks/>
            <a:endCxn id="21" idx="1"/>
          </p:cNvCxnSpPr>
          <p:nvPr/>
        </p:nvCxnSpPr>
        <p:spPr>
          <a:xfrm>
            <a:off x="2520315" y="2640511"/>
            <a:ext cx="773430" cy="262830"/>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90194CF3-1FE4-D34F-BD65-9562E382B10A}"/>
              </a:ext>
            </a:extLst>
          </p:cNvPr>
          <p:cNvSpPr/>
          <p:nvPr/>
        </p:nvSpPr>
        <p:spPr>
          <a:xfrm>
            <a:off x="6021705" y="849635"/>
            <a:ext cx="2459355"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Garamond" panose="02020404030301010803" pitchFamily="18" charset="0"/>
              </a:rPr>
              <a:t>payoff</a:t>
            </a:r>
            <a:r>
              <a:rPr lang="en-US" i="1" baseline="-25000" dirty="0" err="1">
                <a:solidFill>
                  <a:schemeClr val="tx1"/>
                </a:solidFill>
                <a:latin typeface="Garamond" panose="02020404030301010803" pitchFamily="18" charset="0"/>
              </a:rPr>
              <a:t>AB</a:t>
            </a:r>
            <a:r>
              <a:rPr lang="en-US" dirty="0">
                <a:solidFill>
                  <a:schemeClr val="tx1"/>
                </a:solidFill>
                <a:latin typeface="Garamond" panose="02020404030301010803" pitchFamily="18" charset="0"/>
              </a:rPr>
              <a:t> = status quo</a:t>
            </a:r>
          </a:p>
        </p:txBody>
      </p:sp>
      <p:sp>
        <p:nvSpPr>
          <p:cNvPr id="27" name="Rounded Rectangle 26">
            <a:extLst>
              <a:ext uri="{FF2B5EF4-FFF2-40B4-BE49-F238E27FC236}">
                <a16:creationId xmlns:a16="http://schemas.microsoft.com/office/drawing/2014/main" id="{D8F46D27-DBB7-1444-89B9-DB566F88BB9C}"/>
              </a:ext>
            </a:extLst>
          </p:cNvPr>
          <p:cNvSpPr/>
          <p:nvPr/>
        </p:nvSpPr>
        <p:spPr>
          <a:xfrm>
            <a:off x="6021705" y="1639372"/>
            <a:ext cx="2459355" cy="170307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If </a:t>
            </a:r>
            <a:r>
              <a:rPr lang="en-US" i="1" dirty="0" err="1">
                <a:solidFill>
                  <a:schemeClr val="tx1"/>
                </a:solidFill>
                <a:latin typeface="Garamond" panose="02020404030301010803" pitchFamily="18" charset="0"/>
              </a:rPr>
              <a:t>power</a:t>
            </a:r>
            <a:r>
              <a:rPr lang="en-US" i="1" baseline="-25000" dirty="0" err="1">
                <a:solidFill>
                  <a:schemeClr val="tx1"/>
                </a:solidFill>
                <a:latin typeface="Garamond" panose="02020404030301010803" pitchFamily="18" charset="0"/>
              </a:rPr>
              <a:t>A</a:t>
            </a:r>
            <a:r>
              <a:rPr lang="en-US" dirty="0">
                <a:solidFill>
                  <a:schemeClr val="tx1"/>
                </a:solidFill>
                <a:latin typeface="Garamond" panose="02020404030301010803" pitchFamily="18" charset="0"/>
              </a:rPr>
              <a:t> &gt; </a:t>
            </a:r>
            <a:r>
              <a:rPr lang="en-US" i="1" dirty="0" err="1">
                <a:solidFill>
                  <a:schemeClr val="tx1"/>
                </a:solidFill>
                <a:latin typeface="Garamond" panose="02020404030301010803" pitchFamily="18" charset="0"/>
              </a:rPr>
              <a:t>power</a:t>
            </a:r>
            <a:r>
              <a:rPr lang="en-US" i="1" baseline="-25000" dirty="0" err="1">
                <a:solidFill>
                  <a:schemeClr val="tx1"/>
                </a:solidFill>
                <a:latin typeface="Garamond" panose="02020404030301010803" pitchFamily="18" charset="0"/>
              </a:rPr>
              <a:t>B</a:t>
            </a:r>
            <a:r>
              <a:rPr lang="en-US" dirty="0">
                <a:solidFill>
                  <a:schemeClr val="tx1"/>
                </a:solidFill>
                <a:latin typeface="Garamond" panose="02020404030301010803" pitchFamily="18" charset="0"/>
              </a:rPr>
              <a:t> then </a:t>
            </a:r>
            <a:r>
              <a:rPr lang="en-US" i="1" dirty="0" err="1">
                <a:solidFill>
                  <a:schemeClr val="tx1"/>
                </a:solidFill>
                <a:latin typeface="Garamond" panose="02020404030301010803" pitchFamily="18" charset="0"/>
              </a:rPr>
              <a:t>payoff</a:t>
            </a:r>
            <a:r>
              <a:rPr lang="en-US" i="1" baseline="-25000" dirty="0" err="1">
                <a:solidFill>
                  <a:schemeClr val="tx1"/>
                </a:solidFill>
                <a:latin typeface="Garamond" panose="02020404030301010803" pitchFamily="18" charset="0"/>
              </a:rPr>
              <a:t>AB</a:t>
            </a:r>
            <a:r>
              <a:rPr lang="en-US" dirty="0">
                <a:solidFill>
                  <a:schemeClr val="tx1"/>
                </a:solidFill>
                <a:latin typeface="Garamond" panose="02020404030301010803" pitchFamily="18" charset="0"/>
              </a:rPr>
              <a:t> = </a:t>
            </a:r>
            <a:r>
              <a:rPr lang="en-US" i="1" dirty="0" err="1">
                <a:solidFill>
                  <a:schemeClr val="tx1"/>
                </a:solidFill>
                <a:latin typeface="Garamond" panose="02020404030301010803" pitchFamily="18" charset="0"/>
              </a:rPr>
              <a:t>preference</a:t>
            </a:r>
            <a:r>
              <a:rPr lang="en-US" i="1" baseline="-25000" dirty="0" err="1">
                <a:solidFill>
                  <a:schemeClr val="tx1"/>
                </a:solidFill>
                <a:latin typeface="Garamond" panose="02020404030301010803" pitchFamily="18" charset="0"/>
              </a:rPr>
              <a:t>A</a:t>
            </a:r>
            <a:endParaRPr lang="en-US" dirty="0">
              <a:solidFill>
                <a:schemeClr val="tx1"/>
              </a:solidFill>
              <a:latin typeface="Garamond" panose="02020404030301010803" pitchFamily="18" charset="0"/>
            </a:endParaRPr>
          </a:p>
          <a:p>
            <a:pPr algn="ctr"/>
            <a:r>
              <a:rPr lang="en-US" dirty="0">
                <a:solidFill>
                  <a:schemeClr val="tx1"/>
                </a:solidFill>
                <a:latin typeface="Garamond" panose="02020404030301010803" pitchFamily="18" charset="0"/>
              </a:rPr>
              <a:t>~~~</a:t>
            </a:r>
          </a:p>
          <a:p>
            <a:pPr algn="ctr"/>
            <a:r>
              <a:rPr lang="en-US" dirty="0">
                <a:solidFill>
                  <a:schemeClr val="tx1"/>
                </a:solidFill>
                <a:latin typeface="Garamond" panose="02020404030301010803" pitchFamily="18" charset="0"/>
              </a:rPr>
              <a:t>If </a:t>
            </a:r>
            <a:r>
              <a:rPr lang="en-US" i="1" dirty="0" err="1">
                <a:solidFill>
                  <a:schemeClr val="tx1"/>
                </a:solidFill>
                <a:latin typeface="Garamond" panose="02020404030301010803" pitchFamily="18" charset="0"/>
              </a:rPr>
              <a:t>power</a:t>
            </a:r>
            <a:r>
              <a:rPr lang="en-US" i="1" baseline="-25000" dirty="0" err="1">
                <a:solidFill>
                  <a:schemeClr val="tx1"/>
                </a:solidFill>
                <a:latin typeface="Garamond" panose="02020404030301010803" pitchFamily="18" charset="0"/>
              </a:rPr>
              <a:t>B</a:t>
            </a:r>
            <a:r>
              <a:rPr lang="en-US" dirty="0">
                <a:solidFill>
                  <a:schemeClr val="tx1"/>
                </a:solidFill>
                <a:latin typeface="Garamond" panose="02020404030301010803" pitchFamily="18" charset="0"/>
              </a:rPr>
              <a:t> &gt; </a:t>
            </a:r>
            <a:r>
              <a:rPr lang="en-US" i="1" dirty="0" err="1">
                <a:solidFill>
                  <a:schemeClr val="tx1"/>
                </a:solidFill>
                <a:latin typeface="Garamond" panose="02020404030301010803" pitchFamily="18" charset="0"/>
              </a:rPr>
              <a:t>power</a:t>
            </a:r>
            <a:r>
              <a:rPr lang="en-US" i="1" baseline="-25000" dirty="0" err="1">
                <a:solidFill>
                  <a:schemeClr val="tx1"/>
                </a:solidFill>
                <a:latin typeface="Garamond" panose="02020404030301010803" pitchFamily="18" charset="0"/>
              </a:rPr>
              <a:t>A</a:t>
            </a:r>
            <a:r>
              <a:rPr lang="en-US" dirty="0">
                <a:solidFill>
                  <a:schemeClr val="tx1"/>
                </a:solidFill>
                <a:latin typeface="Garamond" panose="02020404030301010803" pitchFamily="18" charset="0"/>
              </a:rPr>
              <a:t> then </a:t>
            </a:r>
            <a:r>
              <a:rPr lang="en-US" i="1" dirty="0" err="1">
                <a:solidFill>
                  <a:schemeClr val="tx1"/>
                </a:solidFill>
                <a:latin typeface="Garamond" panose="02020404030301010803" pitchFamily="18" charset="0"/>
              </a:rPr>
              <a:t>payoff</a:t>
            </a:r>
            <a:r>
              <a:rPr lang="en-US" i="1" baseline="-25000" dirty="0" err="1">
                <a:solidFill>
                  <a:schemeClr val="tx1"/>
                </a:solidFill>
                <a:latin typeface="Garamond" panose="02020404030301010803" pitchFamily="18" charset="0"/>
              </a:rPr>
              <a:t>AB</a:t>
            </a:r>
            <a:r>
              <a:rPr lang="en-US" dirty="0">
                <a:solidFill>
                  <a:schemeClr val="tx1"/>
                </a:solidFill>
                <a:latin typeface="Garamond" panose="02020404030301010803" pitchFamily="18" charset="0"/>
              </a:rPr>
              <a:t> = </a:t>
            </a:r>
            <a:r>
              <a:rPr lang="en-US" i="1" dirty="0" err="1">
                <a:solidFill>
                  <a:schemeClr val="tx1"/>
                </a:solidFill>
                <a:latin typeface="Garamond" panose="02020404030301010803" pitchFamily="18" charset="0"/>
              </a:rPr>
              <a:t>preference</a:t>
            </a:r>
            <a:r>
              <a:rPr lang="en-US" i="1" baseline="-25000" dirty="0" err="1">
                <a:solidFill>
                  <a:schemeClr val="tx1"/>
                </a:solidFill>
                <a:latin typeface="Garamond" panose="02020404030301010803" pitchFamily="18" charset="0"/>
              </a:rPr>
              <a:t>B</a:t>
            </a:r>
            <a:endParaRPr lang="en-US" dirty="0">
              <a:solidFill>
                <a:schemeClr val="tx1"/>
              </a:solidFill>
              <a:latin typeface="Garamond" panose="02020404030301010803" pitchFamily="18" charset="0"/>
            </a:endParaRPr>
          </a:p>
        </p:txBody>
      </p:sp>
      <p:sp>
        <p:nvSpPr>
          <p:cNvPr id="28" name="Rounded Rectangle 27">
            <a:extLst>
              <a:ext uri="{FF2B5EF4-FFF2-40B4-BE49-F238E27FC236}">
                <a16:creationId xmlns:a16="http://schemas.microsoft.com/office/drawing/2014/main" id="{A831ED2E-7B42-5049-9EEC-CFD3A5194D95}"/>
              </a:ext>
            </a:extLst>
          </p:cNvPr>
          <p:cNvSpPr/>
          <p:nvPr/>
        </p:nvSpPr>
        <p:spPr>
          <a:xfrm>
            <a:off x="6021705" y="3606521"/>
            <a:ext cx="2459355" cy="52565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Garamond" panose="02020404030301010803" pitchFamily="18" charset="0"/>
              </a:rPr>
              <a:t>payoff</a:t>
            </a:r>
            <a:r>
              <a:rPr lang="en-US" i="1" baseline="-25000" dirty="0" err="1">
                <a:solidFill>
                  <a:schemeClr val="tx1"/>
                </a:solidFill>
                <a:latin typeface="Garamond" panose="02020404030301010803" pitchFamily="18" charset="0"/>
              </a:rPr>
              <a:t>AB</a:t>
            </a:r>
            <a:r>
              <a:rPr lang="en-US" dirty="0">
                <a:solidFill>
                  <a:schemeClr val="tx1"/>
                </a:solidFill>
                <a:latin typeface="Garamond" panose="02020404030301010803" pitchFamily="18" charset="0"/>
              </a:rPr>
              <a:t> = </a:t>
            </a:r>
            <a:r>
              <a:rPr lang="en-US" i="1" dirty="0" err="1">
                <a:solidFill>
                  <a:schemeClr val="tx1"/>
                </a:solidFill>
                <a:latin typeface="Garamond" panose="02020404030301010803" pitchFamily="18" charset="0"/>
              </a:rPr>
              <a:t>preference</a:t>
            </a:r>
            <a:r>
              <a:rPr lang="en-US" i="1" baseline="-25000" dirty="0" err="1">
                <a:solidFill>
                  <a:schemeClr val="tx1"/>
                </a:solidFill>
                <a:latin typeface="Garamond" panose="02020404030301010803" pitchFamily="18" charset="0"/>
              </a:rPr>
              <a:t>B</a:t>
            </a:r>
            <a:endParaRPr lang="en-US" i="1" baseline="-25000" dirty="0">
              <a:solidFill>
                <a:schemeClr val="tx1"/>
              </a:solidFill>
              <a:latin typeface="Garamond" panose="02020404030301010803" pitchFamily="18" charset="0"/>
            </a:endParaRPr>
          </a:p>
        </p:txBody>
      </p:sp>
      <p:cxnSp>
        <p:nvCxnSpPr>
          <p:cNvPr id="38" name="Elbow Connector 37">
            <a:extLst>
              <a:ext uri="{FF2B5EF4-FFF2-40B4-BE49-F238E27FC236}">
                <a16:creationId xmlns:a16="http://schemas.microsoft.com/office/drawing/2014/main" id="{A96D7A66-4CE3-014E-B70F-6A7EADA6B318}"/>
              </a:ext>
            </a:extLst>
          </p:cNvPr>
          <p:cNvCxnSpPr>
            <a:cxnSpLocks/>
            <a:stCxn id="21" idx="2"/>
            <a:endCxn id="28" idx="1"/>
          </p:cNvCxnSpPr>
          <p:nvPr/>
        </p:nvCxnSpPr>
        <p:spPr>
          <a:xfrm rot="16200000" flipH="1">
            <a:off x="4794767" y="2642412"/>
            <a:ext cx="703181" cy="1750695"/>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7FAA7079-C280-B24B-B40C-A1209391EA55}"/>
              </a:ext>
            </a:extLst>
          </p:cNvPr>
          <p:cNvCxnSpPr>
            <a:cxnSpLocks/>
            <a:stCxn id="20" idx="0"/>
            <a:endCxn id="23" idx="1"/>
          </p:cNvCxnSpPr>
          <p:nvPr/>
        </p:nvCxnSpPr>
        <p:spPr>
          <a:xfrm rot="5400000" flipH="1" flipV="1">
            <a:off x="4795752" y="587723"/>
            <a:ext cx="701210" cy="1750695"/>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1040560E-6B94-0F4A-A687-093011F12C6B}"/>
              </a:ext>
            </a:extLst>
          </p:cNvPr>
          <p:cNvCxnSpPr>
            <a:cxnSpLocks/>
            <a:stCxn id="21" idx="3"/>
          </p:cNvCxnSpPr>
          <p:nvPr/>
        </p:nvCxnSpPr>
        <p:spPr>
          <a:xfrm flipV="1">
            <a:off x="5248275" y="2603412"/>
            <a:ext cx="773430" cy="299929"/>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AD147C38-74C1-F04F-8465-FD9B169FB2FF}"/>
              </a:ext>
            </a:extLst>
          </p:cNvPr>
          <p:cNvCxnSpPr>
            <a:cxnSpLocks/>
            <a:stCxn id="20" idx="3"/>
          </p:cNvCxnSpPr>
          <p:nvPr/>
        </p:nvCxnSpPr>
        <p:spPr>
          <a:xfrm>
            <a:off x="5248275" y="2076505"/>
            <a:ext cx="773430" cy="291135"/>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00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24A60C-0872-7C44-BEAC-46E3BE1E7AAB}"/>
              </a:ext>
            </a:extLst>
          </p:cNvPr>
          <p:cNvSpPr/>
          <p:nvPr/>
        </p:nvSpPr>
        <p:spPr>
          <a:xfrm>
            <a:off x="194310" y="2047749"/>
            <a:ext cx="2205990" cy="4307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r>
              <a:rPr lang="en-US" b="1" dirty="0">
                <a:latin typeface="Avenir Black" panose="02000503020000020003" pitchFamily="2" charset="0"/>
              </a:rPr>
              <a:t>ADVERTISEMENT</a:t>
            </a:r>
          </a:p>
        </p:txBody>
      </p:sp>
      <p:sp>
        <p:nvSpPr>
          <p:cNvPr id="15" name="Rectangle 14">
            <a:extLst>
              <a:ext uri="{FF2B5EF4-FFF2-40B4-BE49-F238E27FC236}">
                <a16:creationId xmlns:a16="http://schemas.microsoft.com/office/drawing/2014/main" id="{E6FFF7FC-1ABA-BE49-9B8D-9944D5CE92EE}"/>
              </a:ext>
            </a:extLst>
          </p:cNvPr>
          <p:cNvSpPr/>
          <p:nvPr/>
        </p:nvSpPr>
        <p:spPr>
          <a:xfrm>
            <a:off x="5676900" y="2041705"/>
            <a:ext cx="2205990" cy="4307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r>
              <a:rPr lang="en-US" b="1" dirty="0">
                <a:latin typeface="Avenir Black" panose="02000503020000020003" pitchFamily="2" charset="0"/>
              </a:rPr>
              <a:t>NEGOTIATION</a:t>
            </a:r>
          </a:p>
        </p:txBody>
      </p:sp>
      <p:sp>
        <p:nvSpPr>
          <p:cNvPr id="3" name="TextBox 2">
            <a:extLst>
              <a:ext uri="{FF2B5EF4-FFF2-40B4-BE49-F238E27FC236}">
                <a16:creationId xmlns:a16="http://schemas.microsoft.com/office/drawing/2014/main" id="{9AA0E194-E2F0-E04D-8F72-CD06322449CF}"/>
              </a:ext>
            </a:extLst>
          </p:cNvPr>
          <p:cNvSpPr txBox="1"/>
          <p:nvPr/>
        </p:nvSpPr>
        <p:spPr>
          <a:xfrm>
            <a:off x="194310" y="2535612"/>
            <a:ext cx="2354580" cy="338554"/>
          </a:xfrm>
          <a:prstGeom prst="rect">
            <a:avLst/>
          </a:prstGeom>
          <a:noFill/>
        </p:spPr>
        <p:txBody>
          <a:bodyPr wrap="square" rtlCol="0">
            <a:spAutoFit/>
          </a:bodyPr>
          <a:lstStyle/>
          <a:p>
            <a:r>
              <a:rPr lang="en-US" sz="1600" dirty="0">
                <a:latin typeface="Garamond" panose="02020404030301010803" pitchFamily="18" charset="0"/>
              </a:rPr>
              <a:t>0: </a:t>
            </a:r>
            <a:r>
              <a:rPr lang="en-US" sz="1600" dirty="0" err="1">
                <a:latin typeface="Garamond" panose="02020404030301010803" pitchFamily="18" charset="0"/>
              </a:rPr>
              <a:t>advertised</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preferred</a:t>
            </a:r>
            <a:r>
              <a:rPr lang="en-US" sz="1600" baseline="-25000" dirty="0" err="1">
                <a:latin typeface="Garamond" panose="02020404030301010803" pitchFamily="18" charset="0"/>
              </a:rPr>
              <a:t>A</a:t>
            </a:r>
            <a:endParaRPr lang="en-US" sz="1600" baseline="-25000" dirty="0">
              <a:latin typeface="Garamond" panose="02020404030301010803" pitchFamily="18" charset="0"/>
            </a:endParaRPr>
          </a:p>
        </p:txBody>
      </p:sp>
      <p:sp>
        <p:nvSpPr>
          <p:cNvPr id="17" name="TextBox 16">
            <a:extLst>
              <a:ext uri="{FF2B5EF4-FFF2-40B4-BE49-F238E27FC236}">
                <a16:creationId xmlns:a16="http://schemas.microsoft.com/office/drawing/2014/main" id="{D6F53FFB-3D98-2349-AA5F-2FF2A3954CAF}"/>
              </a:ext>
            </a:extLst>
          </p:cNvPr>
          <p:cNvSpPr txBox="1"/>
          <p:nvPr/>
        </p:nvSpPr>
        <p:spPr>
          <a:xfrm>
            <a:off x="194310" y="2853066"/>
            <a:ext cx="2354580" cy="338554"/>
          </a:xfrm>
          <a:prstGeom prst="rect">
            <a:avLst/>
          </a:prstGeom>
          <a:noFill/>
        </p:spPr>
        <p:txBody>
          <a:bodyPr wrap="square" rtlCol="0">
            <a:spAutoFit/>
          </a:bodyPr>
          <a:lstStyle/>
          <a:p>
            <a:r>
              <a:rPr lang="en-US" sz="1600" dirty="0">
                <a:latin typeface="Garamond" panose="02020404030301010803" pitchFamily="18" charset="0"/>
              </a:rPr>
              <a:t>1: </a:t>
            </a:r>
            <a:r>
              <a:rPr lang="en-US" sz="1600" dirty="0" err="1">
                <a:latin typeface="Garamond" panose="02020404030301010803" pitchFamily="18" charset="0"/>
              </a:rPr>
              <a:t>advertised</a:t>
            </a:r>
            <a:r>
              <a:rPr lang="en-US" sz="1600" baseline="-25000" dirty="0" err="1">
                <a:latin typeface="Garamond" panose="02020404030301010803" pitchFamily="18" charset="0"/>
              </a:rPr>
              <a:t>A</a:t>
            </a:r>
            <a:r>
              <a:rPr lang="en-US" sz="1600" dirty="0">
                <a:latin typeface="Garamond" panose="02020404030301010803" pitchFamily="18" charset="0"/>
              </a:rPr>
              <a:t> = status quo</a:t>
            </a:r>
          </a:p>
        </p:txBody>
      </p:sp>
      <p:sp>
        <p:nvSpPr>
          <p:cNvPr id="24" name="TextBox 23">
            <a:extLst>
              <a:ext uri="{FF2B5EF4-FFF2-40B4-BE49-F238E27FC236}">
                <a16:creationId xmlns:a16="http://schemas.microsoft.com/office/drawing/2014/main" id="{7B5DD315-D4B0-E24B-92A1-A3BDC74E0F8D}"/>
              </a:ext>
            </a:extLst>
          </p:cNvPr>
          <p:cNvSpPr txBox="1"/>
          <p:nvPr/>
        </p:nvSpPr>
        <p:spPr>
          <a:xfrm>
            <a:off x="2705100" y="2395802"/>
            <a:ext cx="2823210" cy="1077218"/>
          </a:xfrm>
          <a:prstGeom prst="rect">
            <a:avLst/>
          </a:prstGeom>
          <a:noFill/>
        </p:spPr>
        <p:txBody>
          <a:bodyPr wrap="square" rtlCol="0">
            <a:spAutoFit/>
          </a:bodyPr>
          <a:lstStyle/>
          <a:p>
            <a:r>
              <a:rPr lang="en-US" sz="1600" dirty="0">
                <a:latin typeface="Garamond" panose="02020404030301010803" pitchFamily="18" charset="0"/>
              </a:rPr>
              <a:t>If </a:t>
            </a:r>
            <a:r>
              <a:rPr lang="en-US" sz="1600" dirty="0" err="1">
                <a:latin typeface="Garamond" panose="02020404030301010803" pitchFamily="18" charset="0"/>
              </a:rPr>
              <a:t>advertised</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advertised</a:t>
            </a:r>
            <a:r>
              <a:rPr lang="en-US" sz="1600" baseline="-25000" dirty="0" err="1">
                <a:latin typeface="Garamond" panose="02020404030301010803" pitchFamily="18" charset="0"/>
              </a:rPr>
              <a:t>B</a:t>
            </a:r>
            <a:r>
              <a:rPr lang="en-US" sz="1600" dirty="0">
                <a:latin typeface="Garamond" panose="02020404030301010803" pitchFamily="18" charset="0"/>
              </a:rPr>
              <a:t>, then </a:t>
            </a:r>
            <a:r>
              <a:rPr lang="en-US" sz="1600" dirty="0" err="1">
                <a:latin typeface="Garamond" panose="02020404030301010803" pitchFamily="18" charset="0"/>
              </a:rPr>
              <a:t>payoff</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diag</a:t>
            </a:r>
            <a:r>
              <a:rPr lang="en-US" sz="1600" baseline="-25000" dirty="0" err="1">
                <a:latin typeface="Garamond" panose="02020404030301010803" pitchFamily="18" charset="0"/>
              </a:rPr>
              <a:t>A</a:t>
            </a:r>
            <a:r>
              <a:rPr lang="en-US" sz="1600" dirty="0">
                <a:latin typeface="Garamond" panose="02020404030301010803" pitchFamily="18" charset="0"/>
              </a:rPr>
              <a:t>[</a:t>
            </a:r>
            <a:r>
              <a:rPr lang="en-US" sz="1600" dirty="0" err="1">
                <a:latin typeface="Garamond" panose="02020404030301010803" pitchFamily="18" charset="0"/>
              </a:rPr>
              <a:t>advertised</a:t>
            </a:r>
            <a:r>
              <a:rPr lang="en-US" sz="1600" baseline="-25000" dirty="0" err="1">
                <a:latin typeface="Garamond" panose="02020404030301010803" pitchFamily="18" charset="0"/>
              </a:rPr>
              <a:t>A</a:t>
            </a:r>
            <a:r>
              <a:rPr lang="en-US" sz="1600" dirty="0">
                <a:latin typeface="Garamond" panose="02020404030301010803" pitchFamily="18" charset="0"/>
              </a:rPr>
              <a:t>] and </a:t>
            </a:r>
            <a:r>
              <a:rPr lang="en-US" sz="1600" dirty="0" err="1">
                <a:latin typeface="Garamond" panose="02020404030301010803" pitchFamily="18" charset="0"/>
              </a:rPr>
              <a:t>payoff</a:t>
            </a:r>
            <a:r>
              <a:rPr lang="en-US" sz="1600" baseline="-25000" dirty="0" err="1">
                <a:latin typeface="Garamond" panose="02020404030301010803" pitchFamily="18" charset="0"/>
              </a:rPr>
              <a:t>B</a:t>
            </a:r>
            <a:r>
              <a:rPr lang="en-US" sz="1600" dirty="0">
                <a:latin typeface="Garamond" panose="02020404030301010803" pitchFamily="18" charset="0"/>
              </a:rPr>
              <a:t> = </a:t>
            </a:r>
            <a:r>
              <a:rPr lang="en-US" sz="1600" dirty="0" err="1">
                <a:latin typeface="Garamond" panose="02020404030301010803" pitchFamily="18" charset="0"/>
              </a:rPr>
              <a:t>diag</a:t>
            </a:r>
            <a:r>
              <a:rPr lang="en-US" sz="1600" baseline="-25000" dirty="0" err="1">
                <a:latin typeface="Garamond" panose="02020404030301010803" pitchFamily="18" charset="0"/>
              </a:rPr>
              <a:t>B</a:t>
            </a:r>
            <a:r>
              <a:rPr lang="en-US" sz="1600" dirty="0">
                <a:latin typeface="Garamond" panose="02020404030301010803" pitchFamily="18" charset="0"/>
              </a:rPr>
              <a:t>[</a:t>
            </a:r>
            <a:r>
              <a:rPr lang="en-US" sz="1600" dirty="0" err="1">
                <a:latin typeface="Garamond" panose="02020404030301010803" pitchFamily="18" charset="0"/>
              </a:rPr>
              <a:t>advertised</a:t>
            </a:r>
            <a:r>
              <a:rPr lang="en-US" sz="1600" baseline="-25000" dirty="0" err="1">
                <a:latin typeface="Garamond" panose="02020404030301010803" pitchFamily="18" charset="0"/>
              </a:rPr>
              <a:t>B</a:t>
            </a:r>
            <a:r>
              <a:rPr lang="en-US" sz="1600" dirty="0">
                <a:latin typeface="Garamond" panose="02020404030301010803" pitchFamily="18" charset="0"/>
              </a:rPr>
              <a:t>], else… </a:t>
            </a:r>
            <a:endParaRPr lang="en-US" sz="1600" baseline="-25000" dirty="0">
              <a:latin typeface="Garamond" panose="02020404030301010803" pitchFamily="18" charset="0"/>
            </a:endParaRPr>
          </a:p>
        </p:txBody>
      </p:sp>
      <p:sp>
        <p:nvSpPr>
          <p:cNvPr id="29" name="TextBox 28">
            <a:extLst>
              <a:ext uri="{FF2B5EF4-FFF2-40B4-BE49-F238E27FC236}">
                <a16:creationId xmlns:a16="http://schemas.microsoft.com/office/drawing/2014/main" id="{20D3F69D-B109-8748-8A73-D6FEB61CC341}"/>
              </a:ext>
            </a:extLst>
          </p:cNvPr>
          <p:cNvSpPr txBox="1"/>
          <p:nvPr/>
        </p:nvSpPr>
        <p:spPr>
          <a:xfrm>
            <a:off x="5676900" y="2535612"/>
            <a:ext cx="5444490" cy="338554"/>
          </a:xfrm>
          <a:prstGeom prst="rect">
            <a:avLst/>
          </a:prstGeom>
          <a:noFill/>
        </p:spPr>
        <p:txBody>
          <a:bodyPr wrap="square" rtlCol="0">
            <a:spAutoFit/>
          </a:bodyPr>
          <a:lstStyle/>
          <a:p>
            <a:r>
              <a:rPr lang="en-US" sz="1600" dirty="0">
                <a:latin typeface="Garamond" panose="02020404030301010803" pitchFamily="18" charset="0"/>
              </a:rPr>
              <a:t>0: </a:t>
            </a:r>
            <a:r>
              <a:rPr lang="en-US" sz="1600" dirty="0" err="1">
                <a:latin typeface="Garamond" panose="02020404030301010803" pitchFamily="18" charset="0"/>
              </a:rPr>
              <a:t>payoffA</a:t>
            </a:r>
            <a:r>
              <a:rPr lang="en-US" sz="1600" dirty="0">
                <a:latin typeface="Garamond" panose="02020404030301010803" pitchFamily="18" charset="0"/>
              </a:rPr>
              <a:t> = </a:t>
            </a:r>
            <a:r>
              <a:rPr lang="en-US" sz="1600" dirty="0" err="1">
                <a:latin typeface="Garamond" panose="02020404030301010803" pitchFamily="18" charset="0"/>
              </a:rPr>
              <a:t>diagA</a:t>
            </a:r>
            <a:r>
              <a:rPr lang="en-US" sz="1600" dirty="0">
                <a:latin typeface="Garamond" panose="02020404030301010803" pitchFamily="18" charset="0"/>
              </a:rPr>
              <a:t>[</a:t>
            </a:r>
            <a:r>
              <a:rPr lang="en-US" sz="1600" dirty="0" err="1">
                <a:latin typeface="Garamond" panose="02020404030301010803" pitchFamily="18" charset="0"/>
              </a:rPr>
              <a:t>advertisedA</a:t>
            </a:r>
            <a:r>
              <a:rPr lang="en-US" sz="1600" dirty="0">
                <a:latin typeface="Garamond" panose="02020404030301010803" pitchFamily="18" charset="0"/>
              </a:rPr>
              <a:t>] and payoff = </a:t>
            </a:r>
            <a:r>
              <a:rPr lang="en-US" sz="1600" dirty="0" err="1">
                <a:latin typeface="Garamond" panose="02020404030301010803" pitchFamily="18" charset="0"/>
              </a:rPr>
              <a:t>diagB</a:t>
            </a:r>
            <a:r>
              <a:rPr lang="en-US" sz="1600" dirty="0">
                <a:latin typeface="Garamond" panose="02020404030301010803" pitchFamily="18" charset="0"/>
              </a:rPr>
              <a:t>[</a:t>
            </a:r>
            <a:r>
              <a:rPr lang="en-US" sz="1600" dirty="0" err="1">
                <a:latin typeface="Garamond" panose="02020404030301010803" pitchFamily="18" charset="0"/>
              </a:rPr>
              <a:t>advertisedA</a:t>
            </a:r>
            <a:r>
              <a:rPr lang="en-US" sz="1600" dirty="0">
                <a:latin typeface="Garamond" panose="02020404030301010803" pitchFamily="18" charset="0"/>
              </a:rPr>
              <a:t>]</a:t>
            </a:r>
          </a:p>
        </p:txBody>
      </p:sp>
      <p:sp>
        <p:nvSpPr>
          <p:cNvPr id="30" name="TextBox 29">
            <a:extLst>
              <a:ext uri="{FF2B5EF4-FFF2-40B4-BE49-F238E27FC236}">
                <a16:creationId xmlns:a16="http://schemas.microsoft.com/office/drawing/2014/main" id="{56CC6AC6-382F-B243-9792-FDF0C4B4062E}"/>
              </a:ext>
            </a:extLst>
          </p:cNvPr>
          <p:cNvSpPr txBox="1"/>
          <p:nvPr/>
        </p:nvSpPr>
        <p:spPr>
          <a:xfrm>
            <a:off x="6096000" y="4498986"/>
            <a:ext cx="2510790" cy="338554"/>
          </a:xfrm>
          <a:prstGeom prst="rect">
            <a:avLst/>
          </a:prstGeom>
          <a:noFill/>
        </p:spPr>
        <p:txBody>
          <a:bodyPr wrap="square" rtlCol="0">
            <a:spAutoFit/>
          </a:bodyPr>
          <a:lstStyle/>
          <a:p>
            <a:r>
              <a:rPr lang="en-US" sz="1600" dirty="0">
                <a:latin typeface="Garamond" panose="02020404030301010803" pitchFamily="18" charset="0"/>
              </a:rPr>
              <a:t>1: if partner is negotiator and </a:t>
            </a:r>
          </a:p>
        </p:txBody>
      </p:sp>
    </p:spTree>
    <p:extLst>
      <p:ext uri="{BB962C8B-B14F-4D97-AF65-F5344CB8AC3E}">
        <p14:creationId xmlns:p14="http://schemas.microsoft.com/office/powerpoint/2010/main" val="8976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5777032" y="1632290"/>
            <a:ext cx="1409700" cy="338554"/>
          </a:xfrm>
          <a:prstGeom prst="rect">
            <a:avLst/>
          </a:prstGeom>
          <a:noFill/>
        </p:spPr>
        <p:txBody>
          <a:bodyPr wrap="square" rtlCol="0">
            <a:spAutoFit/>
          </a:bodyPr>
          <a:lstStyle/>
          <a:p>
            <a:pPr algn="ct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adv</a:t>
            </a:r>
            <a:r>
              <a:rPr lang="en-US" sz="1600" baseline="-25000" dirty="0" err="1">
                <a:latin typeface="Garamond" panose="02020404030301010803" pitchFamily="18" charset="0"/>
              </a:rPr>
              <a:t>B</a:t>
            </a:r>
            <a:endParaRPr lang="en-US" sz="1600"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3650755" y="2918703"/>
            <a:ext cx="3496032" cy="830997"/>
          </a:xfrm>
          <a:prstGeom prst="rect">
            <a:avLst/>
          </a:prstGeom>
          <a:noFill/>
        </p:spPr>
        <p:txBody>
          <a:bodyPr wrap="square" rtlCol="0">
            <a:spAutoFit/>
          </a:bodyPr>
          <a:lstStyle/>
          <a:p>
            <a:pPr algn="ctr"/>
            <a:r>
              <a:rPr lang="en-US" sz="1600" dirty="0">
                <a:latin typeface="Garamond" panose="02020404030301010803" pitchFamily="18" charset="0"/>
              </a:rPr>
              <a:t>Players get payoffs of advertised moves:</a:t>
            </a:r>
          </a:p>
          <a:p>
            <a:pPr algn="ctr"/>
            <a:r>
              <a:rPr lang="en-US" sz="1600" dirty="0" err="1">
                <a:latin typeface="Garamond" panose="02020404030301010803" pitchFamily="18" charset="0"/>
              </a:rPr>
              <a:t>payoff</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matrix</a:t>
            </a:r>
            <a:r>
              <a:rPr lang="en-US" sz="1600" baseline="-25000" dirty="0" err="1">
                <a:latin typeface="Garamond" panose="02020404030301010803" pitchFamily="18" charset="0"/>
              </a:rPr>
              <a:t>A</a:t>
            </a:r>
            <a:r>
              <a:rPr lang="en-US" sz="1600" dirty="0">
                <a:latin typeface="Garamond" panose="02020404030301010803" pitchFamily="18" charset="0"/>
              </a:rPr>
              <a:t>[</a:t>
            </a: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a:latin typeface="Garamond" panose="02020404030301010803" pitchFamily="18" charset="0"/>
              </a:rPr>
              <a:t>, </a:t>
            </a: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err="1">
                <a:latin typeface="Garamond" panose="02020404030301010803" pitchFamily="18" charset="0"/>
              </a:rPr>
              <a:t>]</a:t>
            </a:r>
            <a:endParaRPr lang="en-US" sz="1600" dirty="0">
              <a:latin typeface="Garamond" panose="02020404030301010803" pitchFamily="18" charset="0"/>
            </a:endParaRPr>
          </a:p>
          <a:p>
            <a:pPr algn="ctr"/>
            <a:r>
              <a:rPr lang="en-US" sz="1600" dirty="0" err="1">
                <a:latin typeface="Garamond" panose="02020404030301010803" pitchFamily="18" charset="0"/>
              </a:rPr>
              <a:t>payoff</a:t>
            </a:r>
            <a:r>
              <a:rPr lang="en-US" sz="1600" baseline="-25000" dirty="0" err="1">
                <a:latin typeface="Garamond" panose="02020404030301010803" pitchFamily="18" charset="0"/>
              </a:rPr>
              <a:t>B</a:t>
            </a:r>
            <a:r>
              <a:rPr lang="en-US" sz="1600" dirty="0">
                <a:latin typeface="Garamond" panose="02020404030301010803" pitchFamily="18" charset="0"/>
              </a:rPr>
              <a:t> = </a:t>
            </a:r>
            <a:r>
              <a:rPr lang="en-US" sz="1600" dirty="0" err="1">
                <a:latin typeface="Garamond" panose="02020404030301010803" pitchFamily="18" charset="0"/>
              </a:rPr>
              <a:t>matrix</a:t>
            </a:r>
            <a:r>
              <a:rPr lang="en-US" sz="1600" baseline="-25000" dirty="0" err="1">
                <a:latin typeface="Garamond" panose="02020404030301010803" pitchFamily="18" charset="0"/>
              </a:rPr>
              <a:t>A</a:t>
            </a:r>
            <a:r>
              <a:rPr lang="en-US" sz="1600" dirty="0">
                <a:latin typeface="Garamond" panose="02020404030301010803" pitchFamily="18" charset="0"/>
              </a:rPr>
              <a:t>[</a:t>
            </a:r>
            <a:r>
              <a:rPr lang="en-US" sz="1600" dirty="0" err="1">
                <a:latin typeface="Garamond" panose="02020404030301010803" pitchFamily="18" charset="0"/>
              </a:rPr>
              <a:t>adv</a:t>
            </a:r>
            <a:r>
              <a:rPr lang="en-US" sz="1600" baseline="-25000" dirty="0" err="1">
                <a:latin typeface="Garamond" panose="02020404030301010803" pitchFamily="18" charset="0"/>
              </a:rPr>
              <a:t>B</a:t>
            </a:r>
            <a:r>
              <a:rPr lang="en-US" sz="1600" dirty="0">
                <a:latin typeface="Garamond" panose="02020404030301010803" pitchFamily="18" charset="0"/>
              </a:rPr>
              <a:t>, </a:t>
            </a:r>
            <a:r>
              <a:rPr lang="en-US" sz="1600" dirty="0" err="1">
                <a:latin typeface="Garamond" panose="02020404030301010803" pitchFamily="18" charset="0"/>
              </a:rPr>
              <a:t>adv</a:t>
            </a:r>
            <a:r>
              <a:rPr lang="en-US" sz="1600" baseline="-25000" dirty="0" err="1">
                <a:latin typeface="Garamond" panose="02020404030301010803" pitchFamily="18" charset="0"/>
              </a:rPr>
              <a:t>B</a:t>
            </a:r>
            <a:r>
              <a:rPr lang="en-US" sz="1600" dirty="0" err="1">
                <a:latin typeface="Garamond" panose="02020404030301010803" pitchFamily="18" charset="0"/>
              </a:rPr>
              <a:t>]</a:t>
            </a:r>
            <a:endParaRPr lang="en-US" sz="1600" dirty="0">
              <a:latin typeface="Garamond" panose="02020404030301010803" pitchFamily="18" charset="0"/>
            </a:endParaRPr>
          </a:p>
        </p:txBody>
      </p:sp>
      <p:cxnSp>
        <p:nvCxnSpPr>
          <p:cNvPr id="6" name="Straight Arrow Connector 5">
            <a:extLst>
              <a:ext uri="{FF2B5EF4-FFF2-40B4-BE49-F238E27FC236}">
                <a16:creationId xmlns:a16="http://schemas.microsoft.com/office/drawing/2014/main" id="{990FAC30-6F28-874D-B2A0-7AFEA8E6EEC7}"/>
              </a:ext>
            </a:extLst>
          </p:cNvPr>
          <p:cNvCxnSpPr>
            <a:cxnSpLocks/>
          </p:cNvCxnSpPr>
          <p:nvPr/>
        </p:nvCxnSpPr>
        <p:spPr>
          <a:xfrm flipH="1">
            <a:off x="5398771" y="1993417"/>
            <a:ext cx="1034414" cy="89106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ED4EA6-7F2E-674B-B839-F11A0A708E89}"/>
              </a:ext>
            </a:extLst>
          </p:cNvPr>
          <p:cNvCxnSpPr>
            <a:cxnSpLocks/>
          </p:cNvCxnSpPr>
          <p:nvPr/>
        </p:nvCxnSpPr>
        <p:spPr>
          <a:xfrm>
            <a:off x="6433185" y="1997102"/>
            <a:ext cx="2687955" cy="9372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C6AC96D-7E7E-EA47-9BA8-AC974CBD2F5F}"/>
              </a:ext>
            </a:extLst>
          </p:cNvPr>
          <p:cNvCxnSpPr>
            <a:cxnSpLocks/>
          </p:cNvCxnSpPr>
          <p:nvPr/>
        </p:nvCxnSpPr>
        <p:spPr>
          <a:xfrm flipH="1">
            <a:off x="4891445" y="5029200"/>
            <a:ext cx="1230392" cy="4571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A8D642-DDEF-D640-8F75-D447CFC0C769}"/>
              </a:ext>
            </a:extLst>
          </p:cNvPr>
          <p:cNvCxnSpPr>
            <a:cxnSpLocks/>
          </p:cNvCxnSpPr>
          <p:nvPr/>
        </p:nvCxnSpPr>
        <p:spPr>
          <a:xfrm>
            <a:off x="9121139" y="3514360"/>
            <a:ext cx="1131571" cy="8438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574627-DC2C-E74C-AB46-9D36EC279ECD}"/>
              </a:ext>
            </a:extLst>
          </p:cNvPr>
          <p:cNvSpPr txBox="1"/>
          <p:nvPr/>
        </p:nvSpPr>
        <p:spPr>
          <a:xfrm>
            <a:off x="9267825" y="4421852"/>
            <a:ext cx="1969770" cy="338554"/>
          </a:xfrm>
          <a:prstGeom prst="rect">
            <a:avLst/>
          </a:prstGeom>
          <a:noFill/>
        </p:spPr>
        <p:txBody>
          <a:bodyPr wrap="square" rtlCol="0" anchor="ctr">
            <a:spAutoFit/>
          </a:bodyPr>
          <a:lstStyle/>
          <a:p>
            <a:pPr algn="ctr"/>
            <a:r>
              <a:rPr lang="en-US" sz="1600" dirty="0" err="1">
                <a:latin typeface="Garamond" panose="02020404030301010803" pitchFamily="18" charset="0"/>
              </a:rPr>
              <a:t>payoff</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payoff</a:t>
            </a:r>
            <a:r>
              <a:rPr lang="en-US" sz="1600" baseline="-25000" dirty="0" err="1">
                <a:latin typeface="Garamond" panose="02020404030301010803" pitchFamily="18" charset="0"/>
              </a:rPr>
              <a:t>B</a:t>
            </a:r>
            <a:r>
              <a:rPr lang="en-US" sz="16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4273153" y="4421852"/>
            <a:ext cx="3697368" cy="584775"/>
          </a:xfrm>
          <a:prstGeom prst="rect">
            <a:avLst/>
          </a:prstGeom>
          <a:noFill/>
        </p:spPr>
        <p:txBody>
          <a:bodyPr wrap="square" rtlCol="0">
            <a:spAutoFit/>
          </a:bodyPr>
          <a:lstStyle/>
          <a:p>
            <a:pPr algn="ctr"/>
            <a:r>
              <a:rPr lang="en-US" sz="1600" dirty="0">
                <a:latin typeface="Garamond" panose="02020404030301010803" pitchFamily="18" charset="0"/>
              </a:rPr>
              <a:t>Does A have more bargaining power?</a:t>
            </a:r>
          </a:p>
          <a:p>
            <a:pPr algn="ctr"/>
            <a:r>
              <a:rPr lang="en-US" sz="1600" dirty="0" err="1">
                <a:latin typeface="Garamond" panose="02020404030301010803" pitchFamily="18" charset="0"/>
              </a:rPr>
              <a:t>power</a:t>
            </a:r>
            <a:r>
              <a:rPr lang="en-US" sz="1600" baseline="-25000" dirty="0" err="1">
                <a:latin typeface="Garamond" panose="02020404030301010803" pitchFamily="18" charset="0"/>
              </a:rPr>
              <a:t>A</a:t>
            </a:r>
            <a:r>
              <a:rPr lang="en-US" sz="1600" dirty="0">
                <a:latin typeface="Garamond" panose="02020404030301010803" pitchFamily="18" charset="0"/>
              </a:rPr>
              <a:t> &gt; </a:t>
            </a:r>
            <a:r>
              <a:rPr lang="en-US" sz="1600" dirty="0" err="1">
                <a:latin typeface="Garamond" panose="02020404030301010803" pitchFamily="18" charset="0"/>
              </a:rPr>
              <a:t>power</a:t>
            </a:r>
            <a:r>
              <a:rPr lang="en-US" sz="1600" baseline="-25000" dirty="0" err="1">
                <a:latin typeface="Garamond" panose="02020404030301010803" pitchFamily="18" charset="0"/>
              </a:rPr>
              <a:t>B</a:t>
            </a:r>
            <a:endParaRPr lang="en-US" sz="1600" baseline="-25000" dirty="0">
              <a:latin typeface="Garamond" panose="02020404030301010803" pitchFamily="18" charset="0"/>
            </a:endParaRPr>
          </a:p>
        </p:txBody>
      </p:sp>
      <p:cxnSp>
        <p:nvCxnSpPr>
          <p:cNvPr id="31" name="Straight Arrow Connector 30">
            <a:extLst>
              <a:ext uri="{FF2B5EF4-FFF2-40B4-BE49-F238E27FC236}">
                <a16:creationId xmlns:a16="http://schemas.microsoft.com/office/drawing/2014/main" id="{48A0AD03-F10B-C644-B140-988309C6CE9B}"/>
              </a:ext>
            </a:extLst>
          </p:cNvPr>
          <p:cNvCxnSpPr>
            <a:cxnSpLocks/>
            <a:endCxn id="27" idx="0"/>
          </p:cNvCxnSpPr>
          <p:nvPr/>
        </p:nvCxnSpPr>
        <p:spPr>
          <a:xfrm flipH="1">
            <a:off x="6121837" y="3514360"/>
            <a:ext cx="2999303" cy="90749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825FBBA-D543-1F4C-8663-97B4D641DC81}"/>
              </a:ext>
            </a:extLst>
          </p:cNvPr>
          <p:cNvCxnSpPr>
            <a:cxnSpLocks/>
          </p:cNvCxnSpPr>
          <p:nvPr/>
        </p:nvCxnSpPr>
        <p:spPr>
          <a:xfrm>
            <a:off x="6121837" y="5017770"/>
            <a:ext cx="720090" cy="4685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62309DF-09B5-FB45-817C-39216130758A}"/>
              </a:ext>
            </a:extLst>
          </p:cNvPr>
          <p:cNvSpPr txBox="1"/>
          <p:nvPr/>
        </p:nvSpPr>
        <p:spPr>
          <a:xfrm>
            <a:off x="7571540" y="2920328"/>
            <a:ext cx="3099197" cy="584775"/>
          </a:xfrm>
          <a:prstGeom prst="rect">
            <a:avLst/>
          </a:prstGeom>
          <a:noFill/>
        </p:spPr>
        <p:txBody>
          <a:bodyPr wrap="square" rtlCol="0">
            <a:spAutoFit/>
          </a:bodyPr>
          <a:lstStyle/>
          <a:p>
            <a:pPr algn="ctr"/>
            <a:r>
              <a:rPr lang="en-US" sz="1600" dirty="0">
                <a:latin typeface="Garamond" panose="02020404030301010803" pitchFamily="18" charset="0"/>
              </a:rPr>
              <a:t>Are both players negotiators? </a:t>
            </a:r>
          </a:p>
          <a:p>
            <a:pPr algn="ctr"/>
            <a:r>
              <a:rPr lang="en-US" sz="1600" dirty="0" err="1">
                <a:latin typeface="Garamond" panose="02020404030301010803" pitchFamily="18" charset="0"/>
              </a:rPr>
              <a:t>strategy</a:t>
            </a:r>
            <a:r>
              <a:rPr lang="en-US" sz="1600" baseline="-25000" dirty="0" err="1">
                <a:latin typeface="Garamond" panose="02020404030301010803" pitchFamily="18" charset="0"/>
              </a:rPr>
              <a:t>A</a:t>
            </a:r>
            <a:r>
              <a:rPr lang="en-US" sz="1600" dirty="0">
                <a:latin typeface="Garamond" panose="02020404030301010803" pitchFamily="18" charset="0"/>
              </a:rPr>
              <a:t> == X1 &amp; </a:t>
            </a:r>
            <a:r>
              <a:rPr lang="en-US" sz="1600" dirty="0" err="1">
                <a:latin typeface="Garamond" panose="02020404030301010803" pitchFamily="18" charset="0"/>
              </a:rPr>
              <a:t>strategy</a:t>
            </a:r>
            <a:r>
              <a:rPr lang="en-US" sz="1600" baseline="-25000" dirty="0" err="1">
                <a:latin typeface="Garamond" panose="02020404030301010803" pitchFamily="18" charset="0"/>
              </a:rPr>
              <a:t>B</a:t>
            </a:r>
            <a:r>
              <a:rPr lang="en-US" sz="16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2831069" y="5486307"/>
            <a:ext cx="3290768" cy="1077218"/>
          </a:xfrm>
          <a:prstGeom prst="rect">
            <a:avLst/>
          </a:prstGeom>
          <a:noFill/>
        </p:spPr>
        <p:txBody>
          <a:bodyPr wrap="square" rtlCol="0">
            <a:spAutoFit/>
          </a:bodyPr>
          <a:lstStyle/>
          <a:p>
            <a:pPr algn="ctr"/>
            <a:r>
              <a:rPr lang="en-US" sz="1600" dirty="0">
                <a:latin typeface="Garamond" panose="02020404030301010803" pitchFamily="18" charset="0"/>
              </a:rPr>
              <a:t>Players get payoff from A’s move minus the negotiation cost:</a:t>
            </a:r>
          </a:p>
          <a:p>
            <a:pPr algn="ctr"/>
            <a:r>
              <a:rPr lang="en-US" sz="1600" dirty="0" err="1">
                <a:latin typeface="Garamond" panose="02020404030301010803" pitchFamily="18" charset="0"/>
              </a:rPr>
              <a:t>payoff</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matrix</a:t>
            </a:r>
            <a:r>
              <a:rPr lang="en-US" sz="1600" baseline="-25000" dirty="0" err="1">
                <a:latin typeface="Garamond" panose="02020404030301010803" pitchFamily="18" charset="0"/>
              </a:rPr>
              <a:t>A</a:t>
            </a:r>
            <a:r>
              <a:rPr lang="en-US" sz="1600" dirty="0">
                <a:latin typeface="Garamond" panose="02020404030301010803" pitchFamily="18" charset="0"/>
              </a:rPr>
              <a:t>[</a:t>
            </a: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a:latin typeface="Garamond" panose="02020404030301010803" pitchFamily="18" charset="0"/>
              </a:rPr>
              <a:t>, </a:t>
            </a: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a:latin typeface="Garamond" panose="02020404030301010803" pitchFamily="18" charset="0"/>
              </a:rPr>
              <a:t>] - cost</a:t>
            </a:r>
          </a:p>
          <a:p>
            <a:pPr algn="ctr"/>
            <a:r>
              <a:rPr lang="en-US" sz="1600" dirty="0" err="1">
                <a:latin typeface="Garamond" panose="02020404030301010803" pitchFamily="18" charset="0"/>
              </a:rPr>
              <a:t>payoff</a:t>
            </a:r>
            <a:r>
              <a:rPr lang="en-US" sz="1600" baseline="-25000" dirty="0" err="1">
                <a:latin typeface="Garamond" panose="02020404030301010803" pitchFamily="18" charset="0"/>
              </a:rPr>
              <a:t>B</a:t>
            </a:r>
            <a:r>
              <a:rPr lang="en-US" sz="1600" dirty="0">
                <a:latin typeface="Garamond" panose="02020404030301010803" pitchFamily="18" charset="0"/>
              </a:rPr>
              <a:t> = </a:t>
            </a:r>
            <a:r>
              <a:rPr lang="en-US" sz="1600" dirty="0" err="1">
                <a:latin typeface="Garamond" panose="02020404030301010803" pitchFamily="18" charset="0"/>
              </a:rPr>
              <a:t>matrix</a:t>
            </a:r>
            <a:r>
              <a:rPr lang="en-US" sz="1600" baseline="-25000" dirty="0" err="1">
                <a:latin typeface="Garamond" panose="02020404030301010803" pitchFamily="18" charset="0"/>
              </a:rPr>
              <a:t>B</a:t>
            </a:r>
            <a:r>
              <a:rPr lang="en-US" sz="1600" dirty="0">
                <a:latin typeface="Garamond" panose="02020404030301010803" pitchFamily="18" charset="0"/>
              </a:rPr>
              <a:t>[</a:t>
            </a: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a:latin typeface="Garamond" panose="02020404030301010803" pitchFamily="18" charset="0"/>
              </a:rPr>
              <a:t>, </a:t>
            </a: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a:latin typeface="Garamond" panose="02020404030301010803" pitchFamily="18" charset="0"/>
              </a:rPr>
              <a:t>] - 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6325137" y="5486307"/>
            <a:ext cx="3290768" cy="1077218"/>
          </a:xfrm>
          <a:prstGeom prst="rect">
            <a:avLst/>
          </a:prstGeom>
          <a:noFill/>
        </p:spPr>
        <p:txBody>
          <a:bodyPr wrap="square" rtlCol="0">
            <a:spAutoFit/>
          </a:bodyPr>
          <a:lstStyle/>
          <a:p>
            <a:pPr algn="ctr"/>
            <a:r>
              <a:rPr lang="en-US" sz="1600" dirty="0">
                <a:latin typeface="Garamond" panose="02020404030301010803" pitchFamily="18" charset="0"/>
              </a:rPr>
              <a:t>Players get payoff from A’s move minus the negotiation cost:</a:t>
            </a:r>
          </a:p>
          <a:p>
            <a:pPr algn="ctr"/>
            <a:r>
              <a:rPr lang="en-US" sz="1600" dirty="0" err="1">
                <a:latin typeface="Garamond" panose="02020404030301010803" pitchFamily="18" charset="0"/>
              </a:rPr>
              <a:t>payoff</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matrix</a:t>
            </a:r>
            <a:r>
              <a:rPr lang="en-US" sz="1600" baseline="-25000" dirty="0" err="1">
                <a:latin typeface="Garamond" panose="02020404030301010803" pitchFamily="18" charset="0"/>
              </a:rPr>
              <a:t>A</a:t>
            </a:r>
            <a:r>
              <a:rPr lang="en-US" sz="1600" dirty="0">
                <a:latin typeface="Garamond" panose="02020404030301010803" pitchFamily="18" charset="0"/>
              </a:rPr>
              <a:t>[</a:t>
            </a:r>
            <a:r>
              <a:rPr lang="en-US" sz="1600" dirty="0" err="1">
                <a:latin typeface="Garamond" panose="02020404030301010803" pitchFamily="18" charset="0"/>
              </a:rPr>
              <a:t>adv</a:t>
            </a:r>
            <a:r>
              <a:rPr lang="en-US" sz="1600" baseline="-25000" dirty="0" err="1">
                <a:latin typeface="Garamond" panose="02020404030301010803" pitchFamily="18" charset="0"/>
              </a:rPr>
              <a:t>B</a:t>
            </a:r>
            <a:r>
              <a:rPr lang="en-US" sz="1600" dirty="0">
                <a:latin typeface="Garamond" panose="02020404030301010803" pitchFamily="18" charset="0"/>
              </a:rPr>
              <a:t>, </a:t>
            </a:r>
            <a:r>
              <a:rPr lang="en-US" sz="1600" dirty="0" err="1">
                <a:latin typeface="Garamond" panose="02020404030301010803" pitchFamily="18" charset="0"/>
              </a:rPr>
              <a:t>adv</a:t>
            </a:r>
            <a:r>
              <a:rPr lang="en-US" sz="1600" baseline="-25000" dirty="0" err="1">
                <a:latin typeface="Garamond" panose="02020404030301010803" pitchFamily="18" charset="0"/>
              </a:rPr>
              <a:t>B</a:t>
            </a:r>
            <a:r>
              <a:rPr lang="en-US" sz="1600" dirty="0">
                <a:latin typeface="Garamond" panose="02020404030301010803" pitchFamily="18" charset="0"/>
              </a:rPr>
              <a:t>] - cost</a:t>
            </a:r>
          </a:p>
          <a:p>
            <a:pPr algn="ctr"/>
            <a:r>
              <a:rPr lang="en-US" sz="1600" dirty="0" err="1">
                <a:latin typeface="Garamond" panose="02020404030301010803" pitchFamily="18" charset="0"/>
              </a:rPr>
              <a:t>payoff</a:t>
            </a:r>
            <a:r>
              <a:rPr lang="en-US" sz="1600" baseline="-25000" dirty="0" err="1">
                <a:latin typeface="Garamond" panose="02020404030301010803" pitchFamily="18" charset="0"/>
              </a:rPr>
              <a:t>B</a:t>
            </a:r>
            <a:r>
              <a:rPr lang="en-US" sz="1600" dirty="0">
                <a:latin typeface="Garamond" panose="02020404030301010803" pitchFamily="18" charset="0"/>
              </a:rPr>
              <a:t> = </a:t>
            </a:r>
            <a:r>
              <a:rPr lang="en-US" sz="1600" dirty="0" err="1">
                <a:latin typeface="Garamond" panose="02020404030301010803" pitchFamily="18" charset="0"/>
              </a:rPr>
              <a:t>matrix</a:t>
            </a:r>
            <a:r>
              <a:rPr lang="en-US" sz="1600" baseline="-25000" dirty="0" err="1">
                <a:latin typeface="Garamond" panose="02020404030301010803" pitchFamily="18" charset="0"/>
              </a:rPr>
              <a:t>B</a:t>
            </a:r>
            <a:r>
              <a:rPr lang="en-US" sz="1600" dirty="0">
                <a:latin typeface="Garamond" panose="02020404030301010803" pitchFamily="18" charset="0"/>
              </a:rPr>
              <a:t>[</a:t>
            </a:r>
            <a:r>
              <a:rPr lang="en-US" sz="1600" dirty="0" err="1">
                <a:latin typeface="Garamond" panose="02020404030301010803" pitchFamily="18" charset="0"/>
              </a:rPr>
              <a:t>adv</a:t>
            </a:r>
            <a:r>
              <a:rPr lang="en-US" sz="1600" baseline="-25000" dirty="0" err="1">
                <a:latin typeface="Garamond" panose="02020404030301010803" pitchFamily="18" charset="0"/>
              </a:rPr>
              <a:t>B</a:t>
            </a:r>
            <a:r>
              <a:rPr lang="en-US" sz="1600" dirty="0">
                <a:latin typeface="Garamond" panose="02020404030301010803" pitchFamily="18" charset="0"/>
              </a:rPr>
              <a:t>, </a:t>
            </a:r>
            <a:r>
              <a:rPr lang="en-US" sz="1600" dirty="0" err="1">
                <a:latin typeface="Garamond" panose="02020404030301010803" pitchFamily="18" charset="0"/>
              </a:rPr>
              <a:t>adv</a:t>
            </a:r>
            <a:r>
              <a:rPr lang="en-US" sz="1600" baseline="-25000" dirty="0" err="1">
                <a:latin typeface="Garamond" panose="02020404030301010803" pitchFamily="18" charset="0"/>
              </a:rPr>
              <a:t>B</a:t>
            </a:r>
            <a:r>
              <a:rPr lang="en-US" sz="1600" dirty="0">
                <a:latin typeface="Garamond" panose="02020404030301010803" pitchFamily="18" charset="0"/>
              </a:rPr>
              <a:t>] - 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5208806" y="87771"/>
            <a:ext cx="1774388" cy="584775"/>
          </a:xfrm>
          <a:prstGeom prst="rect">
            <a:avLst/>
          </a:prstGeom>
          <a:noFill/>
        </p:spPr>
        <p:txBody>
          <a:bodyPr wrap="square" rtlCol="0">
            <a:spAutoFit/>
          </a:bodyPr>
          <a:lstStyle/>
          <a:p>
            <a:pPr algn="ctr"/>
            <a:r>
              <a:rPr lang="en-US" sz="1600" dirty="0">
                <a:latin typeface="Garamond" panose="02020404030301010803" pitchFamily="18" charset="0"/>
              </a:rPr>
              <a:t>Is A a conservative? </a:t>
            </a:r>
          </a:p>
          <a:p>
            <a:pPr algn="ctr"/>
            <a:r>
              <a:rPr lang="en-US" sz="1600" dirty="0" err="1">
                <a:latin typeface="Garamond" panose="02020404030301010803" pitchFamily="18" charset="0"/>
              </a:rPr>
              <a:t>strategy</a:t>
            </a:r>
            <a:r>
              <a:rPr lang="en-US" sz="1600" baseline="-25000" dirty="0" err="1">
                <a:latin typeface="Garamond" panose="02020404030301010803" pitchFamily="18" charset="0"/>
              </a:rPr>
              <a:t>A</a:t>
            </a:r>
            <a:r>
              <a:rPr lang="en-US" sz="1600" dirty="0">
                <a:latin typeface="Garamond" panose="02020404030301010803" pitchFamily="18" charset="0"/>
              </a:rPr>
              <a:t> == 1X</a:t>
            </a:r>
          </a:p>
        </p:txBody>
      </p:sp>
      <p:cxnSp>
        <p:nvCxnSpPr>
          <p:cNvPr id="50" name="Straight Arrow Connector 49">
            <a:extLst>
              <a:ext uri="{FF2B5EF4-FFF2-40B4-BE49-F238E27FC236}">
                <a16:creationId xmlns:a16="http://schemas.microsoft.com/office/drawing/2014/main" id="{B1C5E216-4998-AE42-BF93-231F876B329F}"/>
              </a:ext>
            </a:extLst>
          </p:cNvPr>
          <p:cNvCxnSpPr>
            <a:cxnSpLocks/>
          </p:cNvCxnSpPr>
          <p:nvPr/>
        </p:nvCxnSpPr>
        <p:spPr>
          <a:xfrm flipH="1">
            <a:off x="5506641" y="694260"/>
            <a:ext cx="615196" cy="35325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F9EE3A4-9A13-CC44-9F50-E4703346BF86}"/>
              </a:ext>
            </a:extLst>
          </p:cNvPr>
          <p:cNvSpPr txBox="1"/>
          <p:nvPr/>
        </p:nvSpPr>
        <p:spPr>
          <a:xfrm>
            <a:off x="4347450" y="1053896"/>
            <a:ext cx="1774387" cy="338554"/>
          </a:xfrm>
          <a:prstGeom prst="rect">
            <a:avLst/>
          </a:prstGeom>
          <a:noFill/>
        </p:spPr>
        <p:txBody>
          <a:bodyPr wrap="square" rtlCol="0">
            <a:spAutoFit/>
          </a:bodyPr>
          <a:lstStyle/>
          <a:p>
            <a:pPr algn="ct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status quo</a:t>
            </a:r>
            <a:endParaRPr lang="en-US" sz="1600" baseline="-25000" dirty="0">
              <a:latin typeface="Garamond" panose="02020404030301010803" pitchFamily="18" charset="0"/>
            </a:endParaRPr>
          </a:p>
        </p:txBody>
      </p:sp>
      <p:cxnSp>
        <p:nvCxnSpPr>
          <p:cNvPr id="53" name="Straight Arrow Connector 52">
            <a:extLst>
              <a:ext uri="{FF2B5EF4-FFF2-40B4-BE49-F238E27FC236}">
                <a16:creationId xmlns:a16="http://schemas.microsoft.com/office/drawing/2014/main" id="{D77B6A2C-C63D-5448-8934-5B89D0CB9FA1}"/>
              </a:ext>
            </a:extLst>
          </p:cNvPr>
          <p:cNvCxnSpPr>
            <a:cxnSpLocks/>
          </p:cNvCxnSpPr>
          <p:nvPr/>
        </p:nvCxnSpPr>
        <p:spPr>
          <a:xfrm>
            <a:off x="6121837" y="696922"/>
            <a:ext cx="720090" cy="3403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6CF01BD-F378-A34B-809D-0249D0CB98C6}"/>
              </a:ext>
            </a:extLst>
          </p:cNvPr>
          <p:cNvSpPr txBox="1"/>
          <p:nvPr/>
        </p:nvSpPr>
        <p:spPr>
          <a:xfrm>
            <a:off x="6433185" y="1048418"/>
            <a:ext cx="1409701" cy="338554"/>
          </a:xfrm>
          <a:prstGeom prst="rect">
            <a:avLst/>
          </a:prstGeom>
          <a:noFill/>
        </p:spPr>
        <p:txBody>
          <a:bodyPr wrap="square" rtlCol="0">
            <a:spAutoFit/>
          </a:bodyPr>
          <a:lstStyle/>
          <a:p>
            <a:pPr algn="ctr"/>
            <a:r>
              <a:rPr lang="en-US" sz="1600" dirty="0" err="1">
                <a:latin typeface="Garamond" panose="02020404030301010803" pitchFamily="18" charset="0"/>
              </a:rPr>
              <a:t>adv</a:t>
            </a:r>
            <a:r>
              <a:rPr lang="en-US" sz="1600" baseline="-25000" dirty="0" err="1">
                <a:latin typeface="Garamond" panose="02020404030301010803" pitchFamily="18" charset="0"/>
              </a:rPr>
              <a:t>A</a:t>
            </a:r>
            <a:r>
              <a:rPr lang="en-US" sz="1600" dirty="0">
                <a:latin typeface="Garamond" panose="02020404030301010803" pitchFamily="18" charset="0"/>
              </a:rPr>
              <a:t> == </a:t>
            </a:r>
            <a:r>
              <a:rPr lang="en-US" sz="1600" dirty="0" err="1">
                <a:latin typeface="Garamond" panose="02020404030301010803" pitchFamily="18" charset="0"/>
              </a:rPr>
              <a:t>pref</a:t>
            </a:r>
            <a:r>
              <a:rPr lang="en-US" sz="1600" baseline="-25000" dirty="0" err="1">
                <a:latin typeface="Garamond" panose="02020404030301010803" pitchFamily="18" charset="0"/>
              </a:rPr>
              <a:t>A</a:t>
            </a:r>
            <a:endParaRPr lang="en-US" sz="1600" baseline="-25000" dirty="0">
              <a:latin typeface="Garamond" panose="02020404030301010803" pitchFamily="18" charset="0"/>
            </a:endParaRPr>
          </a:p>
        </p:txBody>
      </p:sp>
    </p:spTree>
    <p:extLst>
      <p:ext uri="{BB962C8B-B14F-4D97-AF65-F5344CB8AC3E}">
        <p14:creationId xmlns:p14="http://schemas.microsoft.com/office/powerpoint/2010/main" val="20534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4852808" y="1943776"/>
            <a:ext cx="2486384" cy="830997"/>
          </a:xfrm>
          <a:prstGeom prst="rect">
            <a:avLst/>
          </a:prstGeom>
          <a:noFill/>
          <a:ln w="19050">
            <a:noFill/>
            <a:prstDash val="sysDot"/>
          </a:ln>
        </p:spPr>
        <p:txBody>
          <a:bodyPr wrap="square" rtlCol="0">
            <a:spAutoFit/>
          </a:bodyPr>
          <a:lstStyle/>
          <a:p>
            <a:pPr algn="ctr"/>
            <a:r>
              <a:rPr lang="en-US" sz="1600" b="1" dirty="0" err="1">
                <a:latin typeface="Garamond" panose="02020404030301010803" pitchFamily="18" charset="0"/>
              </a:rPr>
              <a:t>Did both players advertise the same thing?</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adv</a:t>
            </a:r>
            <a:r>
              <a:rPr lang="en-US" sz="1600" i="1" baseline="-25000" dirty="0" err="1">
                <a:latin typeface="Garamond" panose="02020404030301010803" pitchFamily="18" charset="0"/>
              </a:rPr>
              <a:t>B</a:t>
            </a:r>
            <a:endParaRPr lang="en-US" sz="1600" i="1"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2236111" y="3052667"/>
            <a:ext cx="3688436" cy="830997"/>
          </a:xfrm>
          <a:prstGeom prst="rect">
            <a:avLst/>
          </a:prstGeom>
          <a:noFill/>
          <a:ln w="19050">
            <a:noFill/>
            <a:prstDash val="sysDot"/>
          </a:ln>
        </p:spPr>
        <p:txBody>
          <a:bodyPr wrap="square" rtlCol="0">
            <a:spAutoFit/>
          </a:bodyPr>
          <a:lstStyle/>
          <a:p>
            <a:pPr algn="ctr"/>
            <a:r>
              <a:rPr lang="en-US" sz="1600" b="1" dirty="0">
                <a:latin typeface="Garamond" panose="02020404030301010803" pitchFamily="18" charset="0"/>
              </a:rPr>
              <a:t>Players get payoffs of advertised moves:</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err="1">
                <a:latin typeface="Garamond" panose="02020404030301010803" pitchFamily="18" charset="0"/>
              </a:rPr>
              <a:t>]</a:t>
            </a:r>
            <a:endParaRPr lang="en-US" sz="1600" dirty="0">
              <a:latin typeface="Garamond" panose="02020404030301010803" pitchFamily="18" charset="0"/>
            </a:endParaRP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err="1">
                <a:latin typeface="Garamond" panose="02020404030301010803" pitchFamily="18" charset="0"/>
              </a:rPr>
              <a:t>]</a:t>
            </a:r>
            <a:endParaRPr lang="en-US" sz="1600" dirty="0">
              <a:latin typeface="Garamond" panose="02020404030301010803" pitchFamily="18" charset="0"/>
            </a:endParaRPr>
          </a:p>
        </p:txBody>
      </p:sp>
      <p:sp>
        <p:nvSpPr>
          <p:cNvPr id="26" name="TextBox 25">
            <a:extLst>
              <a:ext uri="{FF2B5EF4-FFF2-40B4-BE49-F238E27FC236}">
                <a16:creationId xmlns:a16="http://schemas.microsoft.com/office/drawing/2014/main" id="{09574627-DC2C-E74C-AB46-9D36EC279ECD}"/>
              </a:ext>
            </a:extLst>
          </p:cNvPr>
          <p:cNvSpPr txBox="1"/>
          <p:nvPr/>
        </p:nvSpPr>
        <p:spPr>
          <a:xfrm>
            <a:off x="8143336" y="4161558"/>
            <a:ext cx="2379346" cy="584775"/>
          </a:xfrm>
          <a:prstGeom prst="rect">
            <a:avLst/>
          </a:prstGeom>
          <a:noFill/>
          <a:ln w="19050">
            <a:noFill/>
            <a:prstDash val="sysDot"/>
          </a:ln>
        </p:spPr>
        <p:txBody>
          <a:bodyPr wrap="square" rtlCol="0" anchor="ctr">
            <a:spAutoFit/>
          </a:bodyPr>
          <a:lstStyle/>
          <a:p>
            <a:pPr algn="ctr"/>
            <a:r>
              <a:rPr lang="en-US" sz="1600" b="1" dirty="0" err="1">
                <a:latin typeface="Garamond" panose="02020404030301010803" pitchFamily="18" charset="0"/>
              </a:rPr>
              <a:t>Both players get nothing:</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4381199" y="4161558"/>
            <a:ext cx="3419237" cy="584775"/>
          </a:xfrm>
          <a:prstGeom prst="rect">
            <a:avLst/>
          </a:prstGeom>
          <a:noFill/>
          <a:ln w="19050">
            <a:noFill/>
            <a:prstDash val="sysDot"/>
          </a:ln>
        </p:spPr>
        <p:txBody>
          <a:bodyPr wrap="square" rtlCol="0">
            <a:spAutoFit/>
          </a:bodyPr>
          <a:lstStyle/>
          <a:p>
            <a:pPr algn="ctr"/>
            <a:r>
              <a:rPr lang="en-US" sz="1600" b="1" dirty="0">
                <a:latin typeface="Garamond" panose="02020404030301010803" pitchFamily="18" charset="0"/>
              </a:rPr>
              <a:t>Does A have more bargaining power?</a:t>
            </a:r>
          </a:p>
          <a:p>
            <a:pPr algn="ctr"/>
            <a:r>
              <a:rPr lang="en-US" sz="1600" i="1" dirty="0" err="1">
                <a:latin typeface="Garamond" panose="02020404030301010803" pitchFamily="18" charset="0"/>
              </a:rPr>
              <a:t>power</a:t>
            </a:r>
            <a:r>
              <a:rPr lang="en-US" sz="1600" i="1" baseline="-25000" dirty="0" err="1">
                <a:latin typeface="Garamond" panose="02020404030301010803" pitchFamily="18" charset="0"/>
              </a:rPr>
              <a:t>A</a:t>
            </a:r>
            <a:r>
              <a:rPr lang="en-US" sz="1600" dirty="0">
                <a:latin typeface="Garamond" panose="02020404030301010803" pitchFamily="18" charset="0"/>
              </a:rPr>
              <a:t> &gt; </a:t>
            </a:r>
            <a:r>
              <a:rPr lang="en-US" sz="1600" i="1" dirty="0" err="1">
                <a:latin typeface="Garamond" panose="02020404030301010803" pitchFamily="18" charset="0"/>
              </a:rPr>
              <a:t>power</a:t>
            </a:r>
            <a:r>
              <a:rPr lang="en-US" sz="1600" i="1" baseline="-25000" dirty="0" err="1">
                <a:latin typeface="Garamond" panose="02020404030301010803" pitchFamily="18" charset="0"/>
              </a:rPr>
              <a:t>B</a:t>
            </a:r>
            <a:endParaRPr lang="en-US" sz="1600" i="1" baseline="-25000" dirty="0">
              <a:latin typeface="Garamond" panose="02020404030301010803" pitchFamily="18" charset="0"/>
            </a:endParaRPr>
          </a:p>
        </p:txBody>
      </p:sp>
      <p:sp>
        <p:nvSpPr>
          <p:cNvPr id="36" name="TextBox 35">
            <a:extLst>
              <a:ext uri="{FF2B5EF4-FFF2-40B4-BE49-F238E27FC236}">
                <a16:creationId xmlns:a16="http://schemas.microsoft.com/office/drawing/2014/main" id="{062309DF-09B5-FB45-817C-39216130758A}"/>
              </a:ext>
            </a:extLst>
          </p:cNvPr>
          <p:cNvSpPr txBox="1"/>
          <p:nvPr/>
        </p:nvSpPr>
        <p:spPr>
          <a:xfrm>
            <a:off x="6267447" y="3052667"/>
            <a:ext cx="2715460" cy="584775"/>
          </a:xfrm>
          <a:prstGeom prst="rect">
            <a:avLst/>
          </a:prstGeom>
          <a:noFill/>
          <a:ln w="19050">
            <a:noFill/>
            <a:prstDash val="sysDot"/>
          </a:ln>
        </p:spPr>
        <p:txBody>
          <a:bodyPr wrap="square" rtlCol="0">
            <a:spAutoFit/>
          </a:bodyPr>
          <a:lstStyle/>
          <a:p>
            <a:pPr algn="ctr"/>
            <a:r>
              <a:rPr lang="en-US" sz="1600" b="1" dirty="0">
                <a:latin typeface="Garamond" panose="02020404030301010803" pitchFamily="18" charset="0"/>
              </a:rPr>
              <a:t>Are both players negotiators? </a:t>
            </a:r>
          </a:p>
          <a:p>
            <a:pPr algn="ctr"/>
            <a:r>
              <a:rPr lang="en-US" sz="1600" i="1" dirty="0" err="1">
                <a:latin typeface="Garamond" panose="02020404030301010803" pitchFamily="18" charset="0"/>
              </a:rPr>
              <a:t>strat</a:t>
            </a:r>
            <a:r>
              <a:rPr lang="en-US" sz="1600" i="1" baseline="-25000" dirty="0" err="1">
                <a:latin typeface="Garamond" panose="02020404030301010803" pitchFamily="18" charset="0"/>
              </a:rPr>
              <a:t>A</a:t>
            </a:r>
            <a:r>
              <a:rPr lang="en-US" sz="1600" dirty="0">
                <a:latin typeface="Garamond" panose="02020404030301010803" pitchFamily="18" charset="0"/>
              </a:rPr>
              <a:t> == X1 &amp; </a:t>
            </a:r>
            <a:r>
              <a:rPr lang="en-US" sz="1600" i="1" dirty="0" err="1">
                <a:latin typeface="Garamond" panose="02020404030301010803" pitchFamily="18" charset="0"/>
              </a:rPr>
              <a:t>strat</a:t>
            </a:r>
            <a:r>
              <a:rPr lang="en-US" sz="1600" i="1" baseline="-25000" dirty="0" err="1">
                <a:latin typeface="Garamond" panose="02020404030301010803" pitchFamily="18" charset="0"/>
              </a:rPr>
              <a:t>B</a:t>
            </a:r>
            <a:r>
              <a:rPr lang="en-US" sz="16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2880359" y="5024227"/>
            <a:ext cx="3039007" cy="1077218"/>
          </a:xfrm>
          <a:prstGeom prst="rect">
            <a:avLst/>
          </a:prstGeom>
          <a:noFill/>
          <a:ln w="19050">
            <a:noFill/>
            <a:prstDash val="sysDot"/>
          </a:ln>
        </p:spPr>
        <p:txBody>
          <a:bodyPr wrap="square" rtlCol="0">
            <a:spAutoFit/>
          </a:bodyPr>
          <a:lstStyle/>
          <a:p>
            <a:pPr algn="ctr"/>
            <a:r>
              <a:rPr lang="en-US" sz="1600" b="1" dirty="0">
                <a:latin typeface="Garamond" panose="02020404030301010803" pitchFamily="18" charset="0"/>
              </a:rPr>
              <a:t>Players get payoff from A’s move minus the negotiation 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a:latin typeface="Garamond" panose="02020404030301010803" pitchFamily="18" charset="0"/>
              </a:rPr>
              <a:t>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B</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a:latin typeface="Garamond" panose="02020404030301010803" pitchFamily="18" charset="0"/>
              </a:rPr>
              <a:t>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6262266" y="5024227"/>
            <a:ext cx="3038999" cy="1077218"/>
          </a:xfrm>
          <a:prstGeom prst="rect">
            <a:avLst/>
          </a:prstGeom>
          <a:noFill/>
          <a:ln w="19050">
            <a:noFill/>
            <a:prstDash val="sysDot"/>
          </a:ln>
        </p:spPr>
        <p:txBody>
          <a:bodyPr wrap="square" rtlCol="0">
            <a:spAutoFit/>
          </a:bodyPr>
          <a:lstStyle/>
          <a:p>
            <a:pPr algn="ctr"/>
            <a:r>
              <a:rPr lang="en-US" sz="1600" b="1" dirty="0">
                <a:latin typeface="Garamond" panose="02020404030301010803" pitchFamily="18" charset="0"/>
              </a:rPr>
              <a:t>Players get payoff from B’s move minus the negotiation 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a:latin typeface="Garamond" panose="02020404030301010803" pitchFamily="18" charset="0"/>
              </a:rPr>
              <a:t>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B</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a:latin typeface="Garamond" panose="02020404030301010803" pitchFamily="18" charset="0"/>
              </a:rPr>
              <a:t>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5139598" y="218438"/>
            <a:ext cx="1902441" cy="584775"/>
          </a:xfrm>
          <a:prstGeom prst="rect">
            <a:avLst/>
          </a:prstGeom>
          <a:noFill/>
          <a:ln w="19050">
            <a:noFill/>
            <a:prstDash val="sysDot"/>
          </a:ln>
        </p:spPr>
        <p:txBody>
          <a:bodyPr wrap="square" rtlCol="0">
            <a:spAutoFit/>
          </a:bodyPr>
          <a:lstStyle/>
          <a:p>
            <a:pPr algn="ctr"/>
            <a:r>
              <a:rPr lang="en-US" sz="1600" b="1" dirty="0">
                <a:latin typeface="Garamond" panose="02020404030301010803" pitchFamily="18" charset="0"/>
              </a:rPr>
              <a:t>Is A a conservative? </a:t>
            </a:r>
          </a:p>
          <a:p>
            <a:pPr algn="ctr"/>
            <a:r>
              <a:rPr lang="en-US" sz="1600" i="1" dirty="0" err="1">
                <a:latin typeface="Garamond" panose="02020404030301010803" pitchFamily="18" charset="0"/>
              </a:rPr>
              <a:t>strategy</a:t>
            </a:r>
            <a:r>
              <a:rPr lang="en-US" sz="1600" i="1" baseline="-25000" dirty="0" err="1">
                <a:latin typeface="Garamond" panose="02020404030301010803" pitchFamily="18" charset="0"/>
              </a:rPr>
              <a:t>A</a:t>
            </a:r>
            <a:r>
              <a:rPr lang="en-US" sz="1600" dirty="0">
                <a:latin typeface="Garamond" panose="02020404030301010803" pitchFamily="18" charset="0"/>
              </a:rPr>
              <a:t> == 1X</a:t>
            </a:r>
          </a:p>
        </p:txBody>
      </p:sp>
      <p:sp>
        <p:nvSpPr>
          <p:cNvPr id="52" name="TextBox 51">
            <a:extLst>
              <a:ext uri="{FF2B5EF4-FFF2-40B4-BE49-F238E27FC236}">
                <a16:creationId xmlns:a16="http://schemas.microsoft.com/office/drawing/2014/main" id="{DF9EE3A4-9A13-CC44-9F50-E4703346BF86}"/>
              </a:ext>
            </a:extLst>
          </p:cNvPr>
          <p:cNvSpPr txBox="1"/>
          <p:nvPr/>
        </p:nvSpPr>
        <p:spPr>
          <a:xfrm>
            <a:off x="3131823" y="1081107"/>
            <a:ext cx="2792726" cy="584775"/>
          </a:xfrm>
          <a:prstGeom prst="rect">
            <a:avLst/>
          </a:prstGeom>
          <a:noFill/>
          <a:ln w="19050">
            <a:noFill/>
            <a:prstDash val="sysDot"/>
          </a:ln>
        </p:spPr>
        <p:txBody>
          <a:bodyPr wrap="square" rtlCol="0">
            <a:spAutoFit/>
          </a:bodyPr>
          <a:lstStyle/>
          <a:p>
            <a:pPr algn="ctr"/>
            <a:r>
              <a:rPr lang="en-US" sz="1600" b="1" dirty="0" err="1">
                <a:latin typeface="Garamond" panose="02020404030301010803" pitchFamily="18" charset="0"/>
              </a:rPr>
              <a:t>A advertises status quo move:</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status quo</a:t>
            </a:r>
            <a:endParaRPr lang="en-US" sz="1600" i="1" baseline="-25000" dirty="0">
              <a:latin typeface="Garamond" panose="02020404030301010803" pitchFamily="18" charset="0"/>
            </a:endParaRPr>
          </a:p>
        </p:txBody>
      </p:sp>
      <p:sp>
        <p:nvSpPr>
          <p:cNvPr id="55" name="TextBox 54">
            <a:extLst>
              <a:ext uri="{FF2B5EF4-FFF2-40B4-BE49-F238E27FC236}">
                <a16:creationId xmlns:a16="http://schemas.microsoft.com/office/drawing/2014/main" id="{56CF01BD-F378-A34B-809D-0249D0CB98C6}"/>
              </a:ext>
            </a:extLst>
          </p:cNvPr>
          <p:cNvSpPr txBox="1"/>
          <p:nvPr/>
        </p:nvSpPr>
        <p:spPr>
          <a:xfrm>
            <a:off x="6267447" y="1081107"/>
            <a:ext cx="3173730" cy="584775"/>
          </a:xfrm>
          <a:prstGeom prst="rect">
            <a:avLst/>
          </a:prstGeom>
          <a:noFill/>
          <a:ln w="19050">
            <a:noFill/>
            <a:prstDash val="sysDot"/>
          </a:ln>
        </p:spPr>
        <p:txBody>
          <a:bodyPr wrap="square" rtlCol="0">
            <a:spAutoFit/>
          </a:bodyPr>
          <a:lstStyle/>
          <a:p>
            <a:pPr algn="ctr"/>
            <a:r>
              <a:rPr lang="en-US" sz="1600" b="1" dirty="0" err="1">
                <a:latin typeface="Garamond" panose="02020404030301010803" pitchFamily="18" charset="0"/>
              </a:rPr>
              <a:t>A advertises highest-payoff move:</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pref</a:t>
            </a:r>
            <a:r>
              <a:rPr lang="en-US" sz="1600" i="1" baseline="-25000" dirty="0" err="1">
                <a:latin typeface="Garamond" panose="02020404030301010803" pitchFamily="18" charset="0"/>
              </a:rPr>
              <a:t>A</a:t>
            </a:r>
            <a:endParaRPr lang="en-US" sz="1600" i="1" baseline="-25000" dirty="0">
              <a:latin typeface="Garamond" panose="02020404030301010803" pitchFamily="18" charset="0"/>
            </a:endParaRPr>
          </a:p>
        </p:txBody>
      </p:sp>
      <p:cxnSp>
        <p:nvCxnSpPr>
          <p:cNvPr id="8" name="Elbow Connector 7">
            <a:extLst>
              <a:ext uri="{FF2B5EF4-FFF2-40B4-BE49-F238E27FC236}">
                <a16:creationId xmlns:a16="http://schemas.microsoft.com/office/drawing/2014/main" id="{856008BB-00E1-7D43-A4B5-3BEDEA77DBD1}"/>
              </a:ext>
            </a:extLst>
          </p:cNvPr>
          <p:cNvCxnSpPr>
            <a:stCxn id="49" idx="1"/>
            <a:endCxn id="52" idx="0"/>
          </p:cNvCxnSpPr>
          <p:nvPr/>
        </p:nvCxnSpPr>
        <p:spPr>
          <a:xfrm rot="10800000" flipV="1">
            <a:off x="4528186" y="510825"/>
            <a:ext cx="611412" cy="57028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1678B00-1CB3-7048-A84B-E62E16831EC6}"/>
              </a:ext>
            </a:extLst>
          </p:cNvPr>
          <p:cNvCxnSpPr>
            <a:cxnSpLocks/>
            <a:stCxn id="49" idx="3"/>
            <a:endCxn id="55" idx="0"/>
          </p:cNvCxnSpPr>
          <p:nvPr/>
        </p:nvCxnSpPr>
        <p:spPr>
          <a:xfrm>
            <a:off x="7042039" y="510826"/>
            <a:ext cx="812273" cy="570281"/>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47BD5792-1FBA-1447-801C-1CAFBF2458EE}"/>
              </a:ext>
            </a:extLst>
          </p:cNvPr>
          <p:cNvCxnSpPr>
            <a:cxnSpLocks/>
            <a:stCxn id="55" idx="1"/>
            <a:endCxn id="10" idx="0"/>
          </p:cNvCxnSpPr>
          <p:nvPr/>
        </p:nvCxnSpPr>
        <p:spPr>
          <a:xfrm rot="10800000" flipV="1">
            <a:off x="6096001" y="1373494"/>
            <a:ext cx="171447" cy="5702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B2A9D6A0-36D5-AC48-BF57-026FA563E6EA}"/>
              </a:ext>
            </a:extLst>
          </p:cNvPr>
          <p:cNvCxnSpPr>
            <a:cxnSpLocks/>
            <a:stCxn id="52" idx="3"/>
            <a:endCxn id="10" idx="0"/>
          </p:cNvCxnSpPr>
          <p:nvPr/>
        </p:nvCxnSpPr>
        <p:spPr>
          <a:xfrm>
            <a:off x="5924549" y="1373495"/>
            <a:ext cx="171451" cy="5702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1DE68AA-7D43-C546-A3D1-D337080D4874}"/>
              </a:ext>
            </a:extLst>
          </p:cNvPr>
          <p:cNvCxnSpPr>
            <a:cxnSpLocks/>
            <a:stCxn id="10" idx="3"/>
            <a:endCxn id="36" idx="0"/>
          </p:cNvCxnSpPr>
          <p:nvPr/>
        </p:nvCxnSpPr>
        <p:spPr>
          <a:xfrm>
            <a:off x="7339192" y="2359275"/>
            <a:ext cx="285985" cy="693392"/>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BB3C4C-799C-1E44-B7F9-61A03822E466}"/>
              </a:ext>
            </a:extLst>
          </p:cNvPr>
          <p:cNvCxnSpPr>
            <a:cxnSpLocks/>
            <a:stCxn id="10" idx="1"/>
            <a:endCxn id="12" idx="0"/>
          </p:cNvCxnSpPr>
          <p:nvPr/>
        </p:nvCxnSpPr>
        <p:spPr>
          <a:xfrm rot="10800000" flipV="1">
            <a:off x="4080330" y="2359275"/>
            <a:ext cx="772479" cy="693392"/>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83820C7-AAD5-F742-9B45-8CE535D184EA}"/>
              </a:ext>
            </a:extLst>
          </p:cNvPr>
          <p:cNvCxnSpPr>
            <a:cxnSpLocks/>
            <a:stCxn id="36" idx="1"/>
            <a:endCxn id="27" idx="0"/>
          </p:cNvCxnSpPr>
          <p:nvPr/>
        </p:nvCxnSpPr>
        <p:spPr>
          <a:xfrm rot="10800000" flipV="1">
            <a:off x="6090819" y="3345054"/>
            <a:ext cx="176629" cy="816503"/>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406C2F8-50A1-F448-A604-D7542070BCAD}"/>
              </a:ext>
            </a:extLst>
          </p:cNvPr>
          <p:cNvCxnSpPr>
            <a:cxnSpLocks/>
            <a:stCxn id="36" idx="3"/>
            <a:endCxn id="26" idx="0"/>
          </p:cNvCxnSpPr>
          <p:nvPr/>
        </p:nvCxnSpPr>
        <p:spPr>
          <a:xfrm>
            <a:off x="8982907" y="3345055"/>
            <a:ext cx="350102" cy="816503"/>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572E3D4-9ECF-B546-AC16-A02CB2734A2A}"/>
              </a:ext>
            </a:extLst>
          </p:cNvPr>
          <p:cNvCxnSpPr>
            <a:cxnSpLocks/>
            <a:stCxn id="27" idx="3"/>
            <a:endCxn id="44" idx="0"/>
          </p:cNvCxnSpPr>
          <p:nvPr/>
        </p:nvCxnSpPr>
        <p:spPr>
          <a:xfrm flipH="1">
            <a:off x="7781766" y="4453946"/>
            <a:ext cx="18670" cy="570281"/>
          </a:xfrm>
          <a:prstGeom prst="bentConnector4">
            <a:avLst>
              <a:gd name="adj1" fmla="val -1224424"/>
              <a:gd name="adj2" fmla="val 75635"/>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5B0D541-5706-1347-AB62-6A74CC54B333}"/>
              </a:ext>
            </a:extLst>
          </p:cNvPr>
          <p:cNvCxnSpPr>
            <a:cxnSpLocks/>
            <a:stCxn id="27" idx="1"/>
            <a:endCxn id="37" idx="0"/>
          </p:cNvCxnSpPr>
          <p:nvPr/>
        </p:nvCxnSpPr>
        <p:spPr>
          <a:xfrm rot="10800000" flipH="1" flipV="1">
            <a:off x="4381199" y="4453945"/>
            <a:ext cx="18664" cy="570281"/>
          </a:xfrm>
          <a:prstGeom prst="bentConnector4">
            <a:avLst>
              <a:gd name="adj1" fmla="val -1224818"/>
              <a:gd name="adj2" fmla="val 75635"/>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33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4852808" y="2058076"/>
            <a:ext cx="2486384" cy="830997"/>
          </a:xfrm>
          <a:prstGeom prst="rect">
            <a:avLst/>
          </a:prstGeom>
          <a:noFill/>
          <a:ln w="12700">
            <a:noFill/>
            <a:prstDash val="sysDot"/>
          </a:ln>
        </p:spPr>
        <p:txBody>
          <a:bodyPr wrap="square" rtlCol="0">
            <a:spAutoFit/>
          </a:bodyPr>
          <a:lstStyle/>
          <a:p>
            <a:pPr algn="ctr"/>
            <a:r>
              <a:rPr lang="en-US" sz="1600" b="1" dirty="0" err="1">
                <a:latin typeface="Garamond" panose="02020404030301010803" pitchFamily="18" charset="0"/>
              </a:rPr>
              <a:t>Did both players advertise the same thing?</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adv</a:t>
            </a:r>
            <a:r>
              <a:rPr lang="en-US" sz="1600" i="1" baseline="-25000" dirty="0" err="1">
                <a:latin typeface="Garamond" panose="02020404030301010803" pitchFamily="18" charset="0"/>
              </a:rPr>
              <a:t>B</a:t>
            </a:r>
            <a:endParaRPr lang="en-US" sz="1600" i="1"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2064661" y="3224117"/>
            <a:ext cx="3688436" cy="830997"/>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Players get payoffs of advertised moves:</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err="1">
                <a:latin typeface="Garamond" panose="02020404030301010803" pitchFamily="18" charset="0"/>
              </a:rPr>
              <a:t>]</a:t>
            </a:r>
            <a:endParaRPr lang="en-US" sz="1600" dirty="0">
              <a:latin typeface="Garamond" panose="02020404030301010803" pitchFamily="18" charset="0"/>
            </a:endParaRP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err="1">
                <a:latin typeface="Garamond" panose="02020404030301010803" pitchFamily="18" charset="0"/>
              </a:rPr>
              <a:t>]</a:t>
            </a:r>
            <a:endParaRPr lang="en-US" sz="1600" dirty="0">
              <a:latin typeface="Garamond" panose="02020404030301010803" pitchFamily="18" charset="0"/>
            </a:endParaRPr>
          </a:p>
        </p:txBody>
      </p:sp>
      <p:sp>
        <p:nvSpPr>
          <p:cNvPr id="26" name="TextBox 25">
            <a:extLst>
              <a:ext uri="{FF2B5EF4-FFF2-40B4-BE49-F238E27FC236}">
                <a16:creationId xmlns:a16="http://schemas.microsoft.com/office/drawing/2014/main" id="{09574627-DC2C-E74C-AB46-9D36EC279ECD}"/>
              </a:ext>
            </a:extLst>
          </p:cNvPr>
          <p:cNvSpPr txBox="1"/>
          <p:nvPr/>
        </p:nvSpPr>
        <p:spPr>
          <a:xfrm>
            <a:off x="8486236" y="4390158"/>
            <a:ext cx="2379346" cy="584775"/>
          </a:xfrm>
          <a:prstGeom prst="rect">
            <a:avLst/>
          </a:prstGeom>
          <a:noFill/>
          <a:ln w="12700">
            <a:noFill/>
            <a:prstDash val="sysDot"/>
          </a:ln>
        </p:spPr>
        <p:txBody>
          <a:bodyPr wrap="square" rtlCol="0" anchor="ctr">
            <a:spAutoFit/>
          </a:bodyPr>
          <a:lstStyle/>
          <a:p>
            <a:pPr algn="ctr"/>
            <a:r>
              <a:rPr lang="en-US" sz="1600" b="1" dirty="0" err="1">
                <a:latin typeface="Garamond" panose="02020404030301010803" pitchFamily="18" charset="0"/>
              </a:rPr>
              <a:t>Both players get nothing:</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4381199" y="4390158"/>
            <a:ext cx="3419237" cy="584775"/>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Does A have more bargaining power?</a:t>
            </a:r>
          </a:p>
          <a:p>
            <a:pPr algn="ctr"/>
            <a:r>
              <a:rPr lang="en-US" sz="1600" i="1" dirty="0" err="1">
                <a:latin typeface="Garamond" panose="02020404030301010803" pitchFamily="18" charset="0"/>
              </a:rPr>
              <a:t>power</a:t>
            </a:r>
            <a:r>
              <a:rPr lang="en-US" sz="1600" i="1" baseline="-25000" dirty="0" err="1">
                <a:latin typeface="Garamond" panose="02020404030301010803" pitchFamily="18" charset="0"/>
              </a:rPr>
              <a:t>A</a:t>
            </a:r>
            <a:r>
              <a:rPr lang="en-US" sz="1600" dirty="0">
                <a:latin typeface="Garamond" panose="02020404030301010803" pitchFamily="18" charset="0"/>
              </a:rPr>
              <a:t> &gt; </a:t>
            </a:r>
            <a:r>
              <a:rPr lang="en-US" sz="1600" i="1" dirty="0" err="1">
                <a:latin typeface="Garamond" panose="02020404030301010803" pitchFamily="18" charset="0"/>
              </a:rPr>
              <a:t>power</a:t>
            </a:r>
            <a:r>
              <a:rPr lang="en-US" sz="1600" i="1" baseline="-25000" dirty="0" err="1">
                <a:latin typeface="Garamond" panose="02020404030301010803" pitchFamily="18" charset="0"/>
              </a:rPr>
              <a:t>B</a:t>
            </a:r>
            <a:endParaRPr lang="en-US" sz="1600" i="1" baseline="-25000" dirty="0">
              <a:latin typeface="Garamond" panose="02020404030301010803" pitchFamily="18" charset="0"/>
            </a:endParaRPr>
          </a:p>
        </p:txBody>
      </p:sp>
      <p:sp>
        <p:nvSpPr>
          <p:cNvPr id="36" name="TextBox 35">
            <a:extLst>
              <a:ext uri="{FF2B5EF4-FFF2-40B4-BE49-F238E27FC236}">
                <a16:creationId xmlns:a16="http://schemas.microsoft.com/office/drawing/2014/main" id="{062309DF-09B5-FB45-817C-39216130758A}"/>
              </a:ext>
            </a:extLst>
          </p:cNvPr>
          <p:cNvSpPr txBox="1"/>
          <p:nvPr/>
        </p:nvSpPr>
        <p:spPr>
          <a:xfrm>
            <a:off x="6438897" y="3224117"/>
            <a:ext cx="2715460" cy="584775"/>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Are both players negotiators? </a:t>
            </a:r>
          </a:p>
          <a:p>
            <a:pPr algn="ctr"/>
            <a:r>
              <a:rPr lang="en-US" sz="1600" i="1" dirty="0" err="1">
                <a:latin typeface="Garamond" panose="02020404030301010803" pitchFamily="18" charset="0"/>
              </a:rPr>
              <a:t>strat</a:t>
            </a:r>
            <a:r>
              <a:rPr lang="en-US" sz="1600" i="1" baseline="-25000" dirty="0" err="1">
                <a:latin typeface="Garamond" panose="02020404030301010803" pitchFamily="18" charset="0"/>
              </a:rPr>
              <a:t>A</a:t>
            </a:r>
            <a:r>
              <a:rPr lang="en-US" sz="1600" dirty="0">
                <a:latin typeface="Garamond" panose="02020404030301010803" pitchFamily="18" charset="0"/>
              </a:rPr>
              <a:t> == X1 &amp; </a:t>
            </a:r>
            <a:r>
              <a:rPr lang="en-US" sz="1600" i="1" dirty="0" err="1">
                <a:latin typeface="Garamond" panose="02020404030301010803" pitchFamily="18" charset="0"/>
              </a:rPr>
              <a:t>strat</a:t>
            </a:r>
            <a:r>
              <a:rPr lang="en-US" sz="1600" i="1" baseline="-25000" dirty="0" err="1">
                <a:latin typeface="Garamond" panose="02020404030301010803" pitchFamily="18" charset="0"/>
              </a:rPr>
              <a:t>B</a:t>
            </a:r>
            <a:r>
              <a:rPr lang="en-US" sz="16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2708909" y="5309977"/>
            <a:ext cx="3039007" cy="1077218"/>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Players get payoff from A’s move minus the negotiation 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a:latin typeface="Garamond" panose="02020404030301010803" pitchFamily="18" charset="0"/>
              </a:rPr>
              <a:t>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B</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a:latin typeface="Garamond" panose="02020404030301010803" pitchFamily="18" charset="0"/>
              </a:rPr>
              <a:t>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6433716" y="5309977"/>
            <a:ext cx="3038999" cy="1077218"/>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Players get payoff from B’s move minus the negotiation 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a:latin typeface="Garamond" panose="02020404030301010803" pitchFamily="18" charset="0"/>
              </a:rPr>
              <a:t>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B</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a:latin typeface="Garamond" panose="02020404030301010803" pitchFamily="18" charset="0"/>
              </a:rPr>
              <a:t>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5139598" y="218438"/>
            <a:ext cx="1902441" cy="584775"/>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Is A a conservative? </a:t>
            </a:r>
          </a:p>
          <a:p>
            <a:pPr algn="ctr"/>
            <a:r>
              <a:rPr lang="en-US" sz="1600" i="1" dirty="0" err="1">
                <a:latin typeface="Garamond" panose="02020404030301010803" pitchFamily="18" charset="0"/>
              </a:rPr>
              <a:t>strategy</a:t>
            </a:r>
            <a:r>
              <a:rPr lang="en-US" sz="1600" i="1" baseline="-25000" dirty="0" err="1">
                <a:latin typeface="Garamond" panose="02020404030301010803" pitchFamily="18" charset="0"/>
              </a:rPr>
              <a:t>A</a:t>
            </a:r>
            <a:r>
              <a:rPr lang="en-US" sz="1600" dirty="0">
                <a:latin typeface="Garamond" panose="02020404030301010803" pitchFamily="18" charset="0"/>
              </a:rPr>
              <a:t> == 1X</a:t>
            </a:r>
          </a:p>
        </p:txBody>
      </p:sp>
      <p:sp>
        <p:nvSpPr>
          <p:cNvPr id="52" name="TextBox 51">
            <a:extLst>
              <a:ext uri="{FF2B5EF4-FFF2-40B4-BE49-F238E27FC236}">
                <a16:creationId xmlns:a16="http://schemas.microsoft.com/office/drawing/2014/main" id="{DF9EE3A4-9A13-CC44-9F50-E4703346BF86}"/>
              </a:ext>
            </a:extLst>
          </p:cNvPr>
          <p:cNvSpPr txBox="1"/>
          <p:nvPr/>
        </p:nvSpPr>
        <p:spPr>
          <a:xfrm>
            <a:off x="2960373" y="1138257"/>
            <a:ext cx="2792726" cy="584775"/>
          </a:xfrm>
          <a:prstGeom prst="rect">
            <a:avLst/>
          </a:prstGeom>
          <a:noFill/>
          <a:ln w="12700">
            <a:noFill/>
            <a:prstDash val="sysDot"/>
          </a:ln>
        </p:spPr>
        <p:txBody>
          <a:bodyPr wrap="square" rtlCol="0">
            <a:spAutoFit/>
          </a:bodyPr>
          <a:lstStyle/>
          <a:p>
            <a:pPr algn="ctr"/>
            <a:r>
              <a:rPr lang="en-US" sz="1600" b="1" dirty="0" err="1">
                <a:latin typeface="Garamond" panose="02020404030301010803" pitchFamily="18" charset="0"/>
              </a:rPr>
              <a:t>A advertises status quo move:</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status quo</a:t>
            </a:r>
            <a:endParaRPr lang="en-US" sz="1600" i="1" baseline="-25000" dirty="0">
              <a:latin typeface="Garamond" panose="02020404030301010803" pitchFamily="18" charset="0"/>
            </a:endParaRPr>
          </a:p>
        </p:txBody>
      </p:sp>
      <p:sp>
        <p:nvSpPr>
          <p:cNvPr id="55" name="TextBox 54">
            <a:extLst>
              <a:ext uri="{FF2B5EF4-FFF2-40B4-BE49-F238E27FC236}">
                <a16:creationId xmlns:a16="http://schemas.microsoft.com/office/drawing/2014/main" id="{56CF01BD-F378-A34B-809D-0249D0CB98C6}"/>
              </a:ext>
            </a:extLst>
          </p:cNvPr>
          <p:cNvSpPr txBox="1"/>
          <p:nvPr/>
        </p:nvSpPr>
        <p:spPr>
          <a:xfrm>
            <a:off x="6438897" y="1138257"/>
            <a:ext cx="3173730" cy="584775"/>
          </a:xfrm>
          <a:prstGeom prst="rect">
            <a:avLst/>
          </a:prstGeom>
          <a:noFill/>
          <a:ln w="12700">
            <a:noFill/>
            <a:prstDash val="sysDot"/>
          </a:ln>
        </p:spPr>
        <p:txBody>
          <a:bodyPr wrap="square" rtlCol="0">
            <a:spAutoFit/>
          </a:bodyPr>
          <a:lstStyle/>
          <a:p>
            <a:pPr algn="ctr"/>
            <a:r>
              <a:rPr lang="en-US" sz="1600" b="1" dirty="0" err="1">
                <a:latin typeface="Garamond" panose="02020404030301010803" pitchFamily="18" charset="0"/>
              </a:rPr>
              <a:t>A advertises highest-payoff move:</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pref</a:t>
            </a:r>
            <a:r>
              <a:rPr lang="en-US" sz="1600" i="1" baseline="-25000" dirty="0" err="1">
                <a:latin typeface="Garamond" panose="02020404030301010803" pitchFamily="18" charset="0"/>
              </a:rPr>
              <a:t>A</a:t>
            </a:r>
            <a:endParaRPr lang="en-US" sz="1600" i="1" baseline="-25000" dirty="0">
              <a:latin typeface="Garamond" panose="02020404030301010803" pitchFamily="18" charset="0"/>
            </a:endParaRPr>
          </a:p>
        </p:txBody>
      </p:sp>
      <p:cxnSp>
        <p:nvCxnSpPr>
          <p:cNvPr id="8" name="Elbow Connector 7">
            <a:extLst>
              <a:ext uri="{FF2B5EF4-FFF2-40B4-BE49-F238E27FC236}">
                <a16:creationId xmlns:a16="http://schemas.microsoft.com/office/drawing/2014/main" id="{856008BB-00E1-7D43-A4B5-3BEDEA77DBD1}"/>
              </a:ext>
            </a:extLst>
          </p:cNvPr>
          <p:cNvCxnSpPr>
            <a:stCxn id="49" idx="1"/>
            <a:endCxn id="52" idx="0"/>
          </p:cNvCxnSpPr>
          <p:nvPr/>
        </p:nvCxnSpPr>
        <p:spPr>
          <a:xfrm rot="10800000" flipV="1">
            <a:off x="4356736" y="510825"/>
            <a:ext cx="782862" cy="62743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1678B00-1CB3-7048-A84B-E62E16831EC6}"/>
              </a:ext>
            </a:extLst>
          </p:cNvPr>
          <p:cNvCxnSpPr>
            <a:cxnSpLocks/>
            <a:stCxn id="49" idx="3"/>
            <a:endCxn id="55" idx="0"/>
          </p:cNvCxnSpPr>
          <p:nvPr/>
        </p:nvCxnSpPr>
        <p:spPr>
          <a:xfrm>
            <a:off x="7042039" y="510826"/>
            <a:ext cx="983723" cy="627431"/>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47BD5792-1FBA-1447-801C-1CAFBF2458EE}"/>
              </a:ext>
            </a:extLst>
          </p:cNvPr>
          <p:cNvCxnSpPr>
            <a:cxnSpLocks/>
            <a:stCxn id="55" idx="1"/>
            <a:endCxn id="10" idx="0"/>
          </p:cNvCxnSpPr>
          <p:nvPr/>
        </p:nvCxnSpPr>
        <p:spPr>
          <a:xfrm rot="10800000" flipV="1">
            <a:off x="6096001" y="1430644"/>
            <a:ext cx="342897" cy="62743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B2A9D6A0-36D5-AC48-BF57-026FA563E6EA}"/>
              </a:ext>
            </a:extLst>
          </p:cNvPr>
          <p:cNvCxnSpPr>
            <a:cxnSpLocks/>
            <a:stCxn id="52" idx="3"/>
            <a:endCxn id="10" idx="0"/>
          </p:cNvCxnSpPr>
          <p:nvPr/>
        </p:nvCxnSpPr>
        <p:spPr>
          <a:xfrm>
            <a:off x="5753099" y="1430645"/>
            <a:ext cx="342901" cy="62743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1DE68AA-7D43-C546-A3D1-D337080D4874}"/>
              </a:ext>
            </a:extLst>
          </p:cNvPr>
          <p:cNvCxnSpPr>
            <a:cxnSpLocks/>
            <a:stCxn id="10" idx="3"/>
            <a:endCxn id="36" idx="0"/>
          </p:cNvCxnSpPr>
          <p:nvPr/>
        </p:nvCxnSpPr>
        <p:spPr>
          <a:xfrm>
            <a:off x="7339192" y="2473575"/>
            <a:ext cx="457435" cy="750542"/>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BB3C4C-799C-1E44-B7F9-61A03822E466}"/>
              </a:ext>
            </a:extLst>
          </p:cNvPr>
          <p:cNvCxnSpPr>
            <a:cxnSpLocks/>
            <a:stCxn id="10" idx="1"/>
            <a:endCxn id="12" idx="0"/>
          </p:cNvCxnSpPr>
          <p:nvPr/>
        </p:nvCxnSpPr>
        <p:spPr>
          <a:xfrm rot="10800000" flipV="1">
            <a:off x="3908880" y="2473575"/>
            <a:ext cx="943929" cy="750542"/>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83820C7-AAD5-F742-9B45-8CE535D184EA}"/>
              </a:ext>
            </a:extLst>
          </p:cNvPr>
          <p:cNvCxnSpPr>
            <a:cxnSpLocks/>
            <a:stCxn id="36" idx="1"/>
            <a:endCxn id="27" idx="0"/>
          </p:cNvCxnSpPr>
          <p:nvPr/>
        </p:nvCxnSpPr>
        <p:spPr>
          <a:xfrm rot="10800000" flipV="1">
            <a:off x="6090819" y="3516504"/>
            <a:ext cx="348079" cy="873653"/>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406C2F8-50A1-F448-A604-D7542070BCAD}"/>
              </a:ext>
            </a:extLst>
          </p:cNvPr>
          <p:cNvCxnSpPr>
            <a:cxnSpLocks/>
            <a:stCxn id="36" idx="3"/>
            <a:endCxn id="26" idx="0"/>
          </p:cNvCxnSpPr>
          <p:nvPr/>
        </p:nvCxnSpPr>
        <p:spPr>
          <a:xfrm>
            <a:off x="9154357" y="3516505"/>
            <a:ext cx="521552" cy="873653"/>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572E3D4-9ECF-B546-AC16-A02CB2734A2A}"/>
              </a:ext>
            </a:extLst>
          </p:cNvPr>
          <p:cNvCxnSpPr>
            <a:cxnSpLocks/>
            <a:stCxn id="27" idx="3"/>
            <a:endCxn id="44" idx="0"/>
          </p:cNvCxnSpPr>
          <p:nvPr/>
        </p:nvCxnSpPr>
        <p:spPr>
          <a:xfrm>
            <a:off x="7800436" y="4682546"/>
            <a:ext cx="152780" cy="627431"/>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5B0D541-5706-1347-AB62-6A74CC54B333}"/>
              </a:ext>
            </a:extLst>
          </p:cNvPr>
          <p:cNvCxnSpPr>
            <a:cxnSpLocks/>
            <a:stCxn id="27" idx="1"/>
            <a:endCxn id="37" idx="0"/>
          </p:cNvCxnSpPr>
          <p:nvPr/>
        </p:nvCxnSpPr>
        <p:spPr>
          <a:xfrm rot="10800000" flipV="1">
            <a:off x="4228413" y="4682545"/>
            <a:ext cx="152786" cy="62743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63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4852808" y="2138086"/>
            <a:ext cx="2486384" cy="830997"/>
          </a:xfrm>
          <a:prstGeom prst="rect">
            <a:avLst/>
          </a:prstGeom>
          <a:noFill/>
          <a:ln w="12700">
            <a:noFill/>
            <a:prstDash val="sysDot"/>
          </a:ln>
        </p:spPr>
        <p:txBody>
          <a:bodyPr wrap="square" rtlCol="0">
            <a:spAutoFit/>
          </a:bodyPr>
          <a:lstStyle/>
          <a:p>
            <a:pPr algn="ctr"/>
            <a:r>
              <a:rPr lang="en-US" sz="1600" b="1" dirty="0" err="1">
                <a:latin typeface="Garamond" panose="02020404030301010803" pitchFamily="18" charset="0"/>
              </a:rPr>
              <a:t>Did both players advertise the same thing?</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adv</a:t>
            </a:r>
            <a:r>
              <a:rPr lang="en-US" sz="1600" i="1" baseline="-25000" dirty="0" err="1">
                <a:latin typeface="Garamond" panose="02020404030301010803" pitchFamily="18" charset="0"/>
              </a:rPr>
              <a:t>B</a:t>
            </a:r>
            <a:endParaRPr lang="en-US" sz="1600" i="1"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2064661" y="3224117"/>
            <a:ext cx="3688436" cy="830997"/>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Players get payoffs of advertised moves:</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err="1">
                <a:latin typeface="Garamond" panose="02020404030301010803" pitchFamily="18" charset="0"/>
              </a:rPr>
              <a:t>]</a:t>
            </a:r>
            <a:endParaRPr lang="en-US" sz="1600" dirty="0">
              <a:latin typeface="Garamond" panose="02020404030301010803" pitchFamily="18" charset="0"/>
            </a:endParaRP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err="1">
                <a:latin typeface="Garamond" panose="02020404030301010803" pitchFamily="18" charset="0"/>
              </a:rPr>
              <a:t>]</a:t>
            </a:r>
            <a:endParaRPr lang="en-US" sz="1600" dirty="0">
              <a:latin typeface="Garamond" panose="02020404030301010803" pitchFamily="18" charset="0"/>
            </a:endParaRPr>
          </a:p>
        </p:txBody>
      </p:sp>
      <p:sp>
        <p:nvSpPr>
          <p:cNvPr id="26" name="TextBox 25">
            <a:extLst>
              <a:ext uri="{FF2B5EF4-FFF2-40B4-BE49-F238E27FC236}">
                <a16:creationId xmlns:a16="http://schemas.microsoft.com/office/drawing/2014/main" id="{09574627-DC2C-E74C-AB46-9D36EC279ECD}"/>
              </a:ext>
            </a:extLst>
          </p:cNvPr>
          <p:cNvSpPr txBox="1"/>
          <p:nvPr/>
        </p:nvSpPr>
        <p:spPr>
          <a:xfrm>
            <a:off x="8486236" y="4310148"/>
            <a:ext cx="2379346" cy="584775"/>
          </a:xfrm>
          <a:prstGeom prst="rect">
            <a:avLst/>
          </a:prstGeom>
          <a:noFill/>
          <a:ln w="12700">
            <a:noFill/>
            <a:prstDash val="sysDot"/>
          </a:ln>
        </p:spPr>
        <p:txBody>
          <a:bodyPr wrap="square" rtlCol="0" anchor="ctr">
            <a:spAutoFit/>
          </a:bodyPr>
          <a:lstStyle/>
          <a:p>
            <a:pPr algn="ctr"/>
            <a:r>
              <a:rPr lang="en-US" sz="1600" b="1" dirty="0" err="1">
                <a:latin typeface="Garamond" panose="02020404030301010803" pitchFamily="18" charset="0"/>
              </a:rPr>
              <a:t>Both players get nothing:</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4381199" y="4310148"/>
            <a:ext cx="3419237" cy="584775"/>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Does A have more bargaining power?</a:t>
            </a:r>
          </a:p>
          <a:p>
            <a:pPr algn="ctr"/>
            <a:r>
              <a:rPr lang="en-US" sz="1600" i="1" dirty="0" err="1">
                <a:latin typeface="Garamond" panose="02020404030301010803" pitchFamily="18" charset="0"/>
              </a:rPr>
              <a:t>power</a:t>
            </a:r>
            <a:r>
              <a:rPr lang="en-US" sz="1600" i="1" baseline="-25000" dirty="0" err="1">
                <a:latin typeface="Garamond" panose="02020404030301010803" pitchFamily="18" charset="0"/>
              </a:rPr>
              <a:t>A</a:t>
            </a:r>
            <a:r>
              <a:rPr lang="en-US" sz="1600" dirty="0">
                <a:latin typeface="Garamond" panose="02020404030301010803" pitchFamily="18" charset="0"/>
              </a:rPr>
              <a:t> &gt; </a:t>
            </a:r>
            <a:r>
              <a:rPr lang="en-US" sz="1600" i="1" dirty="0" err="1">
                <a:latin typeface="Garamond" panose="02020404030301010803" pitchFamily="18" charset="0"/>
              </a:rPr>
              <a:t>power</a:t>
            </a:r>
            <a:r>
              <a:rPr lang="en-US" sz="1600" i="1" baseline="-25000" dirty="0" err="1">
                <a:latin typeface="Garamond" panose="02020404030301010803" pitchFamily="18" charset="0"/>
              </a:rPr>
              <a:t>B</a:t>
            </a:r>
            <a:endParaRPr lang="en-US" sz="1600" i="1" baseline="-25000" dirty="0">
              <a:latin typeface="Garamond" panose="02020404030301010803" pitchFamily="18" charset="0"/>
            </a:endParaRPr>
          </a:p>
        </p:txBody>
      </p:sp>
      <p:sp>
        <p:nvSpPr>
          <p:cNvPr id="36" name="TextBox 35">
            <a:extLst>
              <a:ext uri="{FF2B5EF4-FFF2-40B4-BE49-F238E27FC236}">
                <a16:creationId xmlns:a16="http://schemas.microsoft.com/office/drawing/2014/main" id="{062309DF-09B5-FB45-817C-39216130758A}"/>
              </a:ext>
            </a:extLst>
          </p:cNvPr>
          <p:cNvSpPr txBox="1"/>
          <p:nvPr/>
        </p:nvSpPr>
        <p:spPr>
          <a:xfrm>
            <a:off x="6438897" y="3224117"/>
            <a:ext cx="2715460" cy="584775"/>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Are both players negotiators? </a:t>
            </a:r>
          </a:p>
          <a:p>
            <a:pPr algn="ctr"/>
            <a:r>
              <a:rPr lang="en-US" sz="1600" i="1" dirty="0" err="1">
                <a:latin typeface="Garamond" panose="02020404030301010803" pitchFamily="18" charset="0"/>
              </a:rPr>
              <a:t>strat</a:t>
            </a:r>
            <a:r>
              <a:rPr lang="en-US" sz="1600" i="1" baseline="-25000" dirty="0" err="1">
                <a:latin typeface="Garamond" panose="02020404030301010803" pitchFamily="18" charset="0"/>
              </a:rPr>
              <a:t>A</a:t>
            </a:r>
            <a:r>
              <a:rPr lang="en-US" sz="1600" dirty="0">
                <a:latin typeface="Garamond" panose="02020404030301010803" pitchFamily="18" charset="0"/>
              </a:rPr>
              <a:t> == X1 &amp; </a:t>
            </a:r>
            <a:r>
              <a:rPr lang="en-US" sz="1600" i="1" dirty="0" err="1">
                <a:latin typeface="Garamond" panose="02020404030301010803" pitchFamily="18" charset="0"/>
              </a:rPr>
              <a:t>strat</a:t>
            </a:r>
            <a:r>
              <a:rPr lang="en-US" sz="1600" i="1" baseline="-25000" dirty="0" err="1">
                <a:latin typeface="Garamond" panose="02020404030301010803" pitchFamily="18" charset="0"/>
              </a:rPr>
              <a:t>B</a:t>
            </a:r>
            <a:r>
              <a:rPr lang="en-US" sz="16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2708909" y="5149957"/>
            <a:ext cx="3039007" cy="1077218"/>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Players get payoff from A’s move minus the negotiation 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a:latin typeface="Garamond" panose="02020404030301010803" pitchFamily="18" charset="0"/>
              </a:rPr>
              <a:t>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B</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a:latin typeface="Garamond" panose="02020404030301010803" pitchFamily="18" charset="0"/>
              </a:rPr>
              <a:t>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6433716" y="5149957"/>
            <a:ext cx="3038999" cy="1077218"/>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Players get payoff from B’s move minus the negotiation 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A</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a:latin typeface="Garamond" panose="02020404030301010803" pitchFamily="18" charset="0"/>
              </a:rPr>
              <a:t>cost</a:t>
            </a:r>
          </a:p>
          <a:p>
            <a:pPr algn="ctr"/>
            <a:r>
              <a:rPr lang="en-US" sz="1600" i="1" dirty="0" err="1">
                <a:latin typeface="Garamond" panose="02020404030301010803" pitchFamily="18" charset="0"/>
              </a:rPr>
              <a:t>payoff</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err="1">
                <a:latin typeface="Garamond" panose="02020404030301010803" pitchFamily="18" charset="0"/>
              </a:rPr>
              <a:t>matrix</a:t>
            </a:r>
            <a:r>
              <a:rPr lang="en-US" sz="1600" i="1" baseline="-25000" dirty="0" err="1">
                <a:latin typeface="Garamond" panose="02020404030301010803" pitchFamily="18" charset="0"/>
              </a:rPr>
              <a:t>B</a:t>
            </a:r>
            <a:r>
              <a:rPr lang="en-US" sz="1600" dirty="0">
                <a:latin typeface="Garamond" panose="02020404030301010803" pitchFamily="18" charset="0"/>
              </a:rPr>
              <a:t>[</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a:t>
            </a:r>
            <a:r>
              <a:rPr lang="en-US" sz="1600" i="1" dirty="0" err="1">
                <a:latin typeface="Garamond" panose="02020404030301010803" pitchFamily="18" charset="0"/>
              </a:rPr>
              <a:t>adv</a:t>
            </a:r>
            <a:r>
              <a:rPr lang="en-US" sz="1600" i="1" baseline="-25000" dirty="0" err="1">
                <a:latin typeface="Garamond" panose="02020404030301010803" pitchFamily="18" charset="0"/>
              </a:rPr>
              <a:t>B</a:t>
            </a:r>
            <a:r>
              <a:rPr lang="en-US" sz="1600" dirty="0">
                <a:latin typeface="Garamond" panose="02020404030301010803" pitchFamily="18" charset="0"/>
              </a:rPr>
              <a:t>] - </a:t>
            </a:r>
            <a:r>
              <a:rPr lang="en-US" sz="1600" i="1" dirty="0">
                <a:latin typeface="Garamond" panose="02020404030301010803" pitchFamily="18" charset="0"/>
              </a:rPr>
              <a:t>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5139598" y="458468"/>
            <a:ext cx="1902441" cy="584775"/>
          </a:xfrm>
          <a:prstGeom prst="rect">
            <a:avLst/>
          </a:prstGeom>
          <a:noFill/>
          <a:ln w="12700">
            <a:noFill/>
            <a:prstDash val="sysDot"/>
          </a:ln>
        </p:spPr>
        <p:txBody>
          <a:bodyPr wrap="square" rtlCol="0">
            <a:spAutoFit/>
          </a:bodyPr>
          <a:lstStyle/>
          <a:p>
            <a:pPr algn="ctr"/>
            <a:r>
              <a:rPr lang="en-US" sz="1600" b="1" dirty="0">
                <a:latin typeface="Garamond" panose="02020404030301010803" pitchFamily="18" charset="0"/>
              </a:rPr>
              <a:t>Is A a conservative? </a:t>
            </a:r>
          </a:p>
          <a:p>
            <a:pPr algn="ctr"/>
            <a:r>
              <a:rPr lang="en-US" sz="1600" i="1" dirty="0" err="1">
                <a:latin typeface="Garamond" panose="02020404030301010803" pitchFamily="18" charset="0"/>
              </a:rPr>
              <a:t>strategy</a:t>
            </a:r>
            <a:r>
              <a:rPr lang="en-US" sz="1600" i="1" baseline="-25000" dirty="0" err="1">
                <a:latin typeface="Garamond" panose="02020404030301010803" pitchFamily="18" charset="0"/>
              </a:rPr>
              <a:t>A</a:t>
            </a:r>
            <a:r>
              <a:rPr lang="en-US" sz="1600" dirty="0">
                <a:latin typeface="Garamond" panose="02020404030301010803" pitchFamily="18" charset="0"/>
              </a:rPr>
              <a:t> == 1X</a:t>
            </a:r>
          </a:p>
        </p:txBody>
      </p:sp>
      <p:sp>
        <p:nvSpPr>
          <p:cNvPr id="52" name="TextBox 51">
            <a:extLst>
              <a:ext uri="{FF2B5EF4-FFF2-40B4-BE49-F238E27FC236}">
                <a16:creationId xmlns:a16="http://schemas.microsoft.com/office/drawing/2014/main" id="{DF9EE3A4-9A13-CC44-9F50-E4703346BF86}"/>
              </a:ext>
            </a:extLst>
          </p:cNvPr>
          <p:cNvSpPr txBox="1"/>
          <p:nvPr/>
        </p:nvSpPr>
        <p:spPr>
          <a:xfrm>
            <a:off x="2960373" y="1298277"/>
            <a:ext cx="2792726" cy="584775"/>
          </a:xfrm>
          <a:prstGeom prst="rect">
            <a:avLst/>
          </a:prstGeom>
          <a:noFill/>
          <a:ln w="12700">
            <a:noFill/>
            <a:prstDash val="sysDot"/>
          </a:ln>
        </p:spPr>
        <p:txBody>
          <a:bodyPr wrap="square" rtlCol="0">
            <a:spAutoFit/>
          </a:bodyPr>
          <a:lstStyle/>
          <a:p>
            <a:pPr algn="ctr"/>
            <a:r>
              <a:rPr lang="en-US" sz="1600" b="1" dirty="0" err="1">
                <a:latin typeface="Garamond" panose="02020404030301010803" pitchFamily="18" charset="0"/>
              </a:rPr>
              <a:t>A advertises status quo move:</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status quo</a:t>
            </a:r>
            <a:endParaRPr lang="en-US" sz="1600" i="1" baseline="-25000" dirty="0">
              <a:latin typeface="Garamond" panose="02020404030301010803" pitchFamily="18" charset="0"/>
            </a:endParaRPr>
          </a:p>
        </p:txBody>
      </p:sp>
      <p:sp>
        <p:nvSpPr>
          <p:cNvPr id="55" name="TextBox 54">
            <a:extLst>
              <a:ext uri="{FF2B5EF4-FFF2-40B4-BE49-F238E27FC236}">
                <a16:creationId xmlns:a16="http://schemas.microsoft.com/office/drawing/2014/main" id="{56CF01BD-F378-A34B-809D-0249D0CB98C6}"/>
              </a:ext>
            </a:extLst>
          </p:cNvPr>
          <p:cNvSpPr txBox="1"/>
          <p:nvPr/>
        </p:nvSpPr>
        <p:spPr>
          <a:xfrm>
            <a:off x="6438897" y="1298277"/>
            <a:ext cx="3173730" cy="584775"/>
          </a:xfrm>
          <a:prstGeom prst="rect">
            <a:avLst/>
          </a:prstGeom>
          <a:noFill/>
          <a:ln w="12700">
            <a:noFill/>
            <a:prstDash val="sysDot"/>
          </a:ln>
        </p:spPr>
        <p:txBody>
          <a:bodyPr wrap="square" rtlCol="0">
            <a:spAutoFit/>
          </a:bodyPr>
          <a:lstStyle/>
          <a:p>
            <a:pPr algn="ctr"/>
            <a:r>
              <a:rPr lang="en-US" sz="1600" b="1" dirty="0" err="1">
                <a:latin typeface="Garamond" panose="02020404030301010803" pitchFamily="18" charset="0"/>
              </a:rPr>
              <a:t>A advertises highest-payoff move:</a:t>
            </a:r>
          </a:p>
          <a:p>
            <a:pPr algn="ctr"/>
            <a:r>
              <a:rPr lang="en-US" sz="1600" i="1" dirty="0" err="1">
                <a:latin typeface="Garamond" panose="02020404030301010803" pitchFamily="18" charset="0"/>
              </a:rPr>
              <a:t>adv</a:t>
            </a:r>
            <a:r>
              <a:rPr lang="en-US" sz="1600" i="1" baseline="-25000" dirty="0" err="1">
                <a:latin typeface="Garamond" panose="02020404030301010803" pitchFamily="18" charset="0"/>
              </a:rPr>
              <a:t>A</a:t>
            </a:r>
            <a:r>
              <a:rPr lang="en-US" sz="1600" dirty="0">
                <a:latin typeface="Garamond" panose="02020404030301010803" pitchFamily="18" charset="0"/>
              </a:rPr>
              <a:t> == </a:t>
            </a:r>
            <a:r>
              <a:rPr lang="en-US" sz="1600" i="1" dirty="0" err="1">
                <a:latin typeface="Garamond" panose="02020404030301010803" pitchFamily="18" charset="0"/>
              </a:rPr>
              <a:t>pref</a:t>
            </a:r>
            <a:r>
              <a:rPr lang="en-US" sz="1600" i="1" baseline="-25000" dirty="0" err="1">
                <a:latin typeface="Garamond" panose="02020404030301010803" pitchFamily="18" charset="0"/>
              </a:rPr>
              <a:t>A</a:t>
            </a:r>
            <a:endParaRPr lang="en-US" sz="1600" i="1" baseline="-25000" dirty="0">
              <a:latin typeface="Garamond" panose="02020404030301010803" pitchFamily="18" charset="0"/>
            </a:endParaRPr>
          </a:p>
        </p:txBody>
      </p:sp>
      <p:cxnSp>
        <p:nvCxnSpPr>
          <p:cNvPr id="8" name="Elbow Connector 7">
            <a:extLst>
              <a:ext uri="{FF2B5EF4-FFF2-40B4-BE49-F238E27FC236}">
                <a16:creationId xmlns:a16="http://schemas.microsoft.com/office/drawing/2014/main" id="{856008BB-00E1-7D43-A4B5-3BEDEA77DBD1}"/>
              </a:ext>
            </a:extLst>
          </p:cNvPr>
          <p:cNvCxnSpPr>
            <a:cxnSpLocks/>
          </p:cNvCxnSpPr>
          <p:nvPr/>
        </p:nvCxnSpPr>
        <p:spPr>
          <a:xfrm rot="10800000" flipV="1">
            <a:off x="4356736" y="636555"/>
            <a:ext cx="782862" cy="627431"/>
          </a:xfrm>
          <a:prstGeom prst="bentConnector2">
            <a:avLst/>
          </a:prstGeom>
          <a:ln w="762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1678B00-1CB3-7048-A84B-E62E16831EC6}"/>
              </a:ext>
            </a:extLst>
          </p:cNvPr>
          <p:cNvCxnSpPr>
            <a:cxnSpLocks/>
          </p:cNvCxnSpPr>
          <p:nvPr/>
        </p:nvCxnSpPr>
        <p:spPr>
          <a:xfrm>
            <a:off x="7042039" y="636556"/>
            <a:ext cx="983723" cy="627431"/>
          </a:xfrm>
          <a:prstGeom prst="bentConnector2">
            <a:avLst/>
          </a:prstGeom>
          <a:ln w="762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47BD5792-1FBA-1447-801C-1CAFBF2458EE}"/>
              </a:ext>
            </a:extLst>
          </p:cNvPr>
          <p:cNvCxnSpPr>
            <a:cxnSpLocks/>
          </p:cNvCxnSpPr>
          <p:nvPr/>
        </p:nvCxnSpPr>
        <p:spPr>
          <a:xfrm rot="10800000" flipV="1">
            <a:off x="6096001" y="1476364"/>
            <a:ext cx="342897" cy="627431"/>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B2A9D6A0-36D5-AC48-BF57-026FA563E6EA}"/>
              </a:ext>
            </a:extLst>
          </p:cNvPr>
          <p:cNvCxnSpPr>
            <a:cxnSpLocks/>
          </p:cNvCxnSpPr>
          <p:nvPr/>
        </p:nvCxnSpPr>
        <p:spPr>
          <a:xfrm>
            <a:off x="5753099" y="1476365"/>
            <a:ext cx="342901" cy="627431"/>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1DE68AA-7D43-C546-A3D1-D337080D4874}"/>
              </a:ext>
            </a:extLst>
          </p:cNvPr>
          <p:cNvCxnSpPr>
            <a:cxnSpLocks/>
          </p:cNvCxnSpPr>
          <p:nvPr/>
        </p:nvCxnSpPr>
        <p:spPr>
          <a:xfrm>
            <a:off x="7339192" y="2439285"/>
            <a:ext cx="457435" cy="750542"/>
          </a:xfrm>
          <a:prstGeom prst="bentConnector2">
            <a:avLst/>
          </a:prstGeom>
          <a:ln w="762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BB3C4C-799C-1E44-B7F9-61A03822E466}"/>
              </a:ext>
            </a:extLst>
          </p:cNvPr>
          <p:cNvCxnSpPr>
            <a:cxnSpLocks/>
          </p:cNvCxnSpPr>
          <p:nvPr/>
        </p:nvCxnSpPr>
        <p:spPr>
          <a:xfrm rot="10800000" flipV="1">
            <a:off x="3908880" y="2439285"/>
            <a:ext cx="943929" cy="750542"/>
          </a:xfrm>
          <a:prstGeom prst="bentConnector2">
            <a:avLst/>
          </a:prstGeom>
          <a:ln w="762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83820C7-AAD5-F742-9B45-8CE535D184EA}"/>
              </a:ext>
            </a:extLst>
          </p:cNvPr>
          <p:cNvCxnSpPr>
            <a:cxnSpLocks/>
          </p:cNvCxnSpPr>
          <p:nvPr/>
        </p:nvCxnSpPr>
        <p:spPr>
          <a:xfrm rot="10800000" flipV="1">
            <a:off x="6090819" y="3402204"/>
            <a:ext cx="348079" cy="873653"/>
          </a:xfrm>
          <a:prstGeom prst="bentConnector2">
            <a:avLst/>
          </a:prstGeom>
          <a:ln w="762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406C2F8-50A1-F448-A604-D7542070BCAD}"/>
              </a:ext>
            </a:extLst>
          </p:cNvPr>
          <p:cNvCxnSpPr>
            <a:cxnSpLocks/>
          </p:cNvCxnSpPr>
          <p:nvPr/>
        </p:nvCxnSpPr>
        <p:spPr>
          <a:xfrm>
            <a:off x="9154357" y="3402205"/>
            <a:ext cx="521552" cy="873653"/>
          </a:xfrm>
          <a:prstGeom prst="bentConnector2">
            <a:avLst/>
          </a:prstGeom>
          <a:ln w="762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572E3D4-9ECF-B546-AC16-A02CB2734A2A}"/>
              </a:ext>
            </a:extLst>
          </p:cNvPr>
          <p:cNvCxnSpPr>
            <a:cxnSpLocks/>
          </p:cNvCxnSpPr>
          <p:nvPr/>
        </p:nvCxnSpPr>
        <p:spPr>
          <a:xfrm>
            <a:off x="7800436" y="4488236"/>
            <a:ext cx="152780" cy="627431"/>
          </a:xfrm>
          <a:prstGeom prst="bentConnector2">
            <a:avLst/>
          </a:prstGeom>
          <a:ln w="762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5B0D541-5706-1347-AB62-6A74CC54B333}"/>
              </a:ext>
            </a:extLst>
          </p:cNvPr>
          <p:cNvCxnSpPr>
            <a:cxnSpLocks/>
          </p:cNvCxnSpPr>
          <p:nvPr/>
        </p:nvCxnSpPr>
        <p:spPr>
          <a:xfrm rot="10800000" flipV="1">
            <a:off x="4228413" y="4488235"/>
            <a:ext cx="152786" cy="627431"/>
          </a:xfrm>
          <a:prstGeom prst="bentConnector2">
            <a:avLst/>
          </a:prstGeom>
          <a:ln w="76200">
            <a:solidFill>
              <a:srgbClr val="009E7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52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2148206" y="2458523"/>
            <a:ext cx="1883658" cy="646331"/>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Did both players advertise the same thing?</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adv</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7753" y="3250122"/>
            <a:ext cx="2824701" cy="646331"/>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payoffs of advertised moves:</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err="1">
                <a:latin typeface="Garamond" panose="02020404030301010803" pitchFamily="18" charset="0"/>
              </a:rPr>
              <a:t>]</a:t>
            </a:r>
            <a:endParaRPr lang="en-US" sz="1200" dirty="0">
              <a:latin typeface="Garamond" panose="02020404030301010803" pitchFamily="18" charset="0"/>
            </a:endParaRP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err="1">
                <a:latin typeface="Garamond" panose="02020404030301010803" pitchFamily="18" charset="0"/>
              </a:rPr>
              <a:t>]</a:t>
            </a:r>
            <a:endParaRPr lang="en-US" sz="1200" dirty="0">
              <a:latin typeface="Garamond" panose="02020404030301010803" pitchFamily="18" charset="0"/>
            </a:endParaRPr>
          </a:p>
        </p:txBody>
      </p:sp>
      <p:sp>
        <p:nvSpPr>
          <p:cNvPr id="26" name="TextBox 25">
            <a:extLst>
              <a:ext uri="{FF2B5EF4-FFF2-40B4-BE49-F238E27FC236}">
                <a16:creationId xmlns:a16="http://schemas.microsoft.com/office/drawing/2014/main" id="{09574627-DC2C-E74C-AB46-9D36EC279ECD}"/>
              </a:ext>
            </a:extLst>
          </p:cNvPr>
          <p:cNvSpPr txBox="1"/>
          <p:nvPr/>
        </p:nvSpPr>
        <p:spPr>
          <a:xfrm>
            <a:off x="4907225" y="4051587"/>
            <a:ext cx="1836743" cy="461665"/>
          </a:xfrm>
          <a:prstGeom prst="rect">
            <a:avLst/>
          </a:prstGeom>
          <a:noFill/>
          <a:ln w="12700">
            <a:noFill/>
            <a:prstDash val="sysDot"/>
          </a:ln>
        </p:spPr>
        <p:txBody>
          <a:bodyPr wrap="square" rtlCol="0" anchor="ctr">
            <a:spAutoFit/>
          </a:bodyPr>
          <a:lstStyle/>
          <a:p>
            <a:pPr algn="ctr"/>
            <a:r>
              <a:rPr lang="en-US" sz="1200" b="1" dirty="0" err="1">
                <a:latin typeface="Garamond" panose="02020404030301010803" pitchFamily="18" charset="0"/>
              </a:rPr>
              <a:t>Both players get nothing:</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1788004" y="4046717"/>
            <a:ext cx="2604061"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Does A have more bargaining power?</a:t>
            </a:r>
          </a:p>
          <a:p>
            <a:pPr algn="ctr"/>
            <a:r>
              <a:rPr lang="en-US" sz="1200" i="1" dirty="0" err="1">
                <a:latin typeface="Garamond" panose="02020404030301010803" pitchFamily="18" charset="0"/>
              </a:rPr>
              <a:t>power</a:t>
            </a:r>
            <a:r>
              <a:rPr lang="en-US" sz="1200" i="1" baseline="-25000" dirty="0" err="1">
                <a:latin typeface="Garamond" panose="02020404030301010803" pitchFamily="18" charset="0"/>
              </a:rPr>
              <a:t>A</a:t>
            </a:r>
            <a:r>
              <a:rPr lang="en-US" sz="1200" dirty="0">
                <a:latin typeface="Garamond" panose="02020404030301010803" pitchFamily="18" charset="0"/>
              </a:rPr>
              <a:t> &gt; </a:t>
            </a:r>
            <a:r>
              <a:rPr lang="en-US" sz="1200" i="1" dirty="0" err="1">
                <a:latin typeface="Garamond" panose="02020404030301010803" pitchFamily="18" charset="0"/>
              </a:rPr>
              <a:t>power</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36" name="TextBox 35">
            <a:extLst>
              <a:ext uri="{FF2B5EF4-FFF2-40B4-BE49-F238E27FC236}">
                <a16:creationId xmlns:a16="http://schemas.microsoft.com/office/drawing/2014/main" id="{062309DF-09B5-FB45-817C-39216130758A}"/>
              </a:ext>
            </a:extLst>
          </p:cNvPr>
          <p:cNvSpPr txBox="1"/>
          <p:nvPr/>
        </p:nvSpPr>
        <p:spPr>
          <a:xfrm>
            <a:off x="3352343" y="3255117"/>
            <a:ext cx="2137944"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Are both players negotiators? </a:t>
            </a:r>
          </a:p>
          <a:p>
            <a:pPr algn="ctr"/>
            <a:r>
              <a:rPr lang="en-US" sz="1200" i="1" dirty="0" err="1">
                <a:latin typeface="Garamond" panose="02020404030301010803" pitchFamily="18" charset="0"/>
              </a:rPr>
              <a:t>strat</a:t>
            </a:r>
            <a:r>
              <a:rPr lang="en-US" sz="1200" i="1" baseline="-25000" dirty="0" err="1">
                <a:latin typeface="Garamond" panose="02020404030301010803" pitchFamily="18" charset="0"/>
              </a:rPr>
              <a:t>A</a:t>
            </a:r>
            <a:r>
              <a:rPr lang="en-US" sz="1200" dirty="0">
                <a:latin typeface="Garamond" panose="02020404030301010803" pitchFamily="18" charset="0"/>
              </a:rPr>
              <a:t> == X1 &amp; </a:t>
            </a:r>
            <a:r>
              <a:rPr lang="en-US" sz="1200" i="1" dirty="0" err="1">
                <a:latin typeface="Garamond" panose="02020404030301010803" pitchFamily="18" charset="0"/>
              </a:rPr>
              <a:t>strat</a:t>
            </a:r>
            <a:r>
              <a:rPr lang="en-US" sz="1200" i="1" baseline="-25000" dirty="0" err="1">
                <a:latin typeface="Garamond" panose="02020404030301010803" pitchFamily="18" charset="0"/>
              </a:rPr>
              <a:t>B</a:t>
            </a:r>
            <a:r>
              <a:rPr lang="en-US" sz="12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522219" y="4655141"/>
            <a:ext cx="2310235"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A’s move minus the negotiation cost:</a:t>
            </a:r>
          </a:p>
          <a:p>
            <a:pPr algn="ctr"/>
            <a:r>
              <a:rPr lang="el-GR" sz="1200" i="1" dirty="0">
                <a:latin typeface="Garamond" panose="02020404030301010803" pitchFamily="18" charset="0"/>
              </a:rPr>
              <a:t>π</a:t>
            </a:r>
            <a:r>
              <a:rPr lang="en-US" sz="1200" i="1" baseline="-25000" dirty="0">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3347614" y="4658646"/>
            <a:ext cx="2360640"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B’s move minus the negotiation 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2343687" y="1234665"/>
            <a:ext cx="1492696"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Is A a conservative? </a:t>
            </a:r>
          </a:p>
          <a:p>
            <a:pPr algn="ctr"/>
            <a:r>
              <a:rPr lang="en-US" sz="1200" i="1" dirty="0" err="1">
                <a:latin typeface="Garamond" panose="02020404030301010803" pitchFamily="18" charset="0"/>
              </a:rPr>
              <a:t>strategy</a:t>
            </a:r>
            <a:r>
              <a:rPr lang="en-US" sz="1200" i="1" baseline="-25000" dirty="0" err="1">
                <a:latin typeface="Garamond" panose="02020404030301010803" pitchFamily="18" charset="0"/>
              </a:rPr>
              <a:t>A</a:t>
            </a:r>
            <a:r>
              <a:rPr lang="en-US" sz="1200" dirty="0">
                <a:latin typeface="Garamond" panose="02020404030301010803" pitchFamily="18" charset="0"/>
              </a:rPr>
              <a:t> == 1X</a:t>
            </a:r>
          </a:p>
        </p:txBody>
      </p:sp>
      <p:sp>
        <p:nvSpPr>
          <p:cNvPr id="52" name="TextBox 51">
            <a:extLst>
              <a:ext uri="{FF2B5EF4-FFF2-40B4-BE49-F238E27FC236}">
                <a16:creationId xmlns:a16="http://schemas.microsoft.com/office/drawing/2014/main" id="{DF9EE3A4-9A13-CC44-9F50-E4703346BF86}"/>
              </a:ext>
            </a:extLst>
          </p:cNvPr>
          <p:cNvSpPr txBox="1"/>
          <p:nvPr/>
        </p:nvSpPr>
        <p:spPr>
          <a:xfrm>
            <a:off x="725381" y="1846592"/>
            <a:ext cx="2107074"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status quo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status quo</a:t>
            </a:r>
            <a:endParaRPr lang="en-US" sz="1200" i="1" baseline="-25000" dirty="0">
              <a:latin typeface="Garamond" panose="02020404030301010803" pitchFamily="18" charset="0"/>
            </a:endParaRPr>
          </a:p>
        </p:txBody>
      </p:sp>
      <p:sp>
        <p:nvSpPr>
          <p:cNvPr id="55" name="TextBox 54">
            <a:extLst>
              <a:ext uri="{FF2B5EF4-FFF2-40B4-BE49-F238E27FC236}">
                <a16:creationId xmlns:a16="http://schemas.microsoft.com/office/drawing/2014/main" id="{56CF01BD-F378-A34B-809D-0249D0CB98C6}"/>
              </a:ext>
            </a:extLst>
          </p:cNvPr>
          <p:cNvSpPr txBox="1"/>
          <p:nvPr/>
        </p:nvSpPr>
        <p:spPr>
          <a:xfrm>
            <a:off x="3347614" y="1846592"/>
            <a:ext cx="2415735"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highest-payoff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pref</a:t>
            </a:r>
            <a:r>
              <a:rPr lang="en-US" sz="1200" i="1" baseline="-25000" dirty="0" err="1">
                <a:latin typeface="Garamond" panose="02020404030301010803" pitchFamily="18" charset="0"/>
              </a:rPr>
              <a:t>A</a:t>
            </a:r>
            <a:endParaRPr lang="en-US" sz="1200" i="1" baseline="-25000" dirty="0">
              <a:latin typeface="Garamond" panose="02020404030301010803" pitchFamily="18" charset="0"/>
            </a:endParaRPr>
          </a:p>
        </p:txBody>
      </p:sp>
      <p:cxnSp>
        <p:nvCxnSpPr>
          <p:cNvPr id="8" name="Elbow Connector 7">
            <a:extLst>
              <a:ext uri="{FF2B5EF4-FFF2-40B4-BE49-F238E27FC236}">
                <a16:creationId xmlns:a16="http://schemas.microsoft.com/office/drawing/2014/main" id="{856008BB-00E1-7D43-A4B5-3BEDEA77DBD1}"/>
              </a:ext>
            </a:extLst>
          </p:cNvPr>
          <p:cNvCxnSpPr>
            <a:cxnSpLocks/>
            <a:stCxn id="49" idx="1"/>
            <a:endCxn id="52" idx="0"/>
          </p:cNvCxnSpPr>
          <p:nvPr/>
        </p:nvCxnSpPr>
        <p:spPr>
          <a:xfrm rot="10800000" flipV="1">
            <a:off x="1778919" y="1465498"/>
            <a:ext cx="564769" cy="381094"/>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1678B00-1CB3-7048-A84B-E62E16831EC6}"/>
              </a:ext>
            </a:extLst>
          </p:cNvPr>
          <p:cNvCxnSpPr>
            <a:cxnSpLocks/>
            <a:stCxn id="49" idx="3"/>
            <a:endCxn id="55" idx="0"/>
          </p:cNvCxnSpPr>
          <p:nvPr/>
        </p:nvCxnSpPr>
        <p:spPr>
          <a:xfrm>
            <a:off x="3836383" y="1465498"/>
            <a:ext cx="719099" cy="381094"/>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47BD5792-1FBA-1447-801C-1CAFBF2458EE}"/>
              </a:ext>
            </a:extLst>
          </p:cNvPr>
          <p:cNvCxnSpPr>
            <a:cxnSpLocks/>
            <a:stCxn id="55" idx="1"/>
            <a:endCxn id="10" idx="0"/>
          </p:cNvCxnSpPr>
          <p:nvPr/>
        </p:nvCxnSpPr>
        <p:spPr>
          <a:xfrm rot="10800000" flipV="1">
            <a:off x="3090036" y="2077425"/>
            <a:ext cx="257579"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B2A9D6A0-36D5-AC48-BF57-026FA563E6EA}"/>
              </a:ext>
            </a:extLst>
          </p:cNvPr>
          <p:cNvCxnSpPr>
            <a:cxnSpLocks/>
            <a:stCxn id="52" idx="3"/>
            <a:endCxn id="10" idx="0"/>
          </p:cNvCxnSpPr>
          <p:nvPr/>
        </p:nvCxnSpPr>
        <p:spPr>
          <a:xfrm>
            <a:off x="2832455" y="2077425"/>
            <a:ext cx="257580"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1DE68AA-7D43-C546-A3D1-D337080D4874}"/>
              </a:ext>
            </a:extLst>
          </p:cNvPr>
          <p:cNvCxnSpPr>
            <a:cxnSpLocks/>
            <a:stCxn id="10" idx="3"/>
            <a:endCxn id="36" idx="0"/>
          </p:cNvCxnSpPr>
          <p:nvPr/>
        </p:nvCxnSpPr>
        <p:spPr>
          <a:xfrm>
            <a:off x="4031864" y="2781689"/>
            <a:ext cx="389451" cy="473428"/>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BB3C4C-799C-1E44-B7F9-61A03822E466}"/>
              </a:ext>
            </a:extLst>
          </p:cNvPr>
          <p:cNvCxnSpPr>
            <a:cxnSpLocks/>
            <a:stCxn id="10" idx="1"/>
            <a:endCxn id="12" idx="0"/>
          </p:cNvCxnSpPr>
          <p:nvPr/>
        </p:nvCxnSpPr>
        <p:spPr>
          <a:xfrm rot="10800000" flipV="1">
            <a:off x="1420104" y="2781688"/>
            <a:ext cx="728102" cy="468433"/>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83820C7-AAD5-F742-9B45-8CE535D184EA}"/>
              </a:ext>
            </a:extLst>
          </p:cNvPr>
          <p:cNvCxnSpPr>
            <a:cxnSpLocks/>
            <a:stCxn id="36" idx="1"/>
            <a:endCxn id="27" idx="0"/>
          </p:cNvCxnSpPr>
          <p:nvPr/>
        </p:nvCxnSpPr>
        <p:spPr>
          <a:xfrm rot="10800000" flipV="1">
            <a:off x="3090035" y="3485949"/>
            <a:ext cx="262308" cy="560767"/>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406C2F8-50A1-F448-A604-D7542070BCAD}"/>
              </a:ext>
            </a:extLst>
          </p:cNvPr>
          <p:cNvCxnSpPr>
            <a:cxnSpLocks/>
            <a:stCxn id="36" idx="3"/>
            <a:endCxn id="26" idx="0"/>
          </p:cNvCxnSpPr>
          <p:nvPr/>
        </p:nvCxnSpPr>
        <p:spPr>
          <a:xfrm>
            <a:off x="5490287" y="3485950"/>
            <a:ext cx="335310" cy="565637"/>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572E3D4-9ECF-B546-AC16-A02CB2734A2A}"/>
              </a:ext>
            </a:extLst>
          </p:cNvPr>
          <p:cNvCxnSpPr>
            <a:cxnSpLocks/>
            <a:stCxn id="27" idx="3"/>
            <a:endCxn id="44" idx="0"/>
          </p:cNvCxnSpPr>
          <p:nvPr/>
        </p:nvCxnSpPr>
        <p:spPr>
          <a:xfrm>
            <a:off x="4392065" y="4277550"/>
            <a:ext cx="135869" cy="381096"/>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5B0D541-5706-1347-AB62-6A74CC54B333}"/>
              </a:ext>
            </a:extLst>
          </p:cNvPr>
          <p:cNvCxnSpPr>
            <a:cxnSpLocks/>
            <a:stCxn id="27" idx="1"/>
            <a:endCxn id="37" idx="0"/>
          </p:cNvCxnSpPr>
          <p:nvPr/>
        </p:nvCxnSpPr>
        <p:spPr>
          <a:xfrm rot="10800000" flipV="1">
            <a:off x="1677338" y="4277549"/>
            <a:ext cx="110667" cy="37759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68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AFEC21-6426-844A-929F-E93DC6B614BB}"/>
              </a:ext>
            </a:extLst>
          </p:cNvPr>
          <p:cNvSpPr txBox="1"/>
          <p:nvPr/>
        </p:nvSpPr>
        <p:spPr>
          <a:xfrm>
            <a:off x="2311496" y="2504341"/>
            <a:ext cx="1883658" cy="646331"/>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Did both players advertise the same thing?</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adv</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12" name="TextBox 11">
            <a:extLst>
              <a:ext uri="{FF2B5EF4-FFF2-40B4-BE49-F238E27FC236}">
                <a16:creationId xmlns:a16="http://schemas.microsoft.com/office/drawing/2014/main" id="{44710A26-D4F2-FC49-8EEC-618207CCE3F5}"/>
              </a:ext>
            </a:extLst>
          </p:cNvPr>
          <p:cNvSpPr txBox="1"/>
          <p:nvPr/>
        </p:nvSpPr>
        <p:spPr>
          <a:xfrm>
            <a:off x="171043" y="3199684"/>
            <a:ext cx="2824701" cy="646331"/>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payoffs of advertised moves:</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err="1">
                <a:latin typeface="Garamond" panose="02020404030301010803" pitchFamily="18" charset="0"/>
              </a:rPr>
              <a:t>]</a:t>
            </a:r>
            <a:endParaRPr lang="en-US" sz="1200" dirty="0">
              <a:latin typeface="Garamond" panose="02020404030301010803" pitchFamily="18" charset="0"/>
            </a:endParaRP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err="1">
                <a:latin typeface="Garamond" panose="02020404030301010803" pitchFamily="18" charset="0"/>
              </a:rPr>
              <a:t>]</a:t>
            </a:r>
            <a:endParaRPr lang="en-US" sz="1200" dirty="0">
              <a:latin typeface="Garamond" panose="02020404030301010803" pitchFamily="18" charset="0"/>
            </a:endParaRPr>
          </a:p>
        </p:txBody>
      </p:sp>
      <p:sp>
        <p:nvSpPr>
          <p:cNvPr id="26" name="TextBox 25">
            <a:extLst>
              <a:ext uri="{FF2B5EF4-FFF2-40B4-BE49-F238E27FC236}">
                <a16:creationId xmlns:a16="http://schemas.microsoft.com/office/drawing/2014/main" id="{09574627-DC2C-E74C-AB46-9D36EC279ECD}"/>
              </a:ext>
            </a:extLst>
          </p:cNvPr>
          <p:cNvSpPr txBox="1"/>
          <p:nvPr/>
        </p:nvSpPr>
        <p:spPr>
          <a:xfrm>
            <a:off x="5070515" y="3904893"/>
            <a:ext cx="1836743" cy="461665"/>
          </a:xfrm>
          <a:prstGeom prst="rect">
            <a:avLst/>
          </a:prstGeom>
          <a:noFill/>
          <a:ln w="12700">
            <a:noFill/>
            <a:prstDash val="sysDot"/>
          </a:ln>
        </p:spPr>
        <p:txBody>
          <a:bodyPr wrap="square" rtlCol="0" anchor="ctr">
            <a:spAutoFit/>
          </a:bodyPr>
          <a:lstStyle/>
          <a:p>
            <a:pPr algn="ctr"/>
            <a:r>
              <a:rPr lang="en-US" sz="1200" b="1" dirty="0" err="1">
                <a:latin typeface="Garamond" panose="02020404030301010803" pitchFamily="18" charset="0"/>
              </a:rPr>
              <a:t>Both players get nothing:</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0</a:t>
            </a:r>
          </a:p>
        </p:txBody>
      </p:sp>
      <p:sp>
        <p:nvSpPr>
          <p:cNvPr id="27" name="TextBox 26">
            <a:extLst>
              <a:ext uri="{FF2B5EF4-FFF2-40B4-BE49-F238E27FC236}">
                <a16:creationId xmlns:a16="http://schemas.microsoft.com/office/drawing/2014/main" id="{36C41275-256A-FA4B-B228-A7AA02369F74}"/>
              </a:ext>
            </a:extLst>
          </p:cNvPr>
          <p:cNvSpPr txBox="1"/>
          <p:nvPr/>
        </p:nvSpPr>
        <p:spPr>
          <a:xfrm>
            <a:off x="1951294" y="3900023"/>
            <a:ext cx="2604061"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Does A have more bargaining power?</a:t>
            </a:r>
          </a:p>
          <a:p>
            <a:pPr algn="ctr"/>
            <a:r>
              <a:rPr lang="en-US" sz="1200" i="1" dirty="0" err="1">
                <a:latin typeface="Garamond" panose="02020404030301010803" pitchFamily="18" charset="0"/>
              </a:rPr>
              <a:t>power</a:t>
            </a:r>
            <a:r>
              <a:rPr lang="en-US" sz="1200" i="1" baseline="-25000" dirty="0" err="1">
                <a:latin typeface="Garamond" panose="02020404030301010803" pitchFamily="18" charset="0"/>
              </a:rPr>
              <a:t>A</a:t>
            </a:r>
            <a:r>
              <a:rPr lang="en-US" sz="1200" dirty="0">
                <a:latin typeface="Garamond" panose="02020404030301010803" pitchFamily="18" charset="0"/>
              </a:rPr>
              <a:t> &gt; </a:t>
            </a:r>
            <a:r>
              <a:rPr lang="en-US" sz="1200" i="1" dirty="0" err="1">
                <a:latin typeface="Garamond" panose="02020404030301010803" pitchFamily="18" charset="0"/>
              </a:rPr>
              <a:t>power</a:t>
            </a:r>
            <a:r>
              <a:rPr lang="en-US" sz="1200" i="1" baseline="-25000" dirty="0" err="1">
                <a:latin typeface="Garamond" panose="02020404030301010803" pitchFamily="18" charset="0"/>
              </a:rPr>
              <a:t>B</a:t>
            </a:r>
            <a:endParaRPr lang="en-US" sz="1200" i="1" baseline="-25000" dirty="0">
              <a:latin typeface="Garamond" panose="02020404030301010803" pitchFamily="18" charset="0"/>
            </a:endParaRPr>
          </a:p>
        </p:txBody>
      </p:sp>
      <p:sp>
        <p:nvSpPr>
          <p:cNvPr id="36" name="TextBox 35">
            <a:extLst>
              <a:ext uri="{FF2B5EF4-FFF2-40B4-BE49-F238E27FC236}">
                <a16:creationId xmlns:a16="http://schemas.microsoft.com/office/drawing/2014/main" id="{062309DF-09B5-FB45-817C-39216130758A}"/>
              </a:ext>
            </a:extLst>
          </p:cNvPr>
          <p:cNvSpPr txBox="1"/>
          <p:nvPr/>
        </p:nvSpPr>
        <p:spPr>
          <a:xfrm>
            <a:off x="3515633" y="3204679"/>
            <a:ext cx="2137944"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Are both players negotiators? </a:t>
            </a:r>
          </a:p>
          <a:p>
            <a:pPr algn="ctr"/>
            <a:r>
              <a:rPr lang="en-US" sz="1200" i="1" dirty="0" err="1">
                <a:latin typeface="Garamond" panose="02020404030301010803" pitchFamily="18" charset="0"/>
              </a:rPr>
              <a:t>strat</a:t>
            </a:r>
            <a:r>
              <a:rPr lang="en-US" sz="1200" i="1" baseline="-25000" dirty="0" err="1">
                <a:latin typeface="Garamond" panose="02020404030301010803" pitchFamily="18" charset="0"/>
              </a:rPr>
              <a:t>A</a:t>
            </a:r>
            <a:r>
              <a:rPr lang="en-US" sz="1200" dirty="0">
                <a:latin typeface="Garamond" panose="02020404030301010803" pitchFamily="18" charset="0"/>
              </a:rPr>
              <a:t> == X1 &amp; </a:t>
            </a:r>
            <a:r>
              <a:rPr lang="en-US" sz="1200" i="1" dirty="0" err="1">
                <a:latin typeface="Garamond" panose="02020404030301010803" pitchFamily="18" charset="0"/>
              </a:rPr>
              <a:t>strat</a:t>
            </a:r>
            <a:r>
              <a:rPr lang="en-US" sz="1200" i="1" baseline="-25000" dirty="0" err="1">
                <a:latin typeface="Garamond" panose="02020404030301010803" pitchFamily="18" charset="0"/>
              </a:rPr>
              <a:t>B</a:t>
            </a:r>
            <a:r>
              <a:rPr lang="en-US" sz="1200" dirty="0">
                <a:latin typeface="Garamond" panose="02020404030301010803" pitchFamily="18" charset="0"/>
              </a:rPr>
              <a:t> == X1</a:t>
            </a:r>
          </a:p>
        </p:txBody>
      </p:sp>
      <p:sp>
        <p:nvSpPr>
          <p:cNvPr id="37" name="TextBox 36">
            <a:extLst>
              <a:ext uri="{FF2B5EF4-FFF2-40B4-BE49-F238E27FC236}">
                <a16:creationId xmlns:a16="http://schemas.microsoft.com/office/drawing/2014/main" id="{94362378-5265-BE49-8D54-C2F9A8DDD16E}"/>
              </a:ext>
            </a:extLst>
          </p:cNvPr>
          <p:cNvSpPr txBox="1"/>
          <p:nvPr/>
        </p:nvSpPr>
        <p:spPr>
          <a:xfrm>
            <a:off x="685509" y="4412191"/>
            <a:ext cx="2310235"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A’s move minus the negotiation cost:</a:t>
            </a:r>
          </a:p>
          <a:p>
            <a:pPr algn="ctr"/>
            <a:r>
              <a:rPr lang="el-GR" sz="1200" i="1" dirty="0">
                <a:latin typeface="Garamond" panose="02020404030301010803" pitchFamily="18" charset="0"/>
              </a:rPr>
              <a:t>π</a:t>
            </a:r>
            <a:r>
              <a:rPr lang="en-US" sz="1200" i="1" baseline="-25000" dirty="0">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4" name="TextBox 43">
            <a:extLst>
              <a:ext uri="{FF2B5EF4-FFF2-40B4-BE49-F238E27FC236}">
                <a16:creationId xmlns:a16="http://schemas.microsoft.com/office/drawing/2014/main" id="{8DA48228-FCBB-4C49-B291-ACB461674A16}"/>
              </a:ext>
            </a:extLst>
          </p:cNvPr>
          <p:cNvSpPr txBox="1"/>
          <p:nvPr/>
        </p:nvSpPr>
        <p:spPr>
          <a:xfrm>
            <a:off x="3510904" y="4415696"/>
            <a:ext cx="2360640" cy="830997"/>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Players get payoff from B’s move minus the negotiation 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A</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a:p>
            <a:pPr algn="ctr"/>
            <a:r>
              <a:rPr lang="el-GR" sz="1200" i="1" dirty="0" err="1">
                <a:latin typeface="Garamond" panose="02020404030301010803" pitchFamily="18" charset="0"/>
              </a:rPr>
              <a:t>π</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err="1">
                <a:latin typeface="Garamond" panose="02020404030301010803" pitchFamily="18" charset="0"/>
              </a:rPr>
              <a:t>matrix</a:t>
            </a:r>
            <a:r>
              <a:rPr lang="en-US" sz="1200" i="1" baseline="-25000" dirty="0" err="1">
                <a:latin typeface="Garamond" panose="02020404030301010803" pitchFamily="18" charset="0"/>
              </a:rPr>
              <a:t>B</a:t>
            </a:r>
            <a:r>
              <a:rPr lang="en-US" sz="1200" dirty="0">
                <a:latin typeface="Garamond" panose="02020404030301010803" pitchFamily="18" charset="0"/>
              </a:rPr>
              <a:t>[</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a:t>
            </a:r>
            <a:r>
              <a:rPr lang="en-US" sz="1200" i="1" dirty="0" err="1">
                <a:latin typeface="Garamond" panose="02020404030301010803" pitchFamily="18" charset="0"/>
              </a:rPr>
              <a:t>adv</a:t>
            </a:r>
            <a:r>
              <a:rPr lang="en-US" sz="1200" i="1" baseline="-25000" dirty="0" err="1">
                <a:latin typeface="Garamond" panose="02020404030301010803" pitchFamily="18" charset="0"/>
              </a:rPr>
              <a:t>B</a:t>
            </a:r>
            <a:r>
              <a:rPr lang="en-US" sz="1200" dirty="0">
                <a:latin typeface="Garamond" panose="02020404030301010803" pitchFamily="18" charset="0"/>
              </a:rPr>
              <a:t>] - </a:t>
            </a:r>
            <a:r>
              <a:rPr lang="en-US" sz="1200" i="1" dirty="0">
                <a:latin typeface="Garamond" panose="02020404030301010803" pitchFamily="18" charset="0"/>
              </a:rPr>
              <a:t>cost</a:t>
            </a:r>
          </a:p>
        </p:txBody>
      </p:sp>
      <p:sp>
        <p:nvSpPr>
          <p:cNvPr id="49" name="TextBox 48">
            <a:extLst>
              <a:ext uri="{FF2B5EF4-FFF2-40B4-BE49-F238E27FC236}">
                <a16:creationId xmlns:a16="http://schemas.microsoft.com/office/drawing/2014/main" id="{413CB660-6E60-104C-AF12-8B28FDA4009E}"/>
              </a:ext>
            </a:extLst>
          </p:cNvPr>
          <p:cNvSpPr txBox="1"/>
          <p:nvPr/>
        </p:nvSpPr>
        <p:spPr>
          <a:xfrm>
            <a:off x="2506977" y="1472995"/>
            <a:ext cx="1492696" cy="461665"/>
          </a:xfrm>
          <a:prstGeom prst="rect">
            <a:avLst/>
          </a:prstGeom>
          <a:noFill/>
          <a:ln w="12700">
            <a:noFill/>
            <a:prstDash val="sysDot"/>
          </a:ln>
        </p:spPr>
        <p:txBody>
          <a:bodyPr wrap="square" rtlCol="0">
            <a:spAutoFit/>
          </a:bodyPr>
          <a:lstStyle/>
          <a:p>
            <a:pPr algn="ctr"/>
            <a:r>
              <a:rPr lang="en-US" sz="1200" b="1" dirty="0">
                <a:latin typeface="Garamond" panose="02020404030301010803" pitchFamily="18" charset="0"/>
              </a:rPr>
              <a:t>Is A a conservative? </a:t>
            </a:r>
          </a:p>
          <a:p>
            <a:pPr algn="ctr"/>
            <a:r>
              <a:rPr lang="en-US" sz="1200" i="1" dirty="0" err="1">
                <a:latin typeface="Garamond" panose="02020404030301010803" pitchFamily="18" charset="0"/>
              </a:rPr>
              <a:t>strategy</a:t>
            </a:r>
            <a:r>
              <a:rPr lang="en-US" sz="1200" i="1" baseline="-25000" dirty="0" err="1">
                <a:latin typeface="Garamond" panose="02020404030301010803" pitchFamily="18" charset="0"/>
              </a:rPr>
              <a:t>A</a:t>
            </a:r>
            <a:r>
              <a:rPr lang="en-US" sz="1200" dirty="0">
                <a:latin typeface="Garamond" panose="02020404030301010803" pitchFamily="18" charset="0"/>
              </a:rPr>
              <a:t> == 1X</a:t>
            </a:r>
          </a:p>
        </p:txBody>
      </p:sp>
      <p:sp>
        <p:nvSpPr>
          <p:cNvPr id="52" name="TextBox 51">
            <a:extLst>
              <a:ext uri="{FF2B5EF4-FFF2-40B4-BE49-F238E27FC236}">
                <a16:creationId xmlns:a16="http://schemas.microsoft.com/office/drawing/2014/main" id="{DF9EE3A4-9A13-CC44-9F50-E4703346BF86}"/>
              </a:ext>
            </a:extLst>
          </p:cNvPr>
          <p:cNvSpPr txBox="1"/>
          <p:nvPr/>
        </p:nvSpPr>
        <p:spPr>
          <a:xfrm>
            <a:off x="888671" y="1988666"/>
            <a:ext cx="2107074"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status quo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status quo</a:t>
            </a:r>
            <a:endParaRPr lang="en-US" sz="1200" i="1" baseline="-25000" dirty="0">
              <a:latin typeface="Garamond" panose="02020404030301010803" pitchFamily="18" charset="0"/>
            </a:endParaRPr>
          </a:p>
        </p:txBody>
      </p:sp>
      <p:sp>
        <p:nvSpPr>
          <p:cNvPr id="55" name="TextBox 54">
            <a:extLst>
              <a:ext uri="{FF2B5EF4-FFF2-40B4-BE49-F238E27FC236}">
                <a16:creationId xmlns:a16="http://schemas.microsoft.com/office/drawing/2014/main" id="{56CF01BD-F378-A34B-809D-0249D0CB98C6}"/>
              </a:ext>
            </a:extLst>
          </p:cNvPr>
          <p:cNvSpPr txBox="1"/>
          <p:nvPr/>
        </p:nvSpPr>
        <p:spPr>
          <a:xfrm>
            <a:off x="3510904" y="1988666"/>
            <a:ext cx="2415735" cy="461665"/>
          </a:xfrm>
          <a:prstGeom prst="rect">
            <a:avLst/>
          </a:prstGeom>
          <a:noFill/>
          <a:ln w="12700">
            <a:noFill/>
            <a:prstDash val="sysDot"/>
          </a:ln>
        </p:spPr>
        <p:txBody>
          <a:bodyPr wrap="square" rtlCol="0">
            <a:spAutoFit/>
          </a:bodyPr>
          <a:lstStyle/>
          <a:p>
            <a:pPr algn="ctr"/>
            <a:r>
              <a:rPr lang="en-US" sz="1200" b="1" dirty="0" err="1">
                <a:latin typeface="Garamond" panose="02020404030301010803" pitchFamily="18" charset="0"/>
              </a:rPr>
              <a:t>A advertises highest-payoff move:</a:t>
            </a:r>
          </a:p>
          <a:p>
            <a:pPr algn="ctr"/>
            <a:r>
              <a:rPr lang="en-US" sz="1200" i="1" dirty="0" err="1">
                <a:latin typeface="Garamond" panose="02020404030301010803" pitchFamily="18" charset="0"/>
              </a:rPr>
              <a:t>adv</a:t>
            </a:r>
            <a:r>
              <a:rPr lang="en-US" sz="1200" i="1" baseline="-25000" dirty="0" err="1">
                <a:latin typeface="Garamond" panose="02020404030301010803" pitchFamily="18" charset="0"/>
              </a:rPr>
              <a:t>A</a:t>
            </a:r>
            <a:r>
              <a:rPr lang="en-US" sz="1200" dirty="0">
                <a:latin typeface="Garamond" panose="02020404030301010803" pitchFamily="18" charset="0"/>
              </a:rPr>
              <a:t> == </a:t>
            </a:r>
            <a:r>
              <a:rPr lang="en-US" sz="1200" i="1" dirty="0" err="1">
                <a:latin typeface="Garamond" panose="02020404030301010803" pitchFamily="18" charset="0"/>
              </a:rPr>
              <a:t>pref</a:t>
            </a:r>
            <a:r>
              <a:rPr lang="en-US" sz="1200" i="1" baseline="-25000" dirty="0" err="1">
                <a:latin typeface="Garamond" panose="02020404030301010803" pitchFamily="18" charset="0"/>
              </a:rPr>
              <a:t>A</a:t>
            </a:r>
            <a:endParaRPr lang="en-US" sz="1200" i="1" baseline="-25000" dirty="0">
              <a:latin typeface="Garamond" panose="02020404030301010803" pitchFamily="18" charset="0"/>
            </a:endParaRPr>
          </a:p>
        </p:txBody>
      </p:sp>
      <p:cxnSp>
        <p:nvCxnSpPr>
          <p:cNvPr id="8" name="Elbow Connector 7">
            <a:extLst>
              <a:ext uri="{FF2B5EF4-FFF2-40B4-BE49-F238E27FC236}">
                <a16:creationId xmlns:a16="http://schemas.microsoft.com/office/drawing/2014/main" id="{856008BB-00E1-7D43-A4B5-3BEDEA77DBD1}"/>
              </a:ext>
            </a:extLst>
          </p:cNvPr>
          <p:cNvCxnSpPr>
            <a:cxnSpLocks/>
          </p:cNvCxnSpPr>
          <p:nvPr/>
        </p:nvCxnSpPr>
        <p:spPr>
          <a:xfrm rot="10800000" flipV="1">
            <a:off x="1942209" y="1607572"/>
            <a:ext cx="564769" cy="381094"/>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1678B00-1CB3-7048-A84B-E62E16831EC6}"/>
              </a:ext>
            </a:extLst>
          </p:cNvPr>
          <p:cNvCxnSpPr>
            <a:cxnSpLocks/>
          </p:cNvCxnSpPr>
          <p:nvPr/>
        </p:nvCxnSpPr>
        <p:spPr>
          <a:xfrm>
            <a:off x="3999673" y="1607572"/>
            <a:ext cx="719099" cy="381094"/>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47BD5792-1FBA-1447-801C-1CAFBF2458EE}"/>
              </a:ext>
            </a:extLst>
          </p:cNvPr>
          <p:cNvCxnSpPr>
            <a:cxnSpLocks/>
          </p:cNvCxnSpPr>
          <p:nvPr/>
        </p:nvCxnSpPr>
        <p:spPr>
          <a:xfrm rot="10800000" flipV="1">
            <a:off x="3253326" y="2123243"/>
            <a:ext cx="257579"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B2A9D6A0-36D5-AC48-BF57-026FA563E6EA}"/>
              </a:ext>
            </a:extLst>
          </p:cNvPr>
          <p:cNvCxnSpPr>
            <a:cxnSpLocks/>
          </p:cNvCxnSpPr>
          <p:nvPr/>
        </p:nvCxnSpPr>
        <p:spPr>
          <a:xfrm>
            <a:off x="2995745" y="2123243"/>
            <a:ext cx="257580" cy="3810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1DE68AA-7D43-C546-A3D1-D337080D4874}"/>
              </a:ext>
            </a:extLst>
          </p:cNvPr>
          <p:cNvCxnSpPr>
            <a:cxnSpLocks/>
          </p:cNvCxnSpPr>
          <p:nvPr/>
        </p:nvCxnSpPr>
        <p:spPr>
          <a:xfrm>
            <a:off x="4195154" y="2731251"/>
            <a:ext cx="389451" cy="473428"/>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BB3C4C-799C-1E44-B7F9-61A03822E466}"/>
              </a:ext>
            </a:extLst>
          </p:cNvPr>
          <p:cNvCxnSpPr>
            <a:cxnSpLocks/>
          </p:cNvCxnSpPr>
          <p:nvPr/>
        </p:nvCxnSpPr>
        <p:spPr>
          <a:xfrm rot="10800000" flipV="1">
            <a:off x="1583394" y="2731250"/>
            <a:ext cx="728102" cy="468433"/>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83820C7-AAD5-F742-9B45-8CE535D184EA}"/>
              </a:ext>
            </a:extLst>
          </p:cNvPr>
          <p:cNvCxnSpPr>
            <a:cxnSpLocks/>
          </p:cNvCxnSpPr>
          <p:nvPr/>
        </p:nvCxnSpPr>
        <p:spPr>
          <a:xfrm rot="10800000" flipV="1">
            <a:off x="3253325" y="3339255"/>
            <a:ext cx="262308" cy="560767"/>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406C2F8-50A1-F448-A604-D7542070BCAD}"/>
              </a:ext>
            </a:extLst>
          </p:cNvPr>
          <p:cNvCxnSpPr>
            <a:cxnSpLocks/>
          </p:cNvCxnSpPr>
          <p:nvPr/>
        </p:nvCxnSpPr>
        <p:spPr>
          <a:xfrm>
            <a:off x="5653577" y="3339256"/>
            <a:ext cx="335310" cy="565637"/>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572E3D4-9ECF-B546-AC16-A02CB2734A2A}"/>
              </a:ext>
            </a:extLst>
          </p:cNvPr>
          <p:cNvCxnSpPr>
            <a:cxnSpLocks/>
          </p:cNvCxnSpPr>
          <p:nvPr/>
        </p:nvCxnSpPr>
        <p:spPr>
          <a:xfrm>
            <a:off x="4555355" y="4034600"/>
            <a:ext cx="135869" cy="381096"/>
          </a:xfrm>
          <a:prstGeom prst="bentConnector2">
            <a:avLst/>
          </a:prstGeom>
          <a:ln w="38100">
            <a:solidFill>
              <a:srgbClr val="D55E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5B0D541-5706-1347-AB62-6A74CC54B333}"/>
              </a:ext>
            </a:extLst>
          </p:cNvPr>
          <p:cNvCxnSpPr>
            <a:cxnSpLocks/>
          </p:cNvCxnSpPr>
          <p:nvPr/>
        </p:nvCxnSpPr>
        <p:spPr>
          <a:xfrm rot="10800000" flipV="1">
            <a:off x="1840628" y="4034599"/>
            <a:ext cx="110667" cy="377591"/>
          </a:xfrm>
          <a:prstGeom prst="bentConnector2">
            <a:avLst/>
          </a:prstGeom>
          <a:ln w="38100">
            <a:solidFill>
              <a:srgbClr val="009E7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335D7FF7-BC91-9F4B-B7A7-B5B500402FAC}"/>
              </a:ext>
            </a:extLst>
          </p:cNvPr>
          <p:cNvGraphicFramePr>
            <a:graphicFrameLocks noGrp="1"/>
          </p:cNvGraphicFramePr>
          <p:nvPr>
            <p:extLst>
              <p:ext uri="{D42A27DB-BD31-4B8C-83A1-F6EECF244321}">
                <p14:modId xmlns:p14="http://schemas.microsoft.com/office/powerpoint/2010/main" val="4211259470"/>
              </p:ext>
            </p:extLst>
          </p:nvPr>
        </p:nvGraphicFramePr>
        <p:xfrm>
          <a:off x="8099326" y="1715699"/>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5</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10</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D55E00"/>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D55E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graphicFrame>
        <p:nvGraphicFramePr>
          <p:cNvPr id="24" name="Table 3">
            <a:extLst>
              <a:ext uri="{FF2B5EF4-FFF2-40B4-BE49-F238E27FC236}">
                <a16:creationId xmlns:a16="http://schemas.microsoft.com/office/drawing/2014/main" id="{369E791A-0529-3F4C-A724-3638A6836DD8}"/>
              </a:ext>
            </a:extLst>
          </p:cNvPr>
          <p:cNvGraphicFramePr>
            <a:graphicFrameLocks noGrp="1"/>
          </p:cNvGraphicFramePr>
          <p:nvPr>
            <p:extLst>
              <p:ext uri="{D42A27DB-BD31-4B8C-83A1-F6EECF244321}">
                <p14:modId xmlns:p14="http://schemas.microsoft.com/office/powerpoint/2010/main" val="190430819"/>
              </p:ext>
            </p:extLst>
          </p:nvPr>
        </p:nvGraphicFramePr>
        <p:xfrm>
          <a:off x="9918878" y="1715699"/>
          <a:ext cx="1463040" cy="1463040"/>
        </p:xfrm>
        <a:graphic>
          <a:graphicData uri="http://schemas.openxmlformats.org/drawingml/2006/table">
            <a:tbl>
              <a:tblPr firstRow="1" bandRow="1">
                <a:tableStyleId>{5C22544A-7EE6-4342-B048-85BDC9FD1C3A}</a:tableStyleId>
              </a:tblPr>
              <a:tblGrid>
                <a:gridCol w="292608">
                  <a:extLst>
                    <a:ext uri="{9D8B030D-6E8A-4147-A177-3AD203B41FA5}">
                      <a16:colId xmlns:a16="http://schemas.microsoft.com/office/drawing/2014/main" val="990922338"/>
                    </a:ext>
                  </a:extLst>
                </a:gridCol>
                <a:gridCol w="292608">
                  <a:extLst>
                    <a:ext uri="{9D8B030D-6E8A-4147-A177-3AD203B41FA5}">
                      <a16:colId xmlns:a16="http://schemas.microsoft.com/office/drawing/2014/main" val="3291112195"/>
                    </a:ext>
                  </a:extLst>
                </a:gridCol>
                <a:gridCol w="292608">
                  <a:extLst>
                    <a:ext uri="{9D8B030D-6E8A-4147-A177-3AD203B41FA5}">
                      <a16:colId xmlns:a16="http://schemas.microsoft.com/office/drawing/2014/main" val="3558465805"/>
                    </a:ext>
                  </a:extLst>
                </a:gridCol>
                <a:gridCol w="292608">
                  <a:extLst>
                    <a:ext uri="{9D8B030D-6E8A-4147-A177-3AD203B41FA5}">
                      <a16:colId xmlns:a16="http://schemas.microsoft.com/office/drawing/2014/main" val="2303195814"/>
                    </a:ext>
                  </a:extLst>
                </a:gridCol>
                <a:gridCol w="292608">
                  <a:extLst>
                    <a:ext uri="{9D8B030D-6E8A-4147-A177-3AD203B41FA5}">
                      <a16:colId xmlns:a16="http://schemas.microsoft.com/office/drawing/2014/main" val="2760085048"/>
                    </a:ext>
                  </a:extLst>
                </a:gridCol>
              </a:tblGrid>
              <a:tr h="292608">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9E7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1" i="1">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633141"/>
                  </a:ext>
                </a:extLst>
              </a:tr>
              <a:tr h="292608">
                <a:tc>
                  <a:txBody>
                    <a:bodyPr/>
                    <a:lstStyle/>
                    <a:p>
                      <a:pPr algn="ctr"/>
                      <a:r>
                        <a:rPr lang="en-US" sz="1200" b="0">
                          <a:solidFill>
                            <a:schemeClr val="tx1"/>
                          </a:solidFill>
                          <a:latin typeface="Garamond" panose="02020404030301010803" pitchFamily="18" charset="0"/>
                        </a:rPr>
                        <a:t>7.5</a:t>
                      </a:r>
                    </a:p>
                  </a:txBody>
                  <a:tcPr marL="0" marR="0" marT="0" marB="0" anchor="ctr">
                    <a:lnL w="38100" cap="flat" cmpd="sng" algn="ctr">
                      <a:solidFill>
                        <a:srgbClr val="009E73"/>
                      </a:solidFill>
                      <a:prstDash val="solid"/>
                      <a:round/>
                      <a:headEnd type="none" w="med" len="med"/>
                      <a:tailEnd type="none" w="med" len="med"/>
                    </a:lnL>
                    <a:lnR w="38100" cap="flat" cmpd="sng" algn="ctr">
                      <a:solidFill>
                        <a:srgbClr val="009E73"/>
                      </a:solidFill>
                      <a:prstDash val="solid"/>
                      <a:round/>
                      <a:headEnd type="none" w="med" len="med"/>
                      <a:tailEnd type="none" w="med" len="med"/>
                    </a:lnR>
                    <a:lnT w="38100" cap="flat" cmpd="sng" algn="ctr">
                      <a:solidFill>
                        <a:srgbClr val="009E73"/>
                      </a:solidFill>
                      <a:prstDash val="solid"/>
                      <a:round/>
                      <a:headEnd type="none" w="med" len="med"/>
                      <a:tailEnd type="none" w="med" len="med"/>
                    </a:lnT>
                    <a:lnB w="38100" cap="flat" cmpd="sng" algn="ctr">
                      <a:solidFill>
                        <a:srgbClr val="009E73"/>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38100" cap="flat" cmpd="sng" algn="ctr">
                      <a:solidFill>
                        <a:srgbClr val="009E73"/>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1</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1720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009E7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2</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85025"/>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3</a:t>
                      </a:r>
                    </a:p>
                  </a:txBody>
                  <a:tcPr marL="0" marR="0" marT="0" marB="0" anchor="ctr">
                    <a:lnL w="1270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826548"/>
                  </a:ext>
                </a:extLst>
              </a:tr>
              <a:tr h="292608">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b="0">
                        <a:solidFill>
                          <a:schemeClr val="tx1"/>
                        </a:solidFill>
                        <a:latin typeface="Garamond" panose="02020404030301010803" pitchFamily="18" charset="0"/>
                      </a:endParaRPr>
                    </a:p>
                  </a:txBody>
                  <a:tcPr marL="0" marR="0" marT="0" marB="0" anchor="ctr">
                    <a:lnL w="12700" cap="flat" cmpd="sng" algn="ctr">
                      <a:noFill/>
                      <a:prstDash val="solid"/>
                      <a:round/>
                      <a:headEnd type="none" w="med" len="med"/>
                      <a:tailEnd type="none" w="med" len="med"/>
                    </a:lnL>
                    <a:lnR w="38100" cap="flat" cmpd="sng" algn="ctr">
                      <a:solidFill>
                        <a:srgbClr val="D55E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Garamond" panose="02020404030301010803" pitchFamily="18" charset="0"/>
                        </a:rPr>
                        <a:t>10</a:t>
                      </a:r>
                    </a:p>
                  </a:txBody>
                  <a:tcPr marL="0" marR="0" marT="0" marB="0" anchor="ctr">
                    <a:lnL w="38100" cap="flat" cmpd="sng" algn="ctr">
                      <a:solidFill>
                        <a:srgbClr val="D55E00"/>
                      </a:solidFill>
                      <a:prstDash val="solid"/>
                      <a:round/>
                      <a:headEnd type="none" w="med" len="med"/>
                      <a:tailEnd type="none" w="med" len="med"/>
                    </a:lnL>
                    <a:lnR w="38100" cap="flat" cmpd="sng" algn="ctr">
                      <a:solidFill>
                        <a:srgbClr val="D55E00"/>
                      </a:solidFill>
                      <a:prstDash val="solid"/>
                      <a:round/>
                      <a:headEnd type="none" w="med" len="med"/>
                      <a:tailEnd type="none" w="med" len="med"/>
                    </a:lnR>
                    <a:lnT w="38100" cap="flat" cmpd="sng" algn="ctr">
                      <a:solidFill>
                        <a:srgbClr val="D55E00"/>
                      </a:solidFill>
                      <a:prstDash val="solid"/>
                      <a:round/>
                      <a:headEnd type="none" w="med" len="med"/>
                      <a:tailEnd type="none" w="med" len="med"/>
                    </a:lnT>
                    <a:lnB w="38100" cap="flat" cmpd="sng" algn="ctr">
                      <a:solidFill>
                        <a:srgbClr val="D55E00"/>
                      </a:solidFill>
                      <a:prstDash val="solid"/>
                      <a:round/>
                      <a:headEnd type="none" w="med" len="med"/>
                      <a:tailEnd type="none" w="med" len="med"/>
                    </a:lnB>
                    <a:noFill/>
                  </a:tcPr>
                </a:tc>
                <a:tc>
                  <a:txBody>
                    <a:bodyPr/>
                    <a:lstStyle/>
                    <a:p>
                      <a:pPr algn="ctr"/>
                      <a:r>
                        <a:rPr lang="en-US" sz="1200" b="1" i="1">
                          <a:solidFill>
                            <a:schemeClr val="tx1"/>
                          </a:solidFill>
                          <a:latin typeface="Garamond" panose="02020404030301010803" pitchFamily="18" charset="0"/>
                        </a:rPr>
                        <a:t>4</a:t>
                      </a:r>
                    </a:p>
                  </a:txBody>
                  <a:tcPr marL="0" marR="0" marT="0" marB="0" anchor="ctr">
                    <a:lnL w="38100" cap="flat" cmpd="sng" algn="ctr">
                      <a:solidFill>
                        <a:srgbClr val="D55E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02256"/>
                  </a:ext>
                </a:extLst>
              </a:tr>
            </a:tbl>
          </a:graphicData>
        </a:graphic>
      </p:graphicFrame>
      <p:sp>
        <p:nvSpPr>
          <p:cNvPr id="7" name="TextBox 6">
            <a:extLst>
              <a:ext uri="{FF2B5EF4-FFF2-40B4-BE49-F238E27FC236}">
                <a16:creationId xmlns:a16="http://schemas.microsoft.com/office/drawing/2014/main" id="{75DB62F8-BD06-014F-98CD-1FC812EECB1D}"/>
              </a:ext>
            </a:extLst>
          </p:cNvPr>
          <p:cNvSpPr txBox="1"/>
          <p:nvPr/>
        </p:nvSpPr>
        <p:spPr>
          <a:xfrm>
            <a:off x="8050363" y="1469072"/>
            <a:ext cx="1207867" cy="276999"/>
          </a:xfrm>
          <a:prstGeom prst="rect">
            <a:avLst/>
          </a:prstGeom>
          <a:noFill/>
        </p:spPr>
        <p:txBody>
          <a:bodyPr wrap="square" rtlCol="0">
            <a:spAutoFit/>
          </a:bodyPr>
          <a:lstStyle/>
          <a:p>
            <a:pPr algn="ctr"/>
            <a:r>
              <a:rPr lang="en-US" sz="1200" b="1" u="sng">
                <a:latin typeface="Garamond" panose="02020404030301010803" pitchFamily="18" charset="0"/>
              </a:rPr>
              <a:t>Player A</a:t>
            </a:r>
          </a:p>
        </p:txBody>
      </p:sp>
      <p:sp>
        <p:nvSpPr>
          <p:cNvPr id="29" name="TextBox 28">
            <a:extLst>
              <a:ext uri="{FF2B5EF4-FFF2-40B4-BE49-F238E27FC236}">
                <a16:creationId xmlns:a16="http://schemas.microsoft.com/office/drawing/2014/main" id="{AF4674CE-5715-A949-ACD8-213A8027DA7E}"/>
              </a:ext>
            </a:extLst>
          </p:cNvPr>
          <p:cNvSpPr txBox="1"/>
          <p:nvPr/>
        </p:nvSpPr>
        <p:spPr>
          <a:xfrm>
            <a:off x="9918878" y="1469071"/>
            <a:ext cx="1207867" cy="276999"/>
          </a:xfrm>
          <a:prstGeom prst="rect">
            <a:avLst/>
          </a:prstGeom>
          <a:noFill/>
        </p:spPr>
        <p:txBody>
          <a:bodyPr wrap="square" rtlCol="0">
            <a:spAutoFit/>
          </a:bodyPr>
          <a:lstStyle/>
          <a:p>
            <a:pPr algn="ctr"/>
            <a:r>
              <a:rPr lang="en-US" sz="1200" b="1" u="sng">
                <a:latin typeface="Garamond" panose="02020404030301010803" pitchFamily="18" charset="0"/>
              </a:rPr>
              <a:t>Player B</a:t>
            </a:r>
          </a:p>
        </p:txBody>
      </p:sp>
      <p:sp>
        <p:nvSpPr>
          <p:cNvPr id="9" name="TextBox 8">
            <a:extLst>
              <a:ext uri="{FF2B5EF4-FFF2-40B4-BE49-F238E27FC236}">
                <a16:creationId xmlns:a16="http://schemas.microsoft.com/office/drawing/2014/main" id="{227C5A23-F38B-1144-838B-F910CCF4CDC7}"/>
              </a:ext>
            </a:extLst>
          </p:cNvPr>
          <p:cNvSpPr txBox="1"/>
          <p:nvPr/>
        </p:nvSpPr>
        <p:spPr>
          <a:xfrm>
            <a:off x="9443413" y="2304043"/>
            <a:ext cx="314060" cy="276999"/>
          </a:xfrm>
          <a:prstGeom prst="rect">
            <a:avLst/>
          </a:prstGeom>
          <a:noFill/>
        </p:spPr>
        <p:txBody>
          <a:bodyPr wrap="none" rtlCol="0" anchor="ctr">
            <a:spAutoFit/>
          </a:bodyPr>
          <a:lstStyle/>
          <a:p>
            <a:pPr algn="ctr"/>
            <a:r>
              <a:rPr lang="en-US" sz="1200" i="1">
                <a:latin typeface="Garamond" panose="02020404030301010803" pitchFamily="18" charset="0"/>
              </a:rPr>
              <a:t>vs.</a:t>
            </a:r>
          </a:p>
        </p:txBody>
      </p:sp>
      <p:sp>
        <p:nvSpPr>
          <p:cNvPr id="11" name="TextBox 10">
            <a:extLst>
              <a:ext uri="{FF2B5EF4-FFF2-40B4-BE49-F238E27FC236}">
                <a16:creationId xmlns:a16="http://schemas.microsoft.com/office/drawing/2014/main" id="{0B2E485C-9D27-344B-BAA1-23126BDD455A}"/>
              </a:ext>
            </a:extLst>
          </p:cNvPr>
          <p:cNvSpPr txBox="1"/>
          <p:nvPr/>
        </p:nvSpPr>
        <p:spPr>
          <a:xfrm>
            <a:off x="8099326" y="3179521"/>
            <a:ext cx="1463040" cy="677108"/>
          </a:xfrm>
          <a:prstGeom prst="rect">
            <a:avLst/>
          </a:prstGeom>
          <a:noFill/>
        </p:spPr>
        <p:txBody>
          <a:bodyPr wrap="square" lIns="0" rtlCol="0">
            <a:spAutoFit/>
          </a:bodyPr>
          <a:lstStyle/>
          <a:p>
            <a:r>
              <a:rPr lang="en-US" sz="1200" b="1">
                <a:latin typeface="Garamond" panose="02020404030301010803" pitchFamily="18" charset="0"/>
              </a:rPr>
              <a:t>Strategy</a:t>
            </a:r>
            <a:r>
              <a:rPr lang="en-US" sz="1200">
                <a:latin typeface="Garamond" panose="02020404030301010803" pitchFamily="18" charset="0"/>
              </a:rPr>
              <a:t>: 11</a:t>
            </a:r>
          </a:p>
          <a:p>
            <a:r>
              <a:rPr lang="en-US" sz="1000">
                <a:latin typeface="Garamond" panose="02020404030301010803" pitchFamily="18" charset="0"/>
              </a:rPr>
              <a:t>(flexible conservative)</a:t>
            </a:r>
          </a:p>
          <a:p>
            <a:endParaRPr lang="en-US" sz="400">
              <a:latin typeface="Garamond" panose="02020404030301010803" pitchFamily="18" charset="0"/>
            </a:endParaRPr>
          </a:p>
          <a:p>
            <a:r>
              <a:rPr lang="en-US" sz="1200" b="1">
                <a:latin typeface="Garamond" panose="02020404030301010803" pitchFamily="18" charset="0"/>
              </a:rPr>
              <a:t>Power</a:t>
            </a:r>
            <a:r>
              <a:rPr lang="en-US" sz="1200">
                <a:latin typeface="Garamond" panose="02020404030301010803" pitchFamily="18" charset="0"/>
              </a:rPr>
              <a:t>: -0.05</a:t>
            </a:r>
          </a:p>
        </p:txBody>
      </p:sp>
      <p:sp>
        <p:nvSpPr>
          <p:cNvPr id="32" name="TextBox 31">
            <a:extLst>
              <a:ext uri="{FF2B5EF4-FFF2-40B4-BE49-F238E27FC236}">
                <a16:creationId xmlns:a16="http://schemas.microsoft.com/office/drawing/2014/main" id="{2BE8D6A5-0466-4B44-B9F0-A9B6CBB375B5}"/>
              </a:ext>
            </a:extLst>
          </p:cNvPr>
          <p:cNvSpPr txBox="1"/>
          <p:nvPr/>
        </p:nvSpPr>
        <p:spPr>
          <a:xfrm>
            <a:off x="9918878" y="3178739"/>
            <a:ext cx="1463040" cy="677108"/>
          </a:xfrm>
          <a:prstGeom prst="rect">
            <a:avLst/>
          </a:prstGeom>
          <a:noFill/>
        </p:spPr>
        <p:txBody>
          <a:bodyPr wrap="square" lIns="0" rtlCol="0">
            <a:spAutoFit/>
          </a:bodyPr>
          <a:lstStyle/>
          <a:p>
            <a:r>
              <a:rPr lang="en-US" sz="1200" b="1">
                <a:latin typeface="Garamond" panose="02020404030301010803" pitchFamily="18" charset="0"/>
              </a:rPr>
              <a:t>Strategy</a:t>
            </a:r>
            <a:r>
              <a:rPr lang="en-US" sz="1200">
                <a:latin typeface="Garamond" panose="02020404030301010803" pitchFamily="18" charset="0"/>
              </a:rPr>
              <a:t>: 01</a:t>
            </a:r>
          </a:p>
          <a:p>
            <a:r>
              <a:rPr lang="en-US" sz="1000">
                <a:latin typeface="Garamond" panose="02020404030301010803" pitchFamily="18" charset="0"/>
              </a:rPr>
              <a:t>(pure negotiator)</a:t>
            </a:r>
          </a:p>
          <a:p>
            <a:endParaRPr lang="en-US" sz="400">
              <a:latin typeface="Garamond" panose="02020404030301010803" pitchFamily="18" charset="0"/>
            </a:endParaRPr>
          </a:p>
          <a:p>
            <a:r>
              <a:rPr lang="en-US" sz="1200" b="1">
                <a:latin typeface="Garamond" panose="02020404030301010803" pitchFamily="18" charset="0"/>
              </a:rPr>
              <a:t>Power</a:t>
            </a:r>
            <a:r>
              <a:rPr lang="en-US" sz="1200">
                <a:latin typeface="Garamond" panose="02020404030301010803" pitchFamily="18" charset="0"/>
              </a:rPr>
              <a:t>: 0.12</a:t>
            </a:r>
          </a:p>
        </p:txBody>
      </p:sp>
      <p:sp>
        <p:nvSpPr>
          <p:cNvPr id="13" name="TextBox 12">
            <a:extLst>
              <a:ext uri="{FF2B5EF4-FFF2-40B4-BE49-F238E27FC236}">
                <a16:creationId xmlns:a16="http://schemas.microsoft.com/office/drawing/2014/main" id="{9582DBDB-8802-A14A-983F-AA569D2F7C7C}"/>
              </a:ext>
            </a:extLst>
          </p:cNvPr>
          <p:cNvSpPr txBox="1"/>
          <p:nvPr/>
        </p:nvSpPr>
        <p:spPr>
          <a:xfrm>
            <a:off x="7282894" y="3858193"/>
            <a:ext cx="4728610" cy="1384995"/>
          </a:xfrm>
          <a:prstGeom prst="rect">
            <a:avLst/>
          </a:prstGeom>
          <a:noFill/>
        </p:spPr>
        <p:txBody>
          <a:bodyPr wrap="square" lIns="0" rIns="0" rtlCol="0">
            <a:spAutoFit/>
          </a:bodyPr>
          <a:lstStyle/>
          <a:p>
            <a:pPr marL="342900" indent="-342900">
              <a:buFont typeface="+mj-lt"/>
              <a:buAutoNum type="arabicPeriod"/>
            </a:pPr>
            <a:r>
              <a:rPr lang="en-US" sz="1200" i="1">
                <a:latin typeface="Garamond" panose="02020404030301010803" pitchFamily="18" charset="0"/>
              </a:rPr>
              <a:t>Advertisement</a:t>
            </a:r>
            <a:r>
              <a:rPr lang="en-US" sz="1200">
                <a:latin typeface="Garamond" panose="02020404030301010803" pitchFamily="18" charset="0"/>
              </a:rPr>
              <a:t>. A is a conservative, so they advertise the status quo move (default: 1). B is not, so they advertise their preferred move (highest payoff: 4). These do not match, so play continues.</a:t>
            </a:r>
          </a:p>
          <a:p>
            <a:pPr marL="342900" indent="-342900">
              <a:buFont typeface="+mj-lt"/>
              <a:buAutoNum type="arabicPeriod"/>
            </a:pPr>
            <a:r>
              <a:rPr lang="en-US" sz="1200" i="1">
                <a:latin typeface="Garamond" panose="02020404030301010803" pitchFamily="18" charset="0"/>
              </a:rPr>
              <a:t>Negotiation</a:t>
            </a:r>
            <a:r>
              <a:rPr lang="en-US" sz="1200">
                <a:latin typeface="Garamond" panose="02020404030301010803" pitchFamily="18" charset="0"/>
              </a:rPr>
              <a:t>. Both players are negotiators, and B has more bargaining power than A. Therefore, both players play B’s preferred move and get the payoff from the corresponding position in the diagonal of the matrix (row 4, column 4) minus the negotiation cost (2 in this example).</a:t>
            </a:r>
          </a:p>
        </p:txBody>
      </p:sp>
      <p:sp>
        <p:nvSpPr>
          <p:cNvPr id="15" name="TextBox 14">
            <a:extLst>
              <a:ext uri="{FF2B5EF4-FFF2-40B4-BE49-F238E27FC236}">
                <a16:creationId xmlns:a16="http://schemas.microsoft.com/office/drawing/2014/main" id="{F4AB8C7F-98BD-954D-A078-FF1550BBCDA6}"/>
              </a:ext>
            </a:extLst>
          </p:cNvPr>
          <p:cNvSpPr txBox="1"/>
          <p:nvPr/>
        </p:nvSpPr>
        <p:spPr>
          <a:xfrm>
            <a:off x="83955" y="1393366"/>
            <a:ext cx="351378" cy="369332"/>
          </a:xfrm>
          <a:prstGeom prst="rect">
            <a:avLst/>
          </a:prstGeom>
          <a:noFill/>
        </p:spPr>
        <p:txBody>
          <a:bodyPr wrap="none" rtlCol="0" anchor="ctr">
            <a:spAutoFit/>
          </a:bodyPr>
          <a:lstStyle/>
          <a:p>
            <a:r>
              <a:rPr lang="en-US" b="1">
                <a:latin typeface="Arial" panose="020B0604020202020204" pitchFamily="34" charset="0"/>
                <a:cs typeface="Arial" panose="020B0604020202020204" pitchFamily="34" charset="0"/>
              </a:rPr>
              <a:t>A</a:t>
            </a:r>
          </a:p>
        </p:txBody>
      </p:sp>
      <p:sp>
        <p:nvSpPr>
          <p:cNvPr id="68" name="TextBox 67">
            <a:extLst>
              <a:ext uri="{FF2B5EF4-FFF2-40B4-BE49-F238E27FC236}">
                <a16:creationId xmlns:a16="http://schemas.microsoft.com/office/drawing/2014/main" id="{F56F0399-52B2-2F46-8041-A43543F25615}"/>
              </a:ext>
            </a:extLst>
          </p:cNvPr>
          <p:cNvSpPr txBox="1"/>
          <p:nvPr/>
        </p:nvSpPr>
        <p:spPr>
          <a:xfrm>
            <a:off x="6987291" y="1393366"/>
            <a:ext cx="351378" cy="369332"/>
          </a:xfrm>
          <a:prstGeom prst="rect">
            <a:avLst/>
          </a:prstGeom>
          <a:noFill/>
        </p:spPr>
        <p:txBody>
          <a:bodyPr wrap="none" rtlCol="0" anchor="ctr">
            <a:spAutoFit/>
          </a:bodyPr>
          <a:lstStyle/>
          <a:p>
            <a:r>
              <a:rPr lang="en-US" b="1">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3678086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4129</TotalTime>
  <Words>2744</Words>
  <Application>Microsoft Macintosh PowerPoint</Application>
  <PresentationFormat>Widescreen</PresentationFormat>
  <Paragraphs>549</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Black</vt:lpstr>
      <vt:lpstr>Avenir Next</vt:lpstr>
      <vt:lpstr>Calibri</vt:lpstr>
      <vt:lpstr>Calibri Light</vt:lpstr>
      <vt:lpstr>Cambria Math</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Mason Patrick Youngblood</dc:creator>
  <cp:lastModifiedBy>Mason Patrick Youngblood</cp:lastModifiedBy>
  <cp:revision>11</cp:revision>
  <cp:lastPrinted>2023-02-09T19:34:22Z</cp:lastPrinted>
  <dcterms:created xsi:type="dcterms:W3CDTF">2023-01-21T10:38:17Z</dcterms:created>
  <dcterms:modified xsi:type="dcterms:W3CDTF">2023-02-20T19:19:21Z</dcterms:modified>
</cp:coreProperties>
</file>