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82" r:id="rId7"/>
    <p:sldId id="260" r:id="rId8"/>
    <p:sldId id="266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77"/>
      <p:regular r:id="rId15"/>
      <p:bold r:id="rId16"/>
      <p:italic r:id="rId17"/>
      <p:boldItalic r:id="rId18"/>
    </p:embeddedFont>
    <p:embeddedFont>
      <p:font typeface="Noto serif" panose="02020600060500020200" pitchFamily="18" charset="0"/>
      <p:regular r:id="rId19"/>
      <p:bold r:id="rId20"/>
      <p:italic r:id="rId21"/>
      <p:boldItalic r:id="rId22"/>
    </p:embeddedFont>
    <p:embeddedFont>
      <p:font typeface="Proxima Nova Bl" panose="02000506030000020004" pitchFamily="2" charset="0"/>
      <p:bold r:id="rId23"/>
    </p:embeddedFont>
    <p:embeddedFont>
      <p:font typeface="Proxima Nova Rg" panose="02000506030000020004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CE88"/>
    <a:srgbClr val="0145A6"/>
    <a:srgbClr val="0E2243"/>
    <a:srgbClr val="6C63FE"/>
    <a:srgbClr val="AEDD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" autoAdjust="0"/>
    <p:restoredTop sz="84082" autoAdjust="0"/>
  </p:normalViewPr>
  <p:slideViewPr>
    <p:cSldViewPr>
      <p:cViewPr varScale="1">
        <p:scale>
          <a:sx n="71" d="100"/>
          <a:sy n="71" d="100"/>
        </p:scale>
        <p:origin x="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92BA-DF2D-F443-8D5A-FDBD7B2442B6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5A6F-D4F2-0840-A2E7-2F4C43D4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Amazon EKS works by provisioning (starting) and managing the Kubernetes control plane and worker nodes for you. At a high level, Kubernetes consists of two major components: a cluster of 'worker nodes' running your containers, and the control plane managing when and where containers are started on your cluster while monitoring their status</a:t>
            </a:r>
          </a:p>
          <a:p>
            <a:endParaRPr lang="en-AU" b="0" i="0" u="none" strike="noStrike" dirty="0">
              <a:solidFill>
                <a:srgbClr val="232F3E"/>
              </a:solidFill>
              <a:effectLst/>
              <a:latin typeface="AmazonEmber"/>
            </a:endParaRPr>
          </a:p>
          <a:p>
            <a:r>
              <a:rPr lang="en-AU" b="0" i="0" u="none" strike="noStrike" dirty="0">
                <a:solidFill>
                  <a:srgbClr val="232F3E"/>
                </a:solidFill>
                <a:effectLst/>
                <a:latin typeface="AmazonEmber"/>
              </a:rPr>
              <a:t>Runa anywhere from outpost to cloud to your own infra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All basic components in the AWS CDK are known as </a:t>
            </a:r>
            <a:r>
              <a:rPr lang="en-AU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constructs. </a:t>
            </a:r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Each construct defines one or more concrete AWS resources, such as Amazon S3 buckets.</a:t>
            </a:r>
          </a:p>
          <a:p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Stack is a set of constructs</a:t>
            </a:r>
          </a:p>
          <a:p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App has one </a:t>
            </a:r>
            <a:r>
              <a:rPr lang="en-AU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ormany</a:t>
            </a:r>
            <a:r>
              <a:rPr lang="en-AU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stacks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easy is to start. Just </a:t>
            </a:r>
            <a:r>
              <a:rPr lang="en-US" dirty="0" err="1"/>
              <a:t>logni</a:t>
            </a:r>
            <a:r>
              <a:rPr lang="en-US" dirty="0"/>
              <a:t> to </a:t>
            </a:r>
            <a:r>
              <a:rPr lang="en-US" dirty="0" err="1"/>
              <a:t>aws</a:t>
            </a:r>
            <a:r>
              <a:rPr lang="en-US" dirty="0"/>
              <a:t> console and start trying…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A5A6F-D4F2-0840-A2E7-2F4C43D45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-299358" y="-266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699" y="3771900"/>
            <a:ext cx="1630912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Proxima Nova Bl" panose="02000506030000020004" pitchFamily="50" charset="0"/>
              </a:rPr>
              <a:t>DEPLOY A CONTAINERISED APPLICATION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15100"/>
            <a:ext cx="70184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bg1"/>
                </a:solidFill>
                <a:latin typeface="Proxima Nova Rg" panose="02000506030000020004" pitchFamily="50" charset="0"/>
              </a:rPr>
              <a:t>By Faisal</a:t>
            </a:r>
          </a:p>
        </p:txBody>
      </p:sp>
      <p:sp>
        <p:nvSpPr>
          <p:cNvPr id="9" name="Freeform 9"/>
          <p:cNvSpPr/>
          <p:nvPr/>
        </p:nvSpPr>
        <p:spPr>
          <a:xfrm>
            <a:off x="10744200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E6C769B0-6466-4922-943A-DF50ED42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96619" y="1943100"/>
            <a:ext cx="3382762" cy="3382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043239"/>
            <a:ext cx="5389896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Chapters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7200" y="3000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AWS API </a:t>
            </a:r>
            <a:r>
              <a:rPr lang="en-US" sz="3600">
                <a:solidFill>
                  <a:srgbClr val="0E2243"/>
                </a:solidFill>
                <a:latin typeface="Proxima Nova Rg" panose="02000506030000020004" pitchFamily="50" charset="0"/>
              </a:rPr>
              <a:t>- Refresh</a:t>
            </a:r>
            <a:endParaRPr lang="en-US" sz="3600" dirty="0">
              <a:solidFill>
                <a:srgbClr val="0E2243"/>
              </a:solidFill>
              <a:latin typeface="Proxima Nova Rg" panose="02000506030000020004" pitchFamily="50" charset="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7657794" y="3138029"/>
            <a:ext cx="45719" cy="3550022"/>
          </a:xfrm>
          <a:prstGeom prst="rect">
            <a:avLst/>
          </a:prstGeom>
          <a:solidFill>
            <a:srgbClr val="0E2243"/>
          </a:solidFill>
        </p:spPr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7446BA5E-4EDC-4DD7-9FB2-9870861C193E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9E4B1C5-371A-4BBD-9457-F2DE9FCE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F8AC23-44FB-4BFC-A1A7-9D6B177C6EE7}"/>
              </a:ext>
            </a:extLst>
          </p:cNvPr>
          <p:cNvGrpSpPr/>
          <p:nvPr/>
        </p:nvGrpSpPr>
        <p:grpSpPr>
          <a:xfrm>
            <a:off x="7577671" y="3043239"/>
            <a:ext cx="189577" cy="3644812"/>
            <a:chOff x="7577671" y="2214667"/>
            <a:chExt cx="189577" cy="3644812"/>
          </a:xfrm>
          <a:solidFill>
            <a:srgbClr val="0E2243"/>
          </a:solidFill>
        </p:grpSpPr>
        <p:grpSp>
          <p:nvGrpSpPr>
            <p:cNvPr id="22" name="Group 22"/>
            <p:cNvGrpSpPr/>
            <p:nvPr/>
          </p:nvGrpSpPr>
          <p:grpSpPr>
            <a:xfrm>
              <a:off x="7577671" y="2214667"/>
              <a:ext cx="189577" cy="189577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7577671" y="3366412"/>
              <a:ext cx="189577" cy="189577"/>
              <a:chOff x="0" y="0"/>
              <a:chExt cx="6350000" cy="6350000"/>
            </a:xfrm>
            <a:grpFill/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7577671" y="5669902"/>
              <a:ext cx="189577" cy="189577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389E0C6B-DFBB-4070-9D81-1A9228F2D1B6}"/>
                </a:ext>
              </a:extLst>
            </p:cNvPr>
            <p:cNvGrpSpPr/>
            <p:nvPr/>
          </p:nvGrpSpPr>
          <p:grpSpPr>
            <a:xfrm>
              <a:off x="7577671" y="4518157"/>
              <a:ext cx="189577" cy="189577"/>
              <a:chOff x="0" y="0"/>
              <a:chExt cx="6350000" cy="6350000"/>
            </a:xfrm>
            <a:grpFill/>
          </p:grpSpPr>
          <p:sp>
            <p:nvSpPr>
              <p:cNvPr id="37" name="Freeform 31">
                <a:extLst>
                  <a:ext uri="{FF2B5EF4-FFF2-40B4-BE49-F238E27FC236}">
                    <a16:creationId xmlns:a16="http://schemas.microsoft.com/office/drawing/2014/main" id="{C3E700BE-BCCC-4D44-BF2C-AC5967BA906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38" name="TextBox 19">
            <a:extLst>
              <a:ext uri="{FF2B5EF4-FFF2-40B4-BE49-F238E27FC236}">
                <a16:creationId xmlns:a16="http://schemas.microsoft.com/office/drawing/2014/main" id="{E9FFCA5F-E47A-4FA9-8C00-7D4DFE13F37C}"/>
              </a:ext>
            </a:extLst>
          </p:cNvPr>
          <p:cNvSpPr txBox="1"/>
          <p:nvPr/>
        </p:nvSpPr>
        <p:spPr>
          <a:xfrm>
            <a:off x="8077200" y="4143272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Infrastructure as Code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DD94397F-E7D4-4C33-AC88-E11CAF316606}"/>
              </a:ext>
            </a:extLst>
          </p:cNvPr>
          <p:cNvSpPr txBox="1"/>
          <p:nvPr/>
        </p:nvSpPr>
        <p:spPr>
          <a:xfrm>
            <a:off x="8062732" y="5272919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Containerizing application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74A9D39A-F21B-4BC2-AB86-B9D3C179CECD}"/>
              </a:ext>
            </a:extLst>
          </p:cNvPr>
          <p:cNvSpPr txBox="1"/>
          <p:nvPr/>
        </p:nvSpPr>
        <p:spPr>
          <a:xfrm>
            <a:off x="8058874" y="6424664"/>
            <a:ext cx="8647208" cy="39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600" dirty="0">
                <a:solidFill>
                  <a:srgbClr val="0E2243"/>
                </a:solidFill>
                <a:latin typeface="Proxima Nova Rg" panose="02000506030000020004" pitchFamily="50" charset="0"/>
              </a:rPr>
              <a:t>Live Demo – Making a REST API call </a:t>
            </a:r>
          </a:p>
        </p:txBody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91677B49-4459-4C31-87FC-11BBCF45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243476" y="4237040"/>
            <a:ext cx="3382762" cy="3382762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CC19438F-AD51-4BF8-A7EA-C6661E7B8B94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C082401-353D-FC0B-7C6A-C2C55E8F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36442"/>
            <a:ext cx="8814068" cy="80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1028700" y="4863473"/>
            <a:ext cx="7810500" cy="462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600" b="1" dirty="0">
                <a:solidFill>
                  <a:srgbClr val="0E2243"/>
                </a:solidFill>
                <a:latin typeface="Proxima Nova Rg" panose="02000506030000020004" pitchFamily="50" charset="0"/>
              </a:rPr>
              <a:t>Accessing AWS API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AWS</a:t>
            </a:r>
            <a:r>
              <a:rPr lang="en-US" sz="7200" dirty="0">
                <a:solidFill>
                  <a:srgbClr val="0E2243"/>
                </a:solidFill>
                <a:latin typeface="Proxima Nova Rg" panose="02000506030000020004" pitchFamily="50" charset="0"/>
              </a:rPr>
              <a:t> </a:t>
            </a: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API 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Refresh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429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31843" y="-1333500"/>
            <a:ext cx="3853914" cy="385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86CF61-400C-4BD0-ACFE-AC4472F9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93DF6BCF-875F-422B-BD13-98417A43ADB4}"/>
              </a:ext>
            </a:extLst>
          </p:cNvPr>
          <p:cNvSpPr txBox="1"/>
          <p:nvPr/>
        </p:nvSpPr>
        <p:spPr>
          <a:xfrm>
            <a:off x="1028700" y="2136442"/>
            <a:ext cx="110871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Demo application 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E2243"/>
                </a:solidFill>
                <a:latin typeface="Proxima Nova Bl" panose="02000506030000020004" pitchFamily="50" charset="0"/>
              </a:rPr>
              <a:t>architecture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C548CBD7-945A-485F-9EA6-1103E644D5E6}"/>
              </a:ext>
            </a:extLst>
          </p:cNvPr>
          <p:cNvSpPr/>
          <p:nvPr/>
        </p:nvSpPr>
        <p:spPr>
          <a:xfrm>
            <a:off x="10968729" y="9923886"/>
            <a:ext cx="726227" cy="726227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E2243"/>
          </a:solidFill>
        </p:spPr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49D9C2-91B8-4379-8F99-1A6455D7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6078199" y="3771759"/>
            <a:ext cx="2209800" cy="6515241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F7EBAED1-B00B-0CB5-6CF0-8F509617E76F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rgbClr val="100F0D"/>
                </a:solidFill>
                <a:latin typeface="DM Sans"/>
              </a:rPr>
              <a:t>Beginning Amazon Web Services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65B9D-E60A-838E-69D6-EFB95C34C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4702190"/>
            <a:ext cx="13661008" cy="4432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931928"/>
            <a:ext cx="8768196" cy="2040806"/>
            <a:chOff x="0" y="9525"/>
            <a:chExt cx="11690929" cy="2721073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11690929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dirty="0">
                  <a:solidFill>
                    <a:schemeClr val="bg1"/>
                  </a:solidFill>
                  <a:latin typeface="Proxima Nova Bl" panose="02000506030000020004" pitchFamily="50" charset="0"/>
                </a:rPr>
                <a:t>Summary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13848"/>
              <a:ext cx="11690929" cy="61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3600" dirty="0">
                  <a:solidFill>
                    <a:schemeClr val="bg1"/>
                  </a:solidFill>
                  <a:latin typeface="Proxima Nova Rg" panose="02000506030000020004" pitchFamily="50" charset="0"/>
                </a:rPr>
                <a:t>Demo application architecture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49632" y="-3359148"/>
            <a:ext cx="4784725" cy="47847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709EE4-C38B-4351-BB28-C20161AF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8408" y="900800"/>
            <a:ext cx="1525068" cy="52525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E8385DC-D160-4CB1-8674-32A4F015E477}"/>
              </a:ext>
            </a:extLst>
          </p:cNvPr>
          <p:cNvSpPr/>
          <p:nvPr/>
        </p:nvSpPr>
        <p:spPr>
          <a:xfrm>
            <a:off x="13639800" y="9683988"/>
            <a:ext cx="986216" cy="986216"/>
          </a:xfrm>
          <a:custGeom>
            <a:avLst/>
            <a:gdLst/>
            <a:ahLst/>
            <a:cxnLst/>
            <a:rect l="l" t="t" r="r" b="b"/>
            <a:pathLst>
              <a:path w="6355080" h="635508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94B7CA-99F1-42CF-99A0-CE419650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0942" y="4048988"/>
            <a:ext cx="3382762" cy="338276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46E28D5D-78E1-A18C-8F76-13AC99159545}"/>
              </a:ext>
            </a:extLst>
          </p:cNvPr>
          <p:cNvSpPr txBox="1"/>
          <p:nvPr/>
        </p:nvSpPr>
        <p:spPr>
          <a:xfrm>
            <a:off x="1028700" y="981075"/>
            <a:ext cx="42291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 u="none" dirty="0">
                <a:solidFill>
                  <a:schemeClr val="bg1"/>
                </a:solidFill>
                <a:latin typeface="DM Sans"/>
              </a:rPr>
              <a:t>Beginning Amazon Web Services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CFBF0B38-DF3F-03AF-E648-3FF0B28037F9}"/>
              </a:ext>
            </a:extLst>
          </p:cNvPr>
          <p:cNvSpPr txBox="1"/>
          <p:nvPr/>
        </p:nvSpPr>
        <p:spPr>
          <a:xfrm>
            <a:off x="1028700" y="4380695"/>
            <a:ext cx="8768196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Course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c2bbf2-675f-45c9-a9fa-2201defc826b" xsi:nil="true"/>
    <lcf76f155ced4ddcb4097134ff3c332f xmlns="5b5b3912-bc29-4085-976e-9a562ae4436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D2B462A3CEA49AFF804D94FABEC01" ma:contentTypeVersion="16" ma:contentTypeDescription="Create a new document." ma:contentTypeScope="" ma:versionID="a01ae845464bdf23bedea799a35f1c67">
  <xsd:schema xmlns:xsd="http://www.w3.org/2001/XMLSchema" xmlns:xs="http://www.w3.org/2001/XMLSchema" xmlns:p="http://schemas.microsoft.com/office/2006/metadata/properties" xmlns:ns2="5b5b3912-bc29-4085-976e-9a562ae44365" xmlns:ns3="99c2bbf2-675f-45c9-a9fa-2201defc826b" targetNamespace="http://schemas.microsoft.com/office/2006/metadata/properties" ma:root="true" ma:fieldsID="a3f29eda22f00b8622d4de4eebd20f51" ns2:_="" ns3:_="">
    <xsd:import namespace="5b5b3912-bc29-4085-976e-9a562ae44365"/>
    <xsd:import namespace="99c2bbf2-675f-45c9-a9fa-2201defc8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b3912-bc29-4085-976e-9a562ae44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121bd4-24fd-4c74-9a8a-84d13da07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bbf2-675f-45c9-a9fa-2201defc82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a0a289-b37d-4aaa-ac3b-687463badd17}" ma:internalName="TaxCatchAll" ma:showField="CatchAllData" ma:web="99c2bbf2-675f-45c9-a9fa-2201defc8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4B1BD-839B-4B34-B603-ABF812F3CB70}">
  <ds:schemaRefs>
    <ds:schemaRef ds:uri="http://schemas.microsoft.com/office/2006/metadata/properties"/>
    <ds:schemaRef ds:uri="http://schemas.microsoft.com/office/infopath/2007/PartnerControls"/>
    <ds:schemaRef ds:uri="9c78a4a7-572b-4322-8f9e-6086a8acfa96"/>
    <ds:schemaRef ds:uri="99c2bbf2-675f-45c9-a9fa-2201defc826b"/>
    <ds:schemaRef ds:uri="5b5b3912-bc29-4085-976e-9a562ae44365"/>
  </ds:schemaRefs>
</ds:datastoreItem>
</file>

<file path=customXml/itemProps2.xml><?xml version="1.0" encoding="utf-8"?>
<ds:datastoreItem xmlns:ds="http://schemas.openxmlformats.org/officeDocument/2006/customXml" ds:itemID="{129DF26C-DD71-426D-8225-4911E0C9F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7AB1ED-2007-4EA8-8133-D8A2D187D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b3912-bc29-4085-976e-9a562ae44365"/>
    <ds:schemaRef ds:uri="99c2bbf2-675f-45c9-a9fa-2201defc82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190</Words>
  <Application>Microsoft Macintosh PowerPoint</Application>
  <PresentationFormat>Custom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Proxima Nova Bl</vt:lpstr>
      <vt:lpstr>Noto serif</vt:lpstr>
      <vt:lpstr>Proxima Nova Rg</vt:lpstr>
      <vt:lpstr>Arial</vt:lpstr>
      <vt:lpstr>DM Sans</vt:lpstr>
      <vt:lpstr>AmazonEmber</vt:lpstr>
      <vt:lpstr>Amazon Ember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masood</cp:lastModifiedBy>
  <cp:revision>137</cp:revision>
  <dcterms:created xsi:type="dcterms:W3CDTF">2006-08-16T00:00:00Z</dcterms:created>
  <dcterms:modified xsi:type="dcterms:W3CDTF">2023-05-04T06:19:46Z</dcterms:modified>
  <dc:identifier>DAEjmkhT00c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0x0101003CDD2B462A3CEA49AFF804D94FABEC01</vt:lpwstr>
  </property>
</Properties>
</file>