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260" r:id="rId7"/>
    <p:sldId id="285" r:id="rId8"/>
    <p:sldId id="284" r:id="rId9"/>
    <p:sldId id="279" r:id="rId10"/>
    <p:sldId id="282" r:id="rId11"/>
    <p:sldId id="280" r:id="rId12"/>
    <p:sldId id="283" r:id="rId13"/>
    <p:sldId id="281" r:id="rId14"/>
    <p:sldId id="286" r:id="rId15"/>
    <p:sldId id="266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itchFamily="2" charset="77"/>
      <p:regular r:id="rId22"/>
      <p:bold r:id="rId23"/>
      <p:italic r:id="rId24"/>
      <p:boldItalic r:id="rId25"/>
    </p:embeddedFont>
    <p:embeddedFont>
      <p:font typeface="Proxima Nova Bl" panose="02000506030000020004" pitchFamily="2" charset="0"/>
      <p:bold r:id="rId26"/>
    </p:embeddedFont>
    <p:embeddedFont>
      <p:font typeface="Proxima Nova Rg" panose="02000506030000020004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E88"/>
    <a:srgbClr val="0145A6"/>
    <a:srgbClr val="0E2243"/>
    <a:srgbClr val="6C63FE"/>
    <a:srgbClr val="AEDD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84048" autoAdjust="0"/>
  </p:normalViewPr>
  <p:slideViewPr>
    <p:cSldViewPr>
      <p:cViewPr varScale="1">
        <p:scale>
          <a:sx n="89" d="100"/>
          <a:sy n="89" d="100"/>
        </p:scale>
        <p:origin x="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92BA-DF2D-F443-8D5A-FDBD7B2442B6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5A6F-D4F2-0840-A2E7-2F4C43D4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 = one or more DC in separate </a:t>
            </a:r>
            <a:r>
              <a:rPr lang="en-US" dirty="0" err="1"/>
              <a:t>facilites</a:t>
            </a:r>
            <a:r>
              <a:rPr lang="en-US" dirty="0"/>
              <a:t> with </a:t>
            </a:r>
            <a:r>
              <a:rPr lang="en-US" dirty="0" err="1"/>
              <a:t>reduant</a:t>
            </a:r>
            <a:r>
              <a:rPr lang="en-US" dirty="0"/>
              <a:t> power, network </a:t>
            </a:r>
          </a:p>
          <a:p>
            <a:r>
              <a:rPr lang="en-US" dirty="0"/>
              <a:t>Region is group of AZ connected with low latency</a:t>
            </a:r>
          </a:p>
          <a:p>
            <a:r>
              <a:rPr lang="en-US" dirty="0"/>
              <a:t>Talk about DR and HA</a:t>
            </a:r>
          </a:p>
          <a:p>
            <a:r>
              <a:rPr lang="en-US" dirty="0"/>
              <a:t>IAM = Who can Access, What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AZs are physically separated by a meaningful distance from other AZs in the same AWS Region, although they all are within 60 miles (100 </a:t>
            </a:r>
            <a:r>
              <a:rPr lang="en-AU" b="0" i="0" u="none" strike="noStrike" dirty="0" err="1">
                <a:solidFill>
                  <a:srgbClr val="333333"/>
                </a:solidFill>
                <a:effectLst/>
                <a:latin typeface="AmazonEmber"/>
              </a:rPr>
              <a:t>kilometers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) of each other. This generally produces single digit millisecond roundtrip latency between AZs in the same Region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easy is to start. Just </a:t>
            </a:r>
            <a:r>
              <a:rPr lang="en-US" dirty="0" err="1"/>
              <a:t>logni</a:t>
            </a:r>
            <a:r>
              <a:rPr lang="en-US" dirty="0"/>
              <a:t> to </a:t>
            </a:r>
            <a:r>
              <a:rPr lang="en-US" dirty="0" err="1"/>
              <a:t>aws</a:t>
            </a:r>
            <a:r>
              <a:rPr lang="en-US" dirty="0"/>
              <a:t> console and start trying…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 = one or more DC in separate </a:t>
            </a:r>
            <a:r>
              <a:rPr lang="en-US" dirty="0" err="1"/>
              <a:t>facilites</a:t>
            </a:r>
            <a:r>
              <a:rPr lang="en-US" dirty="0"/>
              <a:t> with </a:t>
            </a:r>
            <a:r>
              <a:rPr lang="en-US" dirty="0" err="1"/>
              <a:t>reduant</a:t>
            </a:r>
            <a:r>
              <a:rPr lang="en-US" dirty="0"/>
              <a:t> power, network </a:t>
            </a:r>
          </a:p>
          <a:p>
            <a:r>
              <a:rPr lang="en-US" dirty="0"/>
              <a:t>Region is group of AZ connected with low latency</a:t>
            </a:r>
          </a:p>
          <a:p>
            <a:r>
              <a:rPr lang="en-US" dirty="0"/>
              <a:t>Talk about DR and HA</a:t>
            </a:r>
          </a:p>
          <a:p>
            <a:r>
              <a:rPr lang="en-US" dirty="0"/>
              <a:t>IAM = Who can Access, What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AZs are physically separated by a meaningful distance from other AZs in the same AWS Region, although they all are within 60 miles (100 </a:t>
            </a:r>
            <a:r>
              <a:rPr lang="en-AU" b="0" i="0" u="none" strike="noStrike" dirty="0" err="1">
                <a:solidFill>
                  <a:srgbClr val="333333"/>
                </a:solidFill>
                <a:effectLst/>
                <a:latin typeface="AmazonEmber"/>
              </a:rPr>
              <a:t>kilometers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) of each other. This generally produces single digit millisecond roundtrip latency between AZs in the same Region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 = one or more DC in separate </a:t>
            </a:r>
            <a:r>
              <a:rPr lang="en-US" dirty="0" err="1"/>
              <a:t>facilites</a:t>
            </a:r>
            <a:r>
              <a:rPr lang="en-US" dirty="0"/>
              <a:t> with </a:t>
            </a:r>
            <a:r>
              <a:rPr lang="en-US" dirty="0" err="1"/>
              <a:t>reduant</a:t>
            </a:r>
            <a:r>
              <a:rPr lang="en-US" dirty="0"/>
              <a:t> power, network </a:t>
            </a:r>
          </a:p>
          <a:p>
            <a:r>
              <a:rPr lang="en-US" dirty="0"/>
              <a:t>Region is group of AZ connected with low latency</a:t>
            </a:r>
          </a:p>
          <a:p>
            <a:r>
              <a:rPr lang="en-US" dirty="0"/>
              <a:t>Talk about DR and HA</a:t>
            </a:r>
          </a:p>
          <a:p>
            <a:r>
              <a:rPr lang="en-US" dirty="0"/>
              <a:t>IAM = Who can Access, What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AZs are physically separated by a meaningful distance from other AZs in the same AWS Region, although they all are within 60 miles (100 </a:t>
            </a:r>
            <a:r>
              <a:rPr lang="en-AU" b="0" i="0" u="none" strike="noStrike" dirty="0" err="1">
                <a:solidFill>
                  <a:srgbClr val="333333"/>
                </a:solidFill>
                <a:effectLst/>
                <a:latin typeface="AmazonEmber"/>
              </a:rPr>
              <a:t>kilometers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AmazonEmber"/>
              </a:rPr>
              <a:t>) of each other. This generally produces single digit millisecond roundtrip latency between AZs in the same Region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2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  <a:p>
            <a:r>
              <a:rPr lang="en-US" dirty="0"/>
              <a:t>AZ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Internet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SSH, cloud shell, </a:t>
            </a:r>
            <a:r>
              <a:rPr lang="en-US" dirty="0" err="1"/>
              <a:t>linux</a:t>
            </a:r>
            <a:r>
              <a:rPr lang="en-US" dirty="0"/>
              <a:t>, windows, Graviton, Nitro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S3 – Object storage</a:t>
            </a:r>
          </a:p>
          <a:p>
            <a:r>
              <a:rPr lang="en-AU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EFS - Create and configure shared file systems simply and quickly for AWS compute services—no provisioning, deploying, patching, or maintenance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hyperlink" Target="https://www.pngall.com/data-center-png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299358" y="-266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699" y="3771900"/>
            <a:ext cx="1630912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AWS BUILDING BLOCKS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15100"/>
            <a:ext cx="70184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bg1"/>
                </a:solidFill>
                <a:latin typeface="Proxima Nova Rg" panose="02000506030000020004" pitchFamily="50" charset="0"/>
              </a:rPr>
              <a:t>By Faisal</a:t>
            </a:r>
          </a:p>
        </p:txBody>
      </p:sp>
      <p:sp>
        <p:nvSpPr>
          <p:cNvPr id="9" name="Freeform 9"/>
          <p:cNvSpPr/>
          <p:nvPr/>
        </p:nvSpPr>
        <p:spPr>
          <a:xfrm>
            <a:off x="107442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E6C769B0-6466-4922-943A-DF50ED42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96619" y="1943100"/>
            <a:ext cx="3382762" cy="3382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Building blocks - Storage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871A7-DCF5-EA10-A965-A1E37096F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0583" y="3771759"/>
            <a:ext cx="9485174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303143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Building blocks - Storage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EFAE252-C3EB-ABBE-5B81-3F74AF11D3BA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2DC3-5CB3-029D-4E85-BD7BD5E29C2F}"/>
              </a:ext>
            </a:extLst>
          </p:cNvPr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CF419-81C5-C866-EF78-2B9A500F1C22}"/>
              </a:ext>
            </a:extLst>
          </p:cNvPr>
          <p:cNvSpPr txBox="1"/>
          <p:nvPr/>
        </p:nvSpPr>
        <p:spPr>
          <a:xfrm>
            <a:off x="977039" y="6718919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EFS</a:t>
            </a:r>
          </a:p>
        </p:txBody>
      </p:sp>
    </p:spTree>
    <p:extLst>
      <p:ext uri="{BB962C8B-B14F-4D97-AF65-F5344CB8AC3E}">
        <p14:creationId xmlns:p14="http://schemas.microsoft.com/office/powerpoint/2010/main" val="35277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931928"/>
            <a:ext cx="8768196" cy="2040806"/>
            <a:chOff x="0" y="9525"/>
            <a:chExt cx="11690929" cy="2721073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Summary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61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3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Provisioning and Security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94B7CA-99F1-42CF-99A0-CE419650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80942" y="4048988"/>
            <a:ext cx="3382762" cy="338276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46E28D5D-78E1-A18C-8F76-13AC99159545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CFBF0B38-DF3F-03AF-E648-3FF0B28037F9}"/>
              </a:ext>
            </a:extLst>
          </p:cNvPr>
          <p:cNvSpPr txBox="1"/>
          <p:nvPr/>
        </p:nvSpPr>
        <p:spPr>
          <a:xfrm>
            <a:off x="1028700" y="4380695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Basic building blocks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FF1586B-336D-522F-BCCB-A629373C7ECE}"/>
              </a:ext>
            </a:extLst>
          </p:cNvPr>
          <p:cNvSpPr txBox="1"/>
          <p:nvPr/>
        </p:nvSpPr>
        <p:spPr>
          <a:xfrm>
            <a:off x="1028700" y="5323501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3043239"/>
            <a:ext cx="538989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Chapters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7200" y="3000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Provisioning cloud resources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7657794" y="3138029"/>
            <a:ext cx="45719" cy="3550022"/>
          </a:xfrm>
          <a:prstGeom prst="rect">
            <a:avLst/>
          </a:prstGeom>
          <a:solidFill>
            <a:srgbClr val="0E2243"/>
          </a:solidFill>
        </p:spPr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7446BA5E-4EDC-4DD7-9FB2-9870861C193E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9E4B1C5-371A-4BBD-9457-F2DE9FCE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F8AC23-44FB-4BFC-A1A7-9D6B177C6EE7}"/>
              </a:ext>
            </a:extLst>
          </p:cNvPr>
          <p:cNvGrpSpPr/>
          <p:nvPr/>
        </p:nvGrpSpPr>
        <p:grpSpPr>
          <a:xfrm>
            <a:off x="7577671" y="3043239"/>
            <a:ext cx="189577" cy="3644812"/>
            <a:chOff x="7577671" y="2214667"/>
            <a:chExt cx="189577" cy="3644812"/>
          </a:xfrm>
          <a:solidFill>
            <a:srgbClr val="0E2243"/>
          </a:solidFill>
        </p:grpSpPr>
        <p:grpSp>
          <p:nvGrpSpPr>
            <p:cNvPr id="22" name="Group 22"/>
            <p:cNvGrpSpPr/>
            <p:nvPr/>
          </p:nvGrpSpPr>
          <p:grpSpPr>
            <a:xfrm>
              <a:off x="7577671" y="2214667"/>
              <a:ext cx="189577" cy="189577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577671" y="3366412"/>
              <a:ext cx="189577" cy="189577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7577671" y="5669902"/>
              <a:ext cx="189577" cy="189577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389E0C6B-DFBB-4070-9D81-1A9228F2D1B6}"/>
                </a:ext>
              </a:extLst>
            </p:cNvPr>
            <p:cNvGrpSpPr/>
            <p:nvPr/>
          </p:nvGrpSpPr>
          <p:grpSpPr>
            <a:xfrm>
              <a:off x="7577671" y="4518157"/>
              <a:ext cx="189577" cy="189577"/>
              <a:chOff x="0" y="0"/>
              <a:chExt cx="6350000" cy="6350000"/>
            </a:xfrm>
            <a:grpFill/>
          </p:grpSpPr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C3E700BE-BCCC-4D44-BF2C-AC5967BA90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8" name="TextBox 19">
            <a:extLst>
              <a:ext uri="{FF2B5EF4-FFF2-40B4-BE49-F238E27FC236}">
                <a16:creationId xmlns:a16="http://schemas.microsoft.com/office/drawing/2014/main" id="{E9FFCA5F-E47A-4FA9-8C00-7D4DFE13F37C}"/>
              </a:ext>
            </a:extLst>
          </p:cNvPr>
          <p:cNvSpPr txBox="1"/>
          <p:nvPr/>
        </p:nvSpPr>
        <p:spPr>
          <a:xfrm>
            <a:off x="8077200" y="4143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Building blocks - Network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DD94397F-E7D4-4C33-AC88-E11CAF316606}"/>
              </a:ext>
            </a:extLst>
          </p:cNvPr>
          <p:cNvSpPr txBox="1"/>
          <p:nvPr/>
        </p:nvSpPr>
        <p:spPr>
          <a:xfrm>
            <a:off x="8062732" y="5272919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Building blocks - Compute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74A9D39A-F21B-4BC2-AB86-B9D3C179CECD}"/>
              </a:ext>
            </a:extLst>
          </p:cNvPr>
          <p:cNvSpPr txBox="1"/>
          <p:nvPr/>
        </p:nvSpPr>
        <p:spPr>
          <a:xfrm>
            <a:off x="8058874" y="6424664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Building blocks - Storage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91677B49-4459-4C31-87FC-11BBCF45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CC19438F-AD51-4BF8-A7EA-C6661E7B8B94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Regions and Availability Zones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Provisioning cloud resources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BF555A-5978-9D7A-7AC0-025D88DEC361}"/>
              </a:ext>
            </a:extLst>
          </p:cNvPr>
          <p:cNvSpPr/>
          <p:nvPr/>
        </p:nvSpPr>
        <p:spPr>
          <a:xfrm>
            <a:off x="8610600" y="4762500"/>
            <a:ext cx="53340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48B9F-3C59-E803-690F-A1E87EAAC6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9325" y="5765412"/>
            <a:ext cx="2679700" cy="279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5851B9-F265-941F-C1F4-24858E2AA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306175" y="5755499"/>
            <a:ext cx="2679700" cy="279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6ECAEA-C7D5-D51D-3B41-C4A01F643783}"/>
              </a:ext>
            </a:extLst>
          </p:cNvPr>
          <p:cNvSpPr txBox="1"/>
          <p:nvPr/>
        </p:nvSpPr>
        <p:spPr>
          <a:xfrm>
            <a:off x="9144000" y="493156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One Availability Zone (AZ) is a set of data centers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Regions and Availability Zones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Provisioning cloud resources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ECAEA-C7D5-D51D-3B41-C4A01F643783}"/>
              </a:ext>
            </a:extLst>
          </p:cNvPr>
          <p:cNvSpPr txBox="1"/>
          <p:nvPr/>
        </p:nvSpPr>
        <p:spPr>
          <a:xfrm>
            <a:off x="9144000" y="493156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AZ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9ED127A-9828-E448-C148-E72B81F58191}"/>
              </a:ext>
            </a:extLst>
          </p:cNvPr>
          <p:cNvSpPr/>
          <p:nvPr/>
        </p:nvSpPr>
        <p:spPr>
          <a:xfrm>
            <a:off x="12830175" y="4896810"/>
            <a:ext cx="1828800" cy="150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504283-8AA4-BEF8-3ECA-A713E4FDAE5A}"/>
              </a:ext>
            </a:extLst>
          </p:cNvPr>
          <p:cNvSpPr/>
          <p:nvPr/>
        </p:nvSpPr>
        <p:spPr>
          <a:xfrm>
            <a:off x="8715375" y="4896811"/>
            <a:ext cx="1828800" cy="150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F2C95A-C016-1873-3446-027A739FFA35}"/>
              </a:ext>
            </a:extLst>
          </p:cNvPr>
          <p:cNvSpPr/>
          <p:nvPr/>
        </p:nvSpPr>
        <p:spPr>
          <a:xfrm>
            <a:off x="10800298" y="7475249"/>
            <a:ext cx="1828800" cy="150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8C79F0-6741-65C2-4B50-53CDFF9D9542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10544175" y="5648248"/>
            <a:ext cx="2286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F11BB-E2A2-6964-F468-E2E111681265}"/>
              </a:ext>
            </a:extLst>
          </p:cNvPr>
          <p:cNvCxnSpPr>
            <a:stCxn id="2" idx="2"/>
            <a:endCxn id="6" idx="3"/>
          </p:cNvCxnSpPr>
          <p:nvPr/>
        </p:nvCxnSpPr>
        <p:spPr>
          <a:xfrm flipH="1">
            <a:off x="12629098" y="6399685"/>
            <a:ext cx="1115477" cy="182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B7FC78-5CBA-18DC-0ABE-6DB2C0256EF7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9629775" y="6399686"/>
            <a:ext cx="1170523" cy="182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11A1321-E6B9-2C77-3C92-2BB1B39949FF}"/>
              </a:ext>
            </a:extLst>
          </p:cNvPr>
          <p:cNvSpPr txBox="1"/>
          <p:nvPr/>
        </p:nvSpPr>
        <p:spPr>
          <a:xfrm>
            <a:off x="5891432" y="7902560"/>
            <a:ext cx="8647208" cy="1087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Within 100 km</a:t>
            </a:r>
          </a:p>
          <a:p>
            <a:pPr>
              <a:lnSpc>
                <a:spcPts val="2700"/>
              </a:lnSpc>
            </a:pP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Single digit latency</a:t>
            </a:r>
          </a:p>
        </p:txBody>
      </p:sp>
    </p:spTree>
    <p:extLst>
      <p:ext uri="{BB962C8B-B14F-4D97-AF65-F5344CB8AC3E}">
        <p14:creationId xmlns:p14="http://schemas.microsoft.com/office/powerpoint/2010/main" val="33537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Regions and Availability Zones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Account and Security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Provisioning cloud resources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76E4D05-A795-5D93-6D7A-D31740625562}"/>
              </a:ext>
            </a:extLst>
          </p:cNvPr>
          <p:cNvSpPr txBox="1"/>
          <p:nvPr/>
        </p:nvSpPr>
        <p:spPr>
          <a:xfrm>
            <a:off x="1028700" y="6835721"/>
            <a:ext cx="7048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946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666256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Building blocks - Network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78117B7-9D81-618C-D1FB-16B018F396EF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VPC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913BB-B52F-5A38-E881-2C6352373DC9}"/>
              </a:ext>
            </a:extLst>
          </p:cNvPr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Subnets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1361698D-01DC-B515-206F-7C3DA6B38B18}"/>
              </a:ext>
            </a:extLst>
          </p:cNvPr>
          <p:cNvSpPr txBox="1"/>
          <p:nvPr/>
        </p:nvSpPr>
        <p:spPr>
          <a:xfrm>
            <a:off x="1028700" y="6835721"/>
            <a:ext cx="7048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13141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6E077A3-87AB-DAD7-6371-190B88B3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4" y="23071"/>
            <a:ext cx="15506700" cy="93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8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1"/>
            <a:ext cx="109347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Building blocks - Compute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55E6CBD-C661-AAC2-54F9-871431C678F8}"/>
              </a:ext>
            </a:extLst>
          </p:cNvPr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EC2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9522C-9B90-49F3-2523-7D129798B8E4}"/>
              </a:ext>
            </a:extLst>
          </p:cNvPr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Autoscaling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7D5E5-3C01-CC79-40B4-850FF8A168A9}"/>
              </a:ext>
            </a:extLst>
          </p:cNvPr>
          <p:cNvSpPr txBox="1"/>
          <p:nvPr/>
        </p:nvSpPr>
        <p:spPr>
          <a:xfrm>
            <a:off x="979622" y="6831197"/>
            <a:ext cx="5224651" cy="898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Elastic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41316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1B6ADB7-03B6-C941-D75A-F88EC7E6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9956"/>
            <a:ext cx="16483900" cy="733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2B462A3CEA49AFF804D94FABEC01" ma:contentTypeVersion="16" ma:contentTypeDescription="Create a new document." ma:contentTypeScope="" ma:versionID="a01ae845464bdf23bedea799a35f1c67">
  <xsd:schema xmlns:xsd="http://www.w3.org/2001/XMLSchema" xmlns:xs="http://www.w3.org/2001/XMLSchema" xmlns:p="http://schemas.microsoft.com/office/2006/metadata/properties" xmlns:ns2="5b5b3912-bc29-4085-976e-9a562ae44365" xmlns:ns3="99c2bbf2-675f-45c9-a9fa-2201defc826b" targetNamespace="http://schemas.microsoft.com/office/2006/metadata/properties" ma:root="true" ma:fieldsID="a3f29eda22f00b8622d4de4eebd20f51" ns2:_="" ns3:_="">
    <xsd:import namespace="5b5b3912-bc29-4085-976e-9a562ae44365"/>
    <xsd:import namespace="99c2bbf2-675f-45c9-a9fa-2201defc8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b3912-bc29-4085-976e-9a562ae44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121bd4-24fd-4c74-9a8a-84d13da07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bbf2-675f-45c9-a9fa-2201defc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a0a289-b37d-4aaa-ac3b-687463badd17}" ma:internalName="TaxCatchAll" ma:showField="CatchAllData" ma:web="99c2bbf2-675f-45c9-a9fa-2201defc8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c2bbf2-675f-45c9-a9fa-2201defc826b" xsi:nil="true"/>
    <lcf76f155ced4ddcb4097134ff3c332f xmlns="5b5b3912-bc29-4085-976e-9a562ae4436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7AB1ED-2007-4EA8-8133-D8A2D187D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b3912-bc29-4085-976e-9a562ae44365"/>
    <ds:schemaRef ds:uri="99c2bbf2-675f-45c9-a9fa-2201defc8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9DF26C-DD71-426D-8225-4911E0C9F3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14B1BD-839B-4B34-B603-ABF812F3CB70}">
  <ds:schemaRefs>
    <ds:schemaRef ds:uri="http://schemas.microsoft.com/office/2006/metadata/properties"/>
    <ds:schemaRef ds:uri="http://schemas.microsoft.com/office/infopath/2007/PartnerControls"/>
    <ds:schemaRef ds:uri="9c78a4a7-572b-4322-8f9e-6086a8acfa96"/>
    <ds:schemaRef ds:uri="99c2bbf2-675f-45c9-a9fa-2201defc826b"/>
    <ds:schemaRef ds:uri="5b5b3912-bc29-4085-976e-9a562ae443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478</Words>
  <Application>Microsoft Macintosh PowerPoint</Application>
  <PresentationFormat>Custom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Proxima Nova Bl</vt:lpstr>
      <vt:lpstr>Proxima Nova Rg</vt:lpstr>
      <vt:lpstr>Arial</vt:lpstr>
      <vt:lpstr>DM Sans</vt:lpstr>
      <vt:lpstr>AmazonEmber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Faisal Masood</cp:lastModifiedBy>
  <cp:revision>127</cp:revision>
  <dcterms:created xsi:type="dcterms:W3CDTF">2006-08-16T00:00:00Z</dcterms:created>
  <dcterms:modified xsi:type="dcterms:W3CDTF">2023-04-09T07:05:56Z</dcterms:modified>
  <dc:identifier>DAEjmkhT00c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0x0101003CDD2B462A3CEA49AFF804D94FABEC01</vt:lpwstr>
  </property>
</Properties>
</file>