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8"/>
  </p:notesMasterIdLst>
  <p:sldIdLst>
    <p:sldId id="256" r:id="rId5"/>
    <p:sldId id="261" r:id="rId6"/>
    <p:sldId id="282" r:id="rId7"/>
    <p:sldId id="260" r:id="rId8"/>
    <p:sldId id="293" r:id="rId9"/>
    <p:sldId id="294" r:id="rId10"/>
    <p:sldId id="283" r:id="rId11"/>
    <p:sldId id="279" r:id="rId12"/>
    <p:sldId id="295" r:id="rId13"/>
    <p:sldId id="284" r:id="rId14"/>
    <p:sldId id="296" r:id="rId15"/>
    <p:sldId id="286" r:id="rId16"/>
    <p:sldId id="288" r:id="rId17"/>
    <p:sldId id="285" r:id="rId18"/>
    <p:sldId id="289" r:id="rId19"/>
    <p:sldId id="280" r:id="rId20"/>
    <p:sldId id="292" r:id="rId21"/>
    <p:sldId id="281" r:id="rId22"/>
    <p:sldId id="297" r:id="rId23"/>
    <p:sldId id="298" r:id="rId24"/>
    <p:sldId id="290" r:id="rId25"/>
    <p:sldId id="291" r:id="rId26"/>
    <p:sldId id="266" r:id="rId27"/>
  </p:sldIdLst>
  <p:sldSz cx="18288000" cy="10287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M Sans" pitchFamily="2" charset="77"/>
      <p:regular r:id="rId33"/>
      <p:bold r:id="rId34"/>
      <p:italic r:id="rId35"/>
      <p:boldItalic r:id="rId36"/>
    </p:embeddedFont>
    <p:embeddedFont>
      <p:font typeface="Noto serif" panose="02020600060500020200" pitchFamily="18" charset="0"/>
      <p:regular r:id="rId37"/>
      <p:bold r:id="rId38"/>
      <p:italic r:id="rId39"/>
      <p:boldItalic r:id="rId40"/>
    </p:embeddedFont>
    <p:embeddedFont>
      <p:font typeface="Proxima Nova Bl" panose="02000506030000020004" pitchFamily="2" charset="0"/>
      <p:bold r:id="rId41"/>
    </p:embeddedFont>
    <p:embeddedFont>
      <p:font typeface="Proxima Nova Rg" panose="02000506030000020004" pitchFamily="2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6CE88"/>
    <a:srgbClr val="0145A6"/>
    <a:srgbClr val="0E2243"/>
    <a:srgbClr val="6C63FE"/>
    <a:srgbClr val="AEDD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4048" autoAdjust="0"/>
  </p:normalViewPr>
  <p:slideViewPr>
    <p:cSldViewPr>
      <p:cViewPr>
        <p:scale>
          <a:sx n="82" d="100"/>
          <a:sy n="82" d="100"/>
        </p:scale>
        <p:origin x="104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92BA-DF2D-F443-8D5A-FDBD7B2442B6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5A6F-D4F2-0840-A2E7-2F4C43D4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232F3E"/>
                </a:solidFill>
                <a:effectLst/>
                <a:latin typeface="AmazonEmber"/>
              </a:rPr>
              <a:t>Amazon EKS works by provisioning (starting) and managing the Kubernetes control plane and worker nodes for you. At a high level, Kubernetes consists of two major components: a cluster of 'worker nodes' running your containers, and the control plane managing when and where containers are started on your cluster while monitoring their status</a:t>
            </a:r>
          </a:p>
          <a:p>
            <a:endParaRPr lang="en-AU" b="0" i="0" u="none" strike="noStrike" dirty="0">
              <a:solidFill>
                <a:srgbClr val="232F3E"/>
              </a:solidFill>
              <a:effectLst/>
              <a:latin typeface="AmazonEmber"/>
            </a:endParaRPr>
          </a:p>
          <a:p>
            <a:r>
              <a:rPr lang="en-AU" b="0" i="0" u="none" strike="noStrike" dirty="0">
                <a:solidFill>
                  <a:srgbClr val="232F3E"/>
                </a:solidFill>
                <a:effectLst/>
                <a:latin typeface="AmazonEmber"/>
              </a:rPr>
              <a:t>Runa anywhere from outpost to cloud to your own infra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9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77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GroundTruth</a:t>
            </a:r>
            <a:r>
              <a:rPr lang="en-US" dirty="0"/>
              <a:t> (annotate, label </a:t>
            </a:r>
            <a:r>
              <a:rPr lang="en-US" dirty="0" err="1"/>
              <a:t>dat</a:t>
            </a:r>
            <a:r>
              <a:rPr lang="en-US" dirty="0"/>
              <a:t>), data processing, feature store </a:t>
            </a:r>
          </a:p>
          <a:p>
            <a:endParaRPr lang="en-US" dirty="0"/>
          </a:p>
          <a:p>
            <a:r>
              <a:rPr lang="en-US" dirty="0"/>
              <a:t>Notebook, </a:t>
            </a:r>
            <a:r>
              <a:rPr lang="en-US" dirty="0" err="1"/>
              <a:t>sagemaker</a:t>
            </a:r>
            <a:r>
              <a:rPr lang="en-US" dirty="0"/>
              <a:t> studio (end to end(, autopilot, </a:t>
            </a:r>
            <a:r>
              <a:rPr lang="en-US" dirty="0" err="1"/>
              <a:t>distribyted</a:t>
            </a:r>
            <a:r>
              <a:rPr lang="en-US" dirty="0"/>
              <a:t> training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Sagemaker</a:t>
            </a:r>
            <a:r>
              <a:rPr lang="en-US" dirty="0"/>
              <a:t> pipeline, inference, http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innovate on your behalf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EMR = Big Data, Spark, Hive, Presto</a:t>
            </a:r>
          </a:p>
          <a:p>
            <a:r>
              <a:rPr lang="en-US" dirty="0"/>
              <a:t>Lake = crawlers, catalog, access control, ETL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generic environment within which we can run our own software. Some people like to use the term </a:t>
            </a:r>
            <a:r>
              <a:rPr lang="en-AU" b="0" i="1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serverless compute</a:t>
            </a:r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instead of </a:t>
            </a:r>
            <a:r>
              <a:rPr lang="en-AU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FaaS</a:t>
            </a:r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he platform itself calls our functions by instantiating a dedicated environment </a:t>
            </a:r>
            <a:r>
              <a:rPr lang="en-AU" b="0" i="1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each event</a:t>
            </a:r>
          </a:p>
          <a:p>
            <a:endParaRPr lang="en-AU" b="0" i="1" u="none" strike="noStrike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AU" dirty="0"/>
              <a:t>Does not require managing a long-lived host or application instance</a:t>
            </a:r>
            <a:br>
              <a:rPr lang="en-AU" dirty="0"/>
            </a:br>
            <a:r>
              <a:rPr lang="en-AU" dirty="0"/>
              <a:t>Self auto-scales and auto-provisions, dependent on load</a:t>
            </a:r>
            <a:br>
              <a:rPr lang="en-AU" dirty="0"/>
            </a:br>
            <a:r>
              <a:rPr lang="en-AU" dirty="0"/>
              <a:t>Has costs that are based on precise usage, up from and down to zero usage</a:t>
            </a:r>
            <a:br>
              <a:rPr lang="en-AU" dirty="0"/>
            </a:br>
            <a:r>
              <a:rPr lang="en-AU" dirty="0"/>
              <a:t>Has performance capabilities defined in terms other than host size/count</a:t>
            </a:r>
            <a:br>
              <a:rPr lang="en-AU" dirty="0"/>
            </a:br>
            <a:r>
              <a:rPr lang="en-AU" dirty="0"/>
              <a:t>Has implicit high availability</a:t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5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generic environment within which we can run our own software. Some people like to use the term </a:t>
            </a:r>
            <a:r>
              <a:rPr lang="en-AU" b="0" i="1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serverless compute</a:t>
            </a:r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instead of </a:t>
            </a:r>
            <a:r>
              <a:rPr lang="en-AU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FaaS</a:t>
            </a:r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he platform itself calls our functions by instantiating a dedicated environment </a:t>
            </a:r>
            <a:r>
              <a:rPr lang="en-AU" b="0" i="1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each event</a:t>
            </a:r>
          </a:p>
          <a:p>
            <a:endParaRPr lang="en-AU" b="0" i="1" u="none" strike="noStrike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AU" dirty="0"/>
              <a:t>Does not require managing a long-lived host or application instance</a:t>
            </a:r>
            <a:br>
              <a:rPr lang="en-AU" dirty="0"/>
            </a:br>
            <a:r>
              <a:rPr lang="en-AU" dirty="0"/>
              <a:t>Self auto-scales and auto-provisions, dependent on load</a:t>
            </a:r>
            <a:br>
              <a:rPr lang="en-AU" dirty="0"/>
            </a:br>
            <a:r>
              <a:rPr lang="en-AU" dirty="0"/>
              <a:t>Has costs that are based on precise usage, up from and down to zero usage</a:t>
            </a:r>
            <a:br>
              <a:rPr lang="en-AU" dirty="0"/>
            </a:br>
            <a:r>
              <a:rPr lang="en-AU" dirty="0"/>
              <a:t>Has performance capabilities defined in terms other than host size/count</a:t>
            </a:r>
            <a:br>
              <a:rPr lang="en-AU" dirty="0"/>
            </a:br>
            <a:r>
              <a:rPr lang="en-AU" dirty="0"/>
              <a:t>Has implicit high availability</a:t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8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generic environment within which we can run our own software. Some people like to use the term </a:t>
            </a:r>
            <a:r>
              <a:rPr lang="en-AU" b="0" i="1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serverless compute</a:t>
            </a:r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instead of </a:t>
            </a:r>
            <a:r>
              <a:rPr lang="en-AU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FaaS</a:t>
            </a:r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r>
              <a:rPr lang="en-AU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he platform itself calls our functions by instantiating a dedicated environment </a:t>
            </a:r>
            <a:r>
              <a:rPr lang="en-AU" b="0" i="1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each event</a:t>
            </a:r>
          </a:p>
          <a:p>
            <a:endParaRPr lang="en-AU" b="0" i="1" u="none" strike="noStrike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AU" dirty="0"/>
              <a:t>Does not require managing a long-lived host or application instance</a:t>
            </a:r>
            <a:br>
              <a:rPr lang="en-AU" dirty="0"/>
            </a:br>
            <a:r>
              <a:rPr lang="en-AU" dirty="0"/>
              <a:t>Self auto-scales and auto-provisions, dependent on load</a:t>
            </a:r>
            <a:br>
              <a:rPr lang="en-AU" dirty="0"/>
            </a:br>
            <a:r>
              <a:rPr lang="en-AU" dirty="0"/>
              <a:t>Has costs that are based on precise usage, up from and down to zero usage</a:t>
            </a:r>
            <a:br>
              <a:rPr lang="en-AU" dirty="0"/>
            </a:br>
            <a:r>
              <a:rPr lang="en-AU" dirty="0"/>
              <a:t>Has performance capabilities defined in terms other than host size/count</a:t>
            </a:r>
            <a:br>
              <a:rPr lang="en-AU" dirty="0"/>
            </a:br>
            <a:r>
              <a:rPr lang="en-AU" dirty="0"/>
              <a:t>Has implicit high availability</a:t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6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easy is to start. Just </a:t>
            </a:r>
            <a:r>
              <a:rPr lang="en-US" dirty="0" err="1"/>
              <a:t>logni</a:t>
            </a:r>
            <a:r>
              <a:rPr lang="en-US" dirty="0"/>
              <a:t> to </a:t>
            </a:r>
            <a:r>
              <a:rPr lang="en-US" dirty="0" err="1"/>
              <a:t>aws</a:t>
            </a:r>
            <a:r>
              <a:rPr lang="en-US" dirty="0"/>
              <a:t> console and start trying…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6.sv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299358" y="-266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699" y="3771900"/>
            <a:ext cx="1630912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AWS MANAGED SERVICES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15100"/>
            <a:ext cx="70184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bg1"/>
                </a:solidFill>
                <a:latin typeface="Proxima Nova Rg" panose="02000506030000020004" pitchFamily="50" charset="0"/>
              </a:rPr>
              <a:t>By Faisal</a:t>
            </a:r>
          </a:p>
        </p:txBody>
      </p:sp>
      <p:sp>
        <p:nvSpPr>
          <p:cNvPr id="9" name="Freeform 9"/>
          <p:cNvSpPr/>
          <p:nvPr/>
        </p:nvSpPr>
        <p:spPr>
          <a:xfrm>
            <a:off x="107442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E6C769B0-6466-4922-943A-DF50ED42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96619" y="1943100"/>
            <a:ext cx="3382762" cy="3382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78117B7-9D81-618C-D1FB-16B018F396EF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E618E-1E31-3592-0A7B-01229B1086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554" y="4097476"/>
            <a:ext cx="10618350" cy="52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78117B7-9D81-618C-D1FB-16B018F396EF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RDS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D1933C9-4E78-E26D-3C55-74823F284E8A}"/>
              </a:ext>
            </a:extLst>
          </p:cNvPr>
          <p:cNvSpPr txBox="1"/>
          <p:nvPr/>
        </p:nvSpPr>
        <p:spPr>
          <a:xfrm>
            <a:off x="1033866" y="5887752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Aurora</a:t>
            </a:r>
          </a:p>
        </p:txBody>
      </p:sp>
    </p:spTree>
    <p:extLst>
      <p:ext uri="{BB962C8B-B14F-4D97-AF65-F5344CB8AC3E}">
        <p14:creationId xmlns:p14="http://schemas.microsoft.com/office/powerpoint/2010/main" val="348118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FCB4A8A-3AA3-3A2C-F532-89625A0E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77574"/>
            <a:ext cx="16702911" cy="64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5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FCB4A8A-3AA3-3A2C-F532-89625A0E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77574"/>
            <a:ext cx="16702911" cy="64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83844A-88E5-AE30-967C-0DA42BE1809D}"/>
              </a:ext>
            </a:extLst>
          </p:cNvPr>
          <p:cNvSpPr/>
          <p:nvPr/>
        </p:nvSpPr>
        <p:spPr>
          <a:xfrm>
            <a:off x="6858000" y="4152900"/>
            <a:ext cx="692818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C00000"/>
                </a:solidFill>
              </a:rPr>
              <a:t>X</a:t>
            </a:r>
            <a:endParaRPr lang="en-GB" sz="7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DE7E9-2968-5C8A-0C0A-C37F91F28144}"/>
              </a:ext>
            </a:extLst>
          </p:cNvPr>
          <p:cNvCxnSpPr>
            <a:cxnSpLocks/>
          </p:cNvCxnSpPr>
          <p:nvPr/>
        </p:nvCxnSpPr>
        <p:spPr>
          <a:xfrm>
            <a:off x="9753600" y="4229100"/>
            <a:ext cx="1941356" cy="112412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C6A0A6-C31C-A4D8-FA46-7F6E06B2DEDF}"/>
              </a:ext>
            </a:extLst>
          </p:cNvPr>
          <p:cNvSpPr txBox="1"/>
          <p:nvPr/>
        </p:nvSpPr>
        <p:spPr>
          <a:xfrm>
            <a:off x="3429000" y="4152900"/>
            <a:ext cx="3048000" cy="2667000"/>
          </a:xfrm>
          <a:prstGeom prst="rect">
            <a:avLst/>
          </a:prstGeom>
          <a:solidFill>
            <a:srgbClr val="A6A6A6">
              <a:alpha val="3098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F35BA-0721-FE2A-4676-DDDD647F28EF}"/>
              </a:ext>
            </a:extLst>
          </p:cNvPr>
          <p:cNvSpPr txBox="1"/>
          <p:nvPr/>
        </p:nvSpPr>
        <p:spPr>
          <a:xfrm>
            <a:off x="11811000" y="46064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F482A6-6B77-571D-FCD9-EB1C16F3D24D}"/>
              </a:ext>
            </a:extLst>
          </p:cNvPr>
          <p:cNvCxnSpPr/>
          <p:nvPr/>
        </p:nvCxnSpPr>
        <p:spPr>
          <a:xfrm>
            <a:off x="11811000" y="5067300"/>
            <a:ext cx="914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1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78117B7-9D81-618C-D1FB-16B018F396EF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RDS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D1933C9-4E78-E26D-3C55-74823F284E8A}"/>
              </a:ext>
            </a:extLst>
          </p:cNvPr>
          <p:cNvSpPr txBox="1"/>
          <p:nvPr/>
        </p:nvSpPr>
        <p:spPr>
          <a:xfrm>
            <a:off x="1033866" y="5887752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Aurora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599A404-0048-0787-2FD7-C78DF3A39143}"/>
              </a:ext>
            </a:extLst>
          </p:cNvPr>
          <p:cNvSpPr txBox="1"/>
          <p:nvPr/>
        </p:nvSpPr>
        <p:spPr>
          <a:xfrm>
            <a:off x="1046781" y="6912031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DynamoDB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FF7C-7C10-CAF9-8341-611FA191267B}"/>
              </a:ext>
            </a:extLst>
          </p:cNvPr>
          <p:cNvSpPr txBox="1"/>
          <p:nvPr/>
        </p:nvSpPr>
        <p:spPr>
          <a:xfrm>
            <a:off x="7371352" y="4948059"/>
            <a:ext cx="8647208" cy="4203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Managed No-SQL database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Multi-region capable 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DAX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9347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Machine Learning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55E6CBD-C661-AAC2-54F9-871431C678F8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</a:t>
            </a:r>
            <a:r>
              <a:rPr lang="en-US" sz="3600" b="1" dirty="0" err="1">
                <a:solidFill>
                  <a:srgbClr val="0E2243"/>
                </a:solidFill>
                <a:latin typeface="Proxima Nova Rg" panose="02000506030000020004" pitchFamily="50" charset="0"/>
              </a:rPr>
              <a:t>Sagemaker</a:t>
            </a:r>
            <a:endParaRPr lang="en-US" sz="3600" b="1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A262B-81F4-7ADE-599B-D78F54697AF8}"/>
              </a:ext>
            </a:extLst>
          </p:cNvPr>
          <p:cNvSpPr txBox="1"/>
          <p:nvPr/>
        </p:nvSpPr>
        <p:spPr>
          <a:xfrm>
            <a:off x="7371352" y="4948059"/>
            <a:ext cx="8647208" cy="524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Label and prepare datasets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Training and training environments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Inference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9347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Machine Learning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55E6CBD-C661-AAC2-54F9-871431C678F8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</a:t>
            </a:r>
            <a:r>
              <a:rPr lang="en-US" sz="3600" b="1" dirty="0" err="1">
                <a:solidFill>
                  <a:srgbClr val="0E2243"/>
                </a:solidFill>
                <a:latin typeface="Proxima Nova Rg" panose="02000506030000020004" pitchFamily="50" charset="0"/>
              </a:rPr>
              <a:t>Sagemaker</a:t>
            </a:r>
            <a:endParaRPr lang="en-US" sz="3600" b="1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9522C-9B90-49F3-2523-7D129798B8E4}"/>
              </a:ext>
            </a:extLst>
          </p:cNvPr>
          <p:cNvSpPr txBox="1"/>
          <p:nvPr/>
        </p:nvSpPr>
        <p:spPr>
          <a:xfrm>
            <a:off x="991246" y="5847335"/>
            <a:ext cx="5714354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ML services as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EAA26-38D4-F623-2716-9103B82D4A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7989" y="3616657"/>
            <a:ext cx="3192306" cy="591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0300A-D8E1-7241-7B59-C26AD8C65A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2918" y="4200164"/>
            <a:ext cx="3147856" cy="42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9347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Machine Learning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55E6CBD-C661-AAC2-54F9-871431C678F8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</a:t>
            </a:r>
            <a:r>
              <a:rPr lang="en-US" sz="3600" b="1" dirty="0" err="1">
                <a:solidFill>
                  <a:srgbClr val="0E2243"/>
                </a:solidFill>
                <a:latin typeface="Proxima Nova Rg" panose="02000506030000020004" pitchFamily="50" charset="0"/>
              </a:rPr>
              <a:t>Sagemaker</a:t>
            </a:r>
            <a:endParaRPr lang="en-US" sz="3600" b="1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9522C-9B90-49F3-2523-7D129798B8E4}"/>
              </a:ext>
            </a:extLst>
          </p:cNvPr>
          <p:cNvSpPr txBox="1"/>
          <p:nvPr/>
        </p:nvSpPr>
        <p:spPr>
          <a:xfrm>
            <a:off x="991246" y="5847335"/>
            <a:ext cx="5714354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ML services as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060F8-054F-3EF7-A7B9-035650EBC7E6}"/>
              </a:ext>
            </a:extLst>
          </p:cNvPr>
          <p:cNvSpPr txBox="1"/>
          <p:nvPr/>
        </p:nvSpPr>
        <p:spPr>
          <a:xfrm>
            <a:off x="991246" y="6831197"/>
            <a:ext cx="5714354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7718F-FB05-A4FF-7C7B-53AEED072820}"/>
              </a:ext>
            </a:extLst>
          </p:cNvPr>
          <p:cNvSpPr txBox="1"/>
          <p:nvPr/>
        </p:nvSpPr>
        <p:spPr>
          <a:xfrm>
            <a:off x="7258798" y="4863473"/>
            <a:ext cx="8647208" cy="524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EMR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AWS Lake Formation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Redshift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Serverless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1A57E-35B2-8415-9DB6-BCA0C05FBCAF}"/>
              </a:ext>
            </a:extLst>
          </p:cNvPr>
          <p:cNvSpPr txBox="1"/>
          <p:nvPr/>
        </p:nvSpPr>
        <p:spPr>
          <a:xfrm>
            <a:off x="6560505" y="4863473"/>
            <a:ext cx="8647208" cy="1087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No need to manage runtime, scaling or host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Serverless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518D2-051C-D30A-7BD7-25C883770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507" y="4521665"/>
            <a:ext cx="11648692" cy="505205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3043239"/>
            <a:ext cx="538989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Chapters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7200" y="3000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Containers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7657794" y="3138029"/>
            <a:ext cx="45719" cy="3550022"/>
          </a:xfrm>
          <a:prstGeom prst="rect">
            <a:avLst/>
          </a:prstGeom>
          <a:solidFill>
            <a:srgbClr val="0E2243"/>
          </a:solidFill>
        </p:spPr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7446BA5E-4EDC-4DD7-9FB2-9870861C193E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9E4B1C5-371A-4BBD-9457-F2DE9FCE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F8AC23-44FB-4BFC-A1A7-9D6B177C6EE7}"/>
              </a:ext>
            </a:extLst>
          </p:cNvPr>
          <p:cNvGrpSpPr/>
          <p:nvPr/>
        </p:nvGrpSpPr>
        <p:grpSpPr>
          <a:xfrm>
            <a:off x="7577671" y="3043239"/>
            <a:ext cx="189577" cy="3644812"/>
            <a:chOff x="7577671" y="2214667"/>
            <a:chExt cx="189577" cy="3644812"/>
          </a:xfrm>
          <a:solidFill>
            <a:srgbClr val="0E2243"/>
          </a:solidFill>
        </p:grpSpPr>
        <p:grpSp>
          <p:nvGrpSpPr>
            <p:cNvPr id="22" name="Group 22"/>
            <p:cNvGrpSpPr/>
            <p:nvPr/>
          </p:nvGrpSpPr>
          <p:grpSpPr>
            <a:xfrm>
              <a:off x="7577671" y="2214667"/>
              <a:ext cx="189577" cy="189577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577671" y="3366412"/>
              <a:ext cx="189577" cy="189577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7577671" y="5669902"/>
              <a:ext cx="189577" cy="189577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389E0C6B-DFBB-4070-9D81-1A9228F2D1B6}"/>
                </a:ext>
              </a:extLst>
            </p:cNvPr>
            <p:cNvGrpSpPr/>
            <p:nvPr/>
          </p:nvGrpSpPr>
          <p:grpSpPr>
            <a:xfrm>
              <a:off x="7577671" y="4518157"/>
              <a:ext cx="189577" cy="189577"/>
              <a:chOff x="0" y="0"/>
              <a:chExt cx="6350000" cy="6350000"/>
            </a:xfrm>
            <a:grpFill/>
          </p:grpSpPr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C3E700BE-BCCC-4D44-BF2C-AC5967BA90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8" name="TextBox 19">
            <a:extLst>
              <a:ext uri="{FF2B5EF4-FFF2-40B4-BE49-F238E27FC236}">
                <a16:creationId xmlns:a16="http://schemas.microsoft.com/office/drawing/2014/main" id="{E9FFCA5F-E47A-4FA9-8C00-7D4DFE13F37C}"/>
              </a:ext>
            </a:extLst>
          </p:cNvPr>
          <p:cNvSpPr txBox="1"/>
          <p:nvPr/>
        </p:nvSpPr>
        <p:spPr>
          <a:xfrm>
            <a:off x="8077200" y="4143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Databases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DD94397F-E7D4-4C33-AC88-E11CAF316606}"/>
              </a:ext>
            </a:extLst>
          </p:cNvPr>
          <p:cNvSpPr txBox="1"/>
          <p:nvPr/>
        </p:nvSpPr>
        <p:spPr>
          <a:xfrm>
            <a:off x="8062732" y="5272919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Machine Learning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74A9D39A-F21B-4BC2-AB86-B9D3C179CECD}"/>
              </a:ext>
            </a:extLst>
          </p:cNvPr>
          <p:cNvSpPr txBox="1"/>
          <p:nvPr/>
        </p:nvSpPr>
        <p:spPr>
          <a:xfrm>
            <a:off x="8058874" y="6424664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Serverless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91677B49-4459-4C31-87FC-11BBCF45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CC19438F-AD51-4BF8-A7EA-C6661E7B8B94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Serverless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1A57E-35B2-8415-9DB6-BCA0C05FBCAF}"/>
              </a:ext>
            </a:extLst>
          </p:cNvPr>
          <p:cNvSpPr txBox="1"/>
          <p:nvPr/>
        </p:nvSpPr>
        <p:spPr>
          <a:xfrm>
            <a:off x="6560505" y="4863473"/>
            <a:ext cx="8647208" cy="455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No need to manage runtime, scaling or host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Backend as a service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Function as a service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8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Serverless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Lambda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2DC3-5CB3-029D-4E85-BD7BD5E29C2F}"/>
              </a:ext>
            </a:extLst>
          </p:cNvPr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Step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8AB7-DBCC-370F-A7AB-C6E36DF3C689}"/>
              </a:ext>
            </a:extLst>
          </p:cNvPr>
          <p:cNvSpPr txBox="1"/>
          <p:nvPr/>
        </p:nvSpPr>
        <p:spPr>
          <a:xfrm>
            <a:off x="6560505" y="4863473"/>
            <a:ext cx="8647208" cy="524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State Machine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State and task orchestration is managed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Auditable workflow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Serverless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Lambda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2DC3-5CB3-029D-4E85-BD7BD5E29C2F}"/>
              </a:ext>
            </a:extLst>
          </p:cNvPr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Step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CF419-81C5-C866-EF78-2B9A500F1C22}"/>
              </a:ext>
            </a:extLst>
          </p:cNvPr>
          <p:cNvSpPr txBox="1"/>
          <p:nvPr/>
        </p:nvSpPr>
        <p:spPr>
          <a:xfrm>
            <a:off x="977039" y="6718919"/>
            <a:ext cx="5224651" cy="898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Aurora Serverless</a:t>
            </a:r>
          </a:p>
        </p:txBody>
      </p:sp>
    </p:spTree>
    <p:extLst>
      <p:ext uri="{BB962C8B-B14F-4D97-AF65-F5344CB8AC3E}">
        <p14:creationId xmlns:p14="http://schemas.microsoft.com/office/powerpoint/2010/main" val="369422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931928"/>
            <a:ext cx="8768196" cy="2040806"/>
            <a:chOff x="0" y="9525"/>
            <a:chExt cx="11690929" cy="2721073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Summary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61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3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Managed Services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94B7CA-99F1-42CF-99A0-CE419650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80942" y="4048988"/>
            <a:ext cx="3382762" cy="338276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46E28D5D-78E1-A18C-8F76-13AC99159545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CFBF0B38-DF3F-03AF-E648-3FF0B28037F9}"/>
              </a:ext>
            </a:extLst>
          </p:cNvPr>
          <p:cNvSpPr txBox="1"/>
          <p:nvPr/>
        </p:nvSpPr>
        <p:spPr>
          <a:xfrm>
            <a:off x="1028700" y="4380695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Serverless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FF1586B-336D-522F-BCCB-A629373C7ECE}"/>
              </a:ext>
            </a:extLst>
          </p:cNvPr>
          <p:cNvSpPr txBox="1"/>
          <p:nvPr/>
        </p:nvSpPr>
        <p:spPr>
          <a:xfrm>
            <a:off x="1028700" y="5323501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EKS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Containers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FE91F39A-2D66-2653-5933-FE75BAAF4299}"/>
              </a:ext>
            </a:extLst>
          </p:cNvPr>
          <p:cNvSpPr txBox="1"/>
          <p:nvPr/>
        </p:nvSpPr>
        <p:spPr>
          <a:xfrm>
            <a:off x="7371352" y="4948059"/>
            <a:ext cx="8647208" cy="31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Managed nodes on EC2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Integrated with other services like ELB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Runs everywhere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ECS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Containers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11DB9-FE23-E7C7-FCB7-6812F84EBFAA}"/>
              </a:ext>
            </a:extLst>
          </p:cNvPr>
          <p:cNvSpPr txBox="1"/>
          <p:nvPr/>
        </p:nvSpPr>
        <p:spPr>
          <a:xfrm>
            <a:off x="7371352" y="4948059"/>
            <a:ext cx="8647208" cy="455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Container orchestration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AWS Opinionated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Runs everywhere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Powers some internal AWS services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ECS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Containers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1EB0CE-5C5A-9B8E-FE65-CC0BDF1908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239" y="3903844"/>
            <a:ext cx="7810499" cy="6287697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</p:spTree>
    <p:extLst>
      <p:ext uri="{BB962C8B-B14F-4D97-AF65-F5344CB8AC3E}">
        <p14:creationId xmlns:p14="http://schemas.microsoft.com/office/powerpoint/2010/main" val="278688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ECS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Containers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47ECF-609C-E18F-E908-19E98990D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6505" y="4375624"/>
            <a:ext cx="11409503" cy="554826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5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ECS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Containers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76E4D05-A795-5D93-6D7A-D31740625562}"/>
              </a:ext>
            </a:extLst>
          </p:cNvPr>
          <p:cNvSpPr txBox="1"/>
          <p:nvPr/>
        </p:nvSpPr>
        <p:spPr>
          <a:xfrm>
            <a:off x="1028700" y="6835721"/>
            <a:ext cx="7048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AWS </a:t>
            </a:r>
            <a:r>
              <a:rPr lang="en-US" sz="3600" b="1" dirty="0" err="1">
                <a:solidFill>
                  <a:srgbClr val="0E2243"/>
                </a:solidFill>
                <a:latin typeface="Proxima Nova Rg" panose="02000506030000020004" pitchFamily="50" charset="0"/>
              </a:rPr>
              <a:t>Fargate</a:t>
            </a:r>
            <a:endParaRPr lang="en-US" sz="3600" b="1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5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78117B7-9D81-618C-D1FB-16B018F396EF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36FC6-E2D1-3C35-BB01-C58FDDB59ED9}"/>
              </a:ext>
            </a:extLst>
          </p:cNvPr>
          <p:cNvSpPr txBox="1"/>
          <p:nvPr/>
        </p:nvSpPr>
        <p:spPr>
          <a:xfrm>
            <a:off x="7371352" y="4948059"/>
            <a:ext cx="8647208" cy="4203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Managed database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HA 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Automatic upgrades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Databases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78117B7-9D81-618C-D1FB-16B018F396EF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BBBA2-51F2-54F5-44EF-1FE8D2ED6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0" y="4171771"/>
            <a:ext cx="10196674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c2bbf2-675f-45c9-a9fa-2201defc826b" xsi:nil="true"/>
    <lcf76f155ced4ddcb4097134ff3c332f xmlns="5b5b3912-bc29-4085-976e-9a562ae4436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2B462A3CEA49AFF804D94FABEC01" ma:contentTypeVersion="16" ma:contentTypeDescription="Create a new document." ma:contentTypeScope="" ma:versionID="a01ae845464bdf23bedea799a35f1c67">
  <xsd:schema xmlns:xsd="http://www.w3.org/2001/XMLSchema" xmlns:xs="http://www.w3.org/2001/XMLSchema" xmlns:p="http://schemas.microsoft.com/office/2006/metadata/properties" xmlns:ns2="5b5b3912-bc29-4085-976e-9a562ae44365" xmlns:ns3="99c2bbf2-675f-45c9-a9fa-2201defc826b" targetNamespace="http://schemas.microsoft.com/office/2006/metadata/properties" ma:root="true" ma:fieldsID="a3f29eda22f00b8622d4de4eebd20f51" ns2:_="" ns3:_="">
    <xsd:import namespace="5b5b3912-bc29-4085-976e-9a562ae44365"/>
    <xsd:import namespace="99c2bbf2-675f-45c9-a9fa-2201defc8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b3912-bc29-4085-976e-9a562ae44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121bd4-24fd-4c74-9a8a-84d13da07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bbf2-675f-45c9-a9fa-2201defc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a0a289-b37d-4aaa-ac3b-687463badd17}" ma:internalName="TaxCatchAll" ma:showField="CatchAllData" ma:web="99c2bbf2-675f-45c9-a9fa-2201defc8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4B1BD-839B-4B34-B603-ABF812F3CB70}">
  <ds:schemaRefs>
    <ds:schemaRef ds:uri="http://schemas.microsoft.com/office/2006/metadata/properties"/>
    <ds:schemaRef ds:uri="http://schemas.microsoft.com/office/infopath/2007/PartnerControls"/>
    <ds:schemaRef ds:uri="9c78a4a7-572b-4322-8f9e-6086a8acfa96"/>
    <ds:schemaRef ds:uri="99c2bbf2-675f-45c9-a9fa-2201defc826b"/>
    <ds:schemaRef ds:uri="5b5b3912-bc29-4085-976e-9a562ae44365"/>
  </ds:schemaRefs>
</ds:datastoreItem>
</file>

<file path=customXml/itemProps2.xml><?xml version="1.0" encoding="utf-8"?>
<ds:datastoreItem xmlns:ds="http://schemas.openxmlformats.org/officeDocument/2006/customXml" ds:itemID="{129DF26C-DD71-426D-8225-4911E0C9F3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AB1ED-2007-4EA8-8133-D8A2D187D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b3912-bc29-4085-976e-9a562ae44365"/>
    <ds:schemaRef ds:uri="99c2bbf2-675f-45c9-a9fa-2201defc8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769</Words>
  <Application>Microsoft Macintosh PowerPoint</Application>
  <PresentationFormat>Custom</PresentationFormat>
  <Paragraphs>251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Proxima Nova Bl</vt:lpstr>
      <vt:lpstr>Proxima Nova Rg</vt:lpstr>
      <vt:lpstr>Arial</vt:lpstr>
      <vt:lpstr>DM Sans</vt:lpstr>
      <vt:lpstr>AmazonEmber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Faisal Masood</cp:lastModifiedBy>
  <cp:revision>131</cp:revision>
  <dcterms:created xsi:type="dcterms:W3CDTF">2006-08-16T00:00:00Z</dcterms:created>
  <dcterms:modified xsi:type="dcterms:W3CDTF">2023-04-10T06:26:59Z</dcterms:modified>
  <dc:identifier>DAEjmkhT00c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0x0101003CDD2B462A3CEA49AFF804D94FABEC01</vt:lpwstr>
  </property>
</Properties>
</file>