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8"/>
  </p:notesMasterIdLst>
  <p:sldIdLst>
    <p:sldId id="256" r:id="rId5"/>
    <p:sldId id="257" r:id="rId6"/>
    <p:sldId id="283" r:id="rId7"/>
  </p:sldIdLst>
  <p:sldSz cx="18288000" cy="10287000"/>
  <p:notesSz cx="6858000" cy="9144000"/>
  <p:embeddedFontLst>
    <p:embeddedFont>
      <p:font typeface="Calibri" panose="020F0502020204030204" pitchFamily="34" charset="0"/>
      <p:regular r:id="rId9"/>
      <p:bold r:id="rId10"/>
      <p:italic r:id="rId11"/>
      <p:boldItalic r:id="rId12"/>
    </p:embeddedFont>
    <p:embeddedFont>
      <p:font typeface="DM Sans" pitchFamily="2" charset="77"/>
      <p:regular r:id="rId13"/>
      <p:bold r:id="rId14"/>
      <p:italic r:id="rId15"/>
      <p:boldItalic r:id="rId16"/>
    </p:embeddedFont>
    <p:embeddedFont>
      <p:font typeface="Proxima Nova Bl" panose="02000506030000020004" pitchFamily="2" charset="0"/>
      <p:bold r:id="rId17"/>
    </p:embeddedFont>
    <p:embeddedFont>
      <p:font typeface="Proxima Nova Rg" panose="02000506030000020004" pitchFamily="2" charset="0"/>
      <p:regular r:id="rId18"/>
      <p:bold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CE88"/>
    <a:srgbClr val="0145A6"/>
    <a:srgbClr val="0E2243"/>
    <a:srgbClr val="6C63FE"/>
    <a:srgbClr val="AEDDD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0AC4AB-E119-B5A2-E06C-59EC5BEC9058}" v="74" dt="2022-03-22T05:52:07.134"/>
    <p1510:client id="{EDB33FFA-C552-4AAE-B1F2-09CF716403A0}" v="47" dt="2022-03-22T06:05:16.9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574" autoAdjust="0"/>
    <p:restoredTop sz="84082" autoAdjust="0"/>
  </p:normalViewPr>
  <p:slideViewPr>
    <p:cSldViewPr>
      <p:cViewPr varScale="1">
        <p:scale>
          <a:sx n="71" d="100"/>
          <a:sy n="71" d="100"/>
        </p:scale>
        <p:origin x="1608"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customXml" Target="../customXml/item2.xml"/><Relationship Id="rId16" Type="http://schemas.openxmlformats.org/officeDocument/2006/relationships/font" Target="fonts/font8.fntdata"/><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font" Target="fonts/font3.fntdata"/><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font" Target="fonts/font7.fntdata"/><Relationship Id="rId23" Type="http://schemas.openxmlformats.org/officeDocument/2006/relationships/tableStyles" Target="tableStyle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Master" Target="slideMasters/slideMaster1.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A892BA-DF2D-F443-8D5A-FDBD7B2442B6}" type="datetimeFigureOut">
              <a:rPr lang="en-US" smtClean="0"/>
              <a:t>5/5/23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3A5A6F-D4F2-0840-A2E7-2F4C43D451CE}" type="slidenum">
              <a:rPr lang="en-US" smtClean="0"/>
              <a:t>‹#›</a:t>
            </a:fld>
            <a:endParaRPr lang="en-US"/>
          </a:p>
        </p:txBody>
      </p:sp>
    </p:spTree>
    <p:extLst>
      <p:ext uri="{BB962C8B-B14F-4D97-AF65-F5344CB8AC3E}">
        <p14:creationId xmlns:p14="http://schemas.microsoft.com/office/powerpoint/2010/main" val="3630651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Proxima Nova Rg" panose="02000506030000020004" pitchFamily="50" charset="0"/>
              </a:rPr>
              <a:t>Cloud computing is enabling organization to move fast and innovate in this ever changing world. You will learn how cloud is revolutionizing the traditional IT and how you can use its capabilities to deliver value to your customers faster. You will see some foundational building blocks of AWS and how you can use them to build solutions.</a:t>
            </a:r>
          </a:p>
          <a:p>
            <a:endParaRPr lang="en-US" dirty="0"/>
          </a:p>
        </p:txBody>
      </p:sp>
      <p:sp>
        <p:nvSpPr>
          <p:cNvPr id="4" name="Slide Number Placeholder 3"/>
          <p:cNvSpPr>
            <a:spLocks noGrp="1"/>
          </p:cNvSpPr>
          <p:nvPr>
            <p:ph type="sldNum" sz="quarter" idx="5"/>
          </p:nvPr>
        </p:nvSpPr>
        <p:spPr/>
        <p:txBody>
          <a:bodyPr/>
          <a:lstStyle/>
          <a:p>
            <a:fld id="{843A5A6F-D4F2-0840-A2E7-2F4C43D451CE}" type="slidenum">
              <a:rPr lang="en-US" smtClean="0"/>
              <a:t>1</a:t>
            </a:fld>
            <a:endParaRPr lang="en-US"/>
          </a:p>
        </p:txBody>
      </p:sp>
    </p:spTree>
    <p:extLst>
      <p:ext uri="{BB962C8B-B14F-4D97-AF65-F5344CB8AC3E}">
        <p14:creationId xmlns:p14="http://schemas.microsoft.com/office/powerpoint/2010/main" val="3964859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Proxima Nova Rg" panose="02000506030000020004" pitchFamily="50" charset="0"/>
              </a:defRPr>
            </a:lvl1pPr>
          </a:lstStyle>
          <a:p>
            <a:fld id="{1D8BD707-D9CF-40AE-B4C6-C98DA3205C09}" type="datetimeFigureOut">
              <a:rPr lang="en-US" smtClean="0"/>
              <a:pPr/>
              <a:t>5/5/23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Proxima Nova Rg" panose="02000506030000020004" pitchFamily="50"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Proxima Nova Rg" panose="02000506030000020004" pitchFamily="50"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Proxima Nova Rg" panose="02000506030000020004" pitchFamily="50"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Proxima Nova Rg" panose="02000506030000020004" pitchFamily="50"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Proxima Nova Rg" panose="02000506030000020004" pitchFamily="50"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Proxima Nova Rg" panose="02000506030000020004" pitchFamily="50"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Proxima Nova Rg" panose="02000506030000020004" pitchFamily="50"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Proxima Nova Rg" panose="02000506030000020004"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svg"/><Relationship Id="rId7" Type="http://schemas.openxmlformats.org/officeDocument/2006/relationships/hyperlink" Target="https://developers.redhat.com/blog/author/fmasoodredhat-com/" TargetMode="Externa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hyperlink" Target="https://10pearlsuniversity.org/courses/basics-of-kubernetes/" TargetMode="External"/><Relationship Id="rId5" Type="http://schemas.openxmlformats.org/officeDocument/2006/relationships/image" Target="../media/image6.svg"/><Relationship Id="rId10" Type="http://schemas.openxmlformats.org/officeDocument/2006/relationships/hyperlink" Target="https://www.amazon.com/Kubernetes-Workshop-Interactive-Approach-Learning-ebook/dp/B082VFMMTY?ref_=ast_author_dp" TargetMode="External"/><Relationship Id="rId4" Type="http://schemas.openxmlformats.org/officeDocument/2006/relationships/image" Target="../media/image5.png"/><Relationship Id="rId9" Type="http://schemas.openxmlformats.org/officeDocument/2006/relationships/hyperlink" Target="https://www.amazon.com/Machine-Learning-Kubernetes-practical-handbook-ebook/dp/B09WF2B1BX?ref_=ast_author_mpb"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50000"/>
            <a:alpha val="91000"/>
          </a:schemeClr>
        </a:solidFill>
        <a:effectLst/>
      </p:bgPr>
    </p:bg>
    <p:spTree>
      <p:nvGrpSpPr>
        <p:cNvPr id="1" name=""/>
        <p:cNvGrpSpPr/>
        <p:nvPr/>
      </p:nvGrpSpPr>
      <p:grpSpPr>
        <a:xfrm>
          <a:off x="0" y="0"/>
          <a:ext cx="0" cy="0"/>
          <a:chOff x="0" y="0"/>
          <a:chExt cx="0" cy="0"/>
        </a:xfrm>
      </p:grpSpPr>
      <p:sp>
        <p:nvSpPr>
          <p:cNvPr id="4" name="Freeform 4"/>
          <p:cNvSpPr/>
          <p:nvPr/>
        </p:nvSpPr>
        <p:spPr>
          <a:xfrm>
            <a:off x="-299358" y="-266700"/>
            <a:ext cx="1295400" cy="129540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chemeClr val="bg1"/>
          </a:solidFill>
        </p:spPr>
        <p:txBody>
          <a:bodyPr/>
          <a:lstStyle/>
          <a:p>
            <a:endParaRPr lang="en-US" dirty="0"/>
          </a:p>
        </p:txBody>
      </p:sp>
      <p:sp>
        <p:nvSpPr>
          <p:cNvPr id="5" name="TextBox 5"/>
          <p:cNvSpPr txBox="1"/>
          <p:nvPr/>
        </p:nvSpPr>
        <p:spPr>
          <a:xfrm>
            <a:off x="1028699" y="3771900"/>
            <a:ext cx="16309127" cy="2462213"/>
          </a:xfrm>
          <a:prstGeom prst="rect">
            <a:avLst/>
          </a:prstGeom>
        </p:spPr>
        <p:txBody>
          <a:bodyPr wrap="square" lIns="0" tIns="0" rIns="0" bIns="0" rtlCol="0" anchor="t">
            <a:spAutoFit/>
          </a:bodyPr>
          <a:lstStyle/>
          <a:p>
            <a:r>
              <a:rPr lang="en-US" sz="8000" dirty="0">
                <a:solidFill>
                  <a:schemeClr val="bg1"/>
                </a:solidFill>
                <a:latin typeface="Proxima Nova Bl" panose="02000506030000020004" pitchFamily="50" charset="0"/>
              </a:rPr>
              <a:t>BEGINNING AMAZON WEB SERVICE</a:t>
            </a:r>
          </a:p>
        </p:txBody>
      </p:sp>
      <p:sp>
        <p:nvSpPr>
          <p:cNvPr id="7" name="TextBox 7"/>
          <p:cNvSpPr txBox="1"/>
          <p:nvPr/>
        </p:nvSpPr>
        <p:spPr>
          <a:xfrm>
            <a:off x="1028700" y="6515100"/>
            <a:ext cx="7018409" cy="461665"/>
          </a:xfrm>
          <a:prstGeom prst="rect">
            <a:avLst/>
          </a:prstGeom>
        </p:spPr>
        <p:txBody>
          <a:bodyPr lIns="0" tIns="0" rIns="0" bIns="0" rtlCol="0" anchor="t">
            <a:spAutoFit/>
          </a:bodyPr>
          <a:lstStyle/>
          <a:p>
            <a:pPr>
              <a:lnSpc>
                <a:spcPts val="3600"/>
              </a:lnSpc>
            </a:pPr>
            <a:r>
              <a:rPr lang="en-US" sz="3000" dirty="0">
                <a:solidFill>
                  <a:schemeClr val="bg1"/>
                </a:solidFill>
                <a:latin typeface="Proxima Nova Rg" panose="02000506030000020004" pitchFamily="50" charset="0"/>
              </a:rPr>
              <a:t>By Faisal</a:t>
            </a:r>
          </a:p>
        </p:txBody>
      </p:sp>
      <p:sp>
        <p:nvSpPr>
          <p:cNvPr id="9" name="Freeform 9"/>
          <p:cNvSpPr/>
          <p:nvPr/>
        </p:nvSpPr>
        <p:spPr>
          <a:xfrm>
            <a:off x="10744200" y="9923886"/>
            <a:ext cx="726227" cy="726227"/>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chemeClr val="bg1"/>
          </a:solidFill>
        </p:spPr>
      </p:sp>
      <p:pic>
        <p:nvPicPr>
          <p:cNvPr id="10" name="Picture 11">
            <a:extLst>
              <a:ext uri="{FF2B5EF4-FFF2-40B4-BE49-F238E27FC236}">
                <a16:creationId xmlns:a16="http://schemas.microsoft.com/office/drawing/2014/main" id="{E6C769B0-6466-4922-943A-DF50ED4277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596619" y="1943100"/>
            <a:ext cx="3382762" cy="338276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14000"/>
          </a:schemeClr>
        </a:solidFill>
        <a:effectLst/>
      </p:bgPr>
    </p:bg>
    <p:spTree>
      <p:nvGrpSpPr>
        <p:cNvPr id="1" name=""/>
        <p:cNvGrpSpPr/>
        <p:nvPr/>
      </p:nvGrpSpPr>
      <p:grpSpPr>
        <a:xfrm>
          <a:off x="0" y="0"/>
          <a:ext cx="0" cy="0"/>
          <a:chOff x="0" y="0"/>
          <a:chExt cx="0" cy="0"/>
        </a:xfrm>
      </p:grpSpPr>
      <p:pic>
        <p:nvPicPr>
          <p:cNvPr id="10" name="Picture 1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64807" y="8595619"/>
            <a:ext cx="3382762" cy="3382762"/>
          </a:xfrm>
          <a:prstGeom prst="rect">
            <a:avLst/>
          </a:prstGeom>
        </p:spPr>
      </p:pic>
      <p:pic>
        <p:nvPicPr>
          <p:cNvPr id="11" name="Picture 11"/>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7243476" y="1948304"/>
            <a:ext cx="3382762" cy="3382762"/>
          </a:xfrm>
          <a:prstGeom prst="rect">
            <a:avLst/>
          </a:prstGeom>
        </p:spPr>
      </p:pic>
      <p:pic>
        <p:nvPicPr>
          <p:cNvPr id="14" name="Graphic 13">
            <a:extLst>
              <a:ext uri="{FF2B5EF4-FFF2-40B4-BE49-F238E27FC236}">
                <a16:creationId xmlns:a16="http://schemas.microsoft.com/office/drawing/2014/main" id="{0D808672-6E23-4739-B438-367C1BD083D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718408" y="900800"/>
            <a:ext cx="1525068" cy="525250"/>
          </a:xfrm>
          <a:prstGeom prst="rect">
            <a:avLst/>
          </a:prstGeom>
        </p:spPr>
      </p:pic>
      <p:sp>
        <p:nvSpPr>
          <p:cNvPr id="21" name="Freeform: Shape 20">
            <a:extLst>
              <a:ext uri="{FF2B5EF4-FFF2-40B4-BE49-F238E27FC236}">
                <a16:creationId xmlns:a16="http://schemas.microsoft.com/office/drawing/2014/main" id="{5502AF44-1404-42F6-9E29-0967969858B7}"/>
              </a:ext>
            </a:extLst>
          </p:cNvPr>
          <p:cNvSpPr/>
          <p:nvPr/>
        </p:nvSpPr>
        <p:spPr>
          <a:xfrm>
            <a:off x="1081809" y="2905288"/>
            <a:ext cx="5014191" cy="5014191"/>
          </a:xfrm>
          <a:custGeom>
            <a:avLst/>
            <a:gdLst>
              <a:gd name="connsiteX0" fmla="*/ 2790662 w 5581323"/>
              <a:gd name="connsiteY0" fmla="*/ 5581323 h 5581323"/>
              <a:gd name="connsiteX1" fmla="*/ 0 w 5581323"/>
              <a:gd name="connsiteY1" fmla="*/ 2790662 h 5581323"/>
              <a:gd name="connsiteX2" fmla="*/ 2790662 w 5581323"/>
              <a:gd name="connsiteY2" fmla="*/ 0 h 5581323"/>
              <a:gd name="connsiteX3" fmla="*/ 5581323 w 5581323"/>
              <a:gd name="connsiteY3" fmla="*/ 2790662 h 5581323"/>
              <a:gd name="connsiteX4" fmla="*/ 2790662 w 5581323"/>
              <a:gd name="connsiteY4" fmla="*/ 5581323 h 5581323"/>
              <a:gd name="connsiteX5" fmla="*/ 2790662 w 5581323"/>
              <a:gd name="connsiteY5" fmla="*/ 41241 h 5581323"/>
              <a:gd name="connsiteX6" fmla="*/ 41241 w 5581323"/>
              <a:gd name="connsiteY6" fmla="*/ 2790662 h 5581323"/>
              <a:gd name="connsiteX7" fmla="*/ 2790662 w 5581323"/>
              <a:gd name="connsiteY7" fmla="*/ 5540082 h 5581323"/>
              <a:gd name="connsiteX8" fmla="*/ 5540082 w 5581323"/>
              <a:gd name="connsiteY8" fmla="*/ 2790662 h 5581323"/>
              <a:gd name="connsiteX9" fmla="*/ 2790662 w 5581323"/>
              <a:gd name="connsiteY9" fmla="*/ 41241 h 5581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81323" h="5581323">
                <a:moveTo>
                  <a:pt x="2790662" y="5581323"/>
                </a:moveTo>
                <a:cubicBezTo>
                  <a:pt x="1252361" y="5581323"/>
                  <a:pt x="0" y="4328962"/>
                  <a:pt x="0" y="2790662"/>
                </a:cubicBezTo>
                <a:cubicBezTo>
                  <a:pt x="0" y="1252361"/>
                  <a:pt x="1252361" y="0"/>
                  <a:pt x="2790662" y="0"/>
                </a:cubicBezTo>
                <a:cubicBezTo>
                  <a:pt x="4328962" y="0"/>
                  <a:pt x="5581323" y="1252361"/>
                  <a:pt x="5581323" y="2790662"/>
                </a:cubicBezTo>
                <a:cubicBezTo>
                  <a:pt x="5581323" y="4328962"/>
                  <a:pt x="4328962" y="5581323"/>
                  <a:pt x="2790662" y="5581323"/>
                </a:cubicBezTo>
                <a:close/>
                <a:moveTo>
                  <a:pt x="2790662" y="41241"/>
                </a:moveTo>
                <a:cubicBezTo>
                  <a:pt x="1274356" y="41241"/>
                  <a:pt x="41241" y="1274356"/>
                  <a:pt x="41241" y="2790662"/>
                </a:cubicBezTo>
                <a:cubicBezTo>
                  <a:pt x="41241" y="4306967"/>
                  <a:pt x="1274356" y="5540082"/>
                  <a:pt x="2790662" y="5540082"/>
                </a:cubicBezTo>
                <a:cubicBezTo>
                  <a:pt x="4306967" y="5540082"/>
                  <a:pt x="5540082" y="4306967"/>
                  <a:pt x="5540082" y="2790662"/>
                </a:cubicBezTo>
                <a:cubicBezTo>
                  <a:pt x="5540082" y="1274356"/>
                  <a:pt x="4306967" y="41241"/>
                  <a:pt x="2790662" y="41241"/>
                </a:cubicBezTo>
                <a:close/>
              </a:path>
            </a:pathLst>
          </a:custGeom>
          <a:solidFill>
            <a:srgbClr val="0E2243"/>
          </a:solidFill>
          <a:ln w="13724" cap="flat">
            <a:noFill/>
            <a:prstDash val="solid"/>
            <a:miter/>
          </a:ln>
        </p:spPr>
        <p:txBody>
          <a:bodyPr rtlCol="0" anchor="ctr"/>
          <a:lstStyle/>
          <a:p>
            <a:endParaRPr lang="en-US"/>
          </a:p>
        </p:txBody>
      </p:sp>
      <p:grpSp>
        <p:nvGrpSpPr>
          <p:cNvPr id="23" name="Group 5">
            <a:extLst>
              <a:ext uri="{FF2B5EF4-FFF2-40B4-BE49-F238E27FC236}">
                <a16:creationId xmlns:a16="http://schemas.microsoft.com/office/drawing/2014/main" id="{8B45EA26-AAD2-4217-9DF8-4E8C127AC6B0}"/>
              </a:ext>
            </a:extLst>
          </p:cNvPr>
          <p:cNvGrpSpPr/>
          <p:nvPr/>
        </p:nvGrpSpPr>
        <p:grpSpPr>
          <a:xfrm>
            <a:off x="8077199" y="2938817"/>
            <a:ext cx="8153401" cy="5557483"/>
            <a:chOff x="-1" y="-489848"/>
            <a:chExt cx="10871201" cy="7409978"/>
          </a:xfrm>
        </p:grpSpPr>
        <p:sp>
          <p:nvSpPr>
            <p:cNvPr id="24" name="TextBox 6">
              <a:extLst>
                <a:ext uri="{FF2B5EF4-FFF2-40B4-BE49-F238E27FC236}">
                  <a16:creationId xmlns:a16="http://schemas.microsoft.com/office/drawing/2014/main" id="{4783946E-4E41-4E34-AEF2-036BB08779A4}"/>
                </a:ext>
              </a:extLst>
            </p:cNvPr>
            <p:cNvSpPr txBox="1"/>
            <p:nvPr/>
          </p:nvSpPr>
          <p:spPr>
            <a:xfrm>
              <a:off x="0" y="-47625"/>
              <a:ext cx="8587312" cy="596660"/>
            </a:xfrm>
            <a:prstGeom prst="rect">
              <a:avLst/>
            </a:prstGeom>
          </p:spPr>
          <p:txBody>
            <a:bodyPr lIns="0" tIns="0" rIns="0" bIns="0" rtlCol="0" anchor="t">
              <a:spAutoFit/>
            </a:bodyPr>
            <a:lstStyle/>
            <a:p>
              <a:pPr>
                <a:lnSpc>
                  <a:spcPts val="3360"/>
                </a:lnSpc>
              </a:pPr>
              <a:r>
                <a:rPr lang="en-US" sz="3200" dirty="0">
                  <a:solidFill>
                    <a:srgbClr val="0E2243"/>
                  </a:solidFill>
                  <a:latin typeface="Proxima Nova Bl" panose="02000506030000020004" pitchFamily="50" charset="0"/>
                </a:rPr>
                <a:t>Faisal Masood</a:t>
              </a:r>
            </a:p>
          </p:txBody>
        </p:sp>
        <p:sp>
          <p:nvSpPr>
            <p:cNvPr id="25" name="TextBox 7">
              <a:extLst>
                <a:ext uri="{FF2B5EF4-FFF2-40B4-BE49-F238E27FC236}">
                  <a16:creationId xmlns:a16="http://schemas.microsoft.com/office/drawing/2014/main" id="{91B5CBCE-BFD0-4BF9-9E0D-1601E9B24EE4}"/>
                </a:ext>
              </a:extLst>
            </p:cNvPr>
            <p:cNvSpPr txBox="1"/>
            <p:nvPr/>
          </p:nvSpPr>
          <p:spPr>
            <a:xfrm>
              <a:off x="-1" y="-489848"/>
              <a:ext cx="10871201" cy="7409978"/>
            </a:xfrm>
            <a:prstGeom prst="rect">
              <a:avLst/>
            </a:prstGeom>
          </p:spPr>
          <p:txBody>
            <a:bodyPr wrap="square" lIns="0" tIns="0" rIns="0" bIns="0" rtlCol="0" anchor="t">
              <a:spAutoFit/>
            </a:bodyPr>
            <a:lstStyle/>
            <a:p>
              <a:br>
                <a:rPr lang="en-AU" sz="2400" dirty="0"/>
              </a:br>
              <a:endParaRPr lang="en-AU" sz="2400" dirty="0"/>
            </a:p>
            <a:p>
              <a:r>
                <a:rPr lang="en-AU" sz="2400" dirty="0"/>
                <a:t>Faisal is an AWS Cloud Transformation Architect. Before AWS, Faisal worked as a Principal Architect, and AI/ML lead at Red Hat Asia Pacific and has over 20 years of IT experience. Faisal's primary role is to assist customers in defining and executing tactical and strategic goals. </a:t>
              </a:r>
            </a:p>
            <a:p>
              <a:endParaRPr lang="en-AU" sz="2400" dirty="0"/>
            </a:p>
            <a:p>
              <a:r>
                <a:rPr lang="en-AU" sz="2400" dirty="0"/>
                <a:t>Faisal has completed his engineering studies at NED University and has completed continuing education courses at MIT Sloan and the University of New Mexico. Faisal published two books[1][2] on </a:t>
              </a:r>
              <a:r>
                <a:rPr lang="en-AU" sz="2400" dirty="0" err="1"/>
                <a:t>MLOps</a:t>
              </a:r>
              <a:r>
                <a:rPr lang="en-AU" sz="2400" dirty="0"/>
                <a:t> and Kubernetes, developed a free Kubernetes course at </a:t>
              </a:r>
              <a:r>
                <a:rPr lang="en-AU" sz="2400" dirty="0">
                  <a:hlinkClick r:id="rId6"/>
                </a:rPr>
                <a:t>10perals university</a:t>
              </a:r>
              <a:r>
                <a:rPr lang="en-AU" sz="2400" dirty="0"/>
                <a:t> and routinely writes blogs at </a:t>
              </a:r>
              <a:r>
                <a:rPr lang="en-AU" sz="2400" dirty="0">
                  <a:hlinkClick r:id="rId7"/>
                </a:rPr>
                <a:t>Red Hat Developer Blog</a:t>
              </a:r>
              <a:r>
                <a:rPr lang="en-AU" sz="2400" dirty="0"/>
                <a:t>. </a:t>
              </a:r>
            </a:p>
            <a:p>
              <a:pPr>
                <a:lnSpc>
                  <a:spcPts val="3150"/>
                </a:lnSpc>
              </a:pPr>
              <a:endParaRPr lang="en-US" sz="2100" dirty="0">
                <a:solidFill>
                  <a:srgbClr val="0E2243"/>
                </a:solidFill>
                <a:latin typeface="Proxima Nova Rg" panose="02000506030000020004" pitchFamily="50" charset="0"/>
              </a:endParaRPr>
            </a:p>
          </p:txBody>
        </p:sp>
      </p:grpSp>
      <p:pic>
        <p:nvPicPr>
          <p:cNvPr id="6" name="Picture 5">
            <a:extLst>
              <a:ext uri="{FF2B5EF4-FFF2-40B4-BE49-F238E27FC236}">
                <a16:creationId xmlns:a16="http://schemas.microsoft.com/office/drawing/2014/main" id="{714E2B6C-8F90-0E31-78F3-311959B25938}"/>
              </a:ext>
            </a:extLst>
          </p:cNvPr>
          <p:cNvPicPr>
            <a:picLocks noChangeAspect="1"/>
          </p:cNvPicPr>
          <p:nvPr/>
        </p:nvPicPr>
        <p:blipFill>
          <a:blip r:embed="rId8"/>
          <a:stretch>
            <a:fillRect/>
          </a:stretch>
        </p:blipFill>
        <p:spPr>
          <a:xfrm>
            <a:off x="1391594" y="3115196"/>
            <a:ext cx="4394619" cy="4594374"/>
          </a:xfrm>
          <a:prstGeom prst="rect">
            <a:avLst/>
          </a:prstGeom>
        </p:spPr>
      </p:pic>
      <p:sp>
        <p:nvSpPr>
          <p:cNvPr id="7" name="TextBox 6">
            <a:extLst>
              <a:ext uri="{FF2B5EF4-FFF2-40B4-BE49-F238E27FC236}">
                <a16:creationId xmlns:a16="http://schemas.microsoft.com/office/drawing/2014/main" id="{F21C29E1-90A8-FDC3-EC9B-2964CA5E18B6}"/>
              </a:ext>
            </a:extLst>
          </p:cNvPr>
          <p:cNvSpPr txBox="1"/>
          <p:nvPr/>
        </p:nvSpPr>
        <p:spPr>
          <a:xfrm>
            <a:off x="7924800" y="8595619"/>
            <a:ext cx="10520588" cy="923330"/>
          </a:xfrm>
          <a:prstGeom prst="rect">
            <a:avLst/>
          </a:prstGeom>
          <a:noFill/>
        </p:spPr>
        <p:txBody>
          <a:bodyPr wrap="square" rtlCol="0">
            <a:spAutoFit/>
          </a:bodyPr>
          <a:lstStyle/>
          <a:p>
            <a:r>
              <a:rPr lang="en-AU" sz="1200" dirty="0"/>
              <a:t>[1] Machine Learning on Kubernetes - </a:t>
            </a:r>
            <a:r>
              <a:rPr lang="en-AU" sz="1200" dirty="0">
                <a:hlinkClick r:id="rId9"/>
              </a:rPr>
              <a:t>https://www.amazon.com/Machine-Learning-Kubernetes-practical-handbook-ebook/dp/B09WF2B1BX?ref_=ast_author_mpb</a:t>
            </a:r>
            <a:r>
              <a:rPr lang="en-AU" sz="1200" dirty="0"/>
              <a:t> </a:t>
            </a:r>
          </a:p>
          <a:p>
            <a:endParaRPr lang="en-AU" sz="1200" dirty="0"/>
          </a:p>
          <a:p>
            <a:r>
              <a:rPr lang="en-AU" sz="1200" dirty="0"/>
              <a:t>[2] The Kubernetes Workshop - </a:t>
            </a:r>
            <a:r>
              <a:rPr lang="en-AU" sz="1200" dirty="0">
                <a:hlinkClick r:id="rId10"/>
              </a:rPr>
              <a:t>https://www.amazon.com/Kubernetes-Workshop-Interactive-Approach-Learning-ebook/dp/B082VFMMTY?ref_=ast_author_dp</a:t>
            </a:r>
            <a:r>
              <a:rPr lang="en-AU" sz="1200" dirty="0"/>
              <a:t> </a:t>
            </a:r>
          </a:p>
          <a:p>
            <a:endParaRPr lang="en-US" dirty="0"/>
          </a:p>
        </p:txBody>
      </p:sp>
      <p:sp>
        <p:nvSpPr>
          <p:cNvPr id="8" name="TextBox 3">
            <a:extLst>
              <a:ext uri="{FF2B5EF4-FFF2-40B4-BE49-F238E27FC236}">
                <a16:creationId xmlns:a16="http://schemas.microsoft.com/office/drawing/2014/main" id="{8C1A36E4-78B6-2207-2188-ED1416BBA8C7}"/>
              </a:ext>
            </a:extLst>
          </p:cNvPr>
          <p:cNvSpPr txBox="1"/>
          <p:nvPr/>
        </p:nvSpPr>
        <p:spPr>
          <a:xfrm>
            <a:off x="1028700" y="981075"/>
            <a:ext cx="4229100" cy="355867"/>
          </a:xfrm>
          <a:prstGeom prst="rect">
            <a:avLst/>
          </a:prstGeom>
        </p:spPr>
        <p:txBody>
          <a:bodyPr wrap="square" lIns="0" tIns="0" rIns="0" bIns="0" rtlCol="0" anchor="t">
            <a:spAutoFit/>
          </a:bodyPr>
          <a:lstStyle/>
          <a:p>
            <a:pPr marL="0" lvl="0" indent="0">
              <a:lnSpc>
                <a:spcPts val="2940"/>
              </a:lnSpc>
            </a:pPr>
            <a:r>
              <a:rPr lang="en-US" sz="2100" u="none" dirty="0">
                <a:solidFill>
                  <a:srgbClr val="100F0D"/>
                </a:solidFill>
                <a:latin typeface="DM Sans"/>
              </a:rPr>
              <a:t>Beginning Amazon Web Services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700" y="3043239"/>
            <a:ext cx="5389896" cy="1102866"/>
          </a:xfrm>
          <a:prstGeom prst="rect">
            <a:avLst/>
          </a:prstGeom>
        </p:spPr>
        <p:txBody>
          <a:bodyPr lIns="0" tIns="0" rIns="0" bIns="0" rtlCol="0" anchor="t">
            <a:spAutoFit/>
          </a:bodyPr>
          <a:lstStyle/>
          <a:p>
            <a:pPr>
              <a:lnSpc>
                <a:spcPts val="8640"/>
              </a:lnSpc>
            </a:pPr>
            <a:r>
              <a:rPr lang="en-US" sz="7200" dirty="0">
                <a:solidFill>
                  <a:srgbClr val="0E2243"/>
                </a:solidFill>
                <a:latin typeface="Proxima Nova Bl" panose="02000506030000020004" pitchFamily="50" charset="0"/>
              </a:rPr>
              <a:t>Modules</a:t>
            </a:r>
          </a:p>
        </p:txBody>
      </p:sp>
      <p:sp>
        <p:nvSpPr>
          <p:cNvPr id="19" name="TextBox 19"/>
          <p:cNvSpPr txBox="1"/>
          <p:nvPr/>
        </p:nvSpPr>
        <p:spPr>
          <a:xfrm>
            <a:off x="8077200" y="3000272"/>
            <a:ext cx="8647208" cy="395236"/>
          </a:xfrm>
          <a:prstGeom prst="rect">
            <a:avLst/>
          </a:prstGeom>
        </p:spPr>
        <p:txBody>
          <a:bodyPr lIns="0" tIns="0" rIns="0" bIns="0" rtlCol="0" anchor="t">
            <a:spAutoFit/>
          </a:bodyPr>
          <a:lstStyle/>
          <a:p>
            <a:pPr>
              <a:lnSpc>
                <a:spcPts val="2700"/>
              </a:lnSpc>
            </a:pPr>
            <a:r>
              <a:rPr lang="en-US" sz="3600" dirty="0">
                <a:solidFill>
                  <a:srgbClr val="0E2243"/>
                </a:solidFill>
                <a:latin typeface="Proxima Nova Rg" panose="02000506030000020004" pitchFamily="50" charset="0"/>
              </a:rPr>
              <a:t>Cloud Computing</a:t>
            </a:r>
          </a:p>
        </p:txBody>
      </p:sp>
      <p:sp>
        <p:nvSpPr>
          <p:cNvPr id="32" name="TextBox 3">
            <a:extLst>
              <a:ext uri="{FF2B5EF4-FFF2-40B4-BE49-F238E27FC236}">
                <a16:creationId xmlns:a16="http://schemas.microsoft.com/office/drawing/2014/main" id="{7446BA5E-4EDC-4DD7-9FB2-9870861C193E}"/>
              </a:ext>
            </a:extLst>
          </p:cNvPr>
          <p:cNvSpPr txBox="1"/>
          <p:nvPr/>
        </p:nvSpPr>
        <p:spPr>
          <a:xfrm>
            <a:off x="1028700" y="981075"/>
            <a:ext cx="4229100" cy="355867"/>
          </a:xfrm>
          <a:prstGeom prst="rect">
            <a:avLst/>
          </a:prstGeom>
        </p:spPr>
        <p:txBody>
          <a:bodyPr wrap="square" lIns="0" tIns="0" rIns="0" bIns="0" rtlCol="0" anchor="t">
            <a:spAutoFit/>
          </a:bodyPr>
          <a:lstStyle/>
          <a:p>
            <a:pPr marL="0" lvl="0" indent="0">
              <a:lnSpc>
                <a:spcPts val="2940"/>
              </a:lnSpc>
            </a:pPr>
            <a:r>
              <a:rPr lang="en-US" sz="2100" u="none" dirty="0">
                <a:solidFill>
                  <a:srgbClr val="100F0D"/>
                </a:solidFill>
                <a:latin typeface="DM Sans"/>
              </a:rPr>
              <a:t>Beginning Amazon Web Services</a:t>
            </a:r>
          </a:p>
        </p:txBody>
      </p:sp>
      <p:pic>
        <p:nvPicPr>
          <p:cNvPr id="33" name="Graphic 32">
            <a:extLst>
              <a:ext uri="{FF2B5EF4-FFF2-40B4-BE49-F238E27FC236}">
                <a16:creationId xmlns:a16="http://schemas.microsoft.com/office/drawing/2014/main" id="{39E4B1C5-371A-4BBD-9457-F2DE9FCED0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18408" y="900800"/>
            <a:ext cx="1525068" cy="525250"/>
          </a:xfrm>
          <a:prstGeom prst="rect">
            <a:avLst/>
          </a:prstGeom>
        </p:spPr>
      </p:pic>
      <p:grpSp>
        <p:nvGrpSpPr>
          <p:cNvPr id="5" name="Group 4">
            <a:extLst>
              <a:ext uri="{FF2B5EF4-FFF2-40B4-BE49-F238E27FC236}">
                <a16:creationId xmlns:a16="http://schemas.microsoft.com/office/drawing/2014/main" id="{BFF8AC23-44FB-4BFC-A1A7-9D6B177C6EE7}"/>
              </a:ext>
            </a:extLst>
          </p:cNvPr>
          <p:cNvGrpSpPr/>
          <p:nvPr/>
        </p:nvGrpSpPr>
        <p:grpSpPr>
          <a:xfrm>
            <a:off x="7577671" y="3043239"/>
            <a:ext cx="189577" cy="3644812"/>
            <a:chOff x="7577671" y="2214667"/>
            <a:chExt cx="189577" cy="3644812"/>
          </a:xfrm>
          <a:solidFill>
            <a:srgbClr val="0E2243"/>
          </a:solidFill>
        </p:grpSpPr>
        <p:grpSp>
          <p:nvGrpSpPr>
            <p:cNvPr id="22" name="Group 22"/>
            <p:cNvGrpSpPr/>
            <p:nvPr/>
          </p:nvGrpSpPr>
          <p:grpSpPr>
            <a:xfrm>
              <a:off x="7577671" y="2214667"/>
              <a:ext cx="189577" cy="189577"/>
              <a:chOff x="0" y="0"/>
              <a:chExt cx="6350000" cy="6350000"/>
            </a:xfrm>
            <a:grpFill/>
          </p:grpSpPr>
          <p:sp>
            <p:nvSpPr>
              <p:cNvPr id="23" name="Freeform 2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grpSp>
          <p:nvGrpSpPr>
            <p:cNvPr id="24" name="Group 24"/>
            <p:cNvGrpSpPr/>
            <p:nvPr/>
          </p:nvGrpSpPr>
          <p:grpSpPr>
            <a:xfrm>
              <a:off x="7577671" y="3366412"/>
              <a:ext cx="189577" cy="189577"/>
              <a:chOff x="0" y="0"/>
              <a:chExt cx="6350000" cy="6350000"/>
            </a:xfrm>
            <a:grpFill/>
          </p:grpSpPr>
          <p:sp>
            <p:nvSpPr>
              <p:cNvPr id="25" name="Freeform 2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grpSp>
          <p:nvGrpSpPr>
            <p:cNvPr id="26" name="Group 26"/>
            <p:cNvGrpSpPr/>
            <p:nvPr/>
          </p:nvGrpSpPr>
          <p:grpSpPr>
            <a:xfrm>
              <a:off x="7577671" y="5669902"/>
              <a:ext cx="189577" cy="189577"/>
              <a:chOff x="0" y="0"/>
              <a:chExt cx="6350000" cy="6350000"/>
            </a:xfrm>
            <a:grpFill/>
          </p:grpSpPr>
          <p:sp>
            <p:nvSpPr>
              <p:cNvPr id="27" name="Freeform 2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grpSp>
          <p:nvGrpSpPr>
            <p:cNvPr id="36" name="Group 30">
              <a:extLst>
                <a:ext uri="{FF2B5EF4-FFF2-40B4-BE49-F238E27FC236}">
                  <a16:creationId xmlns:a16="http://schemas.microsoft.com/office/drawing/2014/main" id="{389E0C6B-DFBB-4070-9D81-1A9228F2D1B6}"/>
                </a:ext>
              </a:extLst>
            </p:cNvPr>
            <p:cNvGrpSpPr/>
            <p:nvPr/>
          </p:nvGrpSpPr>
          <p:grpSpPr>
            <a:xfrm>
              <a:off x="7577671" y="4518157"/>
              <a:ext cx="189577" cy="189577"/>
              <a:chOff x="0" y="0"/>
              <a:chExt cx="6350000" cy="6350000"/>
            </a:xfrm>
            <a:grpFill/>
          </p:grpSpPr>
          <p:sp>
            <p:nvSpPr>
              <p:cNvPr id="37" name="Freeform 31">
                <a:extLst>
                  <a:ext uri="{FF2B5EF4-FFF2-40B4-BE49-F238E27FC236}">
                    <a16:creationId xmlns:a16="http://schemas.microsoft.com/office/drawing/2014/main" id="{C3E700BE-BCCC-4D44-BF2C-AC5967BA906A}"/>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grpSp>
      <p:sp>
        <p:nvSpPr>
          <p:cNvPr id="38" name="TextBox 19">
            <a:extLst>
              <a:ext uri="{FF2B5EF4-FFF2-40B4-BE49-F238E27FC236}">
                <a16:creationId xmlns:a16="http://schemas.microsoft.com/office/drawing/2014/main" id="{E9FFCA5F-E47A-4FA9-8C00-7D4DFE13F37C}"/>
              </a:ext>
            </a:extLst>
          </p:cNvPr>
          <p:cNvSpPr txBox="1"/>
          <p:nvPr/>
        </p:nvSpPr>
        <p:spPr>
          <a:xfrm>
            <a:off x="8077200" y="4143272"/>
            <a:ext cx="8647208" cy="395236"/>
          </a:xfrm>
          <a:prstGeom prst="rect">
            <a:avLst/>
          </a:prstGeom>
        </p:spPr>
        <p:txBody>
          <a:bodyPr lIns="0" tIns="0" rIns="0" bIns="0" rtlCol="0" anchor="t">
            <a:spAutoFit/>
          </a:bodyPr>
          <a:lstStyle/>
          <a:p>
            <a:pPr>
              <a:lnSpc>
                <a:spcPts val="2700"/>
              </a:lnSpc>
            </a:pPr>
            <a:r>
              <a:rPr lang="en-US" sz="3600" dirty="0">
                <a:solidFill>
                  <a:srgbClr val="0E2243"/>
                </a:solidFill>
                <a:latin typeface="Proxima Nova Rg" panose="02000506030000020004" pitchFamily="50" charset="0"/>
              </a:rPr>
              <a:t>Building blocks of AWS</a:t>
            </a:r>
          </a:p>
        </p:txBody>
      </p:sp>
      <p:sp>
        <p:nvSpPr>
          <p:cNvPr id="39" name="TextBox 19">
            <a:extLst>
              <a:ext uri="{FF2B5EF4-FFF2-40B4-BE49-F238E27FC236}">
                <a16:creationId xmlns:a16="http://schemas.microsoft.com/office/drawing/2014/main" id="{DD94397F-E7D4-4C33-AC88-E11CAF316606}"/>
              </a:ext>
            </a:extLst>
          </p:cNvPr>
          <p:cNvSpPr txBox="1"/>
          <p:nvPr/>
        </p:nvSpPr>
        <p:spPr>
          <a:xfrm>
            <a:off x="8062732" y="5272919"/>
            <a:ext cx="8647208" cy="395236"/>
          </a:xfrm>
          <a:prstGeom prst="rect">
            <a:avLst/>
          </a:prstGeom>
        </p:spPr>
        <p:txBody>
          <a:bodyPr lIns="0" tIns="0" rIns="0" bIns="0" rtlCol="0" anchor="t">
            <a:spAutoFit/>
          </a:bodyPr>
          <a:lstStyle/>
          <a:p>
            <a:pPr>
              <a:lnSpc>
                <a:spcPts val="2700"/>
              </a:lnSpc>
            </a:pPr>
            <a:r>
              <a:rPr lang="en-US" sz="3600" dirty="0">
                <a:solidFill>
                  <a:srgbClr val="0E2243"/>
                </a:solidFill>
                <a:latin typeface="Proxima Nova Rg" panose="02000506030000020004" pitchFamily="50" charset="0"/>
              </a:rPr>
              <a:t>Managed Services</a:t>
            </a:r>
          </a:p>
        </p:txBody>
      </p:sp>
      <p:sp>
        <p:nvSpPr>
          <p:cNvPr id="40" name="TextBox 19">
            <a:extLst>
              <a:ext uri="{FF2B5EF4-FFF2-40B4-BE49-F238E27FC236}">
                <a16:creationId xmlns:a16="http://schemas.microsoft.com/office/drawing/2014/main" id="{74A9D39A-F21B-4BC2-AB86-B9D3C179CECD}"/>
              </a:ext>
            </a:extLst>
          </p:cNvPr>
          <p:cNvSpPr txBox="1"/>
          <p:nvPr/>
        </p:nvSpPr>
        <p:spPr>
          <a:xfrm>
            <a:off x="8058874" y="6424664"/>
            <a:ext cx="8647208" cy="395236"/>
          </a:xfrm>
          <a:prstGeom prst="rect">
            <a:avLst/>
          </a:prstGeom>
        </p:spPr>
        <p:txBody>
          <a:bodyPr lIns="0" tIns="0" rIns="0" bIns="0" rtlCol="0" anchor="t">
            <a:spAutoFit/>
          </a:bodyPr>
          <a:lstStyle/>
          <a:p>
            <a:pPr>
              <a:lnSpc>
                <a:spcPts val="2700"/>
              </a:lnSpc>
            </a:pPr>
            <a:r>
              <a:rPr lang="en-US" sz="3600" dirty="0">
                <a:solidFill>
                  <a:srgbClr val="0E2243"/>
                </a:solidFill>
                <a:latin typeface="Proxima Nova Rg" panose="02000506030000020004" pitchFamily="50" charset="0"/>
              </a:rPr>
              <a:t>Deploy a Serverless application</a:t>
            </a:r>
          </a:p>
        </p:txBody>
      </p:sp>
      <p:pic>
        <p:nvPicPr>
          <p:cNvPr id="44" name="Picture 11">
            <a:extLst>
              <a:ext uri="{FF2B5EF4-FFF2-40B4-BE49-F238E27FC236}">
                <a16:creationId xmlns:a16="http://schemas.microsoft.com/office/drawing/2014/main" id="{91677B49-4459-4C31-87FC-11BBCF45428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7243476" y="4237040"/>
            <a:ext cx="3382762" cy="3382762"/>
          </a:xfrm>
          <a:prstGeom prst="rect">
            <a:avLst/>
          </a:prstGeom>
        </p:spPr>
      </p:pic>
      <p:sp>
        <p:nvSpPr>
          <p:cNvPr id="46" name="Freeform 9">
            <a:extLst>
              <a:ext uri="{FF2B5EF4-FFF2-40B4-BE49-F238E27FC236}">
                <a16:creationId xmlns:a16="http://schemas.microsoft.com/office/drawing/2014/main" id="{CC19438F-AD51-4BF8-A7EA-C6661E7B8B94}"/>
              </a:ext>
            </a:extLst>
          </p:cNvPr>
          <p:cNvSpPr/>
          <p:nvPr/>
        </p:nvSpPr>
        <p:spPr>
          <a:xfrm>
            <a:off x="13639800" y="9683988"/>
            <a:ext cx="986216" cy="986216"/>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E2243"/>
          </a:solidFill>
        </p:spPr>
      </p:sp>
      <p:sp>
        <p:nvSpPr>
          <p:cNvPr id="2" name="TextBox 19">
            <a:extLst>
              <a:ext uri="{FF2B5EF4-FFF2-40B4-BE49-F238E27FC236}">
                <a16:creationId xmlns:a16="http://schemas.microsoft.com/office/drawing/2014/main" id="{A89617DA-8C0C-8A36-EE88-74DC36F658BE}"/>
              </a:ext>
            </a:extLst>
          </p:cNvPr>
          <p:cNvSpPr txBox="1"/>
          <p:nvPr/>
        </p:nvSpPr>
        <p:spPr>
          <a:xfrm>
            <a:off x="8058874" y="7576409"/>
            <a:ext cx="8647208" cy="395236"/>
          </a:xfrm>
          <a:prstGeom prst="rect">
            <a:avLst/>
          </a:prstGeom>
        </p:spPr>
        <p:txBody>
          <a:bodyPr lIns="0" tIns="0" rIns="0" bIns="0" rtlCol="0" anchor="t">
            <a:spAutoFit/>
          </a:bodyPr>
          <a:lstStyle/>
          <a:p>
            <a:pPr>
              <a:lnSpc>
                <a:spcPts val="2700"/>
              </a:lnSpc>
            </a:pPr>
            <a:r>
              <a:rPr lang="en-US" sz="3600" dirty="0">
                <a:solidFill>
                  <a:srgbClr val="0E2243"/>
                </a:solidFill>
                <a:latin typeface="Proxima Nova Rg" panose="02000506030000020004" pitchFamily="50" charset="0"/>
              </a:rPr>
              <a:t>Deploy a </a:t>
            </a:r>
            <a:r>
              <a:rPr lang="en-US" sz="3600" dirty="0" err="1">
                <a:solidFill>
                  <a:srgbClr val="0E2243"/>
                </a:solidFill>
                <a:latin typeface="Proxima Nova Rg" panose="02000506030000020004" pitchFamily="50" charset="0"/>
              </a:rPr>
              <a:t>Containerised</a:t>
            </a:r>
            <a:r>
              <a:rPr lang="en-US" sz="3600" dirty="0">
                <a:solidFill>
                  <a:srgbClr val="0E2243"/>
                </a:solidFill>
                <a:latin typeface="Proxima Nova Rg" panose="02000506030000020004" pitchFamily="50" charset="0"/>
              </a:rPr>
              <a:t> application</a:t>
            </a:r>
          </a:p>
        </p:txBody>
      </p:sp>
      <p:sp>
        <p:nvSpPr>
          <p:cNvPr id="4" name="Freeform 27">
            <a:extLst>
              <a:ext uri="{FF2B5EF4-FFF2-40B4-BE49-F238E27FC236}">
                <a16:creationId xmlns:a16="http://schemas.microsoft.com/office/drawing/2014/main" id="{1206FBD3-58B5-20DE-0158-831572ADF0C6}"/>
              </a:ext>
            </a:extLst>
          </p:cNvPr>
          <p:cNvSpPr/>
          <p:nvPr/>
        </p:nvSpPr>
        <p:spPr>
          <a:xfrm>
            <a:off x="7578093" y="7594570"/>
            <a:ext cx="188731" cy="189577"/>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E2243"/>
          </a:solidFill>
        </p:spPr>
      </p:sp>
    </p:spTree>
    <p:extLst>
      <p:ext uri="{BB962C8B-B14F-4D97-AF65-F5344CB8AC3E}">
        <p14:creationId xmlns:p14="http://schemas.microsoft.com/office/powerpoint/2010/main" val="964370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99c2bbf2-675f-45c9-a9fa-2201defc826b" xsi:nil="true"/>
    <lcf76f155ced4ddcb4097134ff3c332f xmlns="5b5b3912-bc29-4085-976e-9a562ae44365">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CDD2B462A3CEA49AFF804D94FABEC01" ma:contentTypeVersion="16" ma:contentTypeDescription="Create a new document." ma:contentTypeScope="" ma:versionID="a01ae845464bdf23bedea799a35f1c67">
  <xsd:schema xmlns:xsd="http://www.w3.org/2001/XMLSchema" xmlns:xs="http://www.w3.org/2001/XMLSchema" xmlns:p="http://schemas.microsoft.com/office/2006/metadata/properties" xmlns:ns2="5b5b3912-bc29-4085-976e-9a562ae44365" xmlns:ns3="99c2bbf2-675f-45c9-a9fa-2201defc826b" targetNamespace="http://schemas.microsoft.com/office/2006/metadata/properties" ma:root="true" ma:fieldsID="a3f29eda22f00b8622d4de4eebd20f51" ns2:_="" ns3:_="">
    <xsd:import namespace="5b5b3912-bc29-4085-976e-9a562ae44365"/>
    <xsd:import namespace="99c2bbf2-675f-45c9-a9fa-2201defc826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5b3912-bc29-4085-976e-9a562ae443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73121bd4-24fd-4c74-9a8a-84d13da07e4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9c2bbf2-675f-45c9-a9fa-2201defc826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61a0a289-b37d-4aaa-ac3b-687463badd17}" ma:internalName="TaxCatchAll" ma:showField="CatchAllData" ma:web="99c2bbf2-675f-45c9-a9fa-2201defc826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C14B1BD-839B-4B34-B603-ABF812F3CB70}">
  <ds:schemaRefs>
    <ds:schemaRef ds:uri="http://schemas.microsoft.com/office/2006/metadata/properties"/>
    <ds:schemaRef ds:uri="http://schemas.microsoft.com/office/infopath/2007/PartnerControls"/>
    <ds:schemaRef ds:uri="9c78a4a7-572b-4322-8f9e-6086a8acfa96"/>
    <ds:schemaRef ds:uri="99c2bbf2-675f-45c9-a9fa-2201defc826b"/>
    <ds:schemaRef ds:uri="5b5b3912-bc29-4085-976e-9a562ae44365"/>
  </ds:schemaRefs>
</ds:datastoreItem>
</file>

<file path=customXml/itemProps2.xml><?xml version="1.0" encoding="utf-8"?>
<ds:datastoreItem xmlns:ds="http://schemas.openxmlformats.org/officeDocument/2006/customXml" ds:itemID="{129DF26C-DD71-426D-8225-4911E0C9F3EE}">
  <ds:schemaRefs>
    <ds:schemaRef ds:uri="http://schemas.microsoft.com/sharepoint/v3/contenttype/forms"/>
  </ds:schemaRefs>
</ds:datastoreItem>
</file>

<file path=customXml/itemProps3.xml><?xml version="1.0" encoding="utf-8"?>
<ds:datastoreItem xmlns:ds="http://schemas.openxmlformats.org/officeDocument/2006/customXml" ds:itemID="{067AB1ED-2007-4EA8-8133-D8A2D187D8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5b3912-bc29-4085-976e-9a562ae44365"/>
    <ds:schemaRef ds:uri="99c2bbf2-675f-45c9-a9fa-2201defc826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2085</TotalTime>
  <Words>262</Words>
  <Application>Microsoft Macintosh PowerPoint</Application>
  <PresentationFormat>Custom</PresentationFormat>
  <Paragraphs>20</Paragraphs>
  <Slides>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Calibri</vt:lpstr>
      <vt:lpstr>Proxima Nova Bl</vt:lpstr>
      <vt:lpstr>Proxima Nova Rg</vt:lpstr>
      <vt:lpstr>Arial</vt:lpstr>
      <vt:lpstr>DM Sans</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Faisal masood</cp:lastModifiedBy>
  <cp:revision>120</cp:revision>
  <dcterms:created xsi:type="dcterms:W3CDTF">2006-08-16T00:00:00Z</dcterms:created>
  <dcterms:modified xsi:type="dcterms:W3CDTF">2023-05-04T21:29:08Z</dcterms:modified>
  <dc:identifier>DAEjmkhT00c</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0x0101003CDD2B462A3CEA49AFF804D94FABEC01</vt:lpwstr>
  </property>
</Properties>
</file>