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19" y="484632"/>
            <a:ext cx="8722581" cy="8352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PRESENTATION </a:t>
            </a:r>
            <a:r>
              <a:rPr lang="en-US" sz="4000" dirty="0" smtClean="0">
                <a:latin typeface="+mn-lt"/>
              </a:rPr>
              <a:t>3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77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PROBLEMS AND PROBLEM SOLVING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82414"/>
            <a:ext cx="10058400" cy="5698289"/>
          </a:xfrm>
        </p:spPr>
        <p:txBody>
          <a:bodyPr>
            <a:normAutofit fontScale="92500"/>
          </a:bodyPr>
          <a:lstStyle/>
          <a:p>
            <a:endParaRPr lang="en-US" sz="3600" dirty="0" smtClean="0">
              <a:solidFill>
                <a:srgbClr val="7030A0"/>
              </a:solidFill>
            </a:endParaRPr>
          </a:p>
          <a:p>
            <a:r>
              <a:rPr lang="en-US" sz="3600" dirty="0" smtClean="0">
                <a:solidFill>
                  <a:srgbClr val="7030A0"/>
                </a:solidFill>
              </a:rPr>
              <a:t>WHAT IS</a:t>
            </a:r>
            <a:r>
              <a:rPr lang="en-US" sz="3600" dirty="0" smtClean="0"/>
              <a:t> the </a:t>
            </a:r>
            <a:r>
              <a:rPr lang="en-US" sz="3600" dirty="0" smtClean="0">
                <a:solidFill>
                  <a:srgbClr val="7030A0"/>
                </a:solidFill>
              </a:rPr>
              <a:t>MEANING</a:t>
            </a:r>
            <a:r>
              <a:rPr lang="en-US" sz="3600" dirty="0" smtClean="0"/>
              <a:t> of the word “</a:t>
            </a:r>
            <a:r>
              <a:rPr lang="en-US" sz="3600" dirty="0" smtClean="0">
                <a:solidFill>
                  <a:srgbClr val="7030A0"/>
                </a:solidFill>
              </a:rPr>
              <a:t>PROBLEM</a:t>
            </a:r>
            <a:r>
              <a:rPr lang="en-US" sz="3600" dirty="0" smtClean="0"/>
              <a:t>” ?</a:t>
            </a:r>
          </a:p>
          <a:p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7030A0"/>
                </a:solidFill>
              </a:rPr>
              <a:t>PROBLEM</a:t>
            </a:r>
            <a:r>
              <a:rPr lang="en-US" sz="3600" dirty="0" smtClean="0"/>
              <a:t> can be characterized as </a:t>
            </a:r>
            <a:r>
              <a:rPr lang="en-US" sz="3600" dirty="0" smtClean="0">
                <a:solidFill>
                  <a:srgbClr val="7030A0"/>
                </a:solidFill>
              </a:rPr>
              <a:t>SOME ISSUE </a:t>
            </a:r>
            <a:r>
              <a:rPr lang="en-US" sz="3600" dirty="0" smtClean="0"/>
              <a:t>which is </a:t>
            </a:r>
            <a:r>
              <a:rPr lang="en-US" sz="3600" dirty="0" smtClean="0">
                <a:solidFill>
                  <a:srgbClr val="7030A0"/>
                </a:solidFill>
              </a:rPr>
              <a:t>DIFFICULT TO SETTLE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7030A0"/>
                </a:solidFill>
              </a:rPr>
              <a:t>STRATEGY</a:t>
            </a:r>
            <a:r>
              <a:rPr lang="en-US" sz="3600" dirty="0" smtClean="0"/>
              <a:t> to </a:t>
            </a:r>
            <a:r>
              <a:rPr lang="en-US" sz="3600" i="1" dirty="0" smtClean="0">
                <a:solidFill>
                  <a:srgbClr val="7030A0"/>
                </a:solidFill>
              </a:rPr>
              <a:t>SETTLE</a:t>
            </a:r>
            <a:r>
              <a:rPr lang="en-US" sz="3600" dirty="0" smtClean="0"/>
              <a:t> the </a:t>
            </a:r>
            <a:r>
              <a:rPr lang="en-US" sz="3600" dirty="0" smtClean="0">
                <a:solidFill>
                  <a:srgbClr val="7030A0"/>
                </a:solidFill>
              </a:rPr>
              <a:t>DIFFICULT ISSUE </a:t>
            </a:r>
            <a:r>
              <a:rPr lang="en-US" sz="3600" dirty="0" smtClean="0"/>
              <a:t>would </a:t>
            </a:r>
            <a:r>
              <a:rPr lang="en-US" sz="3600" dirty="0" smtClean="0">
                <a:solidFill>
                  <a:srgbClr val="7030A0"/>
                </a:solidFill>
              </a:rPr>
              <a:t>HAVE TO BE DETERMINED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rgbClr val="7030A0"/>
                </a:solidFill>
              </a:rPr>
              <a:t>SUCH a STRATEGY IS</a:t>
            </a:r>
            <a:r>
              <a:rPr lang="en-US" sz="3600" dirty="0" smtClean="0"/>
              <a:t> called a </a:t>
            </a:r>
            <a:r>
              <a:rPr lang="en-US" sz="3600" dirty="0" smtClean="0">
                <a:solidFill>
                  <a:srgbClr val="7030A0"/>
                </a:solidFill>
              </a:rPr>
              <a:t>SOLUTION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FOR</a:t>
            </a:r>
            <a:r>
              <a:rPr lang="en-US" sz="3600" dirty="0" smtClean="0"/>
              <a:t> the </a:t>
            </a:r>
            <a:r>
              <a:rPr lang="en-US" sz="3600" dirty="0" smtClean="0">
                <a:solidFill>
                  <a:srgbClr val="7030A0"/>
                </a:solidFill>
              </a:rPr>
              <a:t>DIFFICULT ISSUE</a:t>
            </a:r>
            <a:r>
              <a:rPr lang="en-US" sz="3600" dirty="0" smtClean="0"/>
              <a:t>.</a:t>
            </a:r>
          </a:p>
          <a:p>
            <a:pPr marL="822960" lvl="3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31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426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SOLUTION FOR PROBLEM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724" y="1418896"/>
            <a:ext cx="10058400" cy="52183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NORMALLY, A </a:t>
            </a:r>
            <a:r>
              <a:rPr lang="en-US" sz="3200" i="1" u="sng" dirty="0">
                <a:solidFill>
                  <a:srgbClr val="7030A0"/>
                </a:solidFill>
              </a:rPr>
              <a:t>COMPUTER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ITSELF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CANNOT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i="1" u="sng" dirty="0">
                <a:solidFill>
                  <a:srgbClr val="7030A0"/>
                </a:solidFill>
              </a:rPr>
              <a:t>DETERMINE</a:t>
            </a:r>
            <a:r>
              <a:rPr lang="en-US" sz="3200" dirty="0"/>
              <a:t> THE </a:t>
            </a:r>
            <a:r>
              <a:rPr lang="en-US" sz="3200" dirty="0">
                <a:solidFill>
                  <a:srgbClr val="7030A0"/>
                </a:solidFill>
              </a:rPr>
              <a:t>STRATEGY</a:t>
            </a:r>
            <a:r>
              <a:rPr lang="en-US" sz="3200" dirty="0"/>
              <a:t> FOR </a:t>
            </a:r>
            <a:r>
              <a:rPr lang="en-US" sz="3200" dirty="0">
                <a:solidFill>
                  <a:srgbClr val="7030A0"/>
                </a:solidFill>
              </a:rPr>
              <a:t>SETTLING</a:t>
            </a:r>
            <a:r>
              <a:rPr lang="en-US" sz="3200" dirty="0"/>
              <a:t> A DIFFICULT ISSUE.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rgbClr val="7030A0"/>
                </a:solidFill>
              </a:rPr>
              <a:t>STRATEGY</a:t>
            </a:r>
            <a:r>
              <a:rPr lang="en-US" sz="3200" dirty="0"/>
              <a:t> TO SETTLE A DIFFICULT ISSUE </a:t>
            </a:r>
            <a:r>
              <a:rPr lang="en-US" sz="3200" dirty="0">
                <a:solidFill>
                  <a:srgbClr val="7030A0"/>
                </a:solidFill>
              </a:rPr>
              <a:t>HAS TO BE </a:t>
            </a:r>
            <a:r>
              <a:rPr lang="en-US" sz="3200" i="1" u="sng" dirty="0">
                <a:solidFill>
                  <a:srgbClr val="7030A0"/>
                </a:solidFill>
              </a:rPr>
              <a:t>DETERMINED</a:t>
            </a:r>
            <a:r>
              <a:rPr lang="en-US" sz="3200" dirty="0">
                <a:solidFill>
                  <a:srgbClr val="7030A0"/>
                </a:solidFill>
              </a:rPr>
              <a:t> BY A </a:t>
            </a:r>
            <a:r>
              <a:rPr lang="en-US" sz="3200" i="1" u="sng" dirty="0">
                <a:solidFill>
                  <a:srgbClr val="7030A0"/>
                </a:solidFill>
              </a:rPr>
              <a:t>HUMAN </a:t>
            </a:r>
            <a:r>
              <a:rPr lang="en-US" sz="3200" i="1" u="sng" dirty="0" smtClean="0">
                <a:solidFill>
                  <a:srgbClr val="7030A0"/>
                </a:solidFill>
              </a:rPr>
              <a:t>BEING</a:t>
            </a:r>
            <a:r>
              <a:rPr lang="en-US" sz="3200" i="1" u="sng" dirty="0" smtClean="0">
                <a:solidFill>
                  <a:srgbClr val="00B050"/>
                </a:solidFill>
              </a:rPr>
              <a:t>.</a:t>
            </a:r>
          </a:p>
          <a:p>
            <a:pPr lvl="2"/>
            <a:r>
              <a:rPr lang="en-US" sz="2800" dirty="0" smtClean="0">
                <a:solidFill>
                  <a:srgbClr val="7030A0"/>
                </a:solidFill>
              </a:rPr>
              <a:t>SUCH</a:t>
            </a: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7030A0"/>
                </a:solidFill>
              </a:rPr>
              <a:t>HUMAN BEING </a:t>
            </a:r>
            <a:r>
              <a:rPr lang="en-US" sz="2800" dirty="0" smtClean="0"/>
              <a:t>CAN BE </a:t>
            </a:r>
            <a:r>
              <a:rPr lang="en-US" sz="2800" dirty="0" smtClean="0">
                <a:solidFill>
                  <a:srgbClr val="7030A0"/>
                </a:solidFill>
              </a:rPr>
              <a:t>SOME</a:t>
            </a:r>
            <a:r>
              <a:rPr lang="en-US" sz="2800" i="1" u="sng" dirty="0" smtClean="0">
                <a:solidFill>
                  <a:srgbClr val="7030A0"/>
                </a:solidFill>
              </a:rPr>
              <a:t> CAPABLE PERSON </a:t>
            </a:r>
            <a:r>
              <a:rPr lang="en-US" sz="2800" dirty="0" smtClean="0"/>
              <a:t>SUCH AS A SCIENTIST, </a:t>
            </a:r>
            <a:r>
              <a:rPr lang="en-US" sz="2800" dirty="0"/>
              <a:t>MATHEMATICIAN, </a:t>
            </a:r>
            <a:r>
              <a:rPr lang="en-US" sz="2800" dirty="0" smtClean="0"/>
              <a:t>ENGINEER, SOFTWARE DESIGNER </a:t>
            </a:r>
            <a:r>
              <a:rPr lang="en-US" sz="2800" dirty="0"/>
              <a:t>ETC</a:t>
            </a:r>
            <a:r>
              <a:rPr lang="en-US" sz="2800" dirty="0" smtClean="0"/>
              <a:t>.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5446"/>
            <a:ext cx="10058400" cy="682016"/>
          </a:xfrm>
        </p:spPr>
        <p:txBody>
          <a:bodyPr/>
          <a:lstStyle/>
          <a:p>
            <a:r>
              <a:rPr lang="en-US" sz="3600" dirty="0" smtClean="0">
                <a:latin typeface="+mn-lt"/>
              </a:rPr>
              <a:t>EXAMPLES OF ISSUES (PROBLEMS)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096" y="977462"/>
            <a:ext cx="10058400" cy="59436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SOME EXAMPLES OF ISSUES (PROBLEMS) ARE:</a:t>
            </a:r>
          </a:p>
          <a:p>
            <a:pPr marL="0" indent="0">
              <a:buNone/>
            </a:pPr>
            <a:endParaRPr lang="en-US" sz="9600" dirty="0" smtClean="0"/>
          </a:p>
          <a:p>
            <a:pPr lvl="1"/>
            <a:r>
              <a:rPr lang="en-US" sz="9600" dirty="0" smtClean="0"/>
              <a:t>A </a:t>
            </a:r>
            <a:r>
              <a:rPr lang="en-US" sz="9600" i="1" u="sng" dirty="0" smtClean="0">
                <a:solidFill>
                  <a:srgbClr val="7030A0"/>
                </a:solidFill>
              </a:rPr>
              <a:t>SCIENTIFIC OR MATHEMATICAL PROBLEM</a:t>
            </a:r>
            <a:r>
              <a:rPr lang="en-US" sz="9600" dirty="0" smtClean="0">
                <a:solidFill>
                  <a:srgbClr val="7030A0"/>
                </a:solidFill>
              </a:rPr>
              <a:t>.</a:t>
            </a:r>
          </a:p>
          <a:p>
            <a:pPr lvl="3"/>
            <a:r>
              <a:rPr lang="en-US" sz="8000" dirty="0" smtClean="0"/>
              <a:t>TO </a:t>
            </a:r>
            <a:r>
              <a:rPr lang="en-US" sz="8000" i="1" u="sng" dirty="0" smtClean="0"/>
              <a:t>SOLVE</a:t>
            </a:r>
            <a:r>
              <a:rPr lang="en-US" sz="8000" dirty="0" smtClean="0"/>
              <a:t> SUCH A PROBLEM, IT WOULD BE NECESSARY TO PERFORM CERTAIN CALCULATIONS OR MEASUREMENTS.</a:t>
            </a:r>
          </a:p>
          <a:p>
            <a:pPr lvl="3"/>
            <a:endParaRPr lang="en-US" sz="8000" dirty="0" smtClean="0"/>
          </a:p>
          <a:p>
            <a:pPr lvl="1"/>
            <a:endParaRPr lang="en-US" sz="8000" dirty="0" smtClean="0">
              <a:solidFill>
                <a:srgbClr val="00B050"/>
              </a:solidFill>
            </a:endParaRPr>
          </a:p>
          <a:p>
            <a:pPr lvl="1"/>
            <a:r>
              <a:rPr lang="en-US" sz="9600" dirty="0" smtClean="0"/>
              <a:t>A </a:t>
            </a:r>
            <a:r>
              <a:rPr lang="en-US" sz="9600" i="1" u="sng" dirty="0" smtClean="0">
                <a:solidFill>
                  <a:srgbClr val="7030A0"/>
                </a:solidFill>
              </a:rPr>
              <a:t>LOGICAL PROBLEM</a:t>
            </a:r>
            <a:r>
              <a:rPr lang="en-US" sz="9600" dirty="0" smtClean="0">
                <a:solidFill>
                  <a:srgbClr val="7030A0"/>
                </a:solidFill>
              </a:rPr>
              <a:t>. </a:t>
            </a:r>
          </a:p>
          <a:p>
            <a:pPr lvl="3"/>
            <a:r>
              <a:rPr lang="en-US" sz="8000" dirty="0" smtClean="0"/>
              <a:t>TO SOLVE SUCH A PROBLEM IT WOULD </a:t>
            </a:r>
            <a:r>
              <a:rPr lang="en-US" sz="8000" dirty="0" smtClean="0">
                <a:solidFill>
                  <a:srgbClr val="7030A0"/>
                </a:solidFill>
              </a:rPr>
              <a:t>OFTEN BE NECESSARY </a:t>
            </a:r>
            <a:r>
              <a:rPr lang="en-US" sz="8000" dirty="0" smtClean="0"/>
              <a:t>TO </a:t>
            </a:r>
            <a:r>
              <a:rPr lang="en-US" sz="8000" dirty="0" smtClean="0">
                <a:solidFill>
                  <a:srgbClr val="7030A0"/>
                </a:solidFill>
              </a:rPr>
              <a:t>PERFORM </a:t>
            </a:r>
            <a:r>
              <a:rPr lang="en-US" sz="8000" i="1" u="sng" dirty="0" smtClean="0">
                <a:solidFill>
                  <a:srgbClr val="7030A0"/>
                </a:solidFill>
              </a:rPr>
              <a:t>ANALYSIS </a:t>
            </a:r>
            <a:r>
              <a:rPr lang="en-US" sz="8000" i="1" u="sng" dirty="0" smtClean="0"/>
              <a:t>OF A </a:t>
            </a:r>
            <a:r>
              <a:rPr lang="en-US" sz="8000" i="1" u="sng" dirty="0" smtClean="0">
                <a:solidFill>
                  <a:srgbClr val="7030A0"/>
                </a:solidFill>
              </a:rPr>
              <a:t>GROUP OF ITEMS</a:t>
            </a:r>
            <a:r>
              <a:rPr lang="en-US" sz="8000" dirty="0" smtClean="0">
                <a:solidFill>
                  <a:srgbClr val="00B050"/>
                </a:solidFill>
              </a:rPr>
              <a:t>.</a:t>
            </a:r>
          </a:p>
          <a:p>
            <a:pPr lvl="3"/>
            <a:r>
              <a:rPr lang="en-US" sz="8000" dirty="0" smtClean="0">
                <a:solidFill>
                  <a:srgbClr val="7030A0"/>
                </a:solidFill>
              </a:rPr>
              <a:t>EXAMPLES</a:t>
            </a:r>
            <a:r>
              <a:rPr lang="en-US" sz="8000" dirty="0" smtClean="0">
                <a:solidFill>
                  <a:srgbClr val="00B050"/>
                </a:solidFill>
              </a:rPr>
              <a:t> </a:t>
            </a:r>
            <a:r>
              <a:rPr lang="en-US" sz="8000" dirty="0" smtClean="0"/>
              <a:t>OF </a:t>
            </a:r>
            <a:r>
              <a:rPr lang="en-US" sz="8000" dirty="0" smtClean="0">
                <a:solidFill>
                  <a:srgbClr val="7030A0"/>
                </a:solidFill>
              </a:rPr>
              <a:t>OPERATIONS</a:t>
            </a:r>
            <a:r>
              <a:rPr lang="en-US" sz="8000" dirty="0" smtClean="0">
                <a:solidFill>
                  <a:srgbClr val="00B050"/>
                </a:solidFill>
              </a:rPr>
              <a:t> </a:t>
            </a:r>
            <a:r>
              <a:rPr lang="en-US" sz="8000" dirty="0" smtClean="0"/>
              <a:t>PERFORMED DURING ANALYSIS ARE: 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INSERTING</a:t>
            </a:r>
            <a:endParaRPr lang="en-US" sz="7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REARRANGING</a:t>
            </a:r>
          </a:p>
          <a:p>
            <a:pPr lvl="5"/>
            <a:r>
              <a:rPr lang="en-US" sz="7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OTHER TYPE OF OPERATION</a:t>
            </a:r>
            <a:endParaRPr lang="en-US" sz="7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32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817352" cy="871202"/>
          </a:xfrm>
        </p:spPr>
        <p:txBody>
          <a:bodyPr>
            <a:noAutofit/>
          </a:bodyPr>
          <a:lstStyle/>
          <a:p>
            <a:pPr marL="1097280" lvl="4" indent="0">
              <a:buNone/>
            </a:pPr>
            <a:r>
              <a:rPr lang="en-US" sz="3200" dirty="0" smtClean="0">
                <a:latin typeface="+mn-lt"/>
              </a:rPr>
              <a:t>MORE EXAMPLES</a:t>
            </a:r>
            <a:r>
              <a:rPr lang="en-US" sz="3200" dirty="0" smtClean="0"/>
              <a:t> OF ISSUES (PROBLEMS)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27270"/>
            <a:ext cx="10058400" cy="4050792"/>
          </a:xfrm>
        </p:spPr>
        <p:txBody>
          <a:bodyPr>
            <a:normAutofit/>
          </a:bodyPr>
          <a:lstStyle/>
          <a:p>
            <a:pPr marL="1097280" lvl="4" indent="0">
              <a:buNone/>
            </a:pPr>
            <a:endParaRPr lang="en-US" dirty="0" smtClean="0"/>
          </a:p>
          <a:p>
            <a:pPr lvl="2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7030A0"/>
                </a:solidFill>
              </a:rPr>
              <a:t>CONTROL</a:t>
            </a:r>
            <a:r>
              <a:rPr lang="en-US" sz="2400" i="1" u="sng" dirty="0" smtClean="0">
                <a:solidFill>
                  <a:srgbClr val="7030A0"/>
                </a:solidFill>
              </a:rPr>
              <a:t> </a:t>
            </a:r>
            <a:r>
              <a:rPr lang="en-US" sz="2400" i="1" u="sng" dirty="0">
                <a:solidFill>
                  <a:srgbClr val="7030A0"/>
                </a:solidFill>
              </a:rPr>
              <a:t>PROBLEM</a:t>
            </a:r>
            <a:r>
              <a:rPr lang="en-US" sz="2400" dirty="0"/>
              <a:t>. </a:t>
            </a:r>
            <a:endParaRPr lang="en-US" sz="2400" dirty="0" smtClean="0"/>
          </a:p>
          <a:p>
            <a:pPr lvl="4"/>
            <a:r>
              <a:rPr lang="en-US" sz="2000" dirty="0" smtClean="0">
                <a:solidFill>
                  <a:srgbClr val="7030A0"/>
                </a:solidFill>
              </a:rPr>
              <a:t>EXAMPLES: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ROBOTIC CONTROL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AUTOMATED MANUFACTURING</a:t>
            </a:r>
          </a:p>
          <a:p>
            <a:pPr lvl="4"/>
            <a:endParaRPr lang="en-US" sz="2000" dirty="0" smtClean="0"/>
          </a:p>
          <a:p>
            <a:pPr lvl="4"/>
            <a:endParaRPr lang="en-US" sz="2000" dirty="0"/>
          </a:p>
          <a:p>
            <a:pPr lvl="2"/>
            <a:r>
              <a:rPr lang="en-US" sz="2400" i="1" dirty="0" smtClean="0">
                <a:solidFill>
                  <a:srgbClr val="7030A0"/>
                </a:solidFill>
              </a:rPr>
              <a:t>ANY OTHER TYPE OF PROBLEM 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81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MAIN STEPS OF PROBLEM SOLVING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7725"/>
            <a:ext cx="10058400" cy="5036137"/>
          </a:xfrm>
        </p:spPr>
        <p:txBody>
          <a:bodyPr>
            <a:normAutofit fontScale="32500" lnSpcReduction="20000"/>
          </a:bodyPr>
          <a:lstStyle/>
          <a:p>
            <a:endParaRPr lang="en-US" sz="2800" dirty="0" smtClean="0"/>
          </a:p>
          <a:p>
            <a:r>
              <a:rPr lang="en-US" sz="6000" dirty="0" smtClean="0">
                <a:solidFill>
                  <a:srgbClr val="7030A0"/>
                </a:solidFill>
              </a:rPr>
              <a:t>DEFINE PROBLEM</a:t>
            </a:r>
          </a:p>
          <a:p>
            <a:endParaRPr lang="en-US" sz="3100" dirty="0" smtClean="0">
              <a:solidFill>
                <a:srgbClr val="7030A0"/>
              </a:solidFill>
            </a:endParaRPr>
          </a:p>
          <a:p>
            <a:r>
              <a:rPr lang="en-US" sz="5100" dirty="0" smtClean="0">
                <a:solidFill>
                  <a:srgbClr val="7030A0"/>
                </a:solidFill>
              </a:rPr>
              <a:t>GENERATE ONE OR MORE STRATEGIES (SOLUTIONS)</a:t>
            </a:r>
          </a:p>
          <a:p>
            <a:endParaRPr lang="en-US" sz="5100" dirty="0" smtClean="0">
              <a:solidFill>
                <a:srgbClr val="7030A0"/>
              </a:solidFill>
            </a:endParaRPr>
          </a:p>
          <a:p>
            <a:r>
              <a:rPr lang="en-US" sz="5100" dirty="0" smtClean="0">
                <a:solidFill>
                  <a:srgbClr val="7030A0"/>
                </a:solidFill>
              </a:rPr>
              <a:t>EVALUATE</a:t>
            </a:r>
            <a:r>
              <a:rPr lang="en-US" sz="5100" dirty="0" smtClean="0"/>
              <a:t> THE </a:t>
            </a:r>
            <a:r>
              <a:rPr lang="en-US" sz="5100" dirty="0" smtClean="0">
                <a:solidFill>
                  <a:srgbClr val="7030A0"/>
                </a:solidFill>
              </a:rPr>
              <a:t>GENERATED SOLUTIONS</a:t>
            </a:r>
            <a:r>
              <a:rPr lang="en-US" sz="5100" dirty="0" smtClean="0"/>
              <a:t> AND </a:t>
            </a:r>
            <a:r>
              <a:rPr lang="en-US" sz="5100" dirty="0" smtClean="0">
                <a:solidFill>
                  <a:srgbClr val="7030A0"/>
                </a:solidFill>
              </a:rPr>
              <a:t>SELECT ONE SOLUTION</a:t>
            </a:r>
            <a:r>
              <a:rPr lang="en-US" sz="5100" dirty="0" smtClean="0"/>
              <a:t>.</a:t>
            </a:r>
          </a:p>
          <a:p>
            <a:endParaRPr lang="en-US" sz="5100" dirty="0" smtClean="0"/>
          </a:p>
          <a:p>
            <a:r>
              <a:rPr lang="en-US" sz="6000" dirty="0" smtClean="0">
                <a:solidFill>
                  <a:srgbClr val="7030A0"/>
                </a:solidFill>
              </a:rPr>
              <a:t>IMPLEMENT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rgbClr val="7030A0"/>
                </a:solidFill>
              </a:rPr>
              <a:t>SELECTED SOLUTION</a:t>
            </a:r>
            <a:r>
              <a:rPr lang="en-US" sz="6000" dirty="0" smtClean="0"/>
              <a:t> </a:t>
            </a:r>
          </a:p>
          <a:p>
            <a:r>
              <a:rPr lang="en-US" sz="6000" dirty="0" smtClean="0">
                <a:solidFill>
                  <a:srgbClr val="7030A0"/>
                </a:solidFill>
              </a:rPr>
              <a:t>FOLLOW-UP</a:t>
            </a:r>
            <a:r>
              <a:rPr lang="en-US" sz="6000" dirty="0" smtClean="0"/>
              <a:t> ON THE </a:t>
            </a:r>
            <a:r>
              <a:rPr lang="en-US" sz="6000" dirty="0" smtClean="0">
                <a:solidFill>
                  <a:srgbClr val="7030A0"/>
                </a:solidFill>
              </a:rPr>
              <a:t>IMPLEMENTION</a:t>
            </a:r>
            <a:r>
              <a:rPr lang="en-US" sz="6000" dirty="0" smtClean="0"/>
              <a:t>.</a:t>
            </a:r>
          </a:p>
          <a:p>
            <a:endParaRPr lang="en-US" sz="5100" dirty="0" smtClean="0"/>
          </a:p>
          <a:p>
            <a:pPr lvl="2"/>
            <a:r>
              <a:rPr lang="en-US" sz="4500" dirty="0" smtClean="0">
                <a:solidFill>
                  <a:srgbClr val="7030A0"/>
                </a:solidFill>
              </a:rPr>
              <a:t>CHECK</a:t>
            </a:r>
            <a:r>
              <a:rPr lang="en-US" sz="4500" dirty="0" smtClean="0"/>
              <a:t> THE </a:t>
            </a:r>
            <a:r>
              <a:rPr lang="en-US" sz="4500" dirty="0" smtClean="0">
                <a:solidFill>
                  <a:srgbClr val="7030A0"/>
                </a:solidFill>
              </a:rPr>
              <a:t>RESULTS PRODUCED BY THE IMPLEMENTATION.</a:t>
            </a:r>
          </a:p>
          <a:p>
            <a:pPr lvl="2"/>
            <a:r>
              <a:rPr lang="en-US" sz="4500" dirty="0" smtClean="0">
                <a:solidFill>
                  <a:srgbClr val="7030A0"/>
                </a:solidFill>
              </a:rPr>
              <a:t>IF THERE ARE ERRORS IN THE RSULTS, </a:t>
            </a:r>
            <a:r>
              <a:rPr lang="en-US" sz="4500" dirty="0" smtClean="0"/>
              <a:t>IT </a:t>
            </a:r>
            <a:r>
              <a:rPr lang="en-US" sz="4500" dirty="0"/>
              <a:t>WOULD BE </a:t>
            </a:r>
            <a:r>
              <a:rPr lang="en-US" sz="4500" dirty="0" smtClean="0"/>
              <a:t>NECESSARY TO </a:t>
            </a:r>
            <a:r>
              <a:rPr lang="en-US" sz="4500" dirty="0" smtClean="0">
                <a:solidFill>
                  <a:srgbClr val="7030A0"/>
                </a:solidFill>
              </a:rPr>
              <a:t>DETERMINE CAUSE </a:t>
            </a:r>
            <a:r>
              <a:rPr lang="en-US" sz="4500" dirty="0">
                <a:solidFill>
                  <a:srgbClr val="7030A0"/>
                </a:solidFill>
              </a:rPr>
              <a:t>FOR THE </a:t>
            </a:r>
            <a:r>
              <a:rPr lang="en-US" sz="4500" dirty="0" smtClean="0">
                <a:solidFill>
                  <a:srgbClr val="7030A0"/>
                </a:solidFill>
              </a:rPr>
              <a:t>ERRORS.</a:t>
            </a:r>
          </a:p>
          <a:p>
            <a:pPr lvl="2"/>
            <a:endParaRPr lang="en-US" sz="4500" dirty="0" smtClean="0">
              <a:solidFill>
                <a:srgbClr val="7030A0"/>
              </a:solidFill>
            </a:endParaRPr>
          </a:p>
          <a:p>
            <a:pPr lvl="2"/>
            <a:endParaRPr lang="en-US" sz="4500" dirty="0" smtClean="0">
              <a:solidFill>
                <a:srgbClr val="7030A0"/>
              </a:solidFill>
            </a:endParaRPr>
          </a:p>
          <a:p>
            <a:pPr lvl="2"/>
            <a:r>
              <a:rPr lang="en-US" sz="4500" dirty="0" smtClean="0">
                <a:solidFill>
                  <a:srgbClr val="7030A0"/>
                </a:solidFill>
              </a:rPr>
              <a:t>SOME OTHER FORMS </a:t>
            </a:r>
            <a:r>
              <a:rPr lang="en-US" sz="4500" dirty="0">
                <a:solidFill>
                  <a:srgbClr val="7030A0"/>
                </a:solidFill>
              </a:rPr>
              <a:t>OF FOLLOW-UP OPERATIONS</a:t>
            </a:r>
            <a:r>
              <a:rPr lang="en-US" sz="4500" dirty="0"/>
              <a:t> </a:t>
            </a:r>
            <a:r>
              <a:rPr lang="en-US" sz="4500" dirty="0" smtClean="0"/>
              <a:t>MAY ALSO BE NEEDED.</a:t>
            </a:r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7206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434</TotalTime>
  <Words>277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PRESENTATION 3</vt:lpstr>
      <vt:lpstr>PROBLEMS AND PROBLEM SOLVING</vt:lpstr>
      <vt:lpstr>SOLUTION FOR PROBLEM</vt:lpstr>
      <vt:lpstr>EXAMPLES OF ISSUES (PROBLEMS)</vt:lpstr>
      <vt:lpstr>MORE EXAMPLES OF ISSUES (PROBLEMS)</vt:lpstr>
      <vt:lpstr>MAIN STEPS OF PROBLEM SOLVING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Masood Hussain</dc:creator>
  <cp:lastModifiedBy>Masood Hussain</cp:lastModifiedBy>
  <cp:revision>57</cp:revision>
  <dcterms:created xsi:type="dcterms:W3CDTF">2024-01-03T10:12:11Z</dcterms:created>
  <dcterms:modified xsi:type="dcterms:W3CDTF">2024-02-17T14:57:38Z</dcterms:modified>
</cp:coreProperties>
</file>