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8" r:id="rId8"/>
    <p:sldId id="271" r:id="rId9"/>
    <p:sldId id="269" r:id="rId10"/>
    <p:sldId id="272" r:id="rId11"/>
    <p:sldId id="270" r:id="rId12"/>
    <p:sldId id="266" r:id="rId13"/>
    <p:sldId id="267" r:id="rId14"/>
    <p:sldId id="265" r:id="rId15"/>
    <p:sldId id="259" r:id="rId16"/>
    <p:sldId id="2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2/10/2024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19" y="484632"/>
            <a:ext cx="3395207" cy="835285"/>
          </a:xfrm>
        </p:spPr>
        <p:txBody>
          <a:bodyPr/>
          <a:lstStyle/>
          <a:p>
            <a:r>
              <a:rPr lang="en-US" sz="2400" dirty="0" smtClean="0"/>
              <a:t>PRESENTATION 2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MOTHERBOARD (CONTINUED)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6097"/>
            <a:ext cx="10058400" cy="4635062"/>
          </a:xfrm>
        </p:spPr>
        <p:txBody>
          <a:bodyPr>
            <a:normAutofit fontScale="40000" lnSpcReduction="20000"/>
          </a:bodyPr>
          <a:lstStyle/>
          <a:p>
            <a:pPr marL="0" lvl="3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5100" dirty="0" smtClean="0"/>
              <a:t>MAJOR ELEMENTS </a:t>
            </a:r>
            <a:r>
              <a:rPr lang="en-US" sz="5100" dirty="0"/>
              <a:t>POSITIONED ON THE MOTHERBOARD (CONTINUED)</a:t>
            </a:r>
          </a:p>
          <a:p>
            <a:pPr marL="285750" lvl="3" indent="-285750">
              <a:spcBef>
                <a:spcPts val="1200"/>
              </a:spcBef>
              <a:spcAft>
                <a:spcPts val="0"/>
              </a:spcAft>
            </a:pPr>
            <a:endParaRPr lang="en-US" sz="5900" dirty="0" smtClean="0"/>
          </a:p>
          <a:p>
            <a:pPr marL="285750" lvl="3" indent="-285750">
              <a:spcBef>
                <a:spcPts val="1200"/>
              </a:spcBef>
              <a:spcAft>
                <a:spcPts val="0"/>
              </a:spcAft>
            </a:pPr>
            <a:r>
              <a:rPr lang="en-US" sz="6700" dirty="0" smtClean="0"/>
              <a:t>2. </a:t>
            </a:r>
            <a:r>
              <a:rPr lang="en-US" sz="6700" dirty="0"/>
              <a:t>Buses </a:t>
            </a:r>
          </a:p>
          <a:p>
            <a:pPr marL="285750" lvl="3" indent="-285750">
              <a:spcBef>
                <a:spcPts val="1200"/>
              </a:spcBef>
              <a:spcAft>
                <a:spcPts val="0"/>
              </a:spcAft>
            </a:pPr>
            <a:r>
              <a:rPr lang="en-US" sz="6700" dirty="0"/>
              <a:t>(buses are mainly designed for transferring commands and data between components of motherboard) </a:t>
            </a:r>
            <a:endParaRPr lang="en-US" sz="6700" dirty="0" smtClean="0"/>
          </a:p>
          <a:p>
            <a:pPr marL="285750" lvl="3" indent="-285750">
              <a:spcBef>
                <a:spcPts val="1200"/>
              </a:spcBef>
              <a:spcAft>
                <a:spcPts val="0"/>
              </a:spcAft>
            </a:pPr>
            <a:r>
              <a:rPr lang="en-US" sz="6700" dirty="0"/>
              <a:t>	</a:t>
            </a:r>
            <a:r>
              <a:rPr lang="en-US" sz="6700" dirty="0" smtClean="0"/>
              <a:t>	Control </a:t>
            </a:r>
            <a:r>
              <a:rPr lang="en-US" sz="6700" dirty="0"/>
              <a:t>Bus (for carrying commands) </a:t>
            </a:r>
          </a:p>
          <a:p>
            <a:pPr marL="274320" lvl="2" indent="-548640">
              <a:spcBef>
                <a:spcPts val="1200"/>
              </a:spcBef>
              <a:spcAft>
                <a:spcPts val="0"/>
              </a:spcAft>
            </a:pPr>
            <a:r>
              <a:rPr lang="en-US" sz="6700" dirty="0"/>
              <a:t>	</a:t>
            </a:r>
            <a:r>
              <a:rPr lang="en-US" sz="6700" dirty="0" smtClean="0"/>
              <a:t>	Data </a:t>
            </a:r>
            <a:r>
              <a:rPr lang="en-US" sz="6700" dirty="0"/>
              <a:t>Bus (for carrying data) </a:t>
            </a:r>
          </a:p>
          <a:p>
            <a:pPr marL="274320" lvl="2" indent="-548640">
              <a:spcBef>
                <a:spcPts val="1200"/>
              </a:spcBef>
              <a:spcAft>
                <a:spcPts val="0"/>
              </a:spcAft>
            </a:pPr>
            <a:r>
              <a:rPr lang="en-US" sz="6700" dirty="0"/>
              <a:t>	</a:t>
            </a:r>
            <a:r>
              <a:rPr lang="en-US" sz="6700" dirty="0" smtClean="0"/>
              <a:t>	Address </a:t>
            </a:r>
            <a:r>
              <a:rPr lang="en-US" sz="6700" dirty="0"/>
              <a:t>Bus (for carrying memory </a:t>
            </a:r>
            <a:r>
              <a:rPr lang="en-US" sz="6700" dirty="0" smtClean="0"/>
              <a:t>addresses)</a:t>
            </a:r>
          </a:p>
          <a:p>
            <a:pPr marL="274320" lvl="2" indent="-548640">
              <a:spcBef>
                <a:spcPts val="1200"/>
              </a:spcBef>
              <a:spcAft>
                <a:spcPts val="0"/>
              </a:spcAft>
            </a:pPr>
            <a:r>
              <a:rPr lang="en-US" sz="6700" dirty="0"/>
              <a:t> </a:t>
            </a:r>
            <a:r>
              <a:rPr lang="en-US" sz="6700" dirty="0" smtClean="0"/>
              <a:t>     	Other </a:t>
            </a:r>
            <a:r>
              <a:rPr lang="en-US" sz="6700" dirty="0"/>
              <a:t>types of buses (for other connection </a:t>
            </a:r>
            <a:r>
              <a:rPr lang="en-US" sz="6700" dirty="0" smtClean="0"/>
              <a:t> 			operations</a:t>
            </a:r>
            <a:r>
              <a:rPr lang="en-US" sz="6700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8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MOTHERBOARD (CONTINUED)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959" y="1371600"/>
            <a:ext cx="10058400" cy="5234152"/>
          </a:xfrm>
        </p:spPr>
        <p:txBody>
          <a:bodyPr>
            <a:normAutofit fontScale="40000" lnSpcReduction="20000"/>
          </a:bodyPr>
          <a:lstStyle/>
          <a:p>
            <a:pPr marL="0" lvl="3" indent="0">
              <a:spcBef>
                <a:spcPts val="12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3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600" dirty="0" smtClean="0"/>
              <a:t>MAJOR ELEMENTS </a:t>
            </a:r>
            <a:r>
              <a:rPr lang="en-US" sz="4600" dirty="0"/>
              <a:t>POSITIONED ON THE </a:t>
            </a:r>
            <a:r>
              <a:rPr lang="en-US" sz="4600" dirty="0" smtClean="0"/>
              <a:t>MOTHERBOARD (CONTINUED)</a:t>
            </a:r>
          </a:p>
          <a:p>
            <a:pPr marL="285750" lvl="3" indent="-285750">
              <a:spcBef>
                <a:spcPts val="1200"/>
              </a:spcBef>
              <a:spcAft>
                <a:spcPts val="0"/>
              </a:spcAft>
            </a:pPr>
            <a:r>
              <a:rPr lang="en-US" sz="4600" dirty="0" smtClean="0"/>
              <a:t>3</a:t>
            </a:r>
            <a:r>
              <a:rPr lang="en-US" sz="4600" dirty="0"/>
              <a:t>. Controllers / Cards </a:t>
            </a:r>
          </a:p>
          <a:p>
            <a:pPr marL="285750" lvl="3" indent="-285750">
              <a:spcBef>
                <a:spcPts val="1200"/>
              </a:spcBef>
              <a:spcAft>
                <a:spcPts val="0"/>
              </a:spcAft>
            </a:pPr>
            <a:r>
              <a:rPr lang="en-US" sz="4600" dirty="0"/>
              <a:t>(controllers </a:t>
            </a:r>
            <a:r>
              <a:rPr lang="en-US" sz="4600" dirty="0" smtClean="0"/>
              <a:t>are </a:t>
            </a:r>
            <a:r>
              <a:rPr lang="en-US" sz="4600" dirty="0"/>
              <a:t>pieces of hardware designed for many different purposes) </a:t>
            </a:r>
            <a:endParaRPr lang="en-US" sz="4600" dirty="0" smtClean="0"/>
          </a:p>
          <a:p>
            <a:pPr marL="879910" lvl="5" indent="-285750">
              <a:spcBef>
                <a:spcPts val="1200"/>
              </a:spcBef>
              <a:spcAft>
                <a:spcPts val="0"/>
              </a:spcAft>
            </a:pPr>
            <a:r>
              <a:rPr lang="en-US" sz="4600" dirty="0" smtClean="0"/>
              <a:t>Input </a:t>
            </a:r>
            <a:r>
              <a:rPr lang="en-US" sz="4600" dirty="0"/>
              <a:t>device </a:t>
            </a:r>
            <a:r>
              <a:rPr lang="en-US" sz="4600" dirty="0" smtClean="0"/>
              <a:t>controllers</a:t>
            </a:r>
          </a:p>
          <a:p>
            <a:pPr marL="879910" lvl="5" indent="-285750">
              <a:spcBef>
                <a:spcPts val="1200"/>
              </a:spcBef>
              <a:spcAft>
                <a:spcPts val="0"/>
              </a:spcAft>
            </a:pPr>
            <a:r>
              <a:rPr lang="en-US" sz="4600" dirty="0" smtClean="0"/>
              <a:t>Output </a:t>
            </a:r>
            <a:r>
              <a:rPr lang="en-US" sz="4600" dirty="0"/>
              <a:t>device </a:t>
            </a:r>
            <a:r>
              <a:rPr lang="en-US" sz="4600" dirty="0" smtClean="0"/>
              <a:t>controllers</a:t>
            </a:r>
          </a:p>
          <a:p>
            <a:pPr marL="879910" lvl="5" indent="-285750">
              <a:spcBef>
                <a:spcPts val="1200"/>
              </a:spcBef>
              <a:spcAft>
                <a:spcPts val="0"/>
              </a:spcAft>
            </a:pPr>
            <a:r>
              <a:rPr lang="en-US" sz="4600" dirty="0" smtClean="0"/>
              <a:t>Storage </a:t>
            </a:r>
            <a:r>
              <a:rPr lang="en-US" sz="4600" dirty="0"/>
              <a:t>device controllers </a:t>
            </a:r>
            <a:endParaRPr lang="en-US" sz="4600" dirty="0" smtClean="0"/>
          </a:p>
          <a:p>
            <a:pPr marL="879910" lvl="5" indent="-285750">
              <a:spcBef>
                <a:spcPts val="1200"/>
              </a:spcBef>
              <a:spcAft>
                <a:spcPts val="0"/>
              </a:spcAft>
            </a:pPr>
            <a:r>
              <a:rPr lang="en-US" sz="4600" dirty="0" smtClean="0"/>
              <a:t>Graphics </a:t>
            </a:r>
            <a:r>
              <a:rPr lang="en-US" sz="4600" dirty="0"/>
              <a:t>controllers </a:t>
            </a:r>
            <a:r>
              <a:rPr lang="en-US" sz="4600" dirty="0" smtClean="0"/>
              <a:t> </a:t>
            </a:r>
          </a:p>
          <a:p>
            <a:pPr marL="879910" lvl="5" indent="-285750">
              <a:spcBef>
                <a:spcPts val="1200"/>
              </a:spcBef>
              <a:spcAft>
                <a:spcPts val="0"/>
              </a:spcAft>
            </a:pPr>
            <a:r>
              <a:rPr lang="en-US" sz="4600" dirty="0" smtClean="0"/>
              <a:t>Other </a:t>
            </a:r>
            <a:r>
              <a:rPr lang="en-US" sz="4600" dirty="0"/>
              <a:t>types of controllers </a:t>
            </a:r>
            <a:endParaRPr lang="en-US" sz="4600" dirty="0" smtClean="0"/>
          </a:p>
          <a:p>
            <a:pPr marL="285750" lvl="3" indent="-285750">
              <a:spcBef>
                <a:spcPts val="1200"/>
              </a:spcBef>
              <a:spcAft>
                <a:spcPts val="0"/>
              </a:spcAft>
            </a:pPr>
            <a:endParaRPr lang="en-US" sz="4600" dirty="0" smtClean="0"/>
          </a:p>
          <a:p>
            <a:pPr marL="285750" lvl="3" indent="-285750">
              <a:spcBef>
                <a:spcPts val="1200"/>
              </a:spcBef>
              <a:spcAft>
                <a:spcPts val="0"/>
              </a:spcAft>
            </a:pPr>
            <a:r>
              <a:rPr lang="en-US" sz="4600" dirty="0" smtClean="0"/>
              <a:t>4</a:t>
            </a:r>
            <a:r>
              <a:rPr lang="en-US" sz="4600" dirty="0"/>
              <a:t>. Memory </a:t>
            </a:r>
            <a:endParaRPr lang="en-US" sz="4600" dirty="0" smtClean="0"/>
          </a:p>
          <a:p>
            <a:pPr marL="285750" lvl="3" indent="-285750">
              <a:spcBef>
                <a:spcPts val="1200"/>
              </a:spcBef>
              <a:spcAft>
                <a:spcPts val="0"/>
              </a:spcAft>
            </a:pPr>
            <a:r>
              <a:rPr lang="en-US" sz="4600" dirty="0"/>
              <a:t>	</a:t>
            </a:r>
            <a:r>
              <a:rPr lang="en-US" sz="4600" dirty="0" smtClean="0"/>
              <a:t>Random </a:t>
            </a:r>
            <a:r>
              <a:rPr lang="en-US" sz="4600" dirty="0"/>
              <a:t>Access Memory (RAM</a:t>
            </a:r>
            <a:r>
              <a:rPr lang="en-US" sz="4600" dirty="0" smtClean="0"/>
              <a:t>)</a:t>
            </a:r>
          </a:p>
          <a:p>
            <a:pPr marL="285750" lvl="3" indent="-285750">
              <a:spcBef>
                <a:spcPts val="1200"/>
              </a:spcBef>
              <a:spcAft>
                <a:spcPts val="0"/>
              </a:spcAft>
            </a:pPr>
            <a:r>
              <a:rPr lang="en-US" sz="4600" dirty="0" smtClean="0"/>
              <a:t> 	Read </a:t>
            </a:r>
            <a:r>
              <a:rPr lang="en-US" sz="4600" dirty="0"/>
              <a:t>Only Memory (ROM) </a:t>
            </a:r>
            <a:endParaRPr lang="en-US" sz="4600" dirty="0" smtClean="0"/>
          </a:p>
          <a:p>
            <a:pPr marL="285750" lvl="3" indent="-285750">
              <a:spcBef>
                <a:spcPts val="1200"/>
              </a:spcBef>
              <a:spcAft>
                <a:spcPts val="0"/>
              </a:spcAft>
            </a:pPr>
            <a:r>
              <a:rPr lang="en-US" sz="4600" dirty="0" smtClean="0"/>
              <a:t>5</a:t>
            </a:r>
            <a:r>
              <a:rPr lang="en-US" sz="4600" dirty="0"/>
              <a:t>. System clock </a:t>
            </a:r>
            <a:endParaRPr lang="en-US" sz="4600" dirty="0" smtClean="0"/>
          </a:p>
          <a:p>
            <a:pPr marL="285750" lvl="3" indent="-285750">
              <a:spcBef>
                <a:spcPts val="1200"/>
              </a:spcBef>
              <a:spcAft>
                <a:spcPts val="0"/>
              </a:spcAft>
            </a:pPr>
            <a:r>
              <a:rPr lang="en-US" sz="4600" dirty="0" smtClean="0"/>
              <a:t>(</a:t>
            </a:r>
            <a:r>
              <a:rPr lang="en-US" sz="4600" dirty="0"/>
              <a:t>for synchronizing the connectivity and operations </a:t>
            </a:r>
            <a:r>
              <a:rPr lang="en-US" sz="4600" dirty="0" smtClean="0"/>
              <a:t>across </a:t>
            </a:r>
            <a:r>
              <a:rPr lang="en-US" sz="4600" dirty="0"/>
              <a:t>different components on the motherboard)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282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902735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Computer Software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82414"/>
            <a:ext cx="10058400" cy="5407572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sz="2200" dirty="0" smtClean="0"/>
              <a:t>SYSTEM SOFTWARE</a:t>
            </a:r>
            <a:endParaRPr lang="en-US" sz="2200" dirty="0"/>
          </a:p>
          <a:p>
            <a:pPr marL="0" indent="0">
              <a:buNone/>
            </a:pPr>
            <a:r>
              <a:rPr lang="en-US" dirty="0" smtClean="0"/>
              <a:t>	Operating </a:t>
            </a:r>
            <a:r>
              <a:rPr lang="en-US" dirty="0"/>
              <a:t>System (Most Important)</a:t>
            </a:r>
          </a:p>
          <a:p>
            <a:pPr marL="0" indent="0">
              <a:buNone/>
            </a:pPr>
            <a:r>
              <a:rPr lang="en-US" dirty="0" smtClean="0"/>
              <a:t>	Device </a:t>
            </a:r>
            <a:r>
              <a:rPr lang="en-US" dirty="0"/>
              <a:t>Drivers</a:t>
            </a:r>
          </a:p>
          <a:p>
            <a:pPr marL="0" indent="0">
              <a:buNone/>
            </a:pPr>
            <a:r>
              <a:rPr lang="en-US" dirty="0" smtClean="0"/>
              <a:t>	Utility </a:t>
            </a:r>
            <a:r>
              <a:rPr lang="en-US" dirty="0"/>
              <a:t>Programs</a:t>
            </a:r>
          </a:p>
          <a:p>
            <a:pPr marL="0" indent="0">
              <a:buNone/>
            </a:pPr>
            <a:r>
              <a:rPr lang="en-US" dirty="0" smtClean="0"/>
              <a:t>	Language Translators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----Compiler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---- Interpreter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----Assembler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200" dirty="0" smtClean="0"/>
              <a:t>APPLICATION SOFTWARE</a:t>
            </a:r>
            <a:endParaRPr lang="en-US" sz="2200" dirty="0"/>
          </a:p>
          <a:p>
            <a:pPr marL="0" indent="0">
              <a:buNone/>
            </a:pPr>
            <a:r>
              <a:rPr lang="en-US" dirty="0" smtClean="0"/>
              <a:t>	Productivity </a:t>
            </a:r>
            <a:r>
              <a:rPr lang="en-US" dirty="0"/>
              <a:t>Software</a:t>
            </a:r>
          </a:p>
          <a:p>
            <a:pPr marL="0" indent="0">
              <a:buNone/>
            </a:pPr>
            <a:r>
              <a:rPr lang="en-US" dirty="0" smtClean="0"/>
              <a:t>	Business </a:t>
            </a:r>
            <a:r>
              <a:rPr lang="en-US" dirty="0"/>
              <a:t>Software</a:t>
            </a:r>
          </a:p>
          <a:p>
            <a:pPr marL="0" indent="0">
              <a:buNone/>
            </a:pPr>
            <a:r>
              <a:rPr lang="en-US" dirty="0" smtClean="0"/>
              <a:t>	Entertainment </a:t>
            </a:r>
            <a:r>
              <a:rPr lang="en-US" dirty="0"/>
              <a:t>Software</a:t>
            </a:r>
          </a:p>
          <a:p>
            <a:pPr marL="0" indent="0">
              <a:buNone/>
            </a:pPr>
            <a:r>
              <a:rPr lang="en-US" dirty="0" smtClean="0"/>
              <a:t>	Educational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02885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Important Components of the Operating </a:t>
            </a:r>
            <a:r>
              <a:rPr lang="en-US" sz="2400" dirty="0" smtClean="0"/>
              <a:t>System (OS)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28858"/>
            <a:ext cx="10058400" cy="47365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 </a:t>
            </a:r>
            <a:r>
              <a:rPr lang="en-US" sz="2600" dirty="0"/>
              <a:t>Process management</a:t>
            </a:r>
          </a:p>
          <a:p>
            <a:r>
              <a:rPr lang="en-US" sz="2600" dirty="0"/>
              <a:t> Files management</a:t>
            </a:r>
          </a:p>
          <a:p>
            <a:r>
              <a:rPr lang="en-US" sz="2600" dirty="0"/>
              <a:t> Command </a:t>
            </a:r>
            <a:r>
              <a:rPr lang="en-US" sz="2600" dirty="0" smtClean="0"/>
              <a:t>Interpreter</a:t>
            </a:r>
          </a:p>
          <a:p>
            <a:r>
              <a:rPr lang="en-US" sz="2600" dirty="0" smtClean="0"/>
              <a:t> **Graphical User Interface (usually in OS of PC, Tablet, Smartphones, etc.)</a:t>
            </a:r>
            <a:endParaRPr lang="en-US" sz="2600" dirty="0"/>
          </a:p>
          <a:p>
            <a:r>
              <a:rPr lang="en-US" sz="2600" dirty="0"/>
              <a:t> System calls</a:t>
            </a:r>
          </a:p>
          <a:p>
            <a:r>
              <a:rPr lang="en-US" sz="2600" dirty="0"/>
              <a:t> Signals</a:t>
            </a:r>
          </a:p>
          <a:p>
            <a:r>
              <a:rPr lang="en-US" sz="2600" dirty="0"/>
              <a:t> Network management</a:t>
            </a:r>
          </a:p>
          <a:p>
            <a:r>
              <a:rPr lang="en-US" sz="2600" dirty="0"/>
              <a:t> Security management</a:t>
            </a:r>
          </a:p>
          <a:p>
            <a:r>
              <a:rPr lang="en-US" sz="2600" dirty="0"/>
              <a:t> I/O device management</a:t>
            </a:r>
          </a:p>
          <a:p>
            <a:r>
              <a:rPr lang="en-US" sz="2600" dirty="0"/>
              <a:t> Secondary storage management</a:t>
            </a:r>
          </a:p>
          <a:p>
            <a:r>
              <a:rPr lang="en-US" sz="2600" dirty="0"/>
              <a:t> Main memory </a:t>
            </a:r>
            <a:r>
              <a:rPr lang="en-US" sz="2600" dirty="0" smtClean="0"/>
              <a:t>management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971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572" y="374138"/>
            <a:ext cx="3667084" cy="509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TRANSLATION OF SOURCE CODE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2" y="1381058"/>
            <a:ext cx="6015300" cy="3898607"/>
          </a:xfrm>
        </p:spPr>
      </p:pic>
    </p:spTree>
    <p:extLst>
      <p:ext uri="{BB962C8B-B14F-4D97-AF65-F5344CB8AC3E}">
        <p14:creationId xmlns:p14="http://schemas.microsoft.com/office/powerpoint/2010/main" val="15763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4901582" cy="606231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PROGRAM EXECUTION (TYPICAL FORMAT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(OFTEN REPEATED MANY TIMES)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9" y="1500766"/>
            <a:ext cx="6015300" cy="4051300"/>
          </a:xfrm>
        </p:spPr>
      </p:pic>
    </p:spTree>
    <p:extLst>
      <p:ext uri="{BB962C8B-B14F-4D97-AF65-F5344CB8AC3E}">
        <p14:creationId xmlns:p14="http://schemas.microsoft.com/office/powerpoint/2010/main" val="31116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677917"/>
            <a:ext cx="10058400" cy="55179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SAMPLE C++ CODE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12414"/>
            <a:ext cx="10058400" cy="6549627"/>
          </a:xfrm>
        </p:spPr>
        <p:txBody>
          <a:bodyPr>
            <a:noAutofit/>
          </a:bodyPr>
          <a:lstStyle/>
          <a:p>
            <a:r>
              <a:rPr lang="en-US" sz="1100" dirty="0" smtClean="0"/>
              <a:t>using namespace </a:t>
            </a:r>
            <a:r>
              <a:rPr lang="en-US" sz="1100" dirty="0" err="1" smtClean="0"/>
              <a:t>std</a:t>
            </a:r>
            <a:r>
              <a:rPr lang="en-US" sz="1100" dirty="0" smtClean="0"/>
              <a:t>;</a:t>
            </a:r>
          </a:p>
          <a:p>
            <a:r>
              <a:rPr lang="en-US" sz="1100" dirty="0" smtClean="0"/>
              <a:t>#include &lt;</a:t>
            </a:r>
            <a:r>
              <a:rPr lang="en-US" sz="1100" dirty="0" err="1" smtClean="0"/>
              <a:t>iostream</a:t>
            </a:r>
            <a:r>
              <a:rPr lang="en-US" sz="1100" dirty="0" smtClean="0"/>
              <a:t>&gt;</a:t>
            </a:r>
          </a:p>
          <a:p>
            <a:r>
              <a:rPr lang="en-US" sz="1100" dirty="0" err="1" smtClean="0"/>
              <a:t>int</a:t>
            </a:r>
            <a:r>
              <a:rPr lang="en-US" sz="1100" dirty="0" smtClean="0"/>
              <a:t> main(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argc</a:t>
            </a:r>
            <a:r>
              <a:rPr lang="en-US" sz="1100" dirty="0" smtClean="0"/>
              <a:t>, char **</a:t>
            </a:r>
            <a:r>
              <a:rPr lang="en-US" sz="1100" dirty="0" err="1" smtClean="0"/>
              <a:t>argv</a:t>
            </a:r>
            <a:r>
              <a:rPr lang="en-US" sz="1100" dirty="0" smtClean="0"/>
              <a:t>) {</a:t>
            </a:r>
          </a:p>
          <a:p>
            <a:pPr lvl="1"/>
            <a:r>
              <a:rPr lang="en-US" sz="1100" dirty="0" err="1" smtClean="0"/>
              <a:t>int</a:t>
            </a:r>
            <a:r>
              <a:rPr lang="en-US" sz="1100" dirty="0" smtClean="0"/>
              <a:t> a, b, c;    // create variable a, b, and c of type </a:t>
            </a:r>
            <a:r>
              <a:rPr lang="en-US" sz="1100" dirty="0" err="1" smtClean="0"/>
              <a:t>int</a:t>
            </a:r>
            <a:endParaRPr lang="en-US" sz="1100" dirty="0" smtClean="0"/>
          </a:p>
          <a:p>
            <a:pPr lvl="1"/>
            <a:r>
              <a:rPr lang="en-US" sz="1100" dirty="0" err="1" smtClean="0"/>
              <a:t>int</a:t>
            </a:r>
            <a:r>
              <a:rPr lang="en-US" sz="1100" dirty="0" smtClean="0"/>
              <a:t> sum; </a:t>
            </a:r>
            <a:r>
              <a:rPr lang="en-US" sz="1100" dirty="0"/>
              <a:t>// create variable </a:t>
            </a:r>
            <a:r>
              <a:rPr lang="en-US" sz="1100" dirty="0" smtClean="0"/>
              <a:t>sum </a:t>
            </a:r>
            <a:r>
              <a:rPr lang="en-US" sz="1100" dirty="0"/>
              <a:t>of type </a:t>
            </a:r>
            <a:r>
              <a:rPr lang="en-US" sz="1100" dirty="0" err="1" smtClean="0"/>
              <a:t>int</a:t>
            </a:r>
            <a:endParaRPr lang="en-US" sz="1100" dirty="0" smtClean="0"/>
          </a:p>
          <a:p>
            <a:pPr lvl="1"/>
            <a:endParaRPr lang="en-US" sz="1100" dirty="0"/>
          </a:p>
          <a:p>
            <a:pPr lvl="1"/>
            <a:r>
              <a:rPr lang="en-US" sz="1100" dirty="0" smtClean="0"/>
              <a:t>// ACCETPT VALUE FOR a FROM USER</a:t>
            </a:r>
          </a:p>
          <a:p>
            <a:pPr lvl="1"/>
            <a:r>
              <a:rPr lang="en-US" sz="1100" dirty="0" err="1" smtClean="0"/>
              <a:t>cout</a:t>
            </a:r>
            <a:r>
              <a:rPr lang="en-US" sz="1100" dirty="0" smtClean="0"/>
              <a:t> &lt;&lt; “Enter value for a: “; </a:t>
            </a:r>
          </a:p>
          <a:p>
            <a:pPr lvl="1"/>
            <a:r>
              <a:rPr lang="en-US" sz="1100" dirty="0" err="1" smtClean="0"/>
              <a:t>cin</a:t>
            </a:r>
            <a:r>
              <a:rPr lang="en-US" sz="1100" dirty="0" smtClean="0"/>
              <a:t>  &gt;&gt;  a; </a:t>
            </a:r>
          </a:p>
          <a:p>
            <a:pPr lvl="1"/>
            <a:endParaRPr lang="en-US" sz="1100" dirty="0" smtClean="0"/>
          </a:p>
          <a:p>
            <a:pPr lvl="1"/>
            <a:r>
              <a:rPr lang="en-US" sz="1100" dirty="0"/>
              <a:t>// </a:t>
            </a:r>
            <a:r>
              <a:rPr lang="en-US" sz="1100" dirty="0" smtClean="0"/>
              <a:t>ACCETPT </a:t>
            </a:r>
            <a:r>
              <a:rPr lang="en-US" sz="1100" dirty="0"/>
              <a:t>VALUE FOR </a:t>
            </a:r>
            <a:r>
              <a:rPr lang="en-US" sz="1100" dirty="0" smtClean="0"/>
              <a:t>b </a:t>
            </a:r>
            <a:r>
              <a:rPr lang="en-US" sz="1100" dirty="0"/>
              <a:t>FROM </a:t>
            </a:r>
            <a:r>
              <a:rPr lang="en-US" sz="1100" dirty="0" smtClean="0"/>
              <a:t>USER</a:t>
            </a:r>
          </a:p>
          <a:p>
            <a:pPr lvl="1"/>
            <a:r>
              <a:rPr lang="en-US" sz="1100" dirty="0" err="1" smtClean="0"/>
              <a:t>cout</a:t>
            </a:r>
            <a:r>
              <a:rPr lang="en-US" sz="1100" dirty="0" smtClean="0"/>
              <a:t> </a:t>
            </a:r>
            <a:r>
              <a:rPr lang="en-US" sz="1100" dirty="0"/>
              <a:t>&lt;&lt; “Enter value for </a:t>
            </a:r>
            <a:r>
              <a:rPr lang="en-US" sz="1100" dirty="0" smtClean="0"/>
              <a:t>b: </a:t>
            </a:r>
            <a:r>
              <a:rPr lang="en-US" sz="1100" dirty="0"/>
              <a:t>“;</a:t>
            </a:r>
          </a:p>
          <a:p>
            <a:pPr lvl="1"/>
            <a:r>
              <a:rPr lang="en-US" sz="1100" dirty="0" err="1"/>
              <a:t>cin</a:t>
            </a:r>
            <a:r>
              <a:rPr lang="en-US" sz="1100" dirty="0"/>
              <a:t> </a:t>
            </a:r>
            <a:r>
              <a:rPr lang="en-US" sz="1100" dirty="0" smtClean="0"/>
              <a:t> &gt;&gt;  b; </a:t>
            </a:r>
            <a:endParaRPr lang="en-US" sz="1100" dirty="0"/>
          </a:p>
          <a:p>
            <a:pPr lvl="1"/>
            <a:endParaRPr lang="en-US" sz="1100" dirty="0" smtClean="0"/>
          </a:p>
          <a:p>
            <a:pPr lvl="1"/>
            <a:r>
              <a:rPr lang="en-US" sz="1100" dirty="0"/>
              <a:t>// </a:t>
            </a:r>
            <a:r>
              <a:rPr lang="en-US" sz="1100" dirty="0" smtClean="0"/>
              <a:t>ACCETPT </a:t>
            </a:r>
            <a:r>
              <a:rPr lang="en-US" sz="1100" dirty="0"/>
              <a:t>VALUE FOR </a:t>
            </a:r>
            <a:r>
              <a:rPr lang="en-US" sz="1100" dirty="0" smtClean="0"/>
              <a:t>c </a:t>
            </a:r>
            <a:r>
              <a:rPr lang="en-US" sz="1100" dirty="0"/>
              <a:t>FROM USER</a:t>
            </a:r>
          </a:p>
          <a:p>
            <a:pPr lvl="1"/>
            <a:r>
              <a:rPr lang="en-US" sz="1100" dirty="0" err="1" smtClean="0"/>
              <a:t>cout</a:t>
            </a:r>
            <a:r>
              <a:rPr lang="en-US" sz="1100" dirty="0" smtClean="0"/>
              <a:t>  &lt;&lt;  “</a:t>
            </a:r>
            <a:r>
              <a:rPr lang="en-US" sz="1100" dirty="0"/>
              <a:t>Enter value for </a:t>
            </a:r>
            <a:r>
              <a:rPr lang="en-US" sz="1100" dirty="0" smtClean="0"/>
              <a:t>c: </a:t>
            </a:r>
            <a:r>
              <a:rPr lang="en-US" sz="1100" dirty="0"/>
              <a:t>“;</a:t>
            </a:r>
          </a:p>
          <a:p>
            <a:pPr lvl="1"/>
            <a:r>
              <a:rPr lang="en-US" sz="1100" dirty="0" err="1"/>
              <a:t>cin</a:t>
            </a:r>
            <a:r>
              <a:rPr lang="en-US" sz="1100" dirty="0"/>
              <a:t> </a:t>
            </a:r>
            <a:r>
              <a:rPr lang="en-US" sz="1100" dirty="0" smtClean="0"/>
              <a:t> &gt;&gt;  c; </a:t>
            </a:r>
            <a:endParaRPr lang="en-US" sz="1100" dirty="0"/>
          </a:p>
          <a:p>
            <a:pPr lvl="1"/>
            <a:r>
              <a:rPr lang="en-US" sz="1100" dirty="0" smtClean="0"/>
              <a:t> </a:t>
            </a:r>
          </a:p>
          <a:p>
            <a:pPr lvl="1"/>
            <a:r>
              <a:rPr lang="en-US" sz="1100" dirty="0"/>
              <a:t>// </a:t>
            </a:r>
            <a:r>
              <a:rPr lang="en-US" sz="1100" dirty="0" smtClean="0"/>
              <a:t>CALCULATE SUM OF a, b, c AND STORE RESULT IN sum</a:t>
            </a:r>
            <a:endParaRPr lang="en-US" sz="1100" dirty="0"/>
          </a:p>
          <a:p>
            <a:pPr lvl="1"/>
            <a:r>
              <a:rPr lang="en-US" sz="1100" dirty="0" smtClean="0"/>
              <a:t>sum = a + b + c;</a:t>
            </a:r>
          </a:p>
          <a:p>
            <a:pPr lvl="1"/>
            <a:endParaRPr lang="en-US" sz="1100" dirty="0" smtClean="0"/>
          </a:p>
          <a:p>
            <a:pPr lvl="1"/>
            <a:r>
              <a:rPr lang="en-US" sz="1100" dirty="0"/>
              <a:t>// </a:t>
            </a:r>
            <a:r>
              <a:rPr lang="en-US" sz="1100" dirty="0" smtClean="0"/>
              <a:t>SHOW SUM TO USER</a:t>
            </a:r>
          </a:p>
          <a:p>
            <a:pPr lvl="1"/>
            <a:r>
              <a:rPr lang="en-US" sz="1100" dirty="0" err="1" smtClean="0"/>
              <a:t>cout</a:t>
            </a:r>
            <a:r>
              <a:rPr lang="en-US" sz="1100" dirty="0" smtClean="0"/>
              <a:t>  &lt;&lt;   “The answer is: ” &lt;&lt; sum</a:t>
            </a:r>
          </a:p>
          <a:p>
            <a:pPr lvl="1"/>
            <a:endParaRPr lang="en-US" sz="1100" dirty="0"/>
          </a:p>
          <a:p>
            <a:pPr lvl="1"/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571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180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EVOLUTION OF COMPUTERS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02659"/>
            <a:ext cx="10058400" cy="6148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&lt;&lt;MECHANICAL ERA (Dark Ages)&gt;&gt;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Abacus (300 BC)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Basic arithmetic operations.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2. Napier’s Bones (1612 A.D.)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Made of 10 rods.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Multiplication and division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Slide Rule (1622 A.D)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Based on 2 movable rules.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Multiplication and division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4.Pascal’s Calculator (1642 A.D.) </a:t>
            </a:r>
          </a:p>
          <a:p>
            <a:pPr marL="0" indent="0">
              <a:buNone/>
            </a:pPr>
            <a:r>
              <a:rPr lang="en-US" dirty="0" smtClean="0"/>
              <a:t>		Involved adjustment of wheels.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5. </a:t>
            </a:r>
            <a:r>
              <a:rPr lang="en-US" dirty="0" err="1" smtClean="0"/>
              <a:t>Lebniz</a:t>
            </a:r>
            <a:r>
              <a:rPr lang="en-US" dirty="0" smtClean="0"/>
              <a:t> Calculator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6. Babbage’s Difference and </a:t>
            </a:r>
            <a:r>
              <a:rPr lang="en-US" dirty="0" err="1" smtClean="0"/>
              <a:t>Anallytical</a:t>
            </a:r>
            <a:r>
              <a:rPr lang="en-US" dirty="0" smtClean="0"/>
              <a:t> </a:t>
            </a:r>
            <a:r>
              <a:rPr lang="en-US" dirty="0" err="1" smtClean="0"/>
              <a:t>Engiles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58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80" y="540291"/>
            <a:ext cx="5187829" cy="469525"/>
          </a:xfrm>
        </p:spPr>
        <p:txBody>
          <a:bodyPr/>
          <a:lstStyle/>
          <a:p>
            <a:r>
              <a:rPr lang="en-US" sz="2400" dirty="0"/>
              <a:t>EVOLUTION OF </a:t>
            </a:r>
            <a:r>
              <a:rPr lang="en-US" sz="2400" dirty="0" smtClean="0"/>
              <a:t>COMPUTERS (CONTINUED)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09" y="1311544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&lt;&lt;ELECTRO-MECHANICAL </a:t>
            </a:r>
            <a:r>
              <a:rPr lang="en-US" sz="2400" dirty="0"/>
              <a:t>ERA </a:t>
            </a:r>
            <a:r>
              <a:rPr lang="en-US" sz="2400" dirty="0" smtClean="0"/>
              <a:t>(Middle Ages)&gt;&gt;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Herman Hollerith’s Tabulating Machine (1890 A. D.)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98" y="430728"/>
            <a:ext cx="10058400" cy="577686"/>
          </a:xfrm>
        </p:spPr>
        <p:txBody>
          <a:bodyPr>
            <a:normAutofit/>
          </a:bodyPr>
          <a:lstStyle/>
          <a:p>
            <a:r>
              <a:rPr lang="en-US" sz="2400" dirty="0"/>
              <a:t>EVOLUTION OF COMPUTERS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98" y="1095878"/>
            <a:ext cx="10058400" cy="55972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&lt;&lt;</a:t>
            </a:r>
            <a:r>
              <a:rPr lang="en-US" sz="2400" dirty="0" smtClean="0"/>
              <a:t>ELECTRONIC ERA (Modern Age)&gt;&gt;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First Generation of Computers (1940 TO 1946)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Based on vacuum tubes.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Involved machine language (0’s and 1’s)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Used for scientific research.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Second </a:t>
            </a:r>
            <a:r>
              <a:rPr lang="en-US" dirty="0"/>
              <a:t>Generation of Computers (</a:t>
            </a:r>
            <a:r>
              <a:rPr lang="en-US" dirty="0" smtClean="0"/>
              <a:t>1956 </a:t>
            </a:r>
            <a:r>
              <a:rPr lang="en-US" dirty="0"/>
              <a:t>TO </a:t>
            </a:r>
            <a:r>
              <a:rPr lang="en-US" dirty="0" smtClean="0"/>
              <a:t>1963)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Based </a:t>
            </a:r>
            <a:r>
              <a:rPr lang="en-US" dirty="0"/>
              <a:t>on </a:t>
            </a:r>
            <a:r>
              <a:rPr lang="en-US" dirty="0" smtClean="0"/>
              <a:t>transistors.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Usage of assembly language and high level language (FORTRAN)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Magnetic core used </a:t>
            </a:r>
            <a:r>
              <a:rPr lang="en-US" dirty="0"/>
              <a:t>for </a:t>
            </a:r>
            <a:r>
              <a:rPr lang="en-US" dirty="0" smtClean="0"/>
              <a:t>internal storage.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3. Third Generation </a:t>
            </a:r>
            <a:r>
              <a:rPr lang="en-US" dirty="0"/>
              <a:t>of Computers (</a:t>
            </a:r>
            <a:r>
              <a:rPr lang="en-US" dirty="0" smtClean="0"/>
              <a:t>1964 TO 1971)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Based on </a:t>
            </a:r>
            <a:r>
              <a:rPr lang="en-US" dirty="0" smtClean="0"/>
              <a:t>IC’s (Integrated Circuits)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Keyboard used as input device.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Monitor used as output device.</a:t>
            </a:r>
          </a:p>
          <a:p>
            <a:pPr marL="0" indent="0">
              <a:buNone/>
            </a:pPr>
            <a:r>
              <a:rPr lang="en-US" dirty="0" smtClean="0"/>
              <a:t>		Usage of high </a:t>
            </a:r>
            <a:r>
              <a:rPr lang="en-US" dirty="0"/>
              <a:t>level </a:t>
            </a:r>
            <a:r>
              <a:rPr lang="en-US" dirty="0" smtClean="0"/>
              <a:t>languages such as COBOL and Pascal.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4591481" cy="550792"/>
          </a:xfrm>
        </p:spPr>
        <p:txBody>
          <a:bodyPr>
            <a:normAutofit/>
          </a:bodyPr>
          <a:lstStyle/>
          <a:p>
            <a:r>
              <a:rPr lang="en-US" sz="2400" dirty="0"/>
              <a:t>EVOLUTION OF COMPUTERS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35424"/>
            <a:ext cx="10058400" cy="5580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&lt;&lt;ELECTRONIC ERA (Modern Age</a:t>
            </a:r>
            <a:r>
              <a:rPr lang="en-US" sz="2200" dirty="0" smtClean="0"/>
              <a:t>) (continued)&gt;&gt;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4. Fourth </a:t>
            </a:r>
            <a:r>
              <a:rPr lang="en-US" sz="2200" dirty="0"/>
              <a:t>Generation of Computers (</a:t>
            </a:r>
            <a:r>
              <a:rPr lang="en-US" sz="2200" dirty="0" smtClean="0"/>
              <a:t>1971 </a:t>
            </a:r>
            <a:r>
              <a:rPr lang="en-US" sz="2200" dirty="0"/>
              <a:t>TO </a:t>
            </a:r>
            <a:r>
              <a:rPr lang="en-US" sz="2200" dirty="0" smtClean="0"/>
              <a:t>Present)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smtClean="0"/>
              <a:t>Invention of microprocessors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smtClean="0"/>
              <a:t>Faster, less expensive, smaller and more 					reliable computers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smtClean="0"/>
              <a:t>Usage of semi-conductor memories (RAM and 				ROM)</a:t>
            </a:r>
          </a:p>
          <a:p>
            <a:pPr marL="0" indent="0">
              <a:buNone/>
            </a:pPr>
            <a:r>
              <a:rPr lang="en-US" sz="2200" dirty="0" smtClean="0"/>
              <a:t>		Used for advanced applications in many fields such 			as space research, business, and artwork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5. Fifth </a:t>
            </a:r>
            <a:r>
              <a:rPr lang="en-US" sz="2200" dirty="0"/>
              <a:t>Generation of Computers </a:t>
            </a:r>
            <a:r>
              <a:rPr lang="en-US" sz="2200" dirty="0" smtClean="0"/>
              <a:t>(Present and 			Beyond)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smtClean="0"/>
              <a:t>Capable of simulating human intelligence by learning, 			reasoning, and generalization. </a:t>
            </a:r>
            <a:r>
              <a:rPr lang="en-US" sz="4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08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05" y="413071"/>
            <a:ext cx="3025074" cy="4774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TYPES OF COMPUTERS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06" y="890547"/>
            <a:ext cx="8565497" cy="5778267"/>
          </a:xfrm>
        </p:spPr>
      </p:pic>
    </p:spTree>
    <p:extLst>
      <p:ext uri="{BB962C8B-B14F-4D97-AF65-F5344CB8AC3E}">
        <p14:creationId xmlns:p14="http://schemas.microsoft.com/office/powerpoint/2010/main" val="8320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02278"/>
          </a:xfrm>
        </p:spPr>
        <p:txBody>
          <a:bodyPr/>
          <a:lstStyle/>
          <a:p>
            <a:pPr algn="ctr"/>
            <a:r>
              <a:rPr lang="en-US" sz="3600" dirty="0"/>
              <a:t>SYSTEM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10923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concepts discussed here are applicable to a Personal Computer (PC) or a Laptop. </a:t>
            </a:r>
            <a:endParaRPr lang="en-US" sz="2800" dirty="0" smtClean="0"/>
          </a:p>
          <a:p>
            <a:r>
              <a:rPr lang="en-US" sz="2800" dirty="0" smtClean="0"/>
              <a:t>However</a:t>
            </a:r>
            <a:r>
              <a:rPr lang="en-US" sz="2800" dirty="0"/>
              <a:t>, some are also applicable to other types of computers.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computer is visible to the eye as a box (or as a flat thin object if the computer is a laptop).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box is termed as the System Unit.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8802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97327"/>
          </a:xfrm>
        </p:spPr>
        <p:txBody>
          <a:bodyPr/>
          <a:lstStyle/>
          <a:p>
            <a:pPr algn="ctr"/>
            <a:r>
              <a:rPr lang="en-US" sz="3600" dirty="0"/>
              <a:t>SYSTEM </a:t>
            </a:r>
            <a:r>
              <a:rPr lang="en-US" sz="3600" dirty="0" smtClean="0"/>
              <a:t>UNIT (EXTERNAL COMPONENTS)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From </a:t>
            </a:r>
            <a:r>
              <a:rPr lang="en-US" sz="3200" dirty="0"/>
              <a:t>outside, various external parts are attached to the </a:t>
            </a:r>
            <a:r>
              <a:rPr lang="en-US" sz="3200" dirty="0" smtClean="0"/>
              <a:t>box which comprises the System Unit.</a:t>
            </a:r>
          </a:p>
          <a:p>
            <a:r>
              <a:rPr lang="en-US" sz="3200" dirty="0" smtClean="0"/>
              <a:t>If </a:t>
            </a:r>
            <a:r>
              <a:rPr lang="en-US" sz="3200" dirty="0"/>
              <a:t>the computer is a Laptop, some of the outside parts are directly embedded within the body of the thin flat laptop. </a:t>
            </a:r>
            <a:endParaRPr lang="en-US" sz="3200" dirty="0" smtClean="0"/>
          </a:p>
          <a:p>
            <a:r>
              <a:rPr lang="en-US" sz="3200" dirty="0" smtClean="0"/>
              <a:t>Examples </a:t>
            </a:r>
            <a:r>
              <a:rPr lang="en-US" sz="3200" dirty="0"/>
              <a:t>of external parts are keyboard, mouse, monitor, printer, network plug etc.</a:t>
            </a:r>
          </a:p>
        </p:txBody>
      </p:sp>
    </p:spTree>
    <p:extLst>
      <p:ext uri="{BB962C8B-B14F-4D97-AF65-F5344CB8AC3E}">
        <p14:creationId xmlns:p14="http://schemas.microsoft.com/office/powerpoint/2010/main" val="65058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2016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MOTHERBOARD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724" y="1166647"/>
            <a:ext cx="10058400" cy="51868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 smtClean="0"/>
          </a:p>
          <a:p>
            <a:r>
              <a:rPr lang="en-US" sz="6000" dirty="0" smtClean="0"/>
              <a:t>The most important and major INTERNAL PART of the SYSTEM UNIT IS the MOTHERBOARD</a:t>
            </a:r>
          </a:p>
          <a:p>
            <a:r>
              <a:rPr lang="en-US" sz="6000" dirty="0" smtClean="0"/>
              <a:t>The motherboard is responsible </a:t>
            </a:r>
            <a:r>
              <a:rPr lang="en-US" sz="6000" dirty="0"/>
              <a:t>for connecting different parts of a computer.</a:t>
            </a:r>
          </a:p>
          <a:p>
            <a:r>
              <a:rPr lang="en-US" sz="5900" dirty="0" smtClean="0"/>
              <a:t>The MAJOR ELEMENTS POSITIONED on the MOTHERBOARD are listed below:</a:t>
            </a:r>
          </a:p>
          <a:p>
            <a:r>
              <a:rPr lang="en-US" sz="5900" dirty="0" smtClean="0"/>
              <a:t>1. </a:t>
            </a:r>
            <a:r>
              <a:rPr lang="en-US" sz="5900" dirty="0"/>
              <a:t>Microprocessor (CPU</a:t>
            </a:r>
            <a:r>
              <a:rPr lang="en-US" sz="5900" dirty="0" smtClean="0"/>
              <a:t>)</a:t>
            </a:r>
          </a:p>
          <a:p>
            <a:pPr lvl="3"/>
            <a:r>
              <a:rPr lang="en-US" sz="5900" dirty="0" smtClean="0"/>
              <a:t> </a:t>
            </a:r>
            <a:r>
              <a:rPr lang="en-US" sz="5900" dirty="0"/>
              <a:t>Components of </a:t>
            </a:r>
            <a:r>
              <a:rPr lang="en-US" sz="5900" dirty="0" smtClean="0"/>
              <a:t>CPU</a:t>
            </a:r>
          </a:p>
          <a:p>
            <a:pPr lvl="3"/>
            <a:r>
              <a:rPr lang="en-US" sz="5900" dirty="0" smtClean="0"/>
              <a:t> 	Arithmetic </a:t>
            </a:r>
            <a:r>
              <a:rPr lang="en-US" sz="5900" dirty="0"/>
              <a:t>Logic Unit (ALU) </a:t>
            </a:r>
            <a:endParaRPr lang="en-US" sz="5900" dirty="0" smtClean="0"/>
          </a:p>
          <a:p>
            <a:pPr marL="1671400" lvl="6" indent="0">
              <a:buNone/>
            </a:pPr>
            <a:r>
              <a:rPr lang="en-US" sz="5900" dirty="0" smtClean="0"/>
              <a:t>  Control </a:t>
            </a:r>
            <a:r>
              <a:rPr lang="en-US" sz="5900" dirty="0"/>
              <a:t>Unit </a:t>
            </a:r>
            <a:endParaRPr lang="en-US" sz="5900" dirty="0" smtClean="0"/>
          </a:p>
          <a:p>
            <a:pPr lvl="5"/>
            <a:r>
              <a:rPr lang="en-US" sz="5900" dirty="0" smtClean="0"/>
              <a:t>   Registers </a:t>
            </a:r>
          </a:p>
          <a:p>
            <a:pPr marL="1671400" lvl="6" indent="0">
              <a:buNone/>
            </a:pPr>
            <a:r>
              <a:rPr lang="en-US" sz="5900" dirty="0" smtClean="0"/>
              <a:t>  Cache </a:t>
            </a:r>
          </a:p>
          <a:p>
            <a:pPr lvl="5"/>
            <a:r>
              <a:rPr lang="en-US" sz="5900" dirty="0" smtClean="0"/>
              <a:t>   Clock </a:t>
            </a:r>
          </a:p>
          <a:p>
            <a:pPr lvl="3"/>
            <a:endParaRPr lang="en-US" sz="5900" dirty="0" smtClean="0"/>
          </a:p>
          <a:p>
            <a:pPr marL="0" lvl="3" indent="0">
              <a:spcBef>
                <a:spcPts val="12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13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241</TotalTime>
  <Words>488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Rockwell</vt:lpstr>
      <vt:lpstr>Rockwell Condensed</vt:lpstr>
      <vt:lpstr>Wingdings</vt:lpstr>
      <vt:lpstr>Wood Type</vt:lpstr>
      <vt:lpstr>PRESENTATION 2</vt:lpstr>
      <vt:lpstr>EVOLUTION OF COMPUTERS</vt:lpstr>
      <vt:lpstr>EVOLUTION OF COMPUTERS (CONTINUED)</vt:lpstr>
      <vt:lpstr>EVOLUTION OF COMPUTERS (CONTINUED)</vt:lpstr>
      <vt:lpstr>EVOLUTION OF COMPUTERS (CONTINUED)</vt:lpstr>
      <vt:lpstr>TYPES OF COMPUTERS</vt:lpstr>
      <vt:lpstr>SYSTEM UNIT</vt:lpstr>
      <vt:lpstr>SYSTEM UNIT (EXTERNAL COMPONENTS)</vt:lpstr>
      <vt:lpstr>MOTHERBOARD</vt:lpstr>
      <vt:lpstr>MOTHERBOARD (CONTINUED)</vt:lpstr>
      <vt:lpstr>MOTHERBOARD (CONTINUED)</vt:lpstr>
      <vt:lpstr>Computer Software </vt:lpstr>
      <vt:lpstr>Important Components of the Operating System (OS) </vt:lpstr>
      <vt:lpstr>TRANSLATION OF SOURCE CODE</vt:lpstr>
      <vt:lpstr>PROGRAM EXECUTION (TYPICAL FORMAT) (OFTEN REPEATED MANY TIMES) </vt:lpstr>
      <vt:lpstr>SAMPLE C++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Masood Hussain</dc:creator>
  <cp:lastModifiedBy>Masood Hussain</cp:lastModifiedBy>
  <cp:revision>31</cp:revision>
  <dcterms:created xsi:type="dcterms:W3CDTF">2024-01-03T10:12:11Z</dcterms:created>
  <dcterms:modified xsi:type="dcterms:W3CDTF">2024-02-10T08:19:58Z</dcterms:modified>
</cp:coreProperties>
</file>