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>
        <p:scale>
          <a:sx n="71" d="100"/>
          <a:sy n="71" d="100"/>
        </p:scale>
        <p:origin x="-3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PRESENTATION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80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EVOLUTION OF COMPUTERS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02659"/>
            <a:ext cx="10058400" cy="614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&lt;&lt;MECHANICAL ERA (Dark Ages)&gt;&gt;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Abacus (300 BC)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Basic arithmetic operations.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2. Napier’s Bones (1612 A.D.)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Made of 10 rods.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Slide Rule (1622 A.D)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2 movable rules.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Multiplication and division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4.Pascal’s Calculator (1642 A.D.) </a:t>
            </a:r>
          </a:p>
          <a:p>
            <a:pPr marL="0" indent="0">
              <a:buNone/>
            </a:pPr>
            <a:r>
              <a:rPr lang="en-US" dirty="0" smtClean="0"/>
              <a:t>		Involved adjustment of wheels.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dirty="0" err="1" smtClean="0"/>
              <a:t>Lebniz</a:t>
            </a:r>
            <a:r>
              <a:rPr lang="en-US" dirty="0" smtClean="0"/>
              <a:t> Calculator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Babbage’s Difference and </a:t>
            </a:r>
            <a:r>
              <a:rPr lang="en-US" dirty="0" err="1" smtClean="0"/>
              <a:t>Anallytical</a:t>
            </a:r>
            <a:r>
              <a:rPr lang="en-US" dirty="0" smtClean="0"/>
              <a:t> </a:t>
            </a:r>
            <a:r>
              <a:rPr lang="en-US" dirty="0" err="1" smtClean="0"/>
              <a:t>Engiles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4921"/>
          </a:xfrm>
        </p:spPr>
        <p:txBody>
          <a:bodyPr/>
          <a:lstStyle/>
          <a:p>
            <a:r>
              <a:rPr lang="en-US" sz="3600" dirty="0"/>
              <a:t>EVOLUTION OF </a:t>
            </a:r>
            <a:r>
              <a:rPr lang="en-US" sz="3600" dirty="0" smtClean="0"/>
              <a:t>COMPUTERS (CONTINUED)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424" y="128769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&lt;&lt;ELECTRO-MECHANICAL </a:t>
            </a:r>
            <a:r>
              <a:rPr lang="en-US" sz="2400" dirty="0"/>
              <a:t>ERA </a:t>
            </a:r>
            <a:r>
              <a:rPr lang="en-US" sz="2400" dirty="0" smtClean="0"/>
              <a:t>(Middle Ages)&gt;&gt;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Herman Hollerith’s Tabulating Machine (1890 A. D.)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1185"/>
            <a:ext cx="10058400" cy="57768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05302"/>
            <a:ext cx="10058400" cy="55972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&lt;&lt;</a:t>
            </a:r>
            <a:r>
              <a:rPr lang="en-US" sz="2400" dirty="0" smtClean="0"/>
              <a:t>ELECTRONIC ERA (Modern Age)&gt;&gt;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First Generation of Computers (1940 TO 1946)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on vacuum tubes.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Involved machine language (0’s and 1’s)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Used for scientific research.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Second </a:t>
            </a:r>
            <a:r>
              <a:rPr lang="en-US" dirty="0"/>
              <a:t>Generation of Computers (</a:t>
            </a:r>
            <a:r>
              <a:rPr lang="en-US" dirty="0" smtClean="0"/>
              <a:t>1956 </a:t>
            </a:r>
            <a:r>
              <a:rPr lang="en-US" dirty="0"/>
              <a:t>TO </a:t>
            </a:r>
            <a:r>
              <a:rPr lang="en-US" dirty="0" smtClean="0"/>
              <a:t>1963)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Based </a:t>
            </a:r>
            <a:r>
              <a:rPr lang="en-US" dirty="0"/>
              <a:t>on </a:t>
            </a:r>
            <a:r>
              <a:rPr lang="en-US" dirty="0" smtClean="0"/>
              <a:t>transistors.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Usage of assembly language and high level language (FORTRAN)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Magnetic core used </a:t>
            </a:r>
            <a:r>
              <a:rPr lang="en-US" dirty="0"/>
              <a:t>for </a:t>
            </a:r>
            <a:r>
              <a:rPr lang="en-US" dirty="0" smtClean="0"/>
              <a:t>internal storage.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3. Third Generation </a:t>
            </a:r>
            <a:r>
              <a:rPr lang="en-US" dirty="0"/>
              <a:t>of Computers (</a:t>
            </a:r>
            <a:r>
              <a:rPr lang="en-US" dirty="0" smtClean="0"/>
              <a:t>1964 TO 1971)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Based on </a:t>
            </a:r>
            <a:r>
              <a:rPr lang="en-US" dirty="0" smtClean="0"/>
              <a:t>IC’s (Integrated Circuits)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Keyboard used as input device.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Monitor used as output device.</a:t>
            </a:r>
          </a:p>
          <a:p>
            <a:pPr marL="0" indent="0">
              <a:buNone/>
            </a:pPr>
            <a:r>
              <a:rPr lang="en-US" dirty="0" smtClean="0"/>
              <a:t>		Usage of high </a:t>
            </a:r>
            <a:r>
              <a:rPr lang="en-US" dirty="0"/>
              <a:t>level </a:t>
            </a:r>
            <a:r>
              <a:rPr lang="en-US" dirty="0" smtClean="0"/>
              <a:t>languages such as COBOL and Pascal.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079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EVOLUTION OF COMPUTERS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35424"/>
            <a:ext cx="10058400" cy="558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&lt;&lt;ELECTRONIC ERA (Modern Age</a:t>
            </a:r>
            <a:r>
              <a:rPr lang="en-US" sz="2200" dirty="0" smtClean="0"/>
              <a:t>) (continued)&gt;&gt;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4. Fourth </a:t>
            </a:r>
            <a:r>
              <a:rPr lang="en-US" sz="2200" dirty="0"/>
              <a:t>Generation of Computers (</a:t>
            </a:r>
            <a:r>
              <a:rPr lang="en-US" sz="2200" dirty="0" smtClean="0"/>
              <a:t>1971 </a:t>
            </a:r>
            <a:r>
              <a:rPr lang="en-US" sz="2200" dirty="0"/>
              <a:t>TO </a:t>
            </a:r>
            <a:r>
              <a:rPr lang="en-US" sz="2200" dirty="0" smtClean="0"/>
              <a:t>Present)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Invention of microprocessors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Faster, less expensive, smaller and more 					reliable computers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Usage of semi-conductor memories (RAM and 				ROM)</a:t>
            </a:r>
          </a:p>
          <a:p>
            <a:pPr marL="0" indent="0">
              <a:buNone/>
            </a:pPr>
            <a:r>
              <a:rPr lang="en-US" sz="2200" dirty="0" smtClean="0"/>
              <a:t>		Used for advanced applications in many fields such 			as space research, business, and artwork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5. Fifth </a:t>
            </a:r>
            <a:r>
              <a:rPr lang="en-US" sz="2200" dirty="0"/>
              <a:t>Generation of Computers </a:t>
            </a:r>
            <a:r>
              <a:rPr lang="en-US" sz="2200" dirty="0" smtClean="0"/>
              <a:t>(Present and 			Beyond)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smtClean="0"/>
              <a:t>Capable of simulating human intelligence by learning, 			reasoning, and generalization. </a:t>
            </a:r>
            <a:r>
              <a:rPr lang="en-US" sz="4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08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38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TYPES OF COMPUTERS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25" y="2120900"/>
            <a:ext cx="6015299" cy="4051300"/>
          </a:xfrm>
        </p:spPr>
      </p:pic>
    </p:spTree>
    <p:extLst>
      <p:ext uri="{BB962C8B-B14F-4D97-AF65-F5344CB8AC3E}">
        <p14:creationId xmlns:p14="http://schemas.microsoft.com/office/powerpoint/2010/main" val="8320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62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 EXECUTION (TYPICAL FORMAT)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56" y="1402303"/>
            <a:ext cx="6015299" cy="4116182"/>
          </a:xfrm>
        </p:spPr>
      </p:pic>
    </p:spTree>
    <p:extLst>
      <p:ext uri="{BB962C8B-B14F-4D97-AF65-F5344CB8AC3E}">
        <p14:creationId xmlns:p14="http://schemas.microsoft.com/office/powerpoint/2010/main" val="3111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677917"/>
            <a:ext cx="10058400" cy="55179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SAMPLE C++ CODE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2414"/>
            <a:ext cx="10058400" cy="6549627"/>
          </a:xfrm>
        </p:spPr>
        <p:txBody>
          <a:bodyPr>
            <a:noAutofit/>
          </a:bodyPr>
          <a:lstStyle/>
          <a:p>
            <a:r>
              <a:rPr lang="en-US" sz="1100" dirty="0" smtClean="0"/>
              <a:t>using namespace </a:t>
            </a:r>
            <a:r>
              <a:rPr lang="en-US" sz="1100" dirty="0" err="1" smtClean="0"/>
              <a:t>std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iostream</a:t>
            </a:r>
            <a:r>
              <a:rPr lang="en-US" sz="1100" dirty="0" smtClean="0"/>
              <a:t>&gt;</a:t>
            </a:r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argc</a:t>
            </a:r>
            <a:r>
              <a:rPr lang="en-US" sz="1100" dirty="0" smtClean="0"/>
              <a:t>, char **</a:t>
            </a:r>
            <a:r>
              <a:rPr lang="en-US" sz="1100" dirty="0" err="1" smtClean="0"/>
              <a:t>argv</a:t>
            </a:r>
            <a:r>
              <a:rPr lang="en-US" sz="1100" dirty="0" smtClean="0"/>
              <a:t>) {</a:t>
            </a:r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a, b, c;    // create variable a, b, and c 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r>
              <a:rPr lang="en-US" sz="1100" dirty="0" err="1" smtClean="0"/>
              <a:t>int</a:t>
            </a:r>
            <a:r>
              <a:rPr lang="en-US" sz="1100" dirty="0" smtClean="0"/>
              <a:t> sum; </a:t>
            </a:r>
            <a:r>
              <a:rPr lang="en-US" sz="1100" dirty="0"/>
              <a:t>// create variable </a:t>
            </a:r>
            <a:r>
              <a:rPr lang="en-US" sz="1100" dirty="0" smtClean="0"/>
              <a:t>sum </a:t>
            </a:r>
            <a:r>
              <a:rPr lang="en-US" sz="1100" dirty="0"/>
              <a:t>of type </a:t>
            </a:r>
            <a:r>
              <a:rPr lang="en-US" sz="1100" dirty="0" err="1" smtClean="0"/>
              <a:t>int</a:t>
            </a:r>
            <a:endParaRPr lang="en-US" sz="1100" dirty="0" smtClean="0"/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// ACCETPT VALUE FOR a 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&lt;&lt; “Enter value for a: “; </a:t>
            </a:r>
          </a:p>
          <a:p>
            <a:pPr lvl="1"/>
            <a:r>
              <a:rPr lang="en-US" sz="1100" dirty="0" err="1" smtClean="0"/>
              <a:t>cin</a:t>
            </a:r>
            <a:r>
              <a:rPr lang="en-US" sz="1100" dirty="0" smtClean="0"/>
              <a:t>  &gt;&gt;  a;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b </a:t>
            </a:r>
            <a:r>
              <a:rPr lang="en-US" sz="1100" dirty="0"/>
              <a:t>FROM </a:t>
            </a:r>
            <a:r>
              <a:rPr lang="en-US" sz="1100" dirty="0" smtClean="0"/>
              <a:t>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</a:t>
            </a:r>
            <a:r>
              <a:rPr lang="en-US" sz="1100" dirty="0"/>
              <a:t>&lt;&lt; “Enter value for </a:t>
            </a:r>
            <a:r>
              <a:rPr lang="en-US" sz="1100" dirty="0" smtClean="0"/>
              <a:t>b: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b; </a:t>
            </a:r>
            <a:endParaRPr lang="en-US" sz="1100" dirty="0"/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ACCETPT </a:t>
            </a:r>
            <a:r>
              <a:rPr lang="en-US" sz="1100" dirty="0"/>
              <a:t>VALUE FOR </a:t>
            </a:r>
            <a:r>
              <a:rPr lang="en-US" sz="1100" dirty="0" smtClean="0"/>
              <a:t>c </a:t>
            </a:r>
            <a:r>
              <a:rPr lang="en-US" sz="1100" dirty="0"/>
              <a:t>FROM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“</a:t>
            </a:r>
            <a:r>
              <a:rPr lang="en-US" sz="1100" dirty="0"/>
              <a:t>Enter value for </a:t>
            </a:r>
            <a:r>
              <a:rPr lang="en-US" sz="1100" dirty="0" smtClean="0"/>
              <a:t>c: </a:t>
            </a:r>
            <a:r>
              <a:rPr lang="en-US" sz="1100" dirty="0"/>
              <a:t>“;</a:t>
            </a:r>
          </a:p>
          <a:p>
            <a:pPr lvl="1"/>
            <a:r>
              <a:rPr lang="en-US" sz="1100" dirty="0" err="1"/>
              <a:t>cin</a:t>
            </a:r>
            <a:r>
              <a:rPr lang="en-US" sz="1100" dirty="0"/>
              <a:t> </a:t>
            </a:r>
            <a:r>
              <a:rPr lang="en-US" sz="1100" dirty="0" smtClean="0"/>
              <a:t> &gt;&gt;  c; </a:t>
            </a:r>
            <a:endParaRPr lang="en-US" sz="1100" dirty="0"/>
          </a:p>
          <a:p>
            <a:pPr lvl="1"/>
            <a:r>
              <a:rPr lang="en-US" sz="1100" dirty="0" smtClean="0"/>
              <a:t> </a:t>
            </a:r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CALCULATE SUM OF a, b, c AND STORE RESULT IN sum</a:t>
            </a:r>
            <a:endParaRPr lang="en-US" sz="1100" dirty="0"/>
          </a:p>
          <a:p>
            <a:pPr lvl="1"/>
            <a:r>
              <a:rPr lang="en-US" sz="1100" dirty="0" smtClean="0"/>
              <a:t>sum = a + b + c;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1100" dirty="0"/>
              <a:t>// </a:t>
            </a:r>
            <a:r>
              <a:rPr lang="en-US" sz="1100" dirty="0" smtClean="0"/>
              <a:t>SHOW SUM TO USER</a:t>
            </a:r>
          </a:p>
          <a:p>
            <a:pPr lvl="1"/>
            <a:r>
              <a:rPr lang="en-US" sz="1100" dirty="0" err="1" smtClean="0"/>
              <a:t>cout</a:t>
            </a:r>
            <a:r>
              <a:rPr lang="en-US" sz="1100" dirty="0" smtClean="0"/>
              <a:t>  &lt;&lt;   “The answer is: ” &lt;&lt; sum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</TotalTime>
  <Words>214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      PRESENTATION 2</vt:lpstr>
      <vt:lpstr>EVOLUTION OF COMPUTERS</vt:lpstr>
      <vt:lpstr>EVOLUTION OF COMPUTERS (CONTINUED)</vt:lpstr>
      <vt:lpstr>EVOLUTION OF COMPUTERS (CONTINUED)</vt:lpstr>
      <vt:lpstr>EVOLUTION OF COMPUTERS (CONTINUED)</vt:lpstr>
      <vt:lpstr>TYPES OF COMPUTERS</vt:lpstr>
      <vt:lpstr>PROGRAM EXECUTION (TYPICAL FORMAT)</vt:lpstr>
      <vt:lpstr>SAMPLE C++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Hussain</dc:creator>
  <cp:lastModifiedBy>Masood Hussain</cp:lastModifiedBy>
  <cp:revision>12</cp:revision>
  <dcterms:created xsi:type="dcterms:W3CDTF">2024-01-03T10:12:11Z</dcterms:created>
  <dcterms:modified xsi:type="dcterms:W3CDTF">2024-01-03T12:08:30Z</dcterms:modified>
</cp:coreProperties>
</file>