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Dosis Light"/>
      <p:regular r:id="rId41"/>
      <p:bold r:id="rId42"/>
    </p:embeddedFont>
    <p:embeddedFont>
      <p:font typeface="Dosis"/>
      <p:regular r:id="rId43"/>
      <p:bold r:id="rId44"/>
    </p:embeddedFont>
    <p:embeddedFont>
      <p:font typeface="Titillium Web"/>
      <p:regular r:id="rId45"/>
      <p:bold r:id="rId46"/>
      <p:italic r:id="rId47"/>
      <p:boldItalic r:id="rId48"/>
    </p:embeddedFont>
    <p:embeddedFont>
      <p:font typeface="Titillium Web Light"/>
      <p:regular r:id="rId49"/>
      <p:bold r:id="rId50"/>
      <p:italic r:id="rId51"/>
      <p:boldItalic r:id="rId52"/>
    </p:embeddedFont>
    <p:embeddedFont>
      <p:font typeface="Titillium Web Extra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gP9K9Sy8By9ItxBavTcvXApBbO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DosisLight-bold.fntdata"/><Relationship Id="rId41" Type="http://schemas.openxmlformats.org/officeDocument/2006/relationships/font" Target="fonts/DosisLight-regular.fntdata"/><Relationship Id="rId44" Type="http://schemas.openxmlformats.org/officeDocument/2006/relationships/font" Target="fonts/Dosis-bold.fntdata"/><Relationship Id="rId43" Type="http://schemas.openxmlformats.org/officeDocument/2006/relationships/font" Target="fonts/Dosis-regular.fntdata"/><Relationship Id="rId46" Type="http://schemas.openxmlformats.org/officeDocument/2006/relationships/font" Target="fonts/TitilliumWeb-bold.fntdata"/><Relationship Id="rId45" Type="http://schemas.openxmlformats.org/officeDocument/2006/relationships/font" Target="fonts/TitilliumWe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TitilliumWeb-boldItalic.fntdata"/><Relationship Id="rId47" Type="http://schemas.openxmlformats.org/officeDocument/2006/relationships/font" Target="fonts/TitilliumWeb-italic.fntdata"/><Relationship Id="rId49" Type="http://schemas.openxmlformats.org/officeDocument/2006/relationships/font" Target="fonts/TitilliumWeb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itilliumWebLight-italic.fntdata"/><Relationship Id="rId50" Type="http://schemas.openxmlformats.org/officeDocument/2006/relationships/font" Target="fonts/TitilliumWebLight-bold.fntdata"/><Relationship Id="rId53" Type="http://schemas.openxmlformats.org/officeDocument/2006/relationships/font" Target="fonts/TitilliumWebExtraLight-regular.fntdata"/><Relationship Id="rId52" Type="http://schemas.openxmlformats.org/officeDocument/2006/relationships/font" Target="fonts/TitilliumWebLight-boldItalic.fntdata"/><Relationship Id="rId11" Type="http://schemas.openxmlformats.org/officeDocument/2006/relationships/slide" Target="slides/slide6.xml"/><Relationship Id="rId55" Type="http://schemas.openxmlformats.org/officeDocument/2006/relationships/font" Target="fonts/TitilliumWebExtraLight-italic.fntdata"/><Relationship Id="rId10" Type="http://schemas.openxmlformats.org/officeDocument/2006/relationships/slide" Target="slides/slide5.xml"/><Relationship Id="rId54" Type="http://schemas.openxmlformats.org/officeDocument/2006/relationships/font" Target="fonts/TitilliumWebExtraLight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TitilliumWebExtra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0" name="Google Shape;38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Google Shape;389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7" name="Google Shape;38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Binary encoding makes modeling easier for numerical models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f18f69812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f18f69812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gf18f6981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Google Shape;3910;gf18f6981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gf18f69812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Google Shape;3916;gf18f69812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0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2" name="Google Shape;39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Ummm, yea...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8" name="Google Shape;39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Ummm, yea...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f1930ebf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f1930ebf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52.68%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gf7f51dfe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3" name="Google Shape;3943;gf7f51dfe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gf1930ebf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9" name="Google Shape;3949;gf1930eb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3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f18f69812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f18f6981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6" name="Google Shape;38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Q1 Determines if worth doing project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gf18f69812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1" name="Google Shape;3961;gf18f69812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5" name="Shape 3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6" name="Google Shape;3966;gf18f69812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7" name="Google Shape;3967;gf18f69812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f7f51dfe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f7f51dfe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Google Shape;3980;gf7f51dfe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1" name="Google Shape;3981;gf7f51dfe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0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gf7f51dfe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2" name="Google Shape;3992;gf7f51dfe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f18f69812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f18f69812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gf18f69812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3" name="Google Shape;4003;gf18f69812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7" name="Shape 4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8" name="Google Shape;4008;gf1930ebfe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9" name="Google Shape;4009;gf1930ebfe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3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gf1930ebfe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5" name="Google Shape;4015;gf1930ebfe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gf1930ebfe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2" name="Google Shape;4022;gf1930ebfe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2" name="Google Shape;38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7" name="Shape 4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8" name="Google Shape;4028;gf1930ebfe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9" name="Google Shape;4029;gf1930ebfe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gf1930ebfe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5" name="Google Shape;4035;gf1930ebfe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0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gf1930ebfe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2" name="Google Shape;4042;gf1930ebfe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6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gf1930ebfe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8" name="Google Shape;4048;gf1930ebfe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3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gf1930ebfe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5" name="Google Shape;4055;gf1930ebfe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9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gf1930ebfe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1" name="Google Shape;4061;gf1930ebfe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8" name="Google Shape;38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50">
                <a:solidFill>
                  <a:schemeClr val="dk1"/>
                </a:solidFill>
              </a:rPr>
              <a:t>habits of US consumers—seeking to improve our understanding of the shifting attitudes and behaviors that involve entertainment devices, advertising, media consumption, social media, and the Internet.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gf7f78668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5" name="Google Shape;3865;gf7f78668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Q3 is outcome of modeling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1" name="Google Shape;38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Things like Advertise to the Millenials </a:t>
            </a:r>
            <a:r>
              <a:rPr lang="en"/>
              <a:t>doesn't</a:t>
            </a:r>
            <a:r>
              <a:rPr lang="en"/>
              <a:t> work anymore.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6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gf18f69812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8" name="Google Shape;3878;gf18f69812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gf7f78668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Google Shape;3883;gf7f78668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f1930ebfe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f1930ebfe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1" name="Google Shape;11;p15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15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15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5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15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5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15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accent5"/>
        </a:solidFill>
      </p:bgPr>
    </p:bg>
    <p:spTree>
      <p:nvGrpSpPr>
        <p:cNvPr id="3232" name="Shape 3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3" name="Google Shape;3233;p24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4" name="Google Shape;3234;p24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24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24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24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24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24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24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24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24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24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24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24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24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24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24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24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24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24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24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24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24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24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24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24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24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24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24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24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24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24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24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24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24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24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24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24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24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24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24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24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24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24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24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24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24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24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24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24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24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24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24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24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24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24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24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24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24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1" name="Google Shape;3291;p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2" name="Google Shape;3292;p24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24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24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24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24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24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24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24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24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24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24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24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24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24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24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24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24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24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24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24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24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24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24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24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24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24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24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24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24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24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24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24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24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24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24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24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24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24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24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24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24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24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24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24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24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24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24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24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24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24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24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24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24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24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24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24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24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24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24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24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24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24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4" name="Google Shape;3354;p24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5" name="Google Shape;3355;p24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24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24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24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24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24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24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24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24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24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24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24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24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24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24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24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24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24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24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24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24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24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24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24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24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24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24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24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24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24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24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24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24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24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24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24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24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24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24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24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24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24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24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24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24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24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24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24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24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24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24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24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24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24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24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24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24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24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24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24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24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24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24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24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24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24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24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24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24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24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24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24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24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24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24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24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24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24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24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24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24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24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24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24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24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24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24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24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24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24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24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24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24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24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24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24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24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24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24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24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24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6" name="Google Shape;3456;p24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457" name="Google Shape;3457;p24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24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24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24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24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24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24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24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24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24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24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24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24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24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24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24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24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24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24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24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24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24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24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24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24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24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24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24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24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24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24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24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24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24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24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24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24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24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24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24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24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24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24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24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24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24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24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24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24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24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7" name="Google Shape;3507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6"/>
        </a:solidFill>
      </p:bgPr>
    </p:bg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9" name="Google Shape;3509;p25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10" name="Google Shape;3510;p25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2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25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25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25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2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25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2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25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25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25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25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25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25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25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2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25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25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25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25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25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25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25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25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2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25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2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25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25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25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2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25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25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25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2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25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2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25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2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25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2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25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25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25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2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25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2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25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2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25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2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25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25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25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25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2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25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2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25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2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25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25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25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2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25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2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25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2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25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25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25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25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2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25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2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25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25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25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25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25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25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25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2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25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2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25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9" name="Google Shape;3599;p25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0" name="Google Shape;3600;p25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1" name="Google Shape;3601;p25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2" name="Google Shape;3602;p25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3" name="Google Shape;3603;p25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25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2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25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2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25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25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25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25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25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25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25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2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25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2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25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25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25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2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25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25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25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2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25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25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2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25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25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25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25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25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2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25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2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25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2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25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2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25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25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25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2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25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2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25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25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25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25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25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25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25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2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25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2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25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2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25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2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25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25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25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25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2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25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2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25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1" name="Google Shape;3671;p25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2" name="Google Shape;3672;p25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25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25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25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25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2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25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2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25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25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25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25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25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25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25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2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25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25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25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25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25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25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25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25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2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25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2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25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25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25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25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25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25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25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2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25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2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25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25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25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25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25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25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25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2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25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2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Google Shape;3720;p25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Google Shape;3721;p25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Google Shape;3722;p25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3" name="Google Shape;3723;p25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4" name="Google Shape;3724;p25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Google Shape;3725;p25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Google Shape;3726;p25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Google Shape;3727;p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Google Shape;3728;p25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Google Shape;3729;p2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25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25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25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25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25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25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25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2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25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2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25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25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25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25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25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25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25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2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25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2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25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25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25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25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25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25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25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2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25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2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25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25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25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25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25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25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25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2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25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2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25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25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25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25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25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25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25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2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25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2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25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25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25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25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25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25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25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2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25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25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25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25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25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25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25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25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2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25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2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25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25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25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25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25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25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25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2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25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2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25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25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25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25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25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25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25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2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25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2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25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25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25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25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25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25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25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25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2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25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25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25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3" name="Google Shape;3833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36" name="Google Shape;3836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37" name="Google Shape;38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8" name="Google Shape;528;p1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529" name="Google Shape;529;p1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30" name="Google Shape;530;p1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1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588" name="Google Shape;588;p1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1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651" name="Google Shape;651;p1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2" name="Google Shape;752;p16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753" name="Google Shape;753;p1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4" name="Google Shape;8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286100"/>
            <a:ext cx="869152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07" name="Google Shape;807;p17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8" name="Google Shape;808;p17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09" name="Google Shape;809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0" name="Google Shape;810;p1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11" name="Google Shape;811;p1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1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869" name="Google Shape;869;p1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1" name="Google Shape;931;p1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932" name="Google Shape;932;p1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17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1034" name="Google Shape;1034;p1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8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6" name="Google Shape;1086;p18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1087" name="Google Shape;1087;p18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88" name="Google Shape;1088;p18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8" name="Google Shape;1168;p1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69" name="Google Shape;1169;p18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8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8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8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8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8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8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8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8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8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8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8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8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8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8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8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8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8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8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8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8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8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8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8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8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8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8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8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8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8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8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8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8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8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8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8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8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8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1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89" name="Google Shape;1289;p18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8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8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8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8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8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8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8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8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8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8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8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8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8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8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8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8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8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8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8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8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8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8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8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8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8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8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8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8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8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8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8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8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8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8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8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8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8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8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8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8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8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8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8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8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8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8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8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8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8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8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8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8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8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8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8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8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8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8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8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8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8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8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8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8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8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8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8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8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8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8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8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8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8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8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8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8" name="Google Shape;1498;p1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99" name="Google Shape;1499;p18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8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8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8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8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8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8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8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8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8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8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8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3"/>
        </a:solidFill>
      </p:bgPr>
    </p:bg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9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i="1" sz="3000"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i="1" sz="3000">
                <a:solidFill>
                  <a:schemeClr val="lt1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i="1" sz="3000">
                <a:solidFill>
                  <a:schemeClr val="lt1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i="1" sz="3000">
                <a:solidFill>
                  <a:schemeClr val="lt1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i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4" name="Google Shape;1604;p19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05" name="Google Shape;1605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6" name="Google Shape;1606;p1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607" name="Google Shape;1607;p19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7" name="Google Shape;1687;p19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688" name="Google Shape;1688;p19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9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9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9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9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9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9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9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9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9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9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9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9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9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9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9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9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9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9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9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9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9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9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9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9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9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9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9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9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9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9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9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9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9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9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9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9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9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9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9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9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9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9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9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9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9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9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9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9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9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9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9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9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9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9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9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9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9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9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9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9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9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9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9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9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9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9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9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9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9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9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9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9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9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9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9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9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9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9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9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9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9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9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9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9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9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9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9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9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9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9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9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9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9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9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9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9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9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9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7" name="Google Shape;1807;p19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808" name="Google Shape;1808;p19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9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9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9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9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9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9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9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9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9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9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9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9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9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9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9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9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9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9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9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9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9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9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9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9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9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9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9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9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9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9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9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9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9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9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9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9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9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9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9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9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9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9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9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9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9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9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9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9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19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19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19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19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19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19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9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9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9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9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9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9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19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7" name="Google Shape;2017;p19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2018" name="Google Shape;2018;p19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19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19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19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19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19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19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19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19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19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19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19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19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19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19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19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19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19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19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19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19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19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19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19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19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19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19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9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19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19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19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19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19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19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19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19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19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19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19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19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19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19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19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19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19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19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19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19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19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19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19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19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19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19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19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19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9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19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19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9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19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19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9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19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19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19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19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9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19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9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19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19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19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19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19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19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19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19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19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19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19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19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19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19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19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19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19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19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19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2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3" name="Google Shape;2123;p20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20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5" name="Google Shape;2125;p20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6" name="Google Shape;2126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7" name="Google Shape;2127;p2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8" name="Google Shape;2128;p2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5" name="Google Shape;2185;p2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6" name="Google Shape;2186;p2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8" name="Google Shape;2248;p2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9" name="Google Shape;2249;p2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0" name="Google Shape;2350;p20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351" name="Google Shape;2351;p2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3" name="Google Shape;2403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4" name="Google Shape;2404;p2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5" name="Google Shape;2405;p2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2" name="Google Shape;2462;p2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3" name="Google Shape;2463;p2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5" name="Google Shape;2525;p2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6" name="Google Shape;2526;p2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2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2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2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2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2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2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2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2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2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2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2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2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2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2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2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2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2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2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2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2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2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2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2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2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2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2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2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2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2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2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2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2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2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2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2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2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7" name="Google Shape;2627;p21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628" name="Google Shape;2628;p2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2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2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2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2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2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2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2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2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2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2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2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2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2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2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2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2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2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2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2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2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2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2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2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2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2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2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2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2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2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2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2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2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2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2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2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2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2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2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2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2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2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2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2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78" name="Google Shape;267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286100"/>
            <a:ext cx="869152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2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681" name="Google Shape;2681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2" name="Google Shape;2682;p2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3" name="Google Shape;2683;p22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2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2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2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2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2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22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22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2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2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2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2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2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22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22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2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2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2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2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2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22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22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2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2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2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2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2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22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22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22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22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22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22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22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22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22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22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22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22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22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2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22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22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22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22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22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2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22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22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22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22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22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2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22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22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22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22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0" name="Google Shape;2740;p22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41" name="Google Shape;2741;p22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22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22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22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22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22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22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22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22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22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22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22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22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22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22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22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22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22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22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22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22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22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22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22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22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22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22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22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22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22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2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2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22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22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2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2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2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2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2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2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2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2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2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2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2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2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2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2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2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2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2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2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2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2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2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2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2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2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2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22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22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2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3" name="Google Shape;2803;p2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4" name="Google Shape;2804;p22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2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2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2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2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2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2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22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22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22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22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22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2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2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2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2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2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2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2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2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2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2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2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2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2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2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2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2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2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2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2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22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2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2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2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2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2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2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2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2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2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2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2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2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2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2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2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2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2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2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2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2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2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2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2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2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2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2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2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2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2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2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2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2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2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2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2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2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2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2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2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2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2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2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2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22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22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22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22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22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22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22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22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22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22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2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2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2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2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22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22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2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2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2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2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2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22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22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22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22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22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5" name="Google Shape;2905;p22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2906" name="Google Shape;2906;p22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22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22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22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22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22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22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22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22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22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22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22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22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22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22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22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22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22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22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22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22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22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22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22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22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22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22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22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22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22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22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22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22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22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22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22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22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22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22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22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22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22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22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22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22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22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22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22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22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22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8" name="Google Shape;2958;p23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9" name="Google Shape;2959;p23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23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23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23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23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23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23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23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23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23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23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23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23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23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23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23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23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23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23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23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23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23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23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23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23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23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23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23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23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23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23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23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23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23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23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6" name="Google Shape;3016;p2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7" name="Google Shape;3017;p23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23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23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23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23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23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23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23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9" name="Google Shape;3079;p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80" name="Google Shape;3080;p23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23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23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23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23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23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23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23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23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p23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p23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p23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p23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p23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p23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p23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p23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p23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p23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23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23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23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23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23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23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23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23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23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23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23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23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23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23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23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23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23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23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23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23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23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23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23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23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23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23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23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23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23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23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23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23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23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23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23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23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23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23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23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23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23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23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23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23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23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23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23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23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23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23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23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23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23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23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23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23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23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23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23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23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23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23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23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23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23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23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23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23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23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23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23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23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23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1" name="Google Shape;3181;p23"/>
          <p:cNvGrpSpPr/>
          <p:nvPr/>
        </p:nvGrpSpPr>
        <p:grpSpPr>
          <a:xfrm rot="10800000">
            <a:off x="7682450" y="28707"/>
            <a:ext cx="1140783" cy="5086302"/>
            <a:chOff x="5608825" y="238125"/>
            <a:chExt cx="1174975" cy="5238750"/>
          </a:xfrm>
        </p:grpSpPr>
        <p:sp>
          <p:nvSpPr>
            <p:cNvPr id="3182" name="Google Shape;3182;p23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b="0" i="0" sz="36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b="0" i="0" sz="36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b="0" i="0" sz="36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b="0" i="0" sz="36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b="0" i="0" sz="36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b="0" i="0" sz="36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b="0" i="0" sz="36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b="0" i="0" sz="36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Light"/>
              <a:buNone/>
              <a:defRPr b="0" i="0" sz="36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"/>
          <p:cNvSpPr txBox="1"/>
          <p:nvPr>
            <p:ph type="ctrTitle"/>
          </p:nvPr>
        </p:nvSpPr>
        <p:spPr>
          <a:xfrm>
            <a:off x="67225" y="4060450"/>
            <a:ext cx="760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" sz="5000">
                <a:solidFill>
                  <a:srgbClr val="92D050"/>
                </a:solidFill>
                <a:latin typeface="Dosis"/>
                <a:ea typeface="Dosis"/>
                <a:cs typeface="Dosis"/>
                <a:sym typeface="Dosis"/>
              </a:rPr>
              <a:t>P</a:t>
            </a:r>
            <a:r>
              <a:rPr lang="en" sz="2500">
                <a:solidFill>
                  <a:srgbClr val="EEF1EE"/>
                </a:solidFill>
                <a:latin typeface="Dosis"/>
                <a:ea typeface="Dosis"/>
                <a:cs typeface="Dosis"/>
                <a:sym typeface="Dosis"/>
              </a:rPr>
              <a:t>ranav Katariya, </a:t>
            </a:r>
            <a:r>
              <a:rPr b="1" lang="en" sz="5000">
                <a:solidFill>
                  <a:srgbClr val="92D050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r>
              <a:rPr lang="en" sz="2500">
                <a:solidFill>
                  <a:srgbClr val="EEF1EE"/>
                </a:solidFill>
                <a:latin typeface="Dosis"/>
                <a:ea typeface="Dosis"/>
                <a:cs typeface="Dosis"/>
                <a:sym typeface="Dosis"/>
              </a:rPr>
              <a:t>asoom Patel, </a:t>
            </a:r>
            <a:r>
              <a:rPr b="1" lang="en" sz="5000">
                <a:solidFill>
                  <a:srgbClr val="92D050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r>
              <a:rPr lang="en" sz="2500">
                <a:solidFill>
                  <a:srgbClr val="EEF1EE"/>
                </a:solidFill>
                <a:latin typeface="Dosis"/>
                <a:ea typeface="Dosis"/>
                <a:cs typeface="Dosis"/>
                <a:sym typeface="Dosis"/>
              </a:rPr>
              <a:t>ax Sobkov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3843" name="Google Shape;3843;p1"/>
          <p:cNvSpPr txBox="1"/>
          <p:nvPr>
            <p:ph type="ctrTitle"/>
          </p:nvPr>
        </p:nvSpPr>
        <p:spPr>
          <a:xfrm>
            <a:off x="391750" y="1082075"/>
            <a:ext cx="59595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2D050"/>
                </a:solidFill>
                <a:latin typeface="Dosis"/>
                <a:ea typeface="Dosis"/>
                <a:cs typeface="Dosis"/>
                <a:sym typeface="Dosis"/>
              </a:rPr>
              <a:t>PMM</a:t>
            </a:r>
            <a:r>
              <a:rPr lang="en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Consulting</a:t>
            </a:r>
            <a:endParaRPr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Google Shape;3899;p11"/>
          <p:cNvSpPr txBox="1"/>
          <p:nvPr>
            <p:ph type="title"/>
          </p:nvPr>
        </p:nvSpPr>
        <p:spPr>
          <a:xfrm>
            <a:off x="1010075" y="1761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Binary Encoding</a:t>
            </a:r>
            <a:endParaRPr/>
          </a:p>
        </p:txBody>
      </p:sp>
      <p:pic>
        <p:nvPicPr>
          <p:cNvPr id="3900" name="Google Shape;39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033" y="1101401"/>
            <a:ext cx="5816892" cy="3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f18f698121_1_43"/>
          <p:cNvSpPr txBox="1"/>
          <p:nvPr>
            <p:ph type="title"/>
          </p:nvPr>
        </p:nvSpPr>
        <p:spPr>
          <a:xfrm>
            <a:off x="718300" y="4068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3906" name="Google Shape;3906;gf18f698121_1_43"/>
          <p:cNvSpPr txBox="1"/>
          <p:nvPr>
            <p:ph idx="1" type="body"/>
          </p:nvPr>
        </p:nvSpPr>
        <p:spPr>
          <a:xfrm>
            <a:off x="765800" y="12992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Interest in paying for faster internet</a:t>
            </a:r>
            <a:endParaRPr/>
          </a:p>
        </p:txBody>
      </p:sp>
      <p:pic>
        <p:nvPicPr>
          <p:cNvPr id="3907" name="Google Shape;3907;gf18f698121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948" y="2104600"/>
            <a:ext cx="3907650" cy="25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f18f698121_0_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3913" name="Google Shape;3913;gf18f698121_0_0"/>
          <p:cNvSpPr txBox="1"/>
          <p:nvPr>
            <p:ph idx="4294967295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f18f698121_1_1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Parameters</a:t>
            </a:r>
            <a:endParaRPr/>
          </a:p>
        </p:txBody>
      </p:sp>
      <p:sp>
        <p:nvSpPr>
          <p:cNvPr id="3919" name="Google Shape;3919;gf18f698121_1_1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All supervised learning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90/10 Train/Test Split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Fixed random seed (42)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3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p1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3925" name="Google Shape;39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650" y="1733550"/>
            <a:ext cx="46672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Google Shape;3930;p1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3931" name="Google Shape;39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650" y="1733550"/>
            <a:ext cx="46672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2" name="Google Shape;3932;p13"/>
          <p:cNvSpPr txBox="1"/>
          <p:nvPr>
            <p:ph type="title"/>
          </p:nvPr>
        </p:nvSpPr>
        <p:spPr>
          <a:xfrm rot="1653186">
            <a:off x="4985554" y="3248687"/>
            <a:ext cx="6761131" cy="8574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3"/>
                </a:solidFill>
              </a:rPr>
              <a:t>YIKES!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gf1930ebfed_0_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Tree(Zoomed in)</a:t>
            </a:r>
            <a:endParaRPr/>
          </a:p>
        </p:txBody>
      </p:sp>
      <p:pic>
        <p:nvPicPr>
          <p:cNvPr id="3938" name="Google Shape;3938;gf1930ebfe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00" y="1000710"/>
            <a:ext cx="7222325" cy="33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9" name="Google Shape;3939;gf1930ebfed_0_5"/>
          <p:cNvSpPr txBox="1"/>
          <p:nvPr/>
        </p:nvSpPr>
        <p:spPr>
          <a:xfrm>
            <a:off x="4572000" y="889750"/>
            <a:ext cx="207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tillium Web Light"/>
                <a:ea typeface="Titillium Web Light"/>
                <a:cs typeface="Titillium Web Light"/>
                <a:sym typeface="Titillium Web Light"/>
              </a:rPr>
              <a:t>Q10) </a:t>
            </a: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Which of the following do you plan to purchase in the next 12 months?  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Response: None of options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940" name="Google Shape;3940;gf1930ebfed_0_5"/>
          <p:cNvCxnSpPr/>
          <p:nvPr/>
        </p:nvCxnSpPr>
        <p:spPr>
          <a:xfrm rot="10800000">
            <a:off x="3876000" y="1170025"/>
            <a:ext cx="696000" cy="1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f7f51dfe87_0_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After Tree</a:t>
            </a:r>
            <a:endParaRPr/>
          </a:p>
        </p:txBody>
      </p:sp>
      <p:sp>
        <p:nvSpPr>
          <p:cNvPr id="3946" name="Google Shape;3946;gf7f51dfe87_0_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Tried many different models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Compared accuracies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Look into the best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0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gf1930ebfed_0_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3952" name="Google Shape;3952;gf1930ebfed_0_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Random Forest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Support Vector Machines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K-Nearest Neighbors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Gradient Boosting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Naive Bayes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gf18f698121_1_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3958" name="Google Shape;3958;gf18f698121_1_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Random Forest                       - 49.25%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Support Vector Machines     - 68.96%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K-Nearest Neighbors             - 66.87%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Gradient Boosting                  -  69.85%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Naive Bayes                             -  69.55%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Logistic Regression                -  71.04%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2"/>
          <p:cNvSpPr txBox="1"/>
          <p:nvPr>
            <p:ph type="title"/>
          </p:nvPr>
        </p:nvSpPr>
        <p:spPr>
          <a:xfrm>
            <a:off x="718300" y="3458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Business </a:t>
            </a:r>
            <a:r>
              <a:rPr lang="en"/>
              <a:t>Problem? 		</a:t>
            </a:r>
            <a:r>
              <a:rPr lang="en" sz="2400"/>
              <a:t>	 </a:t>
            </a:r>
            <a:endParaRPr sz="2400"/>
          </a:p>
        </p:txBody>
      </p:sp>
      <p:sp>
        <p:nvSpPr>
          <p:cNvPr id="3849" name="Google Shape;3849;p2"/>
          <p:cNvSpPr txBox="1"/>
          <p:nvPr>
            <p:ph idx="1" type="body"/>
          </p:nvPr>
        </p:nvSpPr>
        <p:spPr>
          <a:xfrm>
            <a:off x="718300" y="12710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Client – </a:t>
            </a:r>
            <a:r>
              <a:rPr b="1"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Xfinity Inc.</a:t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Who will pay for our “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lightning”</a:t>
            </a: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 Internet?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76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should we reach out to them?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Dosis Light"/>
                <a:ea typeface="Dosis Light"/>
                <a:cs typeface="Dosis Light"/>
                <a:sym typeface="Dosis Light"/>
              </a:rPr>
              <a:t>No Problem :)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gf18f698121_1_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</a:t>
            </a:r>
            <a:endParaRPr/>
          </a:p>
        </p:txBody>
      </p:sp>
      <p:sp>
        <p:nvSpPr>
          <p:cNvPr id="3964" name="Google Shape;3964;gf18f698121_1_1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Random Forest                       - 49.25%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Support Vector Machines     - 68.96%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K-Nearest Neighbors             - 66.87%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Gradient Boosting                  -  69.85%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Naive Bayes                             -  69.55%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Logistic Regression                -  71.04%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8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f18f698121_1_3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3970" name="Google Shape;3970;gf18f698121_1_3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Simpler Model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Explainability high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Excellent for binary classification</a:t>
            </a:r>
            <a:endParaRPr/>
          </a:p>
        </p:txBody>
      </p:sp>
      <p:pic>
        <p:nvPicPr>
          <p:cNvPr id="3971" name="Google Shape;3971;gf18f698121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650" y="3009900"/>
            <a:ext cx="32004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gf7f51dfe87_0_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Validation</a:t>
            </a:r>
            <a:endParaRPr/>
          </a:p>
        </p:txBody>
      </p:sp>
      <p:sp>
        <p:nvSpPr>
          <p:cNvPr id="3977" name="Google Shape;3977;gf7f51dfe87_0_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8" name="Google Shape;3978;gf7f51dfe8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888" y="1539338"/>
            <a:ext cx="56673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2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gf7f51dfe87_0_1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on Modeling </a:t>
            </a:r>
            <a:endParaRPr/>
          </a:p>
        </p:txBody>
      </p:sp>
      <p:sp>
        <p:nvSpPr>
          <p:cNvPr id="3984" name="Google Shape;3984;gf7f51dfe87_0_1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More false negatives than true positives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Point is to extract important predictors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5" name="Google Shape;3985;gf7f51dfe87_0_12"/>
          <p:cNvPicPr preferRelativeResize="0"/>
          <p:nvPr/>
        </p:nvPicPr>
        <p:blipFill rotWithShape="1">
          <a:blip r:embed="rId3">
            <a:alphaModFix/>
          </a:blip>
          <a:srcRect b="0" l="13835" r="17397" t="23704"/>
          <a:stretch/>
        </p:blipFill>
        <p:spPr>
          <a:xfrm>
            <a:off x="3236125" y="2775350"/>
            <a:ext cx="3386125" cy="21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6" name="Google Shape;3986;gf7f51dfe87_0_12"/>
          <p:cNvSpPr/>
          <p:nvPr/>
        </p:nvSpPr>
        <p:spPr>
          <a:xfrm>
            <a:off x="4452338" y="3386125"/>
            <a:ext cx="9537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</a:t>
            </a:r>
            <a:endParaRPr/>
          </a:p>
        </p:txBody>
      </p:sp>
      <p:sp>
        <p:nvSpPr>
          <p:cNvPr id="3987" name="Google Shape;3987;gf7f51dfe87_0_12"/>
          <p:cNvSpPr/>
          <p:nvPr/>
        </p:nvSpPr>
        <p:spPr>
          <a:xfrm>
            <a:off x="5558425" y="4095125"/>
            <a:ext cx="9537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</a:t>
            </a:r>
            <a:endParaRPr/>
          </a:p>
        </p:txBody>
      </p:sp>
      <p:sp>
        <p:nvSpPr>
          <p:cNvPr id="3988" name="Google Shape;3988;gf7f51dfe87_0_12"/>
          <p:cNvSpPr/>
          <p:nvPr/>
        </p:nvSpPr>
        <p:spPr>
          <a:xfrm>
            <a:off x="4452350" y="4095125"/>
            <a:ext cx="9537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</a:t>
            </a:r>
            <a:endParaRPr/>
          </a:p>
        </p:txBody>
      </p:sp>
      <p:sp>
        <p:nvSpPr>
          <p:cNvPr id="3989" name="Google Shape;3989;gf7f51dfe87_0_12"/>
          <p:cNvSpPr/>
          <p:nvPr/>
        </p:nvSpPr>
        <p:spPr>
          <a:xfrm>
            <a:off x="5558425" y="3386125"/>
            <a:ext cx="9537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39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f7f51dfe87_0_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on Features</a:t>
            </a:r>
            <a:endParaRPr/>
          </a:p>
        </p:txBody>
      </p:sp>
      <p:sp>
        <p:nvSpPr>
          <p:cNvPr id="3995" name="Google Shape;3995;gf7f51dfe87_0_2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Data usage / fixed time period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Work from home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Companies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gf18f698121_1_2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4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5" name="Google Shape;4005;gf18f698121_1_25"/>
          <p:cNvSpPr txBox="1"/>
          <p:nvPr>
            <p:ph type="title"/>
          </p:nvPr>
        </p:nvSpPr>
        <p:spPr>
          <a:xfrm>
            <a:off x="742675" y="812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Predictors</a:t>
            </a:r>
            <a:endParaRPr/>
          </a:p>
        </p:txBody>
      </p:sp>
      <p:pic>
        <p:nvPicPr>
          <p:cNvPr id="4006" name="Google Shape;4006;gf18f698121_1_25"/>
          <p:cNvPicPr preferRelativeResize="0"/>
          <p:nvPr/>
        </p:nvPicPr>
        <p:blipFill rotWithShape="1">
          <a:blip r:embed="rId3">
            <a:alphaModFix/>
          </a:blip>
          <a:srcRect b="-15460" l="0" r="-82381" t="0"/>
          <a:stretch/>
        </p:blipFill>
        <p:spPr>
          <a:xfrm>
            <a:off x="1133975" y="938600"/>
            <a:ext cx="6219425" cy="42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0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1" name="Google Shape;4011;gf1930ebfed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950"/>
            <a:ext cx="4419602" cy="45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2" name="Google Shape;4012;gf1930ebfed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325" y="983388"/>
            <a:ext cx="3035790" cy="32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f1930ebfed_1_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Predictors</a:t>
            </a:r>
            <a:endParaRPr/>
          </a:p>
        </p:txBody>
      </p:sp>
      <p:pic>
        <p:nvPicPr>
          <p:cNvPr id="4018" name="Google Shape;4018;gf1930ebfed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50" y="1596775"/>
            <a:ext cx="3035790" cy="3241924"/>
          </a:xfrm>
          <a:prstGeom prst="rect">
            <a:avLst/>
          </a:prstGeom>
          <a:noFill/>
          <a:ln>
            <a:noFill/>
          </a:ln>
        </p:spPr>
      </p:pic>
      <p:sp>
        <p:nvSpPr>
          <p:cNvPr id="4019" name="Google Shape;4019;gf1930ebfed_1_16"/>
          <p:cNvSpPr txBox="1"/>
          <p:nvPr/>
        </p:nvSpPr>
        <p:spPr>
          <a:xfrm>
            <a:off x="4018025" y="1596775"/>
            <a:ext cx="355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[Q10] Of those products you indicated you do not currently own, which of the following do you plan to purchase in the next 12 months? 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3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gf1930ebfed_1_5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Predictors</a:t>
            </a:r>
            <a:endParaRPr/>
          </a:p>
        </p:txBody>
      </p:sp>
      <p:pic>
        <p:nvPicPr>
          <p:cNvPr id="4025" name="Google Shape;4025;gf1930ebfed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00" y="1663450"/>
            <a:ext cx="3157700" cy="337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6" name="Google Shape;4026;gf1930ebfed_1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8890" y="1663450"/>
            <a:ext cx="5085110" cy="208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4"/>
          <p:cNvSpPr txBox="1"/>
          <p:nvPr>
            <p:ph type="title"/>
          </p:nvPr>
        </p:nvSpPr>
        <p:spPr>
          <a:xfrm>
            <a:off x="718300" y="3050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855" name="Google Shape;3855;p4"/>
          <p:cNvSpPr txBox="1"/>
          <p:nvPr>
            <p:ph idx="1" type="body"/>
          </p:nvPr>
        </p:nvSpPr>
        <p:spPr>
          <a:xfrm>
            <a:off x="670800" y="1251775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Entertainment media does your household use?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 you ever binge watch shows?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 you use Internet for social or personal Interests?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Employment status : student or non-student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0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1" name="Google Shape;4031;gf1930ebfed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950"/>
            <a:ext cx="4419602" cy="458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2" name="Google Shape;4032;gf1930ebfed_1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325" y="983388"/>
            <a:ext cx="3035790" cy="32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6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Google Shape;4037;gf1930ebfed_1_6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Predictors</a:t>
            </a:r>
            <a:endParaRPr/>
          </a:p>
        </p:txBody>
      </p:sp>
      <p:pic>
        <p:nvPicPr>
          <p:cNvPr id="4038" name="Google Shape;4038;gf1930ebfed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750" y="1596775"/>
            <a:ext cx="3035790" cy="3241924"/>
          </a:xfrm>
          <a:prstGeom prst="rect">
            <a:avLst/>
          </a:prstGeom>
          <a:noFill/>
          <a:ln>
            <a:noFill/>
          </a:ln>
        </p:spPr>
      </p:pic>
      <p:sp>
        <p:nvSpPr>
          <p:cNvPr id="4039" name="Google Shape;4039;gf1930ebfed_1_64"/>
          <p:cNvSpPr txBox="1"/>
          <p:nvPr/>
        </p:nvSpPr>
        <p:spPr>
          <a:xfrm>
            <a:off x="4018025" y="1596775"/>
            <a:ext cx="355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[Q10] Of those products you indicated you do not currently own, which of the following do you plan to purchase in the next 12 months? 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" name="Google Shape;4044;gf1930ebfed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5" y="79350"/>
            <a:ext cx="7565176" cy="49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5" name="Google Shape;4045;gf1930ebfed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675" y="1395300"/>
            <a:ext cx="3035790" cy="324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9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f1930ebfed_1_5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Predictors</a:t>
            </a:r>
            <a:endParaRPr/>
          </a:p>
        </p:txBody>
      </p:sp>
      <p:pic>
        <p:nvPicPr>
          <p:cNvPr id="4051" name="Google Shape;4051;gf1930ebfed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50" y="1712600"/>
            <a:ext cx="3035790" cy="324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2" name="Google Shape;4052;gf1930ebfed_1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565" y="1712600"/>
            <a:ext cx="5085110" cy="208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6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gf1930ebfed_1_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4058" name="Google Shape;4058;gf1930ebfed_1_4"/>
          <p:cNvSpPr txBox="1"/>
          <p:nvPr>
            <p:ph idx="4294967295" type="body"/>
          </p:nvPr>
        </p:nvSpPr>
        <p:spPr>
          <a:xfrm>
            <a:off x="718300" y="1733550"/>
            <a:ext cx="69726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Advertise to $30,000 - $100,000 income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Bundle with Tablets (Ipad, Surface Pro, etc)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Bundle with Routers (Cisco, TP-Link, etc)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▪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Advertise in Gaming forums (Twitch, Discord, Gaming conventions)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2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gf1930ebfed_1_3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064" name="Google Shape;4064;gf1930ebfed_1_35"/>
          <p:cNvSpPr txBox="1"/>
          <p:nvPr>
            <p:ph type="title"/>
          </p:nvPr>
        </p:nvSpPr>
        <p:spPr>
          <a:xfrm>
            <a:off x="1797000" y="3193350"/>
            <a:ext cx="6761100" cy="13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Q&amp;A,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i="1" lang="en"/>
              <a:t>ANALYZE </a:t>
            </a:r>
            <a:r>
              <a:rPr lang="en"/>
              <a:t> your </a:t>
            </a:r>
            <a:r>
              <a:rPr lang="en"/>
              <a:t>survey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3"/>
          <p:cNvSpPr txBox="1"/>
          <p:nvPr>
            <p:ph type="title"/>
          </p:nvPr>
        </p:nvSpPr>
        <p:spPr>
          <a:xfrm>
            <a:off x="697950" y="47475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Deloitte Digital Democracy Survey</a:t>
            </a:r>
            <a:endParaRPr/>
          </a:p>
        </p:txBody>
      </p:sp>
      <p:sp>
        <p:nvSpPr>
          <p:cNvPr id="3861" name="Google Shape;3861;p3"/>
          <p:cNvSpPr txBox="1"/>
          <p:nvPr>
            <p:ph idx="1" type="body"/>
          </p:nvPr>
        </p:nvSpPr>
        <p:spPr>
          <a:xfrm>
            <a:off x="3853300" y="1285700"/>
            <a:ext cx="3923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comes to rescue</a:t>
            </a:r>
            <a:endParaRPr/>
          </a:p>
        </p:txBody>
      </p:sp>
      <p:sp>
        <p:nvSpPr>
          <p:cNvPr id="3862" name="Google Shape;3862;p3"/>
          <p:cNvSpPr txBox="1"/>
          <p:nvPr>
            <p:ph idx="1" type="body"/>
          </p:nvPr>
        </p:nvSpPr>
        <p:spPr>
          <a:xfrm>
            <a:off x="599275" y="1980925"/>
            <a:ext cx="70617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 Questions on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</a:t>
            </a:r>
            <a:r>
              <a:rPr lang="en"/>
              <a:t> - </a:t>
            </a:r>
            <a:r>
              <a:rPr lang="en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Age, Location, Ethnicity, Children etc.</a:t>
            </a:r>
            <a:endParaRPr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Digital Content Consumption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f7f78668d4_0_4"/>
          <p:cNvSpPr txBox="1"/>
          <p:nvPr>
            <p:ph type="title"/>
          </p:nvPr>
        </p:nvSpPr>
        <p:spPr>
          <a:xfrm>
            <a:off x="718300" y="3050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Selection Contd.</a:t>
            </a:r>
            <a:endParaRPr/>
          </a:p>
        </p:txBody>
      </p:sp>
      <p:sp>
        <p:nvSpPr>
          <p:cNvPr id="3868" name="Google Shape;3868;gf7f78668d4_0_4"/>
          <p:cNvSpPr txBox="1"/>
          <p:nvPr>
            <p:ph idx="1" type="body"/>
          </p:nvPr>
        </p:nvSpPr>
        <p:spPr>
          <a:xfrm>
            <a:off x="670800" y="1251775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 you play </a:t>
            </a:r>
            <a:r>
              <a:rPr lang="en" sz="2000"/>
              <a:t>video</a:t>
            </a:r>
            <a:r>
              <a:rPr lang="en" sz="2000"/>
              <a:t> games while watching media?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your income?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 you plan to buy any entertainment products in the next 12 months?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subscriptions do you have/prefer?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p7"/>
          <p:cNvSpPr txBox="1"/>
          <p:nvPr>
            <p:ph type="title"/>
          </p:nvPr>
        </p:nvSpPr>
        <p:spPr>
          <a:xfrm>
            <a:off x="718300" y="393300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Notable Exclusions</a:t>
            </a:r>
            <a:endParaRPr/>
          </a:p>
        </p:txBody>
      </p:sp>
      <p:sp>
        <p:nvSpPr>
          <p:cNvPr id="3874" name="Google Shape;3874;p7"/>
          <p:cNvSpPr txBox="1"/>
          <p:nvPr>
            <p:ph idx="1" type="body"/>
          </p:nvPr>
        </p:nvSpPr>
        <p:spPr>
          <a:xfrm>
            <a:off x="718300" y="132640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demographics</a:t>
            </a:r>
            <a:endParaRPr/>
          </a:p>
          <a:p>
            <a:pPr indent="0" lvl="0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Age </a:t>
            </a:r>
            <a:endParaRPr/>
          </a:p>
          <a:p>
            <a:pPr indent="0" lvl="0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State</a:t>
            </a:r>
            <a:endParaRPr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Ethnicity etc.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5" name="Google Shape;3875;p7"/>
          <p:cNvCxnSpPr/>
          <p:nvPr/>
        </p:nvCxnSpPr>
        <p:spPr>
          <a:xfrm flipH="1">
            <a:off x="2795625" y="1728300"/>
            <a:ext cx="1445400" cy="2940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f18f698121_1_37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gf7f78668d4_0_14"/>
          <p:cNvSpPr txBox="1"/>
          <p:nvPr>
            <p:ph type="title"/>
          </p:nvPr>
        </p:nvSpPr>
        <p:spPr>
          <a:xfrm>
            <a:off x="718300" y="271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886" name="Google Shape;3886;gf7f78668d4_0_14"/>
          <p:cNvSpPr txBox="1"/>
          <p:nvPr>
            <p:ph idx="1" type="body"/>
          </p:nvPr>
        </p:nvSpPr>
        <p:spPr>
          <a:xfrm>
            <a:off x="718300" y="13196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Merged data from 2010 &amp; 2011. 2009?</a:t>
            </a:r>
            <a:endParaRPr sz="20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Removed rows with null survey answers</a:t>
            </a:r>
            <a:endParaRPr sz="20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23% of the Data Dropped - 3345 samples still significant</a:t>
            </a:r>
            <a:endParaRPr sz="2000"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pic>
        <p:nvPicPr>
          <p:cNvPr id="3887" name="Google Shape;3887;gf7f78668d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150" y="3335625"/>
            <a:ext cx="3187250" cy="15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gf1930ebfed_1_27"/>
          <p:cNvSpPr txBox="1"/>
          <p:nvPr>
            <p:ph type="title"/>
          </p:nvPr>
        </p:nvSpPr>
        <p:spPr>
          <a:xfrm>
            <a:off x="664025" y="6760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pic>
        <p:nvPicPr>
          <p:cNvPr id="3893" name="Google Shape;3893;gf1930ebfed_1_27"/>
          <p:cNvPicPr preferRelativeResize="0"/>
          <p:nvPr/>
        </p:nvPicPr>
        <p:blipFill rotWithShape="1">
          <a:blip r:embed="rId3">
            <a:alphaModFix/>
          </a:blip>
          <a:srcRect b="0" l="17484" r="0" t="2610"/>
          <a:stretch/>
        </p:blipFill>
        <p:spPr>
          <a:xfrm>
            <a:off x="1794275" y="330962"/>
            <a:ext cx="703650" cy="4712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4" name="Google Shape;3894;gf1930ebfed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438" y="925000"/>
            <a:ext cx="1892975" cy="39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