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72" r:id="rId17"/>
    <p:sldId id="2146847073" r:id="rId18"/>
    <p:sldId id="2146847062" r:id="rId19"/>
    <p:sldId id="2146847055" r:id="rId20"/>
    <p:sldId id="2146847059" r:id="rId21"/>
    <p:sldId id="2146847069" r:id="rId22"/>
    <p:sldId id="2146847074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oom58/Smart_Farming_Ag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Farming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Masoom Choudhary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Masoom Choudhary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IIST (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57AEAE-2FDC-60D5-E363-06BD6F3C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42" y="796741"/>
            <a:ext cx="7128514" cy="56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5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97915F-559E-F46C-D29D-B5D480A5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69" y="2124147"/>
            <a:ext cx="8719532" cy="43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1028-BFEB-00B3-F479-3DF41E25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81AC-A3B2-9B47-70C0-A8A96030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4E0-0176-C945-00BF-1C74569D5B01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C473A3-2783-3815-E1EF-88C2D8CF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11" y="2123292"/>
            <a:ext cx="8814009" cy="43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A459-5448-CE65-6502-48263ACA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E38A-674C-3C68-647A-30986846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BDEE-4AE9-7AB8-47B3-D040CA064F24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7315E5-8ECD-7B92-B8D9-9A576F6B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82602"/>
            <a:ext cx="8930640" cy="43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90F34-D071-E69D-E0E3-6692A0920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A1A1-61C6-7A29-3A77-C805E02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2138D-52FC-970F-118A-4BCA39301E43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0FF6F1-DAAA-A2D6-51B7-3FDAE1FC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82602"/>
            <a:ext cx="8712200" cy="46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6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The project successfully demonstrates how </a:t>
            </a:r>
            <a:r>
              <a:rPr lang="en-US" sz="2800" b="1" dirty="0"/>
              <a:t>AI and RAG</a:t>
            </a:r>
            <a:r>
              <a:rPr lang="en-US" sz="2800" dirty="0"/>
              <a:t> can provide </a:t>
            </a:r>
            <a:r>
              <a:rPr lang="en-US" sz="2800" b="1" dirty="0"/>
              <a:t>grounded, reliable agricultural advice</a:t>
            </a:r>
            <a:r>
              <a:rPr lang="en-US" sz="2800" dirty="0"/>
              <a:t> to small and marginal farmers.</a:t>
            </a:r>
          </a:p>
          <a:p>
            <a:r>
              <a:rPr lang="en-US" sz="2800" dirty="0"/>
              <a:t> By retrieving answers from real documents, the agent delivers </a:t>
            </a:r>
            <a:r>
              <a:rPr lang="en-US" sz="2800" b="1" dirty="0"/>
              <a:t>region-specific, season-aware</a:t>
            </a:r>
            <a:r>
              <a:rPr lang="en-US" sz="2800" dirty="0"/>
              <a:t> guidance on crops, soil, fertilizers, pest control, and mandi prices.</a:t>
            </a:r>
          </a:p>
          <a:p>
            <a:r>
              <a:rPr lang="en-US" sz="2800" dirty="0"/>
              <a:t> The solution is </a:t>
            </a:r>
            <a:r>
              <a:rPr lang="en-US" sz="2800" b="1" dirty="0"/>
              <a:t>farmer-friendly</a:t>
            </a:r>
            <a:r>
              <a:rPr lang="en-US" sz="2800" dirty="0"/>
              <a:t>, supporting </a:t>
            </a:r>
            <a:r>
              <a:rPr lang="en-US" sz="2800" b="1" dirty="0"/>
              <a:t>multilingual interaction</a:t>
            </a:r>
            <a:r>
              <a:rPr lang="en-US" sz="2800" dirty="0"/>
              <a:t> (Hindi/English) and removing barriers to information access.</a:t>
            </a:r>
          </a:p>
          <a:p>
            <a:r>
              <a:rPr lang="en-US" sz="2800" dirty="0"/>
              <a:t>Built using </a:t>
            </a:r>
            <a:r>
              <a:rPr lang="en-US" sz="2800" b="1" dirty="0"/>
              <a:t>IBM Watsonx.ai</a:t>
            </a:r>
            <a:r>
              <a:rPr lang="en-US" sz="2800" dirty="0"/>
              <a:t>, the agent combines modern cloud AI tools with </a:t>
            </a:r>
            <a:r>
              <a:rPr lang="en-US" sz="2800" b="1" dirty="0"/>
              <a:t>no-code configuration</a:t>
            </a:r>
            <a:r>
              <a:rPr lang="en-US" sz="2800" dirty="0"/>
              <a:t>, making it scalable and production-ready.</a:t>
            </a:r>
          </a:p>
          <a:p>
            <a:r>
              <a:rPr lang="en-US" sz="2800" dirty="0"/>
              <a:t> It enhances decision-making, reduces risks, and promotes </a:t>
            </a:r>
            <a:r>
              <a:rPr lang="en-US" sz="2800" b="1" dirty="0"/>
              <a:t>sustainable farming practices</a:t>
            </a:r>
            <a:r>
              <a:rPr lang="en-US" sz="2800" dirty="0"/>
              <a:t>, addressing real-world agricultural challenges.</a:t>
            </a:r>
          </a:p>
          <a:p>
            <a:r>
              <a:rPr lang="en-US" sz="2800" dirty="0"/>
              <a:t> The architecture is flexible, allowing future integration with </a:t>
            </a:r>
            <a:r>
              <a:rPr lang="en-US" sz="2800" b="1" dirty="0"/>
              <a:t>IoT sensors, weather APIs, satellite data, and mobile apps</a:t>
            </a:r>
            <a:r>
              <a:rPr lang="en-US" sz="2800" dirty="0"/>
              <a:t>.</a:t>
            </a:r>
          </a:p>
          <a:p>
            <a:r>
              <a:rPr lang="en-US" sz="2800" dirty="0"/>
              <a:t> Overall, this AI-powered agent bridges the knowledge gap in rural agriculture and </a:t>
            </a:r>
            <a:r>
              <a:rPr lang="en-US" sz="2800" b="1" dirty="0"/>
              <a:t>empowers farmers with data-driven insights</a:t>
            </a:r>
            <a:r>
              <a:rPr lang="en-US" sz="2800" dirty="0"/>
              <a:t>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Integration with Live Weather APIs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Mobile App Deployment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IoT Sensor Connectivity</a:t>
            </a:r>
          </a:p>
          <a:p>
            <a:pPr marL="305435" indent="-305435"/>
            <a:r>
              <a:rPr lang="en-IN" sz="2800" dirty="0"/>
              <a:t>Personalized Farmer Profiles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Integration with Government Portals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Voice Interaction &amp; IVR System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BE17CA-B2C3-B073-DE79-EDCD13B0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C08F83B7-7DC0-35F2-7F98-3D9CF111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664" y="1232452"/>
            <a:ext cx="6116976" cy="49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 descr="A certificate with a yellow ribbon and black text&#10;&#10;AI-generated content may be incorrect.">
            <a:extLst>
              <a:ext uri="{FF2B5EF4-FFF2-40B4-BE49-F238E27FC236}">
                <a16:creationId xmlns:a16="http://schemas.microsoft.com/office/drawing/2014/main" id="{ADC577E4-CC78-AEE1-51F7-C37EF735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56" y="1087120"/>
            <a:ext cx="6397270" cy="44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81F-07EB-A14C-DD3D-476F453F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 link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12FC-C6FC-6713-16A5-DCC15C78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:  </a:t>
            </a:r>
            <a:r>
              <a:rPr lang="en-US" dirty="0">
                <a:hlinkClick r:id="rId2"/>
              </a:rPr>
              <a:t>https://github.com/masoom58/Smart_Farming_Agent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6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Small and marginal farmers in rural India face difficulties in accessing timely, region-specific, and trustworthy agricultural advice. They often rely on outdated practices or unreliable sources, which leads to poor crop yield, incorrect fertilizer usage, and missed opportunities from government schemes.</a:t>
            </a:r>
          </a:p>
          <a:p>
            <a:pPr marL="0" indent="0">
              <a:buNone/>
            </a:pPr>
            <a:r>
              <a:rPr lang="en-US" sz="3200" dirty="0"/>
              <a:t> Manually seeking this information is challenging due to language barriers and lack of digital literacy.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  <a:p>
            <a:pPr marL="305435" indent="-305435"/>
            <a:r>
              <a:rPr lang="en-IN" dirty="0"/>
              <a:t>IBM Vector Indexing Service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This project tackles a real-world challenge by providing rural Indian farmers with an AI-powered agent that offers accurate, localized agricultural advice. Using </a:t>
            </a:r>
            <a:r>
              <a:rPr lang="en-US" sz="2800" b="1" dirty="0"/>
              <a:t>Retrieval-Augmented Generation (RAG)</a:t>
            </a:r>
            <a:r>
              <a:rPr lang="en-US" sz="2800" dirty="0"/>
              <a:t>, the agent retrieves answers directly from trusted documents like crop calendars, soil guides, and mandi price lists—making responses reliable and grounded. It supports both </a:t>
            </a:r>
            <a:r>
              <a:rPr lang="en-US" sz="2800" b="1" dirty="0"/>
              <a:t>Hindi and English</a:t>
            </a:r>
            <a:r>
              <a:rPr lang="en-US" sz="2800" dirty="0"/>
              <a:t>, improving accessibility for small-scale farmers.</a:t>
            </a:r>
          </a:p>
          <a:p>
            <a:r>
              <a:rPr lang="en-US" sz="2800" dirty="0"/>
              <a:t>Built on </a:t>
            </a:r>
            <a:r>
              <a:rPr lang="en-US" sz="2800" b="1" dirty="0"/>
              <a:t>IBM Watsonx.ai</a:t>
            </a:r>
            <a:r>
              <a:rPr lang="en-US" sz="2800" dirty="0"/>
              <a:t>, the solution uses enterprise-level cloud tools with a no-code interface, showing practical application of modern AI development. The agent provides season-aware, region-specific recommendations based on real agricultural data. It’s not only technically sound but also socially impactful—empowering farmers with data-driven decisions, supporting sustainable farming, and offering strong potential for future expansion with APIs or sensor data.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Small &amp; marginal farmers across rural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india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Agricultural offers and KVSs</a:t>
            </a:r>
          </a:p>
          <a:p>
            <a:pPr marL="305435" indent="-305435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Government agriculture department</a:t>
            </a:r>
          </a:p>
          <a:p>
            <a:pPr marL="305435" indent="-305435"/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AgriTech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 solution providers</a:t>
            </a:r>
          </a:p>
          <a:p>
            <a:pPr marL="305435" indent="-305435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Agricultural Universities &amp; Educators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7533BDA5-FEAD-13C1-8258-CB95F4F3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15" y="747514"/>
            <a:ext cx="7467823" cy="54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44AB05-A55C-3D0A-28C8-81520B967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165" y="889307"/>
            <a:ext cx="6580313" cy="5079386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1293</TotalTime>
  <Words>566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 Farming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Masoom Choudhary</cp:lastModifiedBy>
  <cp:revision>151</cp:revision>
  <dcterms:created xsi:type="dcterms:W3CDTF">2021-05-26T16:50:10Z</dcterms:created>
  <dcterms:modified xsi:type="dcterms:W3CDTF">2025-08-04T13:59:20Z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