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9"/>
  </p:notesMasterIdLst>
  <p:sldIdLst>
    <p:sldId id="293" r:id="rId5"/>
    <p:sldId id="299" r:id="rId6"/>
    <p:sldId id="300" r:id="rId7"/>
    <p:sldId id="314" r:id="rId8"/>
    <p:sldId id="303" r:id="rId9"/>
    <p:sldId id="304" r:id="rId10"/>
    <p:sldId id="305" r:id="rId11"/>
    <p:sldId id="306" r:id="rId12"/>
    <p:sldId id="310" r:id="rId13"/>
    <p:sldId id="307" r:id="rId14"/>
    <p:sldId id="309" r:id="rId15"/>
    <p:sldId id="311" r:id="rId16"/>
    <p:sldId id="312" r:id="rId17"/>
    <p:sldId id="31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3A8"/>
    <a:srgbClr val="74BF44"/>
    <a:srgbClr val="0163A8"/>
    <a:srgbClr val="99FFCC"/>
    <a:srgbClr val="FF7C80"/>
    <a:srgbClr val="FFFF99"/>
    <a:srgbClr val="CCFFCC"/>
    <a:srgbClr val="0000FF"/>
    <a:srgbClr val="EE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4383" autoAdjust="0"/>
  </p:normalViewPr>
  <p:slideViewPr>
    <p:cSldViewPr>
      <p:cViewPr varScale="1">
        <p:scale>
          <a:sx n="68" d="100"/>
          <a:sy n="68" d="100"/>
        </p:scale>
        <p:origin x="97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2F420-859C-42E0-94BD-CD52B2E63B6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F7593-3B6F-45C5-A61A-04F1BCEB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10313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310313"/>
            <a:ext cx="17526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12192000" cy="304800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1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  <a:endParaRPr lang="en-US" sz="1100" b="1" dirty="0">
              <a:latin typeface="Cocogoose 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-61367"/>
            <a:ext cx="1727200" cy="63697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02870"/>
            <a:ext cx="2057399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10313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1800" y="6310313"/>
            <a:ext cx="16002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12192000" cy="304800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1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  <a:endParaRPr lang="en-US" sz="1100" b="1" dirty="0">
              <a:latin typeface="Cocogoose 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-61367"/>
            <a:ext cx="1727200" cy="63697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02870"/>
            <a:ext cx="2057399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10313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7000" y="6310313"/>
            <a:ext cx="19050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12192000" cy="304800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1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  <a:endParaRPr lang="en-US" sz="1100" b="1" dirty="0">
              <a:latin typeface="Cocogoose 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-61367"/>
            <a:ext cx="1727200" cy="63697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02870"/>
            <a:ext cx="2057399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10313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310313"/>
            <a:ext cx="17526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12192000" cy="304800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1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  <a:endParaRPr lang="en-US" sz="1100" b="1" dirty="0">
              <a:latin typeface="Cocogoose 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-61367"/>
            <a:ext cx="1727200" cy="63697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02870"/>
            <a:ext cx="2057399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10313"/>
            <a:ext cx="9144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77400" y="6310313"/>
            <a:ext cx="25146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12192000" cy="304800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100" b="1" baseline="0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  <a:endParaRPr lang="en-US" sz="1100" b="1" dirty="0">
              <a:latin typeface="Cocogoose 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-61367"/>
            <a:ext cx="1727200" cy="63697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02870"/>
            <a:ext cx="2057399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1617614972,&quot;Placement&quot;:&quot;Footer&quot;,&quot;Top&quot;:524.725769,&quot;Left&quot;:444.737885,&quot;SlideWidth&quot;:960,&quot;SlideHeight&quot;:540}">
            <a:extLst>
              <a:ext uri="{FF2B5EF4-FFF2-40B4-BE49-F238E27FC236}">
                <a16:creationId xmlns:a16="http://schemas.microsoft.com/office/drawing/2014/main" id="{3C0D7364-063F-4966-A8F2-BF054FE89D5B}"/>
              </a:ext>
            </a:extLst>
          </p:cNvPr>
          <p:cNvSpPr txBox="1"/>
          <p:nvPr userDrawn="1"/>
        </p:nvSpPr>
        <p:spPr>
          <a:xfrm>
            <a:off x="5648171" y="6664017"/>
            <a:ext cx="89565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600">
                <a:solidFill>
                  <a:srgbClr val="C0C0C0"/>
                </a:solidFill>
                <a:latin typeface="Calibri" panose="020F0502020204030204" pitchFamily="34" charset="0"/>
              </a:rPr>
              <a:t>Sensitivity: Public (C4)</a:t>
            </a:r>
          </a:p>
        </p:txBody>
      </p:sp>
    </p:spTree>
    <p:extLst>
      <p:ext uri="{BB962C8B-B14F-4D97-AF65-F5344CB8AC3E}">
        <p14:creationId xmlns:p14="http://schemas.microsoft.com/office/powerpoint/2010/main" val="10065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7" r:id="rId3"/>
    <p:sldLayoutId id="2147483708" r:id="rId4"/>
    <p:sldLayoutId id="214748370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141920" cy="472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70680" y="990600"/>
            <a:ext cx="4834719" cy="785812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  <a:ea typeface="+mj-ea"/>
                <a:cs typeface="+mj-cs"/>
              </a:rPr>
              <a:t>OXYGEN PLANT- </a:t>
            </a: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  <a:ea typeface="+mj-ea"/>
                <a:cs typeface="+mj-cs"/>
              </a:rPr>
              <a:t>Tonnage Cryogenic Plant</a:t>
            </a:r>
            <a:endParaRPr lang="en-IN" dirty="0">
              <a:solidFill>
                <a:schemeClr val="bg2">
                  <a:lumMod val="25000"/>
                </a:schemeClr>
              </a:solidFill>
              <a:latin typeface="AR JULIAN" pitchFamily="2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5626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Oxygen Plant /O2N2 Plant /ASU 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it is needed. Oxygen  or Nitrogen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1 % of O2 Enrichment increase productivity by 2.5-4 %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320" y="685800"/>
            <a:ext cx="4364280" cy="53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170D4-4BFB-45B1-ADBB-BAF083F7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887200" cy="5938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ED93A-191A-43DE-B1A6-FF861DF8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85875"/>
            <a:ext cx="58674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6EF3D-9B34-495F-8B11-5AD9BFE0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1650"/>
            <a:ext cx="118110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6a48c84b-f917-4f49-afac-09a888999e5f" descr="Image">
            <a:extLst>
              <a:ext uri="{FF2B5EF4-FFF2-40B4-BE49-F238E27FC236}">
                <a16:creationId xmlns:a16="http://schemas.microsoft.com/office/drawing/2014/main" id="{F29CA5FB-C583-4A5D-BEDE-B559FF7C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98475"/>
            <a:ext cx="10896599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116C7-5793-4F27-853C-D0106EC6B9CA}"/>
              </a:ext>
            </a:extLst>
          </p:cNvPr>
          <p:cNvSpPr txBox="1"/>
          <p:nvPr/>
        </p:nvSpPr>
        <p:spPr>
          <a:xfrm>
            <a:off x="3505200" y="-9654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Oxygen Plant- (VPSA type)</a:t>
            </a:r>
          </a:p>
        </p:txBody>
      </p:sp>
    </p:spTree>
    <p:extLst>
      <p:ext uri="{BB962C8B-B14F-4D97-AF65-F5344CB8AC3E}">
        <p14:creationId xmlns:p14="http://schemas.microsoft.com/office/powerpoint/2010/main" val="372334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886FB-570E-49AD-8DC9-81374DC8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12039600" cy="6142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198A1-A841-48BB-BB63-690B4D591529}"/>
              </a:ext>
            </a:extLst>
          </p:cNvPr>
          <p:cNvSpPr txBox="1"/>
          <p:nvPr/>
        </p:nvSpPr>
        <p:spPr>
          <a:xfrm>
            <a:off x="3581400" y="-8731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Nitrogen PSA Plant</a:t>
            </a:r>
          </a:p>
        </p:txBody>
      </p:sp>
    </p:spTree>
    <p:extLst>
      <p:ext uri="{BB962C8B-B14F-4D97-AF65-F5344CB8AC3E}">
        <p14:creationId xmlns:p14="http://schemas.microsoft.com/office/powerpoint/2010/main" val="276051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4479D-971D-48D9-A27D-4F21EFA4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3324"/>
            <a:ext cx="11454732" cy="5426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5F3A5-0E1D-4AE5-A87B-7C7AFFD0CDE8}"/>
              </a:ext>
            </a:extLst>
          </p:cNvPr>
          <p:cNvSpPr txBox="1"/>
          <p:nvPr/>
        </p:nvSpPr>
        <p:spPr>
          <a:xfrm>
            <a:off x="3581400" y="-8731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Nitrogen PSA 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638C1-77FB-4A10-864A-504F52B7A1B0}"/>
              </a:ext>
            </a:extLst>
          </p:cNvPr>
          <p:cNvSpPr txBox="1"/>
          <p:nvPr/>
        </p:nvSpPr>
        <p:spPr>
          <a:xfrm>
            <a:off x="228600" y="533400"/>
            <a:ext cx="403860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of Plant: PSA Nitrogen Generator </a:t>
            </a:r>
          </a:p>
          <a:p>
            <a:r>
              <a:rPr lang="en-US" dirty="0"/>
              <a:t>Nitrogen flow: 800Nm3/</a:t>
            </a:r>
            <a:r>
              <a:rPr lang="en-US" dirty="0" err="1"/>
              <a:t>hr</a:t>
            </a:r>
            <a:r>
              <a:rPr lang="en-US" dirty="0"/>
              <a:t> ,</a:t>
            </a:r>
          </a:p>
          <a:p>
            <a:r>
              <a:rPr lang="en-US" dirty="0"/>
              <a:t>Purity : 98% ,</a:t>
            </a:r>
          </a:p>
          <a:p>
            <a:r>
              <a:rPr lang="en-US" dirty="0"/>
              <a:t>Pressure : 7 </a:t>
            </a:r>
            <a:r>
              <a:rPr lang="en-US" dirty="0" err="1"/>
              <a:t>barg</a:t>
            </a:r>
            <a:r>
              <a:rPr lang="en-US" dirty="0"/>
              <a:t> ,</a:t>
            </a:r>
          </a:p>
          <a:p>
            <a:r>
              <a:rPr lang="en-US" dirty="0"/>
              <a:t>Adsorbent: ZMS (Zeolite molecular sieve)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2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52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Air Separation Process Overview</a:t>
            </a:r>
            <a:endParaRPr lang="en-US" sz="2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6983"/>
            <a:ext cx="11811000" cy="56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248870"/>
            <a:ext cx="2971800" cy="923330"/>
          </a:xfrm>
          <a:prstGeom prst="rect">
            <a:avLst/>
          </a:prstGeom>
          <a:solidFill>
            <a:srgbClr val="FFCCCC"/>
          </a:solidFill>
          <a:ln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Air Compressor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DCAC &amp; EVC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 Purification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3"/>
          <p:cNvSpPr>
            <a:spLocks noChangeArrowheads="1"/>
          </p:cNvSpPr>
          <p:nvPr/>
        </p:nvSpPr>
        <p:spPr bwMode="auto">
          <a:xfrm>
            <a:off x="8650287" y="2185987"/>
            <a:ext cx="8350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Liquid O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8637587" y="2514600"/>
            <a:ext cx="825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Liquid N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9" name="Rectangle 5"/>
          <p:cNvSpPr>
            <a:spLocks noChangeArrowheads="1"/>
          </p:cNvSpPr>
          <p:nvPr/>
        </p:nvSpPr>
        <p:spPr bwMode="auto">
          <a:xfrm>
            <a:off x="457200" y="2867025"/>
            <a:ext cx="773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Molecular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Sieves</a:t>
            </a:r>
          </a:p>
        </p:txBody>
      </p:sp>
      <p:sp>
        <p:nvSpPr>
          <p:cNvPr id="220" name="Freeform 6"/>
          <p:cNvSpPr>
            <a:spLocks/>
          </p:cNvSpPr>
          <p:nvPr/>
        </p:nvSpPr>
        <p:spPr bwMode="auto">
          <a:xfrm>
            <a:off x="5537200" y="1031875"/>
            <a:ext cx="212725" cy="458787"/>
          </a:xfrm>
          <a:custGeom>
            <a:avLst/>
            <a:gdLst>
              <a:gd name="T0" fmla="*/ 0 w 145"/>
              <a:gd name="T1" fmla="*/ 0 h 289"/>
              <a:gd name="T2" fmla="*/ 0 w 145"/>
              <a:gd name="T3" fmla="*/ 2147483646 h 289"/>
              <a:gd name="T4" fmla="*/ 2147483646 w 145"/>
              <a:gd name="T5" fmla="*/ 2147483646 h 289"/>
              <a:gd name="T6" fmla="*/ 2147483646 w 145"/>
              <a:gd name="T7" fmla="*/ 2147483646 h 289"/>
              <a:gd name="T8" fmla="*/ 0 w 145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192"/>
                </a:lnTo>
                <a:lnTo>
                  <a:pt x="144" y="9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1" name="Freeform 7"/>
          <p:cNvSpPr>
            <a:spLocks/>
          </p:cNvSpPr>
          <p:nvPr/>
        </p:nvSpPr>
        <p:spPr bwMode="auto">
          <a:xfrm>
            <a:off x="5842000" y="1298575"/>
            <a:ext cx="212725" cy="458787"/>
          </a:xfrm>
          <a:custGeom>
            <a:avLst/>
            <a:gdLst>
              <a:gd name="T0" fmla="*/ 0 w 145"/>
              <a:gd name="T1" fmla="*/ 0 h 289"/>
              <a:gd name="T2" fmla="*/ 0 w 145"/>
              <a:gd name="T3" fmla="*/ 2147483646 h 289"/>
              <a:gd name="T4" fmla="*/ 2147483646 w 145"/>
              <a:gd name="T5" fmla="*/ 2147483646 h 289"/>
              <a:gd name="T6" fmla="*/ 2147483646 w 145"/>
              <a:gd name="T7" fmla="*/ 2147483646 h 289"/>
              <a:gd name="T8" fmla="*/ 0 w 145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192"/>
                </a:lnTo>
                <a:lnTo>
                  <a:pt x="144" y="9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22" name="Group 8"/>
          <p:cNvGrpSpPr>
            <a:grpSpLocks/>
          </p:cNvGrpSpPr>
          <p:nvPr/>
        </p:nvGrpSpPr>
        <p:grpSpPr bwMode="auto">
          <a:xfrm>
            <a:off x="6116637" y="1714500"/>
            <a:ext cx="585788" cy="285750"/>
            <a:chOff x="3876" y="1029"/>
            <a:chExt cx="383" cy="176"/>
          </a:xfrm>
        </p:grpSpPr>
        <p:sp>
          <p:nvSpPr>
            <p:cNvPr id="223" name="Arc 9"/>
            <p:cNvSpPr>
              <a:spLocks/>
            </p:cNvSpPr>
            <p:nvPr/>
          </p:nvSpPr>
          <p:spPr bwMode="auto">
            <a:xfrm>
              <a:off x="3876" y="1029"/>
              <a:ext cx="195" cy="176"/>
            </a:xfrm>
            <a:custGeom>
              <a:avLst/>
              <a:gdLst>
                <a:gd name="T0" fmla="*/ 0 w 21587"/>
                <a:gd name="T1" fmla="*/ 0 h 21600"/>
                <a:gd name="T2" fmla="*/ 0 w 21587"/>
                <a:gd name="T3" fmla="*/ 0 h 21600"/>
                <a:gd name="T4" fmla="*/ 0 w 215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7"/>
                <a:gd name="T10" fmla="*/ 0 h 21600"/>
                <a:gd name="T11" fmla="*/ 21587 w 215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7" h="21600" fill="none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</a:path>
                <a:path w="21587" h="21600" stroke="0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  <a:lnTo>
                    <a:pt x="21587" y="21600"/>
                  </a:lnTo>
                  <a:lnTo>
                    <a:pt x="-1" y="2086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4" name="Arc 10"/>
            <p:cNvSpPr>
              <a:spLocks/>
            </p:cNvSpPr>
            <p:nvPr/>
          </p:nvSpPr>
          <p:spPr bwMode="auto">
            <a:xfrm>
              <a:off x="4063" y="1029"/>
              <a:ext cx="196" cy="176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" name="Group 11"/>
          <p:cNvGrpSpPr>
            <a:grpSpLocks/>
          </p:cNvGrpSpPr>
          <p:nvPr/>
        </p:nvGrpSpPr>
        <p:grpSpPr bwMode="auto">
          <a:xfrm>
            <a:off x="6111875" y="5611812"/>
            <a:ext cx="593725" cy="330200"/>
            <a:chOff x="3860" y="3516"/>
            <a:chExt cx="414" cy="176"/>
          </a:xfrm>
        </p:grpSpPr>
        <p:sp>
          <p:nvSpPr>
            <p:cNvPr id="226" name="Arc 12"/>
            <p:cNvSpPr>
              <a:spLocks/>
            </p:cNvSpPr>
            <p:nvPr/>
          </p:nvSpPr>
          <p:spPr bwMode="auto">
            <a:xfrm rot="10800000">
              <a:off x="3860" y="3516"/>
              <a:ext cx="196" cy="176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Arc 13"/>
            <p:cNvSpPr>
              <a:spLocks/>
            </p:cNvSpPr>
            <p:nvPr/>
          </p:nvSpPr>
          <p:spPr bwMode="auto">
            <a:xfrm rot="10800000">
              <a:off x="4079" y="3516"/>
              <a:ext cx="195" cy="176"/>
            </a:xfrm>
            <a:custGeom>
              <a:avLst/>
              <a:gdLst>
                <a:gd name="T0" fmla="*/ 0 w 21587"/>
                <a:gd name="T1" fmla="*/ 0 h 21600"/>
                <a:gd name="T2" fmla="*/ 0 w 21587"/>
                <a:gd name="T3" fmla="*/ 0 h 21600"/>
                <a:gd name="T4" fmla="*/ 0 w 215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7"/>
                <a:gd name="T10" fmla="*/ 0 h 21600"/>
                <a:gd name="T11" fmla="*/ 21587 w 215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7" h="21600" fill="none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</a:path>
                <a:path w="21587" h="21600" stroke="0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  <a:lnTo>
                    <a:pt x="21587" y="21600"/>
                  </a:lnTo>
                  <a:lnTo>
                    <a:pt x="-1" y="2086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4"/>
          <p:cNvGrpSpPr>
            <a:grpSpLocks/>
          </p:cNvGrpSpPr>
          <p:nvPr/>
        </p:nvGrpSpPr>
        <p:grpSpPr bwMode="auto">
          <a:xfrm>
            <a:off x="6116637" y="4492625"/>
            <a:ext cx="585788" cy="280987"/>
            <a:chOff x="3876" y="2779"/>
            <a:chExt cx="383" cy="177"/>
          </a:xfrm>
        </p:grpSpPr>
        <p:sp>
          <p:nvSpPr>
            <p:cNvPr id="229" name="Arc 15"/>
            <p:cNvSpPr>
              <a:spLocks/>
            </p:cNvSpPr>
            <p:nvPr/>
          </p:nvSpPr>
          <p:spPr bwMode="auto">
            <a:xfrm>
              <a:off x="3876" y="2779"/>
              <a:ext cx="195" cy="177"/>
            </a:xfrm>
            <a:custGeom>
              <a:avLst/>
              <a:gdLst>
                <a:gd name="T0" fmla="*/ 0 w 21583"/>
                <a:gd name="T1" fmla="*/ 0 h 21600"/>
                <a:gd name="T2" fmla="*/ 0 w 21583"/>
                <a:gd name="T3" fmla="*/ 0 h 21600"/>
                <a:gd name="T4" fmla="*/ 0 w 2158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3"/>
                <a:gd name="T10" fmla="*/ 0 h 21600"/>
                <a:gd name="T11" fmla="*/ 21583 w 2158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3" h="21600" fill="none" extrusionOk="0">
                  <a:moveTo>
                    <a:pt x="-1" y="20745"/>
                  </a:moveTo>
                  <a:cubicBezTo>
                    <a:pt x="456" y="9200"/>
                    <a:pt x="9918" y="59"/>
                    <a:pt x="21472" y="0"/>
                  </a:cubicBezTo>
                </a:path>
                <a:path w="21583" h="21600" stroke="0" extrusionOk="0">
                  <a:moveTo>
                    <a:pt x="-1" y="20745"/>
                  </a:moveTo>
                  <a:cubicBezTo>
                    <a:pt x="456" y="9200"/>
                    <a:pt x="9918" y="59"/>
                    <a:pt x="21472" y="0"/>
                  </a:cubicBezTo>
                  <a:lnTo>
                    <a:pt x="21583" y="21600"/>
                  </a:lnTo>
                  <a:lnTo>
                    <a:pt x="-1" y="2074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Arc 16"/>
            <p:cNvSpPr>
              <a:spLocks/>
            </p:cNvSpPr>
            <p:nvPr/>
          </p:nvSpPr>
          <p:spPr bwMode="auto">
            <a:xfrm>
              <a:off x="4063" y="2779"/>
              <a:ext cx="196" cy="177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1992" y="0"/>
                    <a:pt x="21642" y="9595"/>
                    <a:pt x="21710" y="21477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1992" y="0"/>
                    <a:pt x="21642" y="9595"/>
                    <a:pt x="21710" y="21477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1" name="Line 17"/>
          <p:cNvSpPr>
            <a:spLocks noChangeShapeType="1"/>
          </p:cNvSpPr>
          <p:nvPr/>
        </p:nvSpPr>
        <p:spPr bwMode="auto">
          <a:xfrm>
            <a:off x="6134100" y="4171950"/>
            <a:ext cx="560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" name="Line 18"/>
          <p:cNvSpPr>
            <a:spLocks noChangeShapeType="1"/>
          </p:cNvSpPr>
          <p:nvPr/>
        </p:nvSpPr>
        <p:spPr bwMode="auto">
          <a:xfrm>
            <a:off x="6707187" y="2006600"/>
            <a:ext cx="0" cy="361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3" name="Line 19"/>
          <p:cNvSpPr>
            <a:spLocks noChangeShapeType="1"/>
          </p:cNvSpPr>
          <p:nvPr/>
        </p:nvSpPr>
        <p:spPr bwMode="auto">
          <a:xfrm>
            <a:off x="6113462" y="2006600"/>
            <a:ext cx="0" cy="361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34" name="Group 20"/>
          <p:cNvGrpSpPr>
            <a:grpSpLocks/>
          </p:cNvGrpSpPr>
          <p:nvPr/>
        </p:nvGrpSpPr>
        <p:grpSpPr bwMode="auto">
          <a:xfrm>
            <a:off x="6327775" y="4241800"/>
            <a:ext cx="153987" cy="146050"/>
            <a:chOff x="4007" y="2621"/>
            <a:chExt cx="106" cy="92"/>
          </a:xfrm>
        </p:grpSpPr>
        <p:sp>
          <p:nvSpPr>
            <p:cNvPr id="235" name="Rectangle 21"/>
            <p:cNvSpPr>
              <a:spLocks noChangeArrowheads="1"/>
            </p:cNvSpPr>
            <p:nvPr/>
          </p:nvSpPr>
          <p:spPr bwMode="auto">
            <a:xfrm>
              <a:off x="4010" y="2621"/>
              <a:ext cx="89" cy="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1800">
                <a:latin typeface="Arial" panose="020B0604020202020204" pitchFamily="34" charset="0"/>
              </a:endParaRPr>
            </a:p>
          </p:txBody>
        </p:sp>
        <p:sp>
          <p:nvSpPr>
            <p:cNvPr id="236" name="Arc 22"/>
            <p:cNvSpPr>
              <a:spLocks/>
            </p:cNvSpPr>
            <p:nvPr/>
          </p:nvSpPr>
          <p:spPr bwMode="auto">
            <a:xfrm>
              <a:off x="4107" y="2692"/>
              <a:ext cx="6" cy="19"/>
            </a:xfrm>
            <a:custGeom>
              <a:avLst/>
              <a:gdLst>
                <a:gd name="T0" fmla="*/ 0 w 26591"/>
                <a:gd name="T1" fmla="*/ 0 h 43200"/>
                <a:gd name="T2" fmla="*/ 0 w 26591"/>
                <a:gd name="T3" fmla="*/ 0 h 43200"/>
                <a:gd name="T4" fmla="*/ 0 w 26591"/>
                <a:gd name="T5" fmla="*/ 0 h 43200"/>
                <a:gd name="T6" fmla="*/ 0 60000 65536"/>
                <a:gd name="T7" fmla="*/ 0 60000 65536"/>
                <a:gd name="T8" fmla="*/ 0 60000 65536"/>
                <a:gd name="T9" fmla="*/ 0 w 26591"/>
                <a:gd name="T10" fmla="*/ 0 h 43200"/>
                <a:gd name="T11" fmla="*/ 26591 w 2659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91" h="43200" fill="none" extrusionOk="0">
                  <a:moveTo>
                    <a:pt x="958" y="379"/>
                  </a:moveTo>
                  <a:cubicBezTo>
                    <a:pt x="2288" y="127"/>
                    <a:pt x="3638" y="-1"/>
                    <a:pt x="4991" y="0"/>
                  </a:cubicBezTo>
                  <a:cubicBezTo>
                    <a:pt x="16920" y="0"/>
                    <a:pt x="26591" y="9670"/>
                    <a:pt x="26591" y="21600"/>
                  </a:cubicBezTo>
                  <a:cubicBezTo>
                    <a:pt x="26591" y="33529"/>
                    <a:pt x="16920" y="43200"/>
                    <a:pt x="4991" y="43200"/>
                  </a:cubicBezTo>
                  <a:cubicBezTo>
                    <a:pt x="3310" y="43200"/>
                    <a:pt x="1635" y="43003"/>
                    <a:pt x="-1" y="42615"/>
                  </a:cubicBezTo>
                </a:path>
                <a:path w="26591" h="43200" stroke="0" extrusionOk="0">
                  <a:moveTo>
                    <a:pt x="958" y="379"/>
                  </a:moveTo>
                  <a:cubicBezTo>
                    <a:pt x="2288" y="127"/>
                    <a:pt x="3638" y="-1"/>
                    <a:pt x="4991" y="0"/>
                  </a:cubicBezTo>
                  <a:cubicBezTo>
                    <a:pt x="16920" y="0"/>
                    <a:pt x="26591" y="9670"/>
                    <a:pt x="26591" y="21600"/>
                  </a:cubicBezTo>
                  <a:cubicBezTo>
                    <a:pt x="26591" y="33529"/>
                    <a:pt x="16920" y="43200"/>
                    <a:pt x="4991" y="43200"/>
                  </a:cubicBezTo>
                  <a:cubicBezTo>
                    <a:pt x="3310" y="43200"/>
                    <a:pt x="1635" y="43003"/>
                    <a:pt x="-1" y="42615"/>
                  </a:cubicBezTo>
                  <a:lnTo>
                    <a:pt x="4991" y="21600"/>
                  </a:lnTo>
                  <a:lnTo>
                    <a:pt x="958" y="37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Arc 23"/>
            <p:cNvSpPr>
              <a:spLocks/>
            </p:cNvSpPr>
            <p:nvPr/>
          </p:nvSpPr>
          <p:spPr bwMode="auto">
            <a:xfrm>
              <a:off x="4007" y="2645"/>
              <a:ext cx="4" cy="14"/>
            </a:xfrm>
            <a:custGeom>
              <a:avLst/>
              <a:gdLst>
                <a:gd name="T0" fmla="*/ 0 w 21600"/>
                <a:gd name="T1" fmla="*/ 0 h 41691"/>
                <a:gd name="T2" fmla="*/ 0 w 21600"/>
                <a:gd name="T3" fmla="*/ 0 h 41691"/>
                <a:gd name="T4" fmla="*/ 0 w 21600"/>
                <a:gd name="T5" fmla="*/ 0 h 416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691"/>
                <a:gd name="T11" fmla="*/ 21600 w 21600"/>
                <a:gd name="T12" fmla="*/ 41691 h 416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691" fill="none" extrusionOk="0">
                  <a:moveTo>
                    <a:pt x="15552" y="41691"/>
                  </a:moveTo>
                  <a:cubicBezTo>
                    <a:pt x="6336" y="39003"/>
                    <a:pt x="0" y="30555"/>
                    <a:pt x="0" y="20955"/>
                  </a:cubicBezTo>
                  <a:cubicBezTo>
                    <a:pt x="-1" y="11043"/>
                    <a:pt x="6745" y="2403"/>
                    <a:pt x="16360" y="-1"/>
                  </a:cubicBezTo>
                </a:path>
                <a:path w="21600" h="41691" stroke="0" extrusionOk="0">
                  <a:moveTo>
                    <a:pt x="15552" y="41691"/>
                  </a:moveTo>
                  <a:cubicBezTo>
                    <a:pt x="6336" y="39003"/>
                    <a:pt x="0" y="30555"/>
                    <a:pt x="0" y="20955"/>
                  </a:cubicBezTo>
                  <a:cubicBezTo>
                    <a:pt x="-1" y="11043"/>
                    <a:pt x="6745" y="2403"/>
                    <a:pt x="16360" y="-1"/>
                  </a:cubicBezTo>
                  <a:lnTo>
                    <a:pt x="21600" y="20955"/>
                  </a:lnTo>
                  <a:lnTo>
                    <a:pt x="15552" y="4169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8" name="Line 24"/>
          <p:cNvSpPr>
            <a:spLocks noChangeShapeType="1"/>
          </p:cNvSpPr>
          <p:nvPr/>
        </p:nvSpPr>
        <p:spPr bwMode="auto">
          <a:xfrm>
            <a:off x="6249987" y="4291012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Line 25"/>
          <p:cNvSpPr>
            <a:spLocks noChangeShapeType="1"/>
          </p:cNvSpPr>
          <p:nvPr/>
        </p:nvSpPr>
        <p:spPr bwMode="auto">
          <a:xfrm>
            <a:off x="6526212" y="4364037"/>
            <a:ext cx="30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Line 26"/>
          <p:cNvSpPr>
            <a:spLocks noChangeShapeType="1"/>
          </p:cNvSpPr>
          <p:nvPr/>
        </p:nvSpPr>
        <p:spPr bwMode="auto">
          <a:xfrm>
            <a:off x="6562725" y="4394200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Line 27"/>
          <p:cNvSpPr>
            <a:spLocks noChangeShapeType="1"/>
          </p:cNvSpPr>
          <p:nvPr/>
        </p:nvSpPr>
        <p:spPr bwMode="auto">
          <a:xfrm>
            <a:off x="6594475" y="4364037"/>
            <a:ext cx="25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Line 28"/>
          <p:cNvSpPr>
            <a:spLocks noChangeShapeType="1"/>
          </p:cNvSpPr>
          <p:nvPr/>
        </p:nvSpPr>
        <p:spPr bwMode="auto">
          <a:xfrm flipH="1">
            <a:off x="6224587" y="4313237"/>
            <a:ext cx="15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29"/>
          <p:cNvSpPr>
            <a:spLocks noChangeArrowheads="1"/>
          </p:cNvSpPr>
          <p:nvPr/>
        </p:nvSpPr>
        <p:spPr bwMode="auto">
          <a:xfrm>
            <a:off x="2290762" y="1647825"/>
            <a:ext cx="287338" cy="328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244" name="Line 30"/>
          <p:cNvSpPr>
            <a:spLocks noChangeShapeType="1"/>
          </p:cNvSpPr>
          <p:nvPr/>
        </p:nvSpPr>
        <p:spPr bwMode="auto">
          <a:xfrm flipV="1">
            <a:off x="2292350" y="1497012"/>
            <a:ext cx="298450" cy="560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4692650" y="2814637"/>
            <a:ext cx="330200" cy="668338"/>
          </a:xfrm>
          <a:custGeom>
            <a:avLst/>
            <a:gdLst>
              <a:gd name="T0" fmla="*/ 2147483646 w 226"/>
              <a:gd name="T1" fmla="*/ 0 h 421"/>
              <a:gd name="T2" fmla="*/ 2147483646 w 226"/>
              <a:gd name="T3" fmla="*/ 2147483646 h 421"/>
              <a:gd name="T4" fmla="*/ 0 w 226"/>
              <a:gd name="T5" fmla="*/ 2147483646 h 421"/>
              <a:gd name="T6" fmla="*/ 0 w 226"/>
              <a:gd name="T7" fmla="*/ 2147483646 h 421"/>
              <a:gd name="T8" fmla="*/ 2147483646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225" y="0"/>
                </a:moveTo>
                <a:lnTo>
                  <a:pt x="225" y="420"/>
                </a:lnTo>
                <a:lnTo>
                  <a:pt x="0" y="280"/>
                </a:lnTo>
                <a:lnTo>
                  <a:pt x="0" y="140"/>
                </a:lnTo>
                <a:lnTo>
                  <a:pt x="225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46" name="Group 35"/>
          <p:cNvGrpSpPr>
            <a:grpSpLocks/>
          </p:cNvGrpSpPr>
          <p:nvPr/>
        </p:nvGrpSpPr>
        <p:grpSpPr bwMode="auto">
          <a:xfrm>
            <a:off x="1176337" y="2871787"/>
            <a:ext cx="420688" cy="836613"/>
            <a:chOff x="492" y="1758"/>
            <a:chExt cx="287" cy="527"/>
          </a:xfrm>
        </p:grpSpPr>
        <p:grpSp>
          <p:nvGrpSpPr>
            <p:cNvPr id="247" name="Group 36"/>
            <p:cNvGrpSpPr>
              <a:grpSpLocks/>
            </p:cNvGrpSpPr>
            <p:nvPr/>
          </p:nvGrpSpPr>
          <p:grpSpPr bwMode="auto">
            <a:xfrm>
              <a:off x="492" y="1758"/>
              <a:ext cx="287" cy="527"/>
              <a:chOff x="492" y="1758"/>
              <a:chExt cx="287" cy="527"/>
            </a:xfrm>
          </p:grpSpPr>
          <p:grpSp>
            <p:nvGrpSpPr>
              <p:cNvPr id="252" name="Group 37"/>
              <p:cNvGrpSpPr>
                <a:grpSpLocks/>
              </p:cNvGrpSpPr>
              <p:nvPr/>
            </p:nvGrpSpPr>
            <p:grpSpPr bwMode="auto">
              <a:xfrm>
                <a:off x="507" y="1758"/>
                <a:ext cx="260" cy="48"/>
                <a:chOff x="507" y="1758"/>
                <a:chExt cx="260" cy="48"/>
              </a:xfrm>
            </p:grpSpPr>
            <p:sp>
              <p:nvSpPr>
                <p:cNvPr id="258" name="Arc 38"/>
                <p:cNvSpPr>
                  <a:spLocks/>
                </p:cNvSpPr>
                <p:nvPr/>
              </p:nvSpPr>
              <p:spPr bwMode="auto">
                <a:xfrm>
                  <a:off x="507" y="1759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9" name="Arc 39"/>
                <p:cNvSpPr>
                  <a:spLocks/>
                </p:cNvSpPr>
                <p:nvPr/>
              </p:nvSpPr>
              <p:spPr bwMode="auto">
                <a:xfrm>
                  <a:off x="636" y="1758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53" name="Group 40"/>
              <p:cNvGrpSpPr>
                <a:grpSpLocks/>
              </p:cNvGrpSpPr>
              <p:nvPr/>
            </p:nvGrpSpPr>
            <p:grpSpPr bwMode="auto">
              <a:xfrm>
                <a:off x="503" y="2237"/>
                <a:ext cx="276" cy="48"/>
                <a:chOff x="503" y="2237"/>
                <a:chExt cx="276" cy="48"/>
              </a:xfrm>
            </p:grpSpPr>
            <p:sp>
              <p:nvSpPr>
                <p:cNvPr id="256" name="Arc 41"/>
                <p:cNvSpPr>
                  <a:spLocks/>
                </p:cNvSpPr>
                <p:nvPr/>
              </p:nvSpPr>
              <p:spPr bwMode="auto">
                <a:xfrm rot="10800000">
                  <a:off x="503" y="2237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7" name="Arc 42"/>
                <p:cNvSpPr>
                  <a:spLocks/>
                </p:cNvSpPr>
                <p:nvPr/>
              </p:nvSpPr>
              <p:spPr bwMode="auto">
                <a:xfrm rot="10800000">
                  <a:off x="649" y="2238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254" name="Line 43"/>
              <p:cNvSpPr>
                <a:spLocks noChangeShapeType="1"/>
              </p:cNvSpPr>
              <p:nvPr/>
            </p:nvSpPr>
            <p:spPr bwMode="auto">
              <a:xfrm>
                <a:off x="492" y="1812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5" name="Line 44"/>
              <p:cNvSpPr>
                <a:spLocks noChangeShapeType="1"/>
              </p:cNvSpPr>
              <p:nvPr/>
            </p:nvSpPr>
            <p:spPr bwMode="auto">
              <a:xfrm>
                <a:off x="770" y="1808"/>
                <a:ext cx="0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48" name="Line 45"/>
            <p:cNvSpPr>
              <a:spLocks noChangeShapeType="1"/>
            </p:cNvSpPr>
            <p:nvPr/>
          </p:nvSpPr>
          <p:spPr bwMode="auto">
            <a:xfrm>
              <a:off x="515" y="1815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Line 46"/>
            <p:cNvSpPr>
              <a:spLocks noChangeShapeType="1"/>
            </p:cNvSpPr>
            <p:nvPr/>
          </p:nvSpPr>
          <p:spPr bwMode="auto">
            <a:xfrm>
              <a:off x="512" y="2199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Line 47"/>
            <p:cNvSpPr>
              <a:spLocks noChangeShapeType="1"/>
            </p:cNvSpPr>
            <p:nvPr/>
          </p:nvSpPr>
          <p:spPr bwMode="auto">
            <a:xfrm>
              <a:off x="515" y="1829"/>
              <a:ext cx="24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Line 48"/>
            <p:cNvSpPr>
              <a:spLocks noChangeShapeType="1"/>
            </p:cNvSpPr>
            <p:nvPr/>
          </p:nvSpPr>
          <p:spPr bwMode="auto">
            <a:xfrm flipH="1">
              <a:off x="496" y="1826"/>
              <a:ext cx="28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0" name="Group 49"/>
          <p:cNvGrpSpPr>
            <a:grpSpLocks/>
          </p:cNvGrpSpPr>
          <p:nvPr/>
        </p:nvGrpSpPr>
        <p:grpSpPr bwMode="auto">
          <a:xfrm>
            <a:off x="1778000" y="2867025"/>
            <a:ext cx="420687" cy="836612"/>
            <a:chOff x="903" y="1755"/>
            <a:chExt cx="287" cy="527"/>
          </a:xfrm>
        </p:grpSpPr>
        <p:grpSp>
          <p:nvGrpSpPr>
            <p:cNvPr id="261" name="Group 50"/>
            <p:cNvGrpSpPr>
              <a:grpSpLocks/>
            </p:cNvGrpSpPr>
            <p:nvPr/>
          </p:nvGrpSpPr>
          <p:grpSpPr bwMode="auto">
            <a:xfrm>
              <a:off x="903" y="1755"/>
              <a:ext cx="287" cy="527"/>
              <a:chOff x="903" y="1755"/>
              <a:chExt cx="287" cy="527"/>
            </a:xfrm>
          </p:grpSpPr>
          <p:grpSp>
            <p:nvGrpSpPr>
              <p:cNvPr id="266" name="Group 51"/>
              <p:cNvGrpSpPr>
                <a:grpSpLocks/>
              </p:cNvGrpSpPr>
              <p:nvPr/>
            </p:nvGrpSpPr>
            <p:grpSpPr bwMode="auto">
              <a:xfrm>
                <a:off x="918" y="1755"/>
                <a:ext cx="260" cy="48"/>
                <a:chOff x="918" y="1755"/>
                <a:chExt cx="260" cy="48"/>
              </a:xfrm>
            </p:grpSpPr>
            <p:sp>
              <p:nvSpPr>
                <p:cNvPr id="272" name="Arc 52"/>
                <p:cNvSpPr>
                  <a:spLocks/>
                </p:cNvSpPr>
                <p:nvPr/>
              </p:nvSpPr>
              <p:spPr bwMode="auto">
                <a:xfrm>
                  <a:off x="918" y="1756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3" name="Arc 53"/>
                <p:cNvSpPr>
                  <a:spLocks/>
                </p:cNvSpPr>
                <p:nvPr/>
              </p:nvSpPr>
              <p:spPr bwMode="auto">
                <a:xfrm>
                  <a:off x="1047" y="1755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7" name="Group 54"/>
              <p:cNvGrpSpPr>
                <a:grpSpLocks/>
              </p:cNvGrpSpPr>
              <p:nvPr/>
            </p:nvGrpSpPr>
            <p:grpSpPr bwMode="auto">
              <a:xfrm>
                <a:off x="914" y="2234"/>
                <a:ext cx="276" cy="48"/>
                <a:chOff x="914" y="2234"/>
                <a:chExt cx="276" cy="48"/>
              </a:xfrm>
            </p:grpSpPr>
            <p:sp>
              <p:nvSpPr>
                <p:cNvPr id="270" name="Arc 55"/>
                <p:cNvSpPr>
                  <a:spLocks/>
                </p:cNvSpPr>
                <p:nvPr/>
              </p:nvSpPr>
              <p:spPr bwMode="auto">
                <a:xfrm rot="10800000">
                  <a:off x="914" y="2234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1" name="Arc 56"/>
                <p:cNvSpPr>
                  <a:spLocks/>
                </p:cNvSpPr>
                <p:nvPr/>
              </p:nvSpPr>
              <p:spPr bwMode="auto">
                <a:xfrm rot="10800000">
                  <a:off x="1060" y="2235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268" name="Line 57"/>
              <p:cNvSpPr>
                <a:spLocks noChangeShapeType="1"/>
              </p:cNvSpPr>
              <p:nvPr/>
            </p:nvSpPr>
            <p:spPr bwMode="auto">
              <a:xfrm>
                <a:off x="903" y="1809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9" name="Line 58"/>
              <p:cNvSpPr>
                <a:spLocks noChangeShapeType="1"/>
              </p:cNvSpPr>
              <p:nvPr/>
            </p:nvSpPr>
            <p:spPr bwMode="auto">
              <a:xfrm>
                <a:off x="1181" y="1805"/>
                <a:ext cx="0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2" name="Line 59"/>
            <p:cNvSpPr>
              <a:spLocks noChangeShapeType="1"/>
            </p:cNvSpPr>
            <p:nvPr/>
          </p:nvSpPr>
          <p:spPr bwMode="auto">
            <a:xfrm>
              <a:off x="926" y="1812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Line 60"/>
            <p:cNvSpPr>
              <a:spLocks noChangeShapeType="1"/>
            </p:cNvSpPr>
            <p:nvPr/>
          </p:nvSpPr>
          <p:spPr bwMode="auto">
            <a:xfrm>
              <a:off x="923" y="219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Line 61"/>
            <p:cNvSpPr>
              <a:spLocks noChangeShapeType="1"/>
            </p:cNvSpPr>
            <p:nvPr/>
          </p:nvSpPr>
          <p:spPr bwMode="auto">
            <a:xfrm>
              <a:off x="926" y="1826"/>
              <a:ext cx="24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Line 62"/>
            <p:cNvSpPr>
              <a:spLocks noChangeShapeType="1"/>
            </p:cNvSpPr>
            <p:nvPr/>
          </p:nvSpPr>
          <p:spPr bwMode="auto">
            <a:xfrm flipH="1">
              <a:off x="907" y="1823"/>
              <a:ext cx="28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4" name="Group 63"/>
          <p:cNvGrpSpPr>
            <a:grpSpLocks/>
          </p:cNvGrpSpPr>
          <p:nvPr/>
        </p:nvGrpSpPr>
        <p:grpSpPr bwMode="auto">
          <a:xfrm>
            <a:off x="1374775" y="3713162"/>
            <a:ext cx="631825" cy="593725"/>
            <a:chOff x="627" y="2288"/>
            <a:chExt cx="432" cy="374"/>
          </a:xfrm>
        </p:grpSpPr>
        <p:grpSp>
          <p:nvGrpSpPr>
            <p:cNvPr id="275" name="Group 64"/>
            <p:cNvGrpSpPr>
              <a:grpSpLocks/>
            </p:cNvGrpSpPr>
            <p:nvPr/>
          </p:nvGrpSpPr>
          <p:grpSpPr bwMode="auto">
            <a:xfrm>
              <a:off x="627" y="2288"/>
              <a:ext cx="432" cy="337"/>
              <a:chOff x="627" y="2288"/>
              <a:chExt cx="432" cy="337"/>
            </a:xfrm>
          </p:grpSpPr>
          <p:sp>
            <p:nvSpPr>
              <p:cNvPr id="280" name="Line 65"/>
              <p:cNvSpPr>
                <a:spLocks noChangeShapeType="1"/>
              </p:cNvSpPr>
              <p:nvPr/>
            </p:nvSpPr>
            <p:spPr bwMode="auto">
              <a:xfrm>
                <a:off x="627" y="2288"/>
                <a:ext cx="0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1" name="Line 66"/>
              <p:cNvSpPr>
                <a:spLocks noChangeShapeType="1"/>
              </p:cNvSpPr>
              <p:nvPr/>
            </p:nvSpPr>
            <p:spPr bwMode="auto">
              <a:xfrm>
                <a:off x="1059" y="228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2" name="Line 67"/>
              <p:cNvSpPr>
                <a:spLocks noChangeShapeType="1"/>
              </p:cNvSpPr>
              <p:nvPr/>
            </p:nvSpPr>
            <p:spPr bwMode="auto">
              <a:xfrm>
                <a:off x="641" y="2625"/>
                <a:ext cx="4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3" name="Line 68"/>
              <p:cNvSpPr>
                <a:spLocks noChangeShapeType="1"/>
              </p:cNvSpPr>
              <p:nvPr/>
            </p:nvSpPr>
            <p:spPr bwMode="auto">
              <a:xfrm>
                <a:off x="641" y="2445"/>
                <a:ext cx="4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76" name="Freeform 69"/>
            <p:cNvSpPr>
              <a:spLocks/>
            </p:cNvSpPr>
            <p:nvPr/>
          </p:nvSpPr>
          <p:spPr bwMode="auto">
            <a:xfrm>
              <a:off x="654" y="2411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7" name="Freeform 70"/>
            <p:cNvSpPr>
              <a:spLocks/>
            </p:cNvSpPr>
            <p:nvPr/>
          </p:nvSpPr>
          <p:spPr bwMode="auto">
            <a:xfrm>
              <a:off x="914" y="2408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8" name="Freeform 71"/>
            <p:cNvSpPr>
              <a:spLocks/>
            </p:cNvSpPr>
            <p:nvPr/>
          </p:nvSpPr>
          <p:spPr bwMode="auto">
            <a:xfrm>
              <a:off x="657" y="2585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9" name="Freeform 72"/>
            <p:cNvSpPr>
              <a:spLocks/>
            </p:cNvSpPr>
            <p:nvPr/>
          </p:nvSpPr>
          <p:spPr bwMode="auto">
            <a:xfrm>
              <a:off x="917" y="2591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4" name="Group 73"/>
          <p:cNvGrpSpPr>
            <a:grpSpLocks/>
          </p:cNvGrpSpPr>
          <p:nvPr/>
        </p:nvGrpSpPr>
        <p:grpSpPr bwMode="auto">
          <a:xfrm>
            <a:off x="1370012" y="2227262"/>
            <a:ext cx="623888" cy="622300"/>
            <a:chOff x="624" y="1352"/>
            <a:chExt cx="426" cy="392"/>
          </a:xfrm>
        </p:grpSpPr>
        <p:grpSp>
          <p:nvGrpSpPr>
            <p:cNvPr id="285" name="Group 74"/>
            <p:cNvGrpSpPr>
              <a:grpSpLocks/>
            </p:cNvGrpSpPr>
            <p:nvPr/>
          </p:nvGrpSpPr>
          <p:grpSpPr bwMode="auto">
            <a:xfrm>
              <a:off x="624" y="1383"/>
              <a:ext cx="426" cy="361"/>
              <a:chOff x="624" y="1383"/>
              <a:chExt cx="426" cy="361"/>
            </a:xfrm>
          </p:grpSpPr>
          <p:sp>
            <p:nvSpPr>
              <p:cNvPr id="290" name="Line 75"/>
              <p:cNvSpPr>
                <a:spLocks noChangeShapeType="1"/>
              </p:cNvSpPr>
              <p:nvPr/>
            </p:nvSpPr>
            <p:spPr bwMode="auto">
              <a:xfrm flipV="1">
                <a:off x="624" y="1383"/>
                <a:ext cx="0" cy="3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1" name="Line 76"/>
              <p:cNvSpPr>
                <a:spLocks noChangeShapeType="1"/>
              </p:cNvSpPr>
              <p:nvPr/>
            </p:nvSpPr>
            <p:spPr bwMode="auto">
              <a:xfrm flipV="1">
                <a:off x="1050" y="1392"/>
                <a:ext cx="0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2" name="Line 77"/>
              <p:cNvSpPr>
                <a:spLocks noChangeShapeType="1"/>
              </p:cNvSpPr>
              <p:nvPr/>
            </p:nvSpPr>
            <p:spPr bwMode="auto">
              <a:xfrm>
                <a:off x="638" y="1388"/>
                <a:ext cx="4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3" name="Line 78"/>
              <p:cNvSpPr>
                <a:spLocks noChangeShapeType="1"/>
              </p:cNvSpPr>
              <p:nvPr/>
            </p:nvSpPr>
            <p:spPr bwMode="auto">
              <a:xfrm>
                <a:off x="638" y="1568"/>
                <a:ext cx="4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86" name="Freeform 79"/>
            <p:cNvSpPr>
              <a:spLocks/>
            </p:cNvSpPr>
            <p:nvPr/>
          </p:nvSpPr>
          <p:spPr bwMode="auto">
            <a:xfrm>
              <a:off x="651" y="1532"/>
              <a:ext cx="109" cy="71"/>
            </a:xfrm>
            <a:custGeom>
              <a:avLst/>
              <a:gdLst>
                <a:gd name="T0" fmla="*/ 0 w 109"/>
                <a:gd name="T1" fmla="*/ 67 h 71"/>
                <a:gd name="T2" fmla="*/ 0 w 109"/>
                <a:gd name="T3" fmla="*/ 0 h 71"/>
                <a:gd name="T4" fmla="*/ 108 w 109"/>
                <a:gd name="T5" fmla="*/ 70 h 71"/>
                <a:gd name="T6" fmla="*/ 108 w 109"/>
                <a:gd name="T7" fmla="*/ 3 h 71"/>
                <a:gd name="T8" fmla="*/ 0 w 109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71"/>
                <a:gd name="T17" fmla="*/ 109 w 10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71">
                  <a:moveTo>
                    <a:pt x="0" y="67"/>
                  </a:moveTo>
                  <a:lnTo>
                    <a:pt x="0" y="0"/>
                  </a:lnTo>
                  <a:lnTo>
                    <a:pt x="108" y="70"/>
                  </a:lnTo>
                  <a:lnTo>
                    <a:pt x="108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7" name="Freeform 80"/>
            <p:cNvSpPr>
              <a:spLocks/>
            </p:cNvSpPr>
            <p:nvPr/>
          </p:nvSpPr>
          <p:spPr bwMode="auto">
            <a:xfrm>
              <a:off x="907" y="1535"/>
              <a:ext cx="109" cy="71"/>
            </a:xfrm>
            <a:custGeom>
              <a:avLst/>
              <a:gdLst>
                <a:gd name="T0" fmla="*/ 0 w 109"/>
                <a:gd name="T1" fmla="*/ 67 h 71"/>
                <a:gd name="T2" fmla="*/ 0 w 109"/>
                <a:gd name="T3" fmla="*/ 0 h 71"/>
                <a:gd name="T4" fmla="*/ 108 w 109"/>
                <a:gd name="T5" fmla="*/ 70 h 71"/>
                <a:gd name="T6" fmla="*/ 108 w 109"/>
                <a:gd name="T7" fmla="*/ 3 h 71"/>
                <a:gd name="T8" fmla="*/ 0 w 109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71"/>
                <a:gd name="T17" fmla="*/ 109 w 10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71">
                  <a:moveTo>
                    <a:pt x="0" y="67"/>
                  </a:moveTo>
                  <a:lnTo>
                    <a:pt x="0" y="0"/>
                  </a:lnTo>
                  <a:lnTo>
                    <a:pt x="108" y="70"/>
                  </a:lnTo>
                  <a:lnTo>
                    <a:pt x="108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8" name="Freeform 81"/>
            <p:cNvSpPr>
              <a:spLocks/>
            </p:cNvSpPr>
            <p:nvPr/>
          </p:nvSpPr>
          <p:spPr bwMode="auto">
            <a:xfrm>
              <a:off x="654" y="1358"/>
              <a:ext cx="110" cy="71"/>
            </a:xfrm>
            <a:custGeom>
              <a:avLst/>
              <a:gdLst>
                <a:gd name="T0" fmla="*/ 0 w 110"/>
                <a:gd name="T1" fmla="*/ 67 h 71"/>
                <a:gd name="T2" fmla="*/ 0 w 110"/>
                <a:gd name="T3" fmla="*/ 0 h 71"/>
                <a:gd name="T4" fmla="*/ 109 w 110"/>
                <a:gd name="T5" fmla="*/ 70 h 71"/>
                <a:gd name="T6" fmla="*/ 109 w 110"/>
                <a:gd name="T7" fmla="*/ 3 h 71"/>
                <a:gd name="T8" fmla="*/ 0 w 110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71"/>
                <a:gd name="T17" fmla="*/ 110 w 1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71">
                  <a:moveTo>
                    <a:pt x="0" y="67"/>
                  </a:moveTo>
                  <a:lnTo>
                    <a:pt x="0" y="0"/>
                  </a:lnTo>
                  <a:lnTo>
                    <a:pt x="109" y="70"/>
                  </a:lnTo>
                  <a:lnTo>
                    <a:pt x="109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9" name="Freeform 82"/>
            <p:cNvSpPr>
              <a:spLocks/>
            </p:cNvSpPr>
            <p:nvPr/>
          </p:nvSpPr>
          <p:spPr bwMode="auto">
            <a:xfrm>
              <a:off x="910" y="1352"/>
              <a:ext cx="110" cy="71"/>
            </a:xfrm>
            <a:custGeom>
              <a:avLst/>
              <a:gdLst>
                <a:gd name="T0" fmla="*/ 0 w 110"/>
                <a:gd name="T1" fmla="*/ 67 h 71"/>
                <a:gd name="T2" fmla="*/ 0 w 110"/>
                <a:gd name="T3" fmla="*/ 0 h 71"/>
                <a:gd name="T4" fmla="*/ 109 w 110"/>
                <a:gd name="T5" fmla="*/ 70 h 71"/>
                <a:gd name="T6" fmla="*/ 109 w 110"/>
                <a:gd name="T7" fmla="*/ 3 h 71"/>
                <a:gd name="T8" fmla="*/ 0 w 110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71"/>
                <a:gd name="T17" fmla="*/ 110 w 1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71">
                  <a:moveTo>
                    <a:pt x="0" y="67"/>
                  </a:moveTo>
                  <a:lnTo>
                    <a:pt x="0" y="0"/>
                  </a:lnTo>
                  <a:lnTo>
                    <a:pt x="109" y="70"/>
                  </a:lnTo>
                  <a:lnTo>
                    <a:pt x="109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4" name="Rectangle 83"/>
          <p:cNvSpPr>
            <a:spLocks noChangeArrowheads="1"/>
          </p:cNvSpPr>
          <p:nvPr/>
        </p:nvSpPr>
        <p:spPr bwMode="auto">
          <a:xfrm>
            <a:off x="2606675" y="2668587"/>
            <a:ext cx="1488814" cy="1730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295" name="Line 84"/>
          <p:cNvSpPr>
            <a:spLocks noChangeShapeType="1"/>
          </p:cNvSpPr>
          <p:nvPr/>
        </p:nvSpPr>
        <p:spPr bwMode="auto">
          <a:xfrm>
            <a:off x="3457575" y="2684462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" name="Line 85"/>
          <p:cNvSpPr>
            <a:spLocks noChangeShapeType="1"/>
          </p:cNvSpPr>
          <p:nvPr/>
        </p:nvSpPr>
        <p:spPr bwMode="auto">
          <a:xfrm>
            <a:off x="3149600" y="2693987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" name="Line 86"/>
          <p:cNvSpPr>
            <a:spLocks noChangeShapeType="1"/>
          </p:cNvSpPr>
          <p:nvPr/>
        </p:nvSpPr>
        <p:spPr bwMode="auto">
          <a:xfrm>
            <a:off x="3738562" y="2689225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8" name="Line 87"/>
          <p:cNvSpPr>
            <a:spLocks noChangeShapeType="1"/>
          </p:cNvSpPr>
          <p:nvPr/>
        </p:nvSpPr>
        <p:spPr bwMode="auto">
          <a:xfrm>
            <a:off x="2878137" y="2684462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9" name="Line 88"/>
          <p:cNvSpPr>
            <a:spLocks noChangeShapeType="1"/>
          </p:cNvSpPr>
          <p:nvPr/>
        </p:nvSpPr>
        <p:spPr bwMode="auto">
          <a:xfrm flipH="1">
            <a:off x="2571750" y="1804987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0" name="Line 89"/>
          <p:cNvSpPr>
            <a:spLocks noChangeShapeType="1"/>
          </p:cNvSpPr>
          <p:nvPr/>
        </p:nvSpPr>
        <p:spPr bwMode="auto">
          <a:xfrm flipH="1">
            <a:off x="1622425" y="1819275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1" name="Line 90"/>
          <p:cNvSpPr>
            <a:spLocks noChangeShapeType="1"/>
          </p:cNvSpPr>
          <p:nvPr/>
        </p:nvSpPr>
        <p:spPr bwMode="auto">
          <a:xfrm flipV="1">
            <a:off x="1625600" y="1825625"/>
            <a:ext cx="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2" name="Line 91"/>
          <p:cNvSpPr>
            <a:spLocks noChangeShapeType="1"/>
          </p:cNvSpPr>
          <p:nvPr/>
        </p:nvSpPr>
        <p:spPr bwMode="auto">
          <a:xfrm flipV="1">
            <a:off x="1690687" y="2125662"/>
            <a:ext cx="0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3" name="Line 92"/>
          <p:cNvSpPr>
            <a:spLocks noChangeShapeType="1"/>
          </p:cNvSpPr>
          <p:nvPr/>
        </p:nvSpPr>
        <p:spPr bwMode="auto">
          <a:xfrm>
            <a:off x="1711325" y="2133600"/>
            <a:ext cx="2030412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4" name="Line 96"/>
          <p:cNvSpPr>
            <a:spLocks noChangeShapeType="1"/>
          </p:cNvSpPr>
          <p:nvPr/>
        </p:nvSpPr>
        <p:spPr bwMode="auto">
          <a:xfrm flipH="1">
            <a:off x="3741737" y="3152775"/>
            <a:ext cx="77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5" name="Line 98"/>
          <p:cNvSpPr>
            <a:spLocks noChangeShapeType="1"/>
          </p:cNvSpPr>
          <p:nvPr/>
        </p:nvSpPr>
        <p:spPr bwMode="auto">
          <a:xfrm>
            <a:off x="4046537" y="3148012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" name="Line 99"/>
          <p:cNvSpPr>
            <a:spLocks noChangeShapeType="1"/>
          </p:cNvSpPr>
          <p:nvPr/>
        </p:nvSpPr>
        <p:spPr bwMode="auto">
          <a:xfrm>
            <a:off x="4335462" y="3148012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" name="Rectangle 103"/>
          <p:cNvSpPr>
            <a:spLocks noChangeArrowheads="1"/>
          </p:cNvSpPr>
          <p:nvPr/>
        </p:nvSpPr>
        <p:spPr bwMode="auto">
          <a:xfrm>
            <a:off x="4983162" y="3167062"/>
            <a:ext cx="6429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Turbine</a:t>
            </a:r>
          </a:p>
        </p:txBody>
      </p:sp>
      <p:sp>
        <p:nvSpPr>
          <p:cNvPr id="308" name="Line 104"/>
          <p:cNvSpPr>
            <a:spLocks noChangeShapeType="1"/>
          </p:cNvSpPr>
          <p:nvPr/>
        </p:nvSpPr>
        <p:spPr bwMode="auto">
          <a:xfrm>
            <a:off x="2476500" y="2419350"/>
            <a:ext cx="38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" name="Line 105"/>
          <p:cNvSpPr>
            <a:spLocks noChangeShapeType="1"/>
          </p:cNvSpPr>
          <p:nvPr/>
        </p:nvSpPr>
        <p:spPr bwMode="auto">
          <a:xfrm>
            <a:off x="1625600" y="2341562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" name="Line 106"/>
          <p:cNvSpPr>
            <a:spLocks noChangeShapeType="1"/>
          </p:cNvSpPr>
          <p:nvPr/>
        </p:nvSpPr>
        <p:spPr bwMode="auto">
          <a:xfrm>
            <a:off x="1638300" y="3998912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1" name="Line 107"/>
          <p:cNvSpPr>
            <a:spLocks noChangeShapeType="1"/>
          </p:cNvSpPr>
          <p:nvPr/>
        </p:nvSpPr>
        <p:spPr bwMode="auto">
          <a:xfrm>
            <a:off x="1638300" y="4327525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" name="Line 108"/>
          <p:cNvSpPr>
            <a:spLocks noChangeShapeType="1"/>
          </p:cNvSpPr>
          <p:nvPr/>
        </p:nvSpPr>
        <p:spPr bwMode="auto">
          <a:xfrm flipH="1">
            <a:off x="1212850" y="443388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3" name="Line 109"/>
          <p:cNvSpPr>
            <a:spLocks noChangeShapeType="1"/>
          </p:cNvSpPr>
          <p:nvPr/>
        </p:nvSpPr>
        <p:spPr bwMode="auto">
          <a:xfrm flipV="1">
            <a:off x="1216025" y="4125912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4" name="Oval 110"/>
          <p:cNvSpPr>
            <a:spLocks noChangeArrowheads="1"/>
          </p:cNvSpPr>
          <p:nvPr/>
        </p:nvSpPr>
        <p:spPr bwMode="auto">
          <a:xfrm>
            <a:off x="1560512" y="4843462"/>
            <a:ext cx="287338" cy="328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  <a:r>
              <a:rPr lang="en-US" sz="1100" dirty="0">
                <a:latin typeface="Arial" panose="020B0604020202020204" pitchFamily="34" charset="0"/>
              </a:rPr>
              <a:t>DCAC</a:t>
            </a:r>
            <a:endParaRPr lang="en-IN" sz="1100" dirty="0">
              <a:latin typeface="Arial" panose="020B0604020202020204" pitchFamily="34" charset="0"/>
            </a:endParaRPr>
          </a:p>
        </p:txBody>
      </p:sp>
      <p:sp>
        <p:nvSpPr>
          <p:cNvPr id="315" name="Line 111"/>
          <p:cNvSpPr>
            <a:spLocks noChangeShapeType="1"/>
          </p:cNvSpPr>
          <p:nvPr/>
        </p:nvSpPr>
        <p:spPr bwMode="auto">
          <a:xfrm flipV="1">
            <a:off x="1582737" y="4676775"/>
            <a:ext cx="298450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" name="Line 112"/>
          <p:cNvSpPr>
            <a:spLocks noChangeShapeType="1"/>
          </p:cNvSpPr>
          <p:nvPr/>
        </p:nvSpPr>
        <p:spPr bwMode="auto">
          <a:xfrm>
            <a:off x="1703387" y="4270375"/>
            <a:ext cx="0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" name="Freeform 113"/>
          <p:cNvSpPr>
            <a:spLocks/>
          </p:cNvSpPr>
          <p:nvPr/>
        </p:nvSpPr>
        <p:spPr bwMode="auto">
          <a:xfrm>
            <a:off x="1738312" y="5381625"/>
            <a:ext cx="330200" cy="668337"/>
          </a:xfrm>
          <a:custGeom>
            <a:avLst/>
            <a:gdLst>
              <a:gd name="T0" fmla="*/ 0 w 226"/>
              <a:gd name="T1" fmla="*/ 0 h 421"/>
              <a:gd name="T2" fmla="*/ 0 w 226"/>
              <a:gd name="T3" fmla="*/ 2147483646 h 421"/>
              <a:gd name="T4" fmla="*/ 2147483646 w 226"/>
              <a:gd name="T5" fmla="*/ 2147483646 h 421"/>
              <a:gd name="T6" fmla="*/ 2147483646 w 226"/>
              <a:gd name="T7" fmla="*/ 2147483646 h 421"/>
              <a:gd name="T8" fmla="*/ 0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0" y="0"/>
                </a:moveTo>
                <a:lnTo>
                  <a:pt x="0" y="420"/>
                </a:lnTo>
                <a:lnTo>
                  <a:pt x="225" y="280"/>
                </a:lnTo>
                <a:lnTo>
                  <a:pt x="225" y="1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18" name="Line 114"/>
          <p:cNvSpPr>
            <a:spLocks noChangeShapeType="1"/>
          </p:cNvSpPr>
          <p:nvPr/>
        </p:nvSpPr>
        <p:spPr bwMode="auto">
          <a:xfrm>
            <a:off x="1354137" y="53721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9" name="Line 115"/>
          <p:cNvSpPr>
            <a:spLocks noChangeShapeType="1"/>
          </p:cNvSpPr>
          <p:nvPr/>
        </p:nvSpPr>
        <p:spPr bwMode="auto">
          <a:xfrm>
            <a:off x="1517650" y="5394325"/>
            <a:ext cx="0" cy="63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0" name="Line 116"/>
          <p:cNvSpPr>
            <a:spLocks noChangeShapeType="1"/>
          </p:cNvSpPr>
          <p:nvPr/>
        </p:nvSpPr>
        <p:spPr bwMode="auto">
          <a:xfrm>
            <a:off x="1408112" y="53895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" name="Line 117"/>
          <p:cNvSpPr>
            <a:spLocks noChangeShapeType="1"/>
          </p:cNvSpPr>
          <p:nvPr/>
        </p:nvSpPr>
        <p:spPr bwMode="auto">
          <a:xfrm>
            <a:off x="1349375" y="6053137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2" name="Line 118"/>
          <p:cNvSpPr>
            <a:spLocks noChangeShapeType="1"/>
          </p:cNvSpPr>
          <p:nvPr/>
        </p:nvSpPr>
        <p:spPr bwMode="auto">
          <a:xfrm>
            <a:off x="1538287" y="5715000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3" name="Line 119"/>
          <p:cNvSpPr>
            <a:spLocks noChangeShapeType="1"/>
          </p:cNvSpPr>
          <p:nvPr/>
        </p:nvSpPr>
        <p:spPr bwMode="auto">
          <a:xfrm>
            <a:off x="958850" y="5500687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4" name="Line 120"/>
          <p:cNvSpPr>
            <a:spLocks noChangeShapeType="1"/>
          </p:cNvSpPr>
          <p:nvPr/>
        </p:nvSpPr>
        <p:spPr bwMode="auto">
          <a:xfrm>
            <a:off x="941387" y="5953125"/>
            <a:ext cx="284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5" name="Rectangle 121"/>
          <p:cNvSpPr>
            <a:spLocks noChangeArrowheads="1"/>
          </p:cNvSpPr>
          <p:nvPr/>
        </p:nvSpPr>
        <p:spPr bwMode="auto">
          <a:xfrm>
            <a:off x="933450" y="5595937"/>
            <a:ext cx="368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Air</a:t>
            </a:r>
          </a:p>
        </p:txBody>
      </p:sp>
      <p:sp>
        <p:nvSpPr>
          <p:cNvPr id="326" name="Line 122"/>
          <p:cNvSpPr>
            <a:spLocks noChangeShapeType="1"/>
          </p:cNvSpPr>
          <p:nvPr/>
        </p:nvSpPr>
        <p:spPr bwMode="auto">
          <a:xfrm>
            <a:off x="1738312" y="5291137"/>
            <a:ext cx="56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" name="Line 123"/>
          <p:cNvSpPr>
            <a:spLocks noChangeShapeType="1"/>
          </p:cNvSpPr>
          <p:nvPr/>
        </p:nvSpPr>
        <p:spPr bwMode="auto">
          <a:xfrm>
            <a:off x="2287587" y="5300662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8" name="Line 124"/>
          <p:cNvSpPr>
            <a:spLocks noChangeShapeType="1"/>
          </p:cNvSpPr>
          <p:nvPr/>
        </p:nvSpPr>
        <p:spPr bwMode="auto">
          <a:xfrm flipV="1">
            <a:off x="1703387" y="516890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9" name="Line 125"/>
          <p:cNvSpPr>
            <a:spLocks noChangeShapeType="1"/>
          </p:cNvSpPr>
          <p:nvPr/>
        </p:nvSpPr>
        <p:spPr bwMode="auto">
          <a:xfrm>
            <a:off x="1071562" y="4156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0" name="Line 126"/>
          <p:cNvSpPr>
            <a:spLocks noChangeShapeType="1"/>
          </p:cNvSpPr>
          <p:nvPr/>
        </p:nvSpPr>
        <p:spPr bwMode="auto">
          <a:xfrm>
            <a:off x="1092200" y="4533900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" name="Line 127"/>
          <p:cNvSpPr>
            <a:spLocks noChangeShapeType="1"/>
          </p:cNvSpPr>
          <p:nvPr/>
        </p:nvSpPr>
        <p:spPr bwMode="auto">
          <a:xfrm>
            <a:off x="1778000" y="4533900"/>
            <a:ext cx="652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2" name="Line 128"/>
          <p:cNvSpPr>
            <a:spLocks noChangeShapeType="1"/>
          </p:cNvSpPr>
          <p:nvPr/>
        </p:nvSpPr>
        <p:spPr bwMode="auto">
          <a:xfrm flipV="1">
            <a:off x="2455862" y="2425700"/>
            <a:ext cx="0" cy="2116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" name="Rectangle 129"/>
          <p:cNvSpPr>
            <a:spLocks noChangeArrowheads="1"/>
          </p:cNvSpPr>
          <p:nvPr/>
        </p:nvSpPr>
        <p:spPr bwMode="auto">
          <a:xfrm>
            <a:off x="549275" y="3867150"/>
            <a:ext cx="7588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Waste N</a:t>
            </a:r>
            <a:r>
              <a:rPr lang="en-GB" sz="12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4" name="Line 130"/>
          <p:cNvSpPr>
            <a:spLocks noChangeShapeType="1"/>
          </p:cNvSpPr>
          <p:nvPr/>
        </p:nvSpPr>
        <p:spPr bwMode="auto">
          <a:xfrm>
            <a:off x="5060950" y="2867025"/>
            <a:ext cx="1049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5" name="Line 131"/>
          <p:cNvSpPr>
            <a:spLocks noChangeShapeType="1"/>
          </p:cNvSpPr>
          <p:nvPr/>
        </p:nvSpPr>
        <p:spPr bwMode="auto">
          <a:xfrm>
            <a:off x="6411912" y="5956300"/>
            <a:ext cx="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6" name="Line 132"/>
          <p:cNvSpPr>
            <a:spLocks noChangeShapeType="1"/>
          </p:cNvSpPr>
          <p:nvPr/>
        </p:nvSpPr>
        <p:spPr bwMode="auto">
          <a:xfrm>
            <a:off x="6445250" y="5994400"/>
            <a:ext cx="149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" name="Line 133"/>
          <p:cNvSpPr>
            <a:spLocks noChangeShapeType="1"/>
          </p:cNvSpPr>
          <p:nvPr/>
        </p:nvSpPr>
        <p:spPr bwMode="auto">
          <a:xfrm>
            <a:off x="7954962" y="3913187"/>
            <a:ext cx="0" cy="209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" name="Line 134"/>
          <p:cNvSpPr>
            <a:spLocks noChangeShapeType="1"/>
          </p:cNvSpPr>
          <p:nvPr/>
        </p:nvSpPr>
        <p:spPr bwMode="auto">
          <a:xfrm>
            <a:off x="8193087" y="3927475"/>
            <a:ext cx="0" cy="2097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" name="Line 135"/>
          <p:cNvSpPr>
            <a:spLocks noChangeShapeType="1"/>
          </p:cNvSpPr>
          <p:nvPr/>
        </p:nvSpPr>
        <p:spPr bwMode="auto">
          <a:xfrm flipH="1" flipV="1">
            <a:off x="3170237" y="6035675"/>
            <a:ext cx="5072063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0" name="Line 136"/>
          <p:cNvSpPr>
            <a:spLocks noChangeShapeType="1"/>
          </p:cNvSpPr>
          <p:nvPr/>
        </p:nvSpPr>
        <p:spPr bwMode="auto">
          <a:xfrm flipV="1">
            <a:off x="2878137" y="4492625"/>
            <a:ext cx="0" cy="166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1" name="Line 137"/>
          <p:cNvSpPr>
            <a:spLocks noChangeShapeType="1"/>
          </p:cNvSpPr>
          <p:nvPr/>
        </p:nvSpPr>
        <p:spPr bwMode="auto">
          <a:xfrm>
            <a:off x="3457575" y="4398962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2" name="Line 138"/>
          <p:cNvSpPr>
            <a:spLocks noChangeShapeType="1"/>
          </p:cNvSpPr>
          <p:nvPr/>
        </p:nvSpPr>
        <p:spPr bwMode="auto">
          <a:xfrm flipV="1">
            <a:off x="4856162" y="4111625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3" name="Line 139"/>
          <p:cNvSpPr>
            <a:spLocks noChangeShapeType="1"/>
          </p:cNvSpPr>
          <p:nvPr/>
        </p:nvSpPr>
        <p:spPr bwMode="auto">
          <a:xfrm>
            <a:off x="4876800" y="4119562"/>
            <a:ext cx="122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4" name="Line 141"/>
          <p:cNvSpPr>
            <a:spLocks noChangeShapeType="1"/>
          </p:cNvSpPr>
          <p:nvPr/>
        </p:nvSpPr>
        <p:spPr bwMode="auto">
          <a:xfrm flipV="1">
            <a:off x="2878137" y="1797050"/>
            <a:ext cx="0" cy="858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5" name="Line 144"/>
          <p:cNvSpPr>
            <a:spLocks noChangeShapeType="1"/>
          </p:cNvSpPr>
          <p:nvPr/>
        </p:nvSpPr>
        <p:spPr bwMode="auto">
          <a:xfrm>
            <a:off x="3478212" y="4633912"/>
            <a:ext cx="1366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" name="Line 145"/>
          <p:cNvSpPr>
            <a:spLocks noChangeShapeType="1"/>
          </p:cNvSpPr>
          <p:nvPr/>
        </p:nvSpPr>
        <p:spPr bwMode="auto">
          <a:xfrm>
            <a:off x="3735387" y="4441825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7" name="Line 146"/>
          <p:cNvSpPr>
            <a:spLocks noChangeShapeType="1"/>
          </p:cNvSpPr>
          <p:nvPr/>
        </p:nvSpPr>
        <p:spPr bwMode="auto">
          <a:xfrm>
            <a:off x="3735387" y="48133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" name="Line 147"/>
          <p:cNvSpPr>
            <a:spLocks noChangeShapeType="1"/>
          </p:cNvSpPr>
          <p:nvPr/>
        </p:nvSpPr>
        <p:spPr bwMode="auto">
          <a:xfrm>
            <a:off x="3756025" y="5705475"/>
            <a:ext cx="235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" name="Rectangle 148"/>
          <p:cNvSpPr>
            <a:spLocks noChangeArrowheads="1"/>
          </p:cNvSpPr>
          <p:nvPr/>
        </p:nvSpPr>
        <p:spPr bwMode="auto">
          <a:xfrm>
            <a:off x="6027737" y="5024335"/>
            <a:ext cx="10556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High Pressure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Column</a:t>
            </a:r>
          </a:p>
        </p:txBody>
      </p:sp>
      <p:sp>
        <p:nvSpPr>
          <p:cNvPr id="350" name="Rectangle 149"/>
          <p:cNvSpPr>
            <a:spLocks noChangeArrowheads="1"/>
          </p:cNvSpPr>
          <p:nvPr/>
        </p:nvSpPr>
        <p:spPr bwMode="auto">
          <a:xfrm>
            <a:off x="5801245" y="2092455"/>
            <a:ext cx="1023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Low Pressure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Column</a:t>
            </a:r>
          </a:p>
        </p:txBody>
      </p:sp>
      <p:sp>
        <p:nvSpPr>
          <p:cNvPr id="351" name="Freeform 150"/>
          <p:cNvSpPr>
            <a:spLocks/>
          </p:cNvSpPr>
          <p:nvPr/>
        </p:nvSpPr>
        <p:spPr bwMode="auto">
          <a:xfrm>
            <a:off x="6962775" y="2755900"/>
            <a:ext cx="160337" cy="112712"/>
          </a:xfrm>
          <a:custGeom>
            <a:avLst/>
            <a:gdLst>
              <a:gd name="T0" fmla="*/ 0 w 109"/>
              <a:gd name="T1" fmla="*/ 2147483646 h 71"/>
              <a:gd name="T2" fmla="*/ 0 w 109"/>
              <a:gd name="T3" fmla="*/ 0 h 71"/>
              <a:gd name="T4" fmla="*/ 2147483646 w 109"/>
              <a:gd name="T5" fmla="*/ 2147483646 h 71"/>
              <a:gd name="T6" fmla="*/ 2147483646 w 109"/>
              <a:gd name="T7" fmla="*/ 2147483646 h 71"/>
              <a:gd name="T8" fmla="*/ 0 w 109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71"/>
              <a:gd name="T17" fmla="*/ 109 w 10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71">
                <a:moveTo>
                  <a:pt x="0" y="67"/>
                </a:moveTo>
                <a:lnTo>
                  <a:pt x="0" y="0"/>
                </a:lnTo>
                <a:lnTo>
                  <a:pt x="108" y="70"/>
                </a:lnTo>
                <a:lnTo>
                  <a:pt x="108" y="3"/>
                </a:lnTo>
                <a:lnTo>
                  <a:pt x="0" y="67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52" name="Freeform 151"/>
          <p:cNvSpPr>
            <a:spLocks/>
          </p:cNvSpPr>
          <p:nvPr/>
        </p:nvSpPr>
        <p:spPr bwMode="auto">
          <a:xfrm>
            <a:off x="6959600" y="1922462"/>
            <a:ext cx="158750" cy="112713"/>
          </a:xfrm>
          <a:custGeom>
            <a:avLst/>
            <a:gdLst>
              <a:gd name="T0" fmla="*/ 0 w 109"/>
              <a:gd name="T1" fmla="*/ 2147483646 h 71"/>
              <a:gd name="T2" fmla="*/ 0 w 109"/>
              <a:gd name="T3" fmla="*/ 0 h 71"/>
              <a:gd name="T4" fmla="*/ 2147483646 w 109"/>
              <a:gd name="T5" fmla="*/ 2147483646 h 71"/>
              <a:gd name="T6" fmla="*/ 2147483646 w 109"/>
              <a:gd name="T7" fmla="*/ 2147483646 h 71"/>
              <a:gd name="T8" fmla="*/ 0 w 109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71"/>
              <a:gd name="T17" fmla="*/ 109 w 10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71">
                <a:moveTo>
                  <a:pt x="0" y="67"/>
                </a:moveTo>
                <a:lnTo>
                  <a:pt x="0" y="0"/>
                </a:lnTo>
                <a:lnTo>
                  <a:pt x="108" y="70"/>
                </a:lnTo>
                <a:lnTo>
                  <a:pt x="108" y="3"/>
                </a:lnTo>
                <a:lnTo>
                  <a:pt x="0" y="67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53" name="Line 152"/>
          <p:cNvSpPr>
            <a:spLocks noChangeShapeType="1"/>
          </p:cNvSpPr>
          <p:nvPr/>
        </p:nvSpPr>
        <p:spPr bwMode="auto">
          <a:xfrm>
            <a:off x="6735762" y="1976437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" name="Line 153"/>
          <p:cNvSpPr>
            <a:spLocks noChangeShapeType="1"/>
          </p:cNvSpPr>
          <p:nvPr/>
        </p:nvSpPr>
        <p:spPr bwMode="auto">
          <a:xfrm>
            <a:off x="7132637" y="1976437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5" name="Line 154"/>
          <p:cNvSpPr>
            <a:spLocks noChangeShapeType="1"/>
          </p:cNvSpPr>
          <p:nvPr/>
        </p:nvSpPr>
        <p:spPr bwMode="auto">
          <a:xfrm>
            <a:off x="7758112" y="19986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" name="Rectangle 155"/>
          <p:cNvSpPr>
            <a:spLocks noChangeArrowheads="1"/>
          </p:cNvSpPr>
          <p:nvPr/>
        </p:nvSpPr>
        <p:spPr bwMode="auto">
          <a:xfrm>
            <a:off x="7737475" y="2797175"/>
            <a:ext cx="647700" cy="1101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357" name="Line 156"/>
          <p:cNvSpPr>
            <a:spLocks noChangeShapeType="1"/>
          </p:cNvSpPr>
          <p:nvPr/>
        </p:nvSpPr>
        <p:spPr bwMode="auto">
          <a:xfrm>
            <a:off x="7954962" y="35274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" name="Line 157"/>
          <p:cNvSpPr>
            <a:spLocks noChangeShapeType="1"/>
          </p:cNvSpPr>
          <p:nvPr/>
        </p:nvSpPr>
        <p:spPr bwMode="auto">
          <a:xfrm>
            <a:off x="8188325" y="2822575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" name="Line 158"/>
          <p:cNvSpPr>
            <a:spLocks noChangeShapeType="1"/>
          </p:cNvSpPr>
          <p:nvPr/>
        </p:nvSpPr>
        <p:spPr bwMode="auto">
          <a:xfrm flipV="1">
            <a:off x="7954962" y="2782887"/>
            <a:ext cx="0" cy="4302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" name="Line 159"/>
          <p:cNvSpPr>
            <a:spLocks noChangeShapeType="1"/>
          </p:cNvSpPr>
          <p:nvPr/>
        </p:nvSpPr>
        <p:spPr bwMode="auto">
          <a:xfrm flipH="1">
            <a:off x="7727950" y="3162300"/>
            <a:ext cx="2397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60"/>
          <p:cNvSpPr>
            <a:spLocks noChangeShapeType="1"/>
          </p:cNvSpPr>
          <p:nvPr/>
        </p:nvSpPr>
        <p:spPr bwMode="auto">
          <a:xfrm flipH="1">
            <a:off x="7737475" y="348615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" name="Line 161"/>
          <p:cNvSpPr>
            <a:spLocks noChangeShapeType="1"/>
          </p:cNvSpPr>
          <p:nvPr/>
        </p:nvSpPr>
        <p:spPr bwMode="auto">
          <a:xfrm flipV="1">
            <a:off x="6718300" y="2797175"/>
            <a:ext cx="219075" cy="3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" name="Line 162"/>
          <p:cNvSpPr>
            <a:spLocks noChangeShapeType="1"/>
          </p:cNvSpPr>
          <p:nvPr/>
        </p:nvSpPr>
        <p:spPr bwMode="auto">
          <a:xfrm>
            <a:off x="7118350" y="2805112"/>
            <a:ext cx="4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4" name="Line 163"/>
          <p:cNvSpPr>
            <a:spLocks noChangeShapeType="1"/>
          </p:cNvSpPr>
          <p:nvPr/>
        </p:nvSpPr>
        <p:spPr bwMode="auto">
          <a:xfrm>
            <a:off x="7177087" y="2841625"/>
            <a:ext cx="0" cy="63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5" name="Line 164"/>
          <p:cNvSpPr>
            <a:spLocks noChangeShapeType="1"/>
          </p:cNvSpPr>
          <p:nvPr/>
        </p:nvSpPr>
        <p:spPr bwMode="auto">
          <a:xfrm>
            <a:off x="7197725" y="3490912"/>
            <a:ext cx="52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" name="Line 166"/>
          <p:cNvSpPr>
            <a:spLocks noChangeShapeType="1"/>
          </p:cNvSpPr>
          <p:nvPr/>
        </p:nvSpPr>
        <p:spPr bwMode="auto">
          <a:xfrm>
            <a:off x="7989887" y="2319337"/>
            <a:ext cx="4556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67"/>
          <p:cNvSpPr>
            <a:spLocks noChangeShapeType="1"/>
          </p:cNvSpPr>
          <p:nvPr/>
        </p:nvSpPr>
        <p:spPr bwMode="auto">
          <a:xfrm>
            <a:off x="8180387" y="1941512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" name="Line 168"/>
          <p:cNvSpPr>
            <a:spLocks noChangeShapeType="1"/>
          </p:cNvSpPr>
          <p:nvPr/>
        </p:nvSpPr>
        <p:spPr bwMode="auto">
          <a:xfrm flipV="1">
            <a:off x="3154362" y="2154237"/>
            <a:ext cx="0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" name="Line 169"/>
          <p:cNvSpPr>
            <a:spLocks noChangeShapeType="1"/>
          </p:cNvSpPr>
          <p:nvPr/>
        </p:nvSpPr>
        <p:spPr bwMode="auto">
          <a:xfrm flipV="1">
            <a:off x="3154362" y="1239837"/>
            <a:ext cx="0" cy="858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" name="Line 170"/>
          <p:cNvSpPr>
            <a:spLocks noChangeShapeType="1"/>
          </p:cNvSpPr>
          <p:nvPr/>
        </p:nvSpPr>
        <p:spPr bwMode="auto">
          <a:xfrm>
            <a:off x="3175000" y="1255712"/>
            <a:ext cx="2368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" name="Line 171"/>
          <p:cNvSpPr>
            <a:spLocks noChangeShapeType="1"/>
          </p:cNvSpPr>
          <p:nvPr/>
        </p:nvSpPr>
        <p:spPr bwMode="auto">
          <a:xfrm>
            <a:off x="5773737" y="1255712"/>
            <a:ext cx="265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" name="Line 173"/>
          <p:cNvSpPr>
            <a:spLocks noChangeShapeType="1"/>
          </p:cNvSpPr>
          <p:nvPr/>
        </p:nvSpPr>
        <p:spPr bwMode="auto">
          <a:xfrm flipV="1">
            <a:off x="3457575" y="2168525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" name="Line 174"/>
          <p:cNvSpPr>
            <a:spLocks noChangeShapeType="1"/>
          </p:cNvSpPr>
          <p:nvPr/>
        </p:nvSpPr>
        <p:spPr bwMode="auto">
          <a:xfrm flipV="1">
            <a:off x="3457575" y="1511300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" name="Line 175"/>
          <p:cNvSpPr>
            <a:spLocks noChangeShapeType="1"/>
          </p:cNvSpPr>
          <p:nvPr/>
        </p:nvSpPr>
        <p:spPr bwMode="auto">
          <a:xfrm>
            <a:off x="3478212" y="1527175"/>
            <a:ext cx="2341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" name="Line 176"/>
          <p:cNvSpPr>
            <a:spLocks noChangeShapeType="1"/>
          </p:cNvSpPr>
          <p:nvPr/>
        </p:nvSpPr>
        <p:spPr bwMode="auto">
          <a:xfrm>
            <a:off x="6076950" y="1527175"/>
            <a:ext cx="235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6" name="Rectangle 177"/>
          <p:cNvSpPr>
            <a:spLocks noChangeArrowheads="1"/>
          </p:cNvSpPr>
          <p:nvPr/>
        </p:nvSpPr>
        <p:spPr bwMode="auto">
          <a:xfrm>
            <a:off x="8386762" y="1122362"/>
            <a:ext cx="11318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Gaseous N</a:t>
            </a:r>
            <a:r>
              <a:rPr lang="en-GB" sz="1400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7" name="Rectangle 178"/>
          <p:cNvSpPr>
            <a:spLocks noChangeArrowheads="1"/>
          </p:cNvSpPr>
          <p:nvPr/>
        </p:nvSpPr>
        <p:spPr bwMode="auto">
          <a:xfrm>
            <a:off x="8382000" y="1389062"/>
            <a:ext cx="11414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Gaseous O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8" name="Rectangle 179"/>
          <p:cNvSpPr>
            <a:spLocks noChangeArrowheads="1"/>
          </p:cNvSpPr>
          <p:nvPr/>
        </p:nvSpPr>
        <p:spPr bwMode="auto">
          <a:xfrm>
            <a:off x="4257675" y="3567112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Main Heat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Exchanger</a:t>
            </a:r>
          </a:p>
        </p:txBody>
      </p:sp>
      <p:sp>
        <p:nvSpPr>
          <p:cNvPr id="379" name="Line 180"/>
          <p:cNvSpPr>
            <a:spLocks noChangeShapeType="1"/>
          </p:cNvSpPr>
          <p:nvPr/>
        </p:nvSpPr>
        <p:spPr bwMode="auto">
          <a:xfrm>
            <a:off x="7778750" y="2662237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0" name="Line 181"/>
          <p:cNvSpPr>
            <a:spLocks noChangeShapeType="1"/>
          </p:cNvSpPr>
          <p:nvPr/>
        </p:nvSpPr>
        <p:spPr bwMode="auto">
          <a:xfrm flipV="1">
            <a:off x="7954962" y="2654300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1" name="Line 182"/>
          <p:cNvSpPr>
            <a:spLocks noChangeShapeType="1"/>
          </p:cNvSpPr>
          <p:nvPr/>
        </p:nvSpPr>
        <p:spPr bwMode="auto">
          <a:xfrm flipV="1">
            <a:off x="8193087" y="2482850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2" name="Line 183"/>
          <p:cNvSpPr>
            <a:spLocks noChangeShapeType="1"/>
          </p:cNvSpPr>
          <p:nvPr/>
        </p:nvSpPr>
        <p:spPr bwMode="auto">
          <a:xfrm>
            <a:off x="7962900" y="2662237"/>
            <a:ext cx="17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3" name="Line 184"/>
          <p:cNvSpPr>
            <a:spLocks noChangeShapeType="1"/>
          </p:cNvSpPr>
          <p:nvPr/>
        </p:nvSpPr>
        <p:spPr bwMode="auto">
          <a:xfrm>
            <a:off x="8253412" y="2662237"/>
            <a:ext cx="428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4" name="Line 185"/>
          <p:cNvSpPr>
            <a:spLocks noChangeShapeType="1"/>
          </p:cNvSpPr>
          <p:nvPr/>
        </p:nvSpPr>
        <p:spPr bwMode="auto">
          <a:xfrm flipH="1">
            <a:off x="7556500" y="3162300"/>
            <a:ext cx="185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5" name="Line 186"/>
          <p:cNvSpPr>
            <a:spLocks noChangeShapeType="1"/>
          </p:cNvSpPr>
          <p:nvPr/>
        </p:nvSpPr>
        <p:spPr bwMode="auto">
          <a:xfrm>
            <a:off x="7559675" y="3184525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6" name="Line 187"/>
          <p:cNvSpPr>
            <a:spLocks noChangeShapeType="1"/>
          </p:cNvSpPr>
          <p:nvPr/>
        </p:nvSpPr>
        <p:spPr bwMode="auto">
          <a:xfrm>
            <a:off x="7559675" y="3556000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7" name="Line 188"/>
          <p:cNvSpPr>
            <a:spLocks noChangeShapeType="1"/>
          </p:cNvSpPr>
          <p:nvPr/>
        </p:nvSpPr>
        <p:spPr bwMode="auto">
          <a:xfrm flipH="1">
            <a:off x="6805612" y="4362450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8" name="Line 189"/>
          <p:cNvSpPr>
            <a:spLocks noChangeShapeType="1"/>
          </p:cNvSpPr>
          <p:nvPr/>
        </p:nvSpPr>
        <p:spPr bwMode="auto">
          <a:xfrm>
            <a:off x="6710362" y="4519612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" name="Line 190"/>
          <p:cNvSpPr>
            <a:spLocks noChangeShapeType="1"/>
          </p:cNvSpPr>
          <p:nvPr/>
        </p:nvSpPr>
        <p:spPr bwMode="auto">
          <a:xfrm flipV="1">
            <a:off x="7335837" y="4397375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0" name="Line 191"/>
          <p:cNvSpPr>
            <a:spLocks noChangeShapeType="1"/>
          </p:cNvSpPr>
          <p:nvPr/>
        </p:nvSpPr>
        <p:spPr bwMode="auto">
          <a:xfrm flipV="1">
            <a:off x="7335837" y="3525837"/>
            <a:ext cx="0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1" name="Line 192"/>
          <p:cNvSpPr>
            <a:spLocks noChangeShapeType="1"/>
          </p:cNvSpPr>
          <p:nvPr/>
        </p:nvSpPr>
        <p:spPr bwMode="auto">
          <a:xfrm flipV="1">
            <a:off x="7335837" y="2311400"/>
            <a:ext cx="0" cy="1144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2" name="Line 193"/>
          <p:cNvSpPr>
            <a:spLocks noChangeShapeType="1"/>
          </p:cNvSpPr>
          <p:nvPr/>
        </p:nvSpPr>
        <p:spPr bwMode="auto">
          <a:xfrm>
            <a:off x="7356475" y="2319337"/>
            <a:ext cx="336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3" name="Line 194"/>
          <p:cNvSpPr>
            <a:spLocks noChangeShapeType="1"/>
          </p:cNvSpPr>
          <p:nvPr/>
        </p:nvSpPr>
        <p:spPr bwMode="auto">
          <a:xfrm>
            <a:off x="7831137" y="2319337"/>
            <a:ext cx="112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4" name="Line 195"/>
          <p:cNvSpPr>
            <a:spLocks noChangeShapeType="1"/>
          </p:cNvSpPr>
          <p:nvPr/>
        </p:nvSpPr>
        <p:spPr bwMode="auto">
          <a:xfrm>
            <a:off x="8477250" y="2339975"/>
            <a:ext cx="2317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5" name="Line 196"/>
          <p:cNvSpPr>
            <a:spLocks noChangeShapeType="1"/>
          </p:cNvSpPr>
          <p:nvPr/>
        </p:nvSpPr>
        <p:spPr bwMode="auto">
          <a:xfrm flipV="1">
            <a:off x="6399212" y="1597025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6" name="Line 197"/>
          <p:cNvSpPr>
            <a:spLocks noChangeShapeType="1"/>
          </p:cNvSpPr>
          <p:nvPr/>
        </p:nvSpPr>
        <p:spPr bwMode="auto">
          <a:xfrm>
            <a:off x="6419850" y="1604962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7" name="Line 198"/>
          <p:cNvSpPr>
            <a:spLocks noChangeShapeType="1"/>
          </p:cNvSpPr>
          <p:nvPr/>
        </p:nvSpPr>
        <p:spPr bwMode="auto">
          <a:xfrm>
            <a:off x="8180387" y="1641475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8" name="Rectangle 199"/>
          <p:cNvSpPr>
            <a:spLocks noChangeArrowheads="1"/>
          </p:cNvSpPr>
          <p:nvPr/>
        </p:nvSpPr>
        <p:spPr bwMode="auto">
          <a:xfrm>
            <a:off x="8439150" y="3324225"/>
            <a:ext cx="8667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Subcoolers</a:t>
            </a:r>
          </a:p>
        </p:txBody>
      </p:sp>
      <p:sp>
        <p:nvSpPr>
          <p:cNvPr id="399" name="Line 200"/>
          <p:cNvSpPr>
            <a:spLocks noChangeShapeType="1"/>
          </p:cNvSpPr>
          <p:nvPr/>
        </p:nvSpPr>
        <p:spPr bwMode="auto">
          <a:xfrm flipV="1">
            <a:off x="3735387" y="2125662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0" name="Line 201"/>
          <p:cNvSpPr>
            <a:spLocks noChangeShapeType="1"/>
          </p:cNvSpPr>
          <p:nvPr/>
        </p:nvSpPr>
        <p:spPr bwMode="auto">
          <a:xfrm flipH="1">
            <a:off x="2066925" y="5732462"/>
            <a:ext cx="217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1" name="Rectangle 202"/>
          <p:cNvSpPr txBox="1">
            <a:spLocks noChangeArrowheads="1"/>
          </p:cNvSpPr>
          <p:nvPr/>
        </p:nvSpPr>
        <p:spPr>
          <a:xfrm>
            <a:off x="2033239" y="68262"/>
            <a:ext cx="6694487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/>
              <a:t>Air separation</a:t>
            </a:r>
          </a:p>
        </p:txBody>
      </p:sp>
      <p:sp>
        <p:nvSpPr>
          <p:cNvPr id="402" name="Line 135"/>
          <p:cNvSpPr>
            <a:spLocks noChangeShapeType="1"/>
          </p:cNvSpPr>
          <p:nvPr/>
        </p:nvSpPr>
        <p:spPr bwMode="auto">
          <a:xfrm flipH="1" flipV="1">
            <a:off x="2867372" y="6148287"/>
            <a:ext cx="5706715" cy="159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3" name="Line 136"/>
          <p:cNvSpPr>
            <a:spLocks noChangeShapeType="1"/>
          </p:cNvSpPr>
          <p:nvPr/>
        </p:nvSpPr>
        <p:spPr bwMode="auto">
          <a:xfrm flipV="1">
            <a:off x="3170237" y="4421187"/>
            <a:ext cx="0" cy="166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4" name="Line 134"/>
          <p:cNvSpPr>
            <a:spLocks noChangeShapeType="1"/>
          </p:cNvSpPr>
          <p:nvPr/>
        </p:nvSpPr>
        <p:spPr bwMode="auto">
          <a:xfrm flipH="1">
            <a:off x="8488363" y="3700462"/>
            <a:ext cx="46037" cy="2452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5" name="Line 197"/>
          <p:cNvSpPr>
            <a:spLocks noChangeShapeType="1"/>
          </p:cNvSpPr>
          <p:nvPr/>
        </p:nvSpPr>
        <p:spPr bwMode="auto">
          <a:xfrm>
            <a:off x="6572250" y="1757362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6" name="Line 154"/>
          <p:cNvSpPr>
            <a:spLocks noChangeShapeType="1"/>
          </p:cNvSpPr>
          <p:nvPr/>
        </p:nvSpPr>
        <p:spPr bwMode="auto">
          <a:xfrm>
            <a:off x="8313737" y="17954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7" name="Line 182"/>
          <p:cNvSpPr>
            <a:spLocks noChangeShapeType="1"/>
          </p:cNvSpPr>
          <p:nvPr/>
        </p:nvSpPr>
        <p:spPr bwMode="auto">
          <a:xfrm flipV="1">
            <a:off x="8313737" y="2438400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8" name="Line 185"/>
          <p:cNvSpPr>
            <a:spLocks noChangeShapeType="1"/>
          </p:cNvSpPr>
          <p:nvPr/>
        </p:nvSpPr>
        <p:spPr bwMode="auto">
          <a:xfrm flipH="1">
            <a:off x="8313737" y="372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" name="Line 156"/>
          <p:cNvSpPr>
            <a:spLocks noChangeShapeType="1"/>
          </p:cNvSpPr>
          <p:nvPr/>
        </p:nvSpPr>
        <p:spPr bwMode="auto">
          <a:xfrm>
            <a:off x="8313737" y="28670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" name="Line 156"/>
          <p:cNvSpPr>
            <a:spLocks noChangeShapeType="1"/>
          </p:cNvSpPr>
          <p:nvPr/>
        </p:nvSpPr>
        <p:spPr bwMode="auto">
          <a:xfrm>
            <a:off x="8313737" y="33591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" name="Freeform 71"/>
          <p:cNvSpPr>
            <a:spLocks/>
          </p:cNvSpPr>
          <p:nvPr/>
        </p:nvSpPr>
        <p:spPr bwMode="auto">
          <a:xfrm>
            <a:off x="1098550" y="4468812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cxnSp>
        <p:nvCxnSpPr>
          <p:cNvPr id="412" name="Elbow Connector 411"/>
          <p:cNvCxnSpPr/>
          <p:nvPr/>
        </p:nvCxnSpPr>
        <p:spPr>
          <a:xfrm rot="5400000" flipH="1" flipV="1">
            <a:off x="4098925" y="723900"/>
            <a:ext cx="500062" cy="500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Elbow Connector 412"/>
          <p:cNvCxnSpPr/>
          <p:nvPr/>
        </p:nvCxnSpPr>
        <p:spPr>
          <a:xfrm rot="16200000" flipV="1">
            <a:off x="2991643" y="831056"/>
            <a:ext cx="714375" cy="6429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Freeform 71"/>
          <p:cNvSpPr>
            <a:spLocks/>
          </p:cNvSpPr>
          <p:nvPr/>
        </p:nvSpPr>
        <p:spPr bwMode="auto">
          <a:xfrm>
            <a:off x="3313112" y="1081087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5" name="Freeform 71"/>
          <p:cNvSpPr>
            <a:spLocks/>
          </p:cNvSpPr>
          <p:nvPr/>
        </p:nvSpPr>
        <p:spPr bwMode="auto">
          <a:xfrm>
            <a:off x="4222750" y="938212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6" name="Rectangle 121"/>
          <p:cNvSpPr>
            <a:spLocks noChangeArrowheads="1"/>
          </p:cNvSpPr>
          <p:nvPr/>
        </p:nvSpPr>
        <p:spPr bwMode="auto">
          <a:xfrm>
            <a:off x="2027670" y="5956300"/>
            <a:ext cx="58189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MAC</a:t>
            </a:r>
          </a:p>
        </p:txBody>
      </p:sp>
      <p:sp>
        <p:nvSpPr>
          <p:cNvPr id="417" name="Oval 110"/>
          <p:cNvSpPr>
            <a:spLocks noChangeArrowheads="1"/>
          </p:cNvSpPr>
          <p:nvPr/>
        </p:nvSpPr>
        <p:spPr bwMode="auto">
          <a:xfrm>
            <a:off x="1975849" y="4412456"/>
            <a:ext cx="287338" cy="328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     EVC</a:t>
            </a:r>
            <a:endParaRPr lang="en-IN" sz="900" dirty="0">
              <a:latin typeface="Arial" panose="020B0604020202020204" pitchFamily="34" charset="0"/>
            </a:endParaRPr>
          </a:p>
        </p:txBody>
      </p:sp>
      <p:sp>
        <p:nvSpPr>
          <p:cNvPr id="418" name="Line 111"/>
          <p:cNvSpPr>
            <a:spLocks noChangeShapeType="1"/>
          </p:cNvSpPr>
          <p:nvPr/>
        </p:nvSpPr>
        <p:spPr bwMode="auto">
          <a:xfrm flipV="1">
            <a:off x="1998074" y="4245769"/>
            <a:ext cx="298450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" name="Rectangle 5"/>
          <p:cNvSpPr>
            <a:spLocks noChangeArrowheads="1"/>
          </p:cNvSpPr>
          <p:nvPr/>
        </p:nvSpPr>
        <p:spPr bwMode="auto">
          <a:xfrm>
            <a:off x="1468288" y="1482928"/>
            <a:ext cx="79489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HEATER</a:t>
            </a:r>
          </a:p>
        </p:txBody>
      </p:sp>
      <p:cxnSp>
        <p:nvCxnSpPr>
          <p:cNvPr id="422" name="Elbow Connector 421"/>
          <p:cNvCxnSpPr/>
          <p:nvPr/>
        </p:nvCxnSpPr>
        <p:spPr>
          <a:xfrm rot="5400000" flipH="1" flipV="1">
            <a:off x="7070024" y="947832"/>
            <a:ext cx="693161" cy="465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Freeform 71"/>
          <p:cNvSpPr>
            <a:spLocks/>
          </p:cNvSpPr>
          <p:nvPr/>
        </p:nvSpPr>
        <p:spPr bwMode="auto">
          <a:xfrm>
            <a:off x="7323137" y="1104639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cxnSp>
        <p:nvCxnSpPr>
          <p:cNvPr id="424" name="Elbow Connector 423"/>
          <p:cNvCxnSpPr/>
          <p:nvPr/>
        </p:nvCxnSpPr>
        <p:spPr>
          <a:xfrm rot="5400000" flipH="1" flipV="1">
            <a:off x="6480982" y="784225"/>
            <a:ext cx="500062" cy="500062"/>
          </a:xfrm>
          <a:prstGeom prst="bentConnector3">
            <a:avLst>
              <a:gd name="adj1" fmla="val 636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Freeform 71"/>
          <p:cNvSpPr>
            <a:spLocks/>
          </p:cNvSpPr>
          <p:nvPr/>
        </p:nvSpPr>
        <p:spPr bwMode="auto">
          <a:xfrm>
            <a:off x="6604807" y="914400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0" name="Rectangle 121"/>
          <p:cNvSpPr>
            <a:spLocks noChangeArrowheads="1"/>
          </p:cNvSpPr>
          <p:nvPr/>
        </p:nvSpPr>
        <p:spPr bwMode="auto">
          <a:xfrm>
            <a:off x="5414932" y="786718"/>
            <a:ext cx="4119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211" name="Rectangle 121"/>
          <p:cNvSpPr>
            <a:spLocks noChangeArrowheads="1"/>
          </p:cNvSpPr>
          <p:nvPr/>
        </p:nvSpPr>
        <p:spPr bwMode="auto">
          <a:xfrm>
            <a:off x="5375204" y="1633820"/>
            <a:ext cx="42159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O2</a:t>
            </a:r>
          </a:p>
        </p:txBody>
      </p:sp>
      <p:sp>
        <p:nvSpPr>
          <p:cNvPr id="213" name="Freeform 113"/>
          <p:cNvSpPr>
            <a:spLocks/>
          </p:cNvSpPr>
          <p:nvPr/>
        </p:nvSpPr>
        <p:spPr bwMode="auto">
          <a:xfrm rot="5400000">
            <a:off x="320675" y="4514684"/>
            <a:ext cx="330200" cy="668337"/>
          </a:xfrm>
          <a:custGeom>
            <a:avLst/>
            <a:gdLst>
              <a:gd name="T0" fmla="*/ 0 w 226"/>
              <a:gd name="T1" fmla="*/ 0 h 421"/>
              <a:gd name="T2" fmla="*/ 0 w 226"/>
              <a:gd name="T3" fmla="*/ 2147483646 h 421"/>
              <a:gd name="T4" fmla="*/ 2147483646 w 226"/>
              <a:gd name="T5" fmla="*/ 2147483646 h 421"/>
              <a:gd name="T6" fmla="*/ 2147483646 w 226"/>
              <a:gd name="T7" fmla="*/ 2147483646 h 421"/>
              <a:gd name="T8" fmla="*/ 0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0" y="0"/>
                </a:moveTo>
                <a:lnTo>
                  <a:pt x="0" y="420"/>
                </a:lnTo>
                <a:lnTo>
                  <a:pt x="225" y="280"/>
                </a:lnTo>
                <a:lnTo>
                  <a:pt x="225" y="1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4" name="Rectangle 155"/>
          <p:cNvSpPr>
            <a:spLocks noChangeArrowheads="1"/>
          </p:cNvSpPr>
          <p:nvPr/>
        </p:nvSpPr>
        <p:spPr bwMode="auto">
          <a:xfrm>
            <a:off x="246031" y="4876800"/>
            <a:ext cx="473902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CT</a:t>
            </a:r>
            <a:endParaRPr lang="en-IN" sz="1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7062A-B940-41EB-AAC8-62853953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1146261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3"/>
          <p:cNvSpPr>
            <a:spLocks noChangeArrowheads="1"/>
          </p:cNvSpPr>
          <p:nvPr/>
        </p:nvSpPr>
        <p:spPr bwMode="auto">
          <a:xfrm>
            <a:off x="8650287" y="2185987"/>
            <a:ext cx="8350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Liquid O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8637587" y="2514600"/>
            <a:ext cx="825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Liquid N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9" name="Rectangle 5"/>
          <p:cNvSpPr>
            <a:spLocks noChangeArrowheads="1"/>
          </p:cNvSpPr>
          <p:nvPr/>
        </p:nvSpPr>
        <p:spPr bwMode="auto">
          <a:xfrm>
            <a:off x="457200" y="2867025"/>
            <a:ext cx="773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Molecular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Sieves</a:t>
            </a:r>
          </a:p>
        </p:txBody>
      </p:sp>
      <p:sp>
        <p:nvSpPr>
          <p:cNvPr id="220" name="Freeform 6"/>
          <p:cNvSpPr>
            <a:spLocks/>
          </p:cNvSpPr>
          <p:nvPr/>
        </p:nvSpPr>
        <p:spPr bwMode="auto">
          <a:xfrm>
            <a:off x="5537200" y="1031875"/>
            <a:ext cx="212725" cy="458787"/>
          </a:xfrm>
          <a:custGeom>
            <a:avLst/>
            <a:gdLst>
              <a:gd name="T0" fmla="*/ 0 w 145"/>
              <a:gd name="T1" fmla="*/ 0 h 289"/>
              <a:gd name="T2" fmla="*/ 0 w 145"/>
              <a:gd name="T3" fmla="*/ 2147483646 h 289"/>
              <a:gd name="T4" fmla="*/ 2147483646 w 145"/>
              <a:gd name="T5" fmla="*/ 2147483646 h 289"/>
              <a:gd name="T6" fmla="*/ 2147483646 w 145"/>
              <a:gd name="T7" fmla="*/ 2147483646 h 289"/>
              <a:gd name="T8" fmla="*/ 0 w 145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192"/>
                </a:lnTo>
                <a:lnTo>
                  <a:pt x="144" y="9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1" name="Freeform 7"/>
          <p:cNvSpPr>
            <a:spLocks/>
          </p:cNvSpPr>
          <p:nvPr/>
        </p:nvSpPr>
        <p:spPr bwMode="auto">
          <a:xfrm>
            <a:off x="5842000" y="1298575"/>
            <a:ext cx="212725" cy="458787"/>
          </a:xfrm>
          <a:custGeom>
            <a:avLst/>
            <a:gdLst>
              <a:gd name="T0" fmla="*/ 0 w 145"/>
              <a:gd name="T1" fmla="*/ 0 h 289"/>
              <a:gd name="T2" fmla="*/ 0 w 145"/>
              <a:gd name="T3" fmla="*/ 2147483646 h 289"/>
              <a:gd name="T4" fmla="*/ 2147483646 w 145"/>
              <a:gd name="T5" fmla="*/ 2147483646 h 289"/>
              <a:gd name="T6" fmla="*/ 2147483646 w 145"/>
              <a:gd name="T7" fmla="*/ 2147483646 h 289"/>
              <a:gd name="T8" fmla="*/ 0 w 145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89"/>
              <a:gd name="T17" fmla="*/ 145 w 145"/>
              <a:gd name="T18" fmla="*/ 289 h 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192"/>
                </a:lnTo>
                <a:lnTo>
                  <a:pt x="144" y="9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22" name="Group 8"/>
          <p:cNvGrpSpPr>
            <a:grpSpLocks/>
          </p:cNvGrpSpPr>
          <p:nvPr/>
        </p:nvGrpSpPr>
        <p:grpSpPr bwMode="auto">
          <a:xfrm>
            <a:off x="6116637" y="1714500"/>
            <a:ext cx="585788" cy="285750"/>
            <a:chOff x="3876" y="1029"/>
            <a:chExt cx="383" cy="176"/>
          </a:xfrm>
        </p:grpSpPr>
        <p:sp>
          <p:nvSpPr>
            <p:cNvPr id="223" name="Arc 9"/>
            <p:cNvSpPr>
              <a:spLocks/>
            </p:cNvSpPr>
            <p:nvPr/>
          </p:nvSpPr>
          <p:spPr bwMode="auto">
            <a:xfrm>
              <a:off x="3876" y="1029"/>
              <a:ext cx="195" cy="176"/>
            </a:xfrm>
            <a:custGeom>
              <a:avLst/>
              <a:gdLst>
                <a:gd name="T0" fmla="*/ 0 w 21587"/>
                <a:gd name="T1" fmla="*/ 0 h 21600"/>
                <a:gd name="T2" fmla="*/ 0 w 21587"/>
                <a:gd name="T3" fmla="*/ 0 h 21600"/>
                <a:gd name="T4" fmla="*/ 0 w 215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7"/>
                <a:gd name="T10" fmla="*/ 0 h 21600"/>
                <a:gd name="T11" fmla="*/ 21587 w 215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7" h="21600" fill="none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</a:path>
                <a:path w="21587" h="21600" stroke="0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  <a:lnTo>
                    <a:pt x="21587" y="21600"/>
                  </a:lnTo>
                  <a:lnTo>
                    <a:pt x="-1" y="2086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4" name="Arc 10"/>
            <p:cNvSpPr>
              <a:spLocks/>
            </p:cNvSpPr>
            <p:nvPr/>
          </p:nvSpPr>
          <p:spPr bwMode="auto">
            <a:xfrm>
              <a:off x="4063" y="1029"/>
              <a:ext cx="196" cy="176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" name="Group 11"/>
          <p:cNvGrpSpPr>
            <a:grpSpLocks/>
          </p:cNvGrpSpPr>
          <p:nvPr/>
        </p:nvGrpSpPr>
        <p:grpSpPr bwMode="auto">
          <a:xfrm>
            <a:off x="6111875" y="5611812"/>
            <a:ext cx="593725" cy="330200"/>
            <a:chOff x="3860" y="3516"/>
            <a:chExt cx="414" cy="176"/>
          </a:xfrm>
        </p:grpSpPr>
        <p:sp>
          <p:nvSpPr>
            <p:cNvPr id="226" name="Arc 12"/>
            <p:cNvSpPr>
              <a:spLocks/>
            </p:cNvSpPr>
            <p:nvPr/>
          </p:nvSpPr>
          <p:spPr bwMode="auto">
            <a:xfrm rot="10800000">
              <a:off x="3860" y="3516"/>
              <a:ext cx="196" cy="176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2040" y="0"/>
                    <a:pt x="21711" y="9670"/>
                    <a:pt x="21711" y="21600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Arc 13"/>
            <p:cNvSpPr>
              <a:spLocks/>
            </p:cNvSpPr>
            <p:nvPr/>
          </p:nvSpPr>
          <p:spPr bwMode="auto">
            <a:xfrm rot="10800000">
              <a:off x="4079" y="3516"/>
              <a:ext cx="195" cy="176"/>
            </a:xfrm>
            <a:custGeom>
              <a:avLst/>
              <a:gdLst>
                <a:gd name="T0" fmla="*/ 0 w 21587"/>
                <a:gd name="T1" fmla="*/ 0 h 21600"/>
                <a:gd name="T2" fmla="*/ 0 w 21587"/>
                <a:gd name="T3" fmla="*/ 0 h 21600"/>
                <a:gd name="T4" fmla="*/ 0 w 215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7"/>
                <a:gd name="T10" fmla="*/ 0 h 21600"/>
                <a:gd name="T11" fmla="*/ 21587 w 215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7" h="21600" fill="none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</a:path>
                <a:path w="21587" h="21600" stroke="0" extrusionOk="0">
                  <a:moveTo>
                    <a:pt x="-1" y="20863"/>
                  </a:moveTo>
                  <a:cubicBezTo>
                    <a:pt x="394" y="9270"/>
                    <a:pt x="9876" y="59"/>
                    <a:pt x="21476" y="0"/>
                  </a:cubicBezTo>
                  <a:lnTo>
                    <a:pt x="21587" y="21600"/>
                  </a:lnTo>
                  <a:lnTo>
                    <a:pt x="-1" y="2086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4"/>
          <p:cNvGrpSpPr>
            <a:grpSpLocks/>
          </p:cNvGrpSpPr>
          <p:nvPr/>
        </p:nvGrpSpPr>
        <p:grpSpPr bwMode="auto">
          <a:xfrm>
            <a:off x="6116637" y="4492625"/>
            <a:ext cx="585788" cy="280987"/>
            <a:chOff x="3876" y="2779"/>
            <a:chExt cx="383" cy="177"/>
          </a:xfrm>
        </p:grpSpPr>
        <p:sp>
          <p:nvSpPr>
            <p:cNvPr id="229" name="Arc 15"/>
            <p:cNvSpPr>
              <a:spLocks/>
            </p:cNvSpPr>
            <p:nvPr/>
          </p:nvSpPr>
          <p:spPr bwMode="auto">
            <a:xfrm>
              <a:off x="3876" y="2779"/>
              <a:ext cx="195" cy="177"/>
            </a:xfrm>
            <a:custGeom>
              <a:avLst/>
              <a:gdLst>
                <a:gd name="T0" fmla="*/ 0 w 21583"/>
                <a:gd name="T1" fmla="*/ 0 h 21600"/>
                <a:gd name="T2" fmla="*/ 0 w 21583"/>
                <a:gd name="T3" fmla="*/ 0 h 21600"/>
                <a:gd name="T4" fmla="*/ 0 w 2158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3"/>
                <a:gd name="T10" fmla="*/ 0 h 21600"/>
                <a:gd name="T11" fmla="*/ 21583 w 2158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3" h="21600" fill="none" extrusionOk="0">
                  <a:moveTo>
                    <a:pt x="-1" y="20745"/>
                  </a:moveTo>
                  <a:cubicBezTo>
                    <a:pt x="456" y="9200"/>
                    <a:pt x="9918" y="59"/>
                    <a:pt x="21472" y="0"/>
                  </a:cubicBezTo>
                </a:path>
                <a:path w="21583" h="21600" stroke="0" extrusionOk="0">
                  <a:moveTo>
                    <a:pt x="-1" y="20745"/>
                  </a:moveTo>
                  <a:cubicBezTo>
                    <a:pt x="456" y="9200"/>
                    <a:pt x="9918" y="59"/>
                    <a:pt x="21472" y="0"/>
                  </a:cubicBezTo>
                  <a:lnTo>
                    <a:pt x="21583" y="21600"/>
                  </a:lnTo>
                  <a:lnTo>
                    <a:pt x="-1" y="2074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Arc 16"/>
            <p:cNvSpPr>
              <a:spLocks/>
            </p:cNvSpPr>
            <p:nvPr/>
          </p:nvSpPr>
          <p:spPr bwMode="auto">
            <a:xfrm>
              <a:off x="4063" y="2779"/>
              <a:ext cx="196" cy="177"/>
            </a:xfrm>
            <a:custGeom>
              <a:avLst/>
              <a:gdLst>
                <a:gd name="T0" fmla="*/ 0 w 21711"/>
                <a:gd name="T1" fmla="*/ 0 h 21600"/>
                <a:gd name="T2" fmla="*/ 0 w 21711"/>
                <a:gd name="T3" fmla="*/ 0 h 21600"/>
                <a:gd name="T4" fmla="*/ 0 w 217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1"/>
                <a:gd name="T10" fmla="*/ 0 h 21600"/>
                <a:gd name="T11" fmla="*/ 21711 w 217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1" h="21600" fill="none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1992" y="0"/>
                    <a:pt x="21642" y="9595"/>
                    <a:pt x="21710" y="21477"/>
                  </a:cubicBezTo>
                </a:path>
                <a:path w="21711" h="21600" stroke="0" extrusionOk="0">
                  <a:moveTo>
                    <a:pt x="0" y="0"/>
                  </a:moveTo>
                  <a:cubicBezTo>
                    <a:pt x="37" y="0"/>
                    <a:pt x="74" y="-1"/>
                    <a:pt x="111" y="0"/>
                  </a:cubicBezTo>
                  <a:cubicBezTo>
                    <a:pt x="11992" y="0"/>
                    <a:pt x="21642" y="9595"/>
                    <a:pt x="21710" y="21477"/>
                  </a:cubicBezTo>
                  <a:lnTo>
                    <a:pt x="11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1" name="Line 17"/>
          <p:cNvSpPr>
            <a:spLocks noChangeShapeType="1"/>
          </p:cNvSpPr>
          <p:nvPr/>
        </p:nvSpPr>
        <p:spPr bwMode="auto">
          <a:xfrm>
            <a:off x="6134100" y="4171950"/>
            <a:ext cx="560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" name="Line 18"/>
          <p:cNvSpPr>
            <a:spLocks noChangeShapeType="1"/>
          </p:cNvSpPr>
          <p:nvPr/>
        </p:nvSpPr>
        <p:spPr bwMode="auto">
          <a:xfrm>
            <a:off x="6707187" y="2006600"/>
            <a:ext cx="0" cy="361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3" name="Line 19"/>
          <p:cNvSpPr>
            <a:spLocks noChangeShapeType="1"/>
          </p:cNvSpPr>
          <p:nvPr/>
        </p:nvSpPr>
        <p:spPr bwMode="auto">
          <a:xfrm>
            <a:off x="6113462" y="2006600"/>
            <a:ext cx="0" cy="361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34" name="Group 20"/>
          <p:cNvGrpSpPr>
            <a:grpSpLocks/>
          </p:cNvGrpSpPr>
          <p:nvPr/>
        </p:nvGrpSpPr>
        <p:grpSpPr bwMode="auto">
          <a:xfrm>
            <a:off x="6327775" y="4241800"/>
            <a:ext cx="153987" cy="146050"/>
            <a:chOff x="4007" y="2621"/>
            <a:chExt cx="106" cy="92"/>
          </a:xfrm>
        </p:grpSpPr>
        <p:sp>
          <p:nvSpPr>
            <p:cNvPr id="235" name="Rectangle 21"/>
            <p:cNvSpPr>
              <a:spLocks noChangeArrowheads="1"/>
            </p:cNvSpPr>
            <p:nvPr/>
          </p:nvSpPr>
          <p:spPr bwMode="auto">
            <a:xfrm>
              <a:off x="4010" y="2621"/>
              <a:ext cx="89" cy="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1800">
                <a:latin typeface="Arial" panose="020B0604020202020204" pitchFamily="34" charset="0"/>
              </a:endParaRPr>
            </a:p>
          </p:txBody>
        </p:sp>
        <p:sp>
          <p:nvSpPr>
            <p:cNvPr id="236" name="Arc 22"/>
            <p:cNvSpPr>
              <a:spLocks/>
            </p:cNvSpPr>
            <p:nvPr/>
          </p:nvSpPr>
          <p:spPr bwMode="auto">
            <a:xfrm>
              <a:off x="4107" y="2692"/>
              <a:ext cx="6" cy="19"/>
            </a:xfrm>
            <a:custGeom>
              <a:avLst/>
              <a:gdLst>
                <a:gd name="T0" fmla="*/ 0 w 26591"/>
                <a:gd name="T1" fmla="*/ 0 h 43200"/>
                <a:gd name="T2" fmla="*/ 0 w 26591"/>
                <a:gd name="T3" fmla="*/ 0 h 43200"/>
                <a:gd name="T4" fmla="*/ 0 w 26591"/>
                <a:gd name="T5" fmla="*/ 0 h 43200"/>
                <a:gd name="T6" fmla="*/ 0 60000 65536"/>
                <a:gd name="T7" fmla="*/ 0 60000 65536"/>
                <a:gd name="T8" fmla="*/ 0 60000 65536"/>
                <a:gd name="T9" fmla="*/ 0 w 26591"/>
                <a:gd name="T10" fmla="*/ 0 h 43200"/>
                <a:gd name="T11" fmla="*/ 26591 w 2659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91" h="43200" fill="none" extrusionOk="0">
                  <a:moveTo>
                    <a:pt x="958" y="379"/>
                  </a:moveTo>
                  <a:cubicBezTo>
                    <a:pt x="2288" y="127"/>
                    <a:pt x="3638" y="-1"/>
                    <a:pt x="4991" y="0"/>
                  </a:cubicBezTo>
                  <a:cubicBezTo>
                    <a:pt x="16920" y="0"/>
                    <a:pt x="26591" y="9670"/>
                    <a:pt x="26591" y="21600"/>
                  </a:cubicBezTo>
                  <a:cubicBezTo>
                    <a:pt x="26591" y="33529"/>
                    <a:pt x="16920" y="43200"/>
                    <a:pt x="4991" y="43200"/>
                  </a:cubicBezTo>
                  <a:cubicBezTo>
                    <a:pt x="3310" y="43200"/>
                    <a:pt x="1635" y="43003"/>
                    <a:pt x="-1" y="42615"/>
                  </a:cubicBezTo>
                </a:path>
                <a:path w="26591" h="43200" stroke="0" extrusionOk="0">
                  <a:moveTo>
                    <a:pt x="958" y="379"/>
                  </a:moveTo>
                  <a:cubicBezTo>
                    <a:pt x="2288" y="127"/>
                    <a:pt x="3638" y="-1"/>
                    <a:pt x="4991" y="0"/>
                  </a:cubicBezTo>
                  <a:cubicBezTo>
                    <a:pt x="16920" y="0"/>
                    <a:pt x="26591" y="9670"/>
                    <a:pt x="26591" y="21600"/>
                  </a:cubicBezTo>
                  <a:cubicBezTo>
                    <a:pt x="26591" y="33529"/>
                    <a:pt x="16920" y="43200"/>
                    <a:pt x="4991" y="43200"/>
                  </a:cubicBezTo>
                  <a:cubicBezTo>
                    <a:pt x="3310" y="43200"/>
                    <a:pt x="1635" y="43003"/>
                    <a:pt x="-1" y="42615"/>
                  </a:cubicBezTo>
                  <a:lnTo>
                    <a:pt x="4991" y="21600"/>
                  </a:lnTo>
                  <a:lnTo>
                    <a:pt x="958" y="37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Arc 23"/>
            <p:cNvSpPr>
              <a:spLocks/>
            </p:cNvSpPr>
            <p:nvPr/>
          </p:nvSpPr>
          <p:spPr bwMode="auto">
            <a:xfrm>
              <a:off x="4007" y="2645"/>
              <a:ext cx="4" cy="14"/>
            </a:xfrm>
            <a:custGeom>
              <a:avLst/>
              <a:gdLst>
                <a:gd name="T0" fmla="*/ 0 w 21600"/>
                <a:gd name="T1" fmla="*/ 0 h 41691"/>
                <a:gd name="T2" fmla="*/ 0 w 21600"/>
                <a:gd name="T3" fmla="*/ 0 h 41691"/>
                <a:gd name="T4" fmla="*/ 0 w 21600"/>
                <a:gd name="T5" fmla="*/ 0 h 416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691"/>
                <a:gd name="T11" fmla="*/ 21600 w 21600"/>
                <a:gd name="T12" fmla="*/ 41691 h 416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691" fill="none" extrusionOk="0">
                  <a:moveTo>
                    <a:pt x="15552" y="41691"/>
                  </a:moveTo>
                  <a:cubicBezTo>
                    <a:pt x="6336" y="39003"/>
                    <a:pt x="0" y="30555"/>
                    <a:pt x="0" y="20955"/>
                  </a:cubicBezTo>
                  <a:cubicBezTo>
                    <a:pt x="-1" y="11043"/>
                    <a:pt x="6745" y="2403"/>
                    <a:pt x="16360" y="-1"/>
                  </a:cubicBezTo>
                </a:path>
                <a:path w="21600" h="41691" stroke="0" extrusionOk="0">
                  <a:moveTo>
                    <a:pt x="15552" y="41691"/>
                  </a:moveTo>
                  <a:cubicBezTo>
                    <a:pt x="6336" y="39003"/>
                    <a:pt x="0" y="30555"/>
                    <a:pt x="0" y="20955"/>
                  </a:cubicBezTo>
                  <a:cubicBezTo>
                    <a:pt x="-1" y="11043"/>
                    <a:pt x="6745" y="2403"/>
                    <a:pt x="16360" y="-1"/>
                  </a:cubicBezTo>
                  <a:lnTo>
                    <a:pt x="21600" y="20955"/>
                  </a:lnTo>
                  <a:lnTo>
                    <a:pt x="15552" y="4169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8" name="Line 24"/>
          <p:cNvSpPr>
            <a:spLocks noChangeShapeType="1"/>
          </p:cNvSpPr>
          <p:nvPr/>
        </p:nvSpPr>
        <p:spPr bwMode="auto">
          <a:xfrm>
            <a:off x="6249987" y="4291012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Line 25"/>
          <p:cNvSpPr>
            <a:spLocks noChangeShapeType="1"/>
          </p:cNvSpPr>
          <p:nvPr/>
        </p:nvSpPr>
        <p:spPr bwMode="auto">
          <a:xfrm>
            <a:off x="6526212" y="4364037"/>
            <a:ext cx="30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Line 26"/>
          <p:cNvSpPr>
            <a:spLocks noChangeShapeType="1"/>
          </p:cNvSpPr>
          <p:nvPr/>
        </p:nvSpPr>
        <p:spPr bwMode="auto">
          <a:xfrm>
            <a:off x="6562725" y="4394200"/>
            <a:ext cx="0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Line 27"/>
          <p:cNvSpPr>
            <a:spLocks noChangeShapeType="1"/>
          </p:cNvSpPr>
          <p:nvPr/>
        </p:nvSpPr>
        <p:spPr bwMode="auto">
          <a:xfrm>
            <a:off x="6594475" y="4364037"/>
            <a:ext cx="25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Line 28"/>
          <p:cNvSpPr>
            <a:spLocks noChangeShapeType="1"/>
          </p:cNvSpPr>
          <p:nvPr/>
        </p:nvSpPr>
        <p:spPr bwMode="auto">
          <a:xfrm flipH="1">
            <a:off x="6224587" y="4313237"/>
            <a:ext cx="15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29"/>
          <p:cNvSpPr>
            <a:spLocks noChangeArrowheads="1"/>
          </p:cNvSpPr>
          <p:nvPr/>
        </p:nvSpPr>
        <p:spPr bwMode="auto">
          <a:xfrm>
            <a:off x="2290762" y="1647825"/>
            <a:ext cx="287338" cy="328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244" name="Line 30"/>
          <p:cNvSpPr>
            <a:spLocks noChangeShapeType="1"/>
          </p:cNvSpPr>
          <p:nvPr/>
        </p:nvSpPr>
        <p:spPr bwMode="auto">
          <a:xfrm flipV="1">
            <a:off x="2292350" y="1497012"/>
            <a:ext cx="298450" cy="560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4692650" y="2814637"/>
            <a:ext cx="330200" cy="668338"/>
          </a:xfrm>
          <a:custGeom>
            <a:avLst/>
            <a:gdLst>
              <a:gd name="T0" fmla="*/ 2147483646 w 226"/>
              <a:gd name="T1" fmla="*/ 0 h 421"/>
              <a:gd name="T2" fmla="*/ 2147483646 w 226"/>
              <a:gd name="T3" fmla="*/ 2147483646 h 421"/>
              <a:gd name="T4" fmla="*/ 0 w 226"/>
              <a:gd name="T5" fmla="*/ 2147483646 h 421"/>
              <a:gd name="T6" fmla="*/ 0 w 226"/>
              <a:gd name="T7" fmla="*/ 2147483646 h 421"/>
              <a:gd name="T8" fmla="*/ 2147483646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225" y="0"/>
                </a:moveTo>
                <a:lnTo>
                  <a:pt x="225" y="420"/>
                </a:lnTo>
                <a:lnTo>
                  <a:pt x="0" y="280"/>
                </a:lnTo>
                <a:lnTo>
                  <a:pt x="0" y="140"/>
                </a:lnTo>
                <a:lnTo>
                  <a:pt x="225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46" name="Group 35"/>
          <p:cNvGrpSpPr>
            <a:grpSpLocks/>
          </p:cNvGrpSpPr>
          <p:nvPr/>
        </p:nvGrpSpPr>
        <p:grpSpPr bwMode="auto">
          <a:xfrm>
            <a:off x="1176337" y="2871787"/>
            <a:ext cx="420688" cy="836613"/>
            <a:chOff x="492" y="1758"/>
            <a:chExt cx="287" cy="527"/>
          </a:xfrm>
        </p:grpSpPr>
        <p:grpSp>
          <p:nvGrpSpPr>
            <p:cNvPr id="247" name="Group 36"/>
            <p:cNvGrpSpPr>
              <a:grpSpLocks/>
            </p:cNvGrpSpPr>
            <p:nvPr/>
          </p:nvGrpSpPr>
          <p:grpSpPr bwMode="auto">
            <a:xfrm>
              <a:off x="492" y="1758"/>
              <a:ext cx="287" cy="527"/>
              <a:chOff x="492" y="1758"/>
              <a:chExt cx="287" cy="527"/>
            </a:xfrm>
          </p:grpSpPr>
          <p:grpSp>
            <p:nvGrpSpPr>
              <p:cNvPr id="252" name="Group 37"/>
              <p:cNvGrpSpPr>
                <a:grpSpLocks/>
              </p:cNvGrpSpPr>
              <p:nvPr/>
            </p:nvGrpSpPr>
            <p:grpSpPr bwMode="auto">
              <a:xfrm>
                <a:off x="507" y="1758"/>
                <a:ext cx="260" cy="48"/>
                <a:chOff x="507" y="1758"/>
                <a:chExt cx="260" cy="48"/>
              </a:xfrm>
            </p:grpSpPr>
            <p:sp>
              <p:nvSpPr>
                <p:cNvPr id="258" name="Arc 38"/>
                <p:cNvSpPr>
                  <a:spLocks/>
                </p:cNvSpPr>
                <p:nvPr/>
              </p:nvSpPr>
              <p:spPr bwMode="auto">
                <a:xfrm>
                  <a:off x="507" y="1759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9" name="Arc 39"/>
                <p:cNvSpPr>
                  <a:spLocks/>
                </p:cNvSpPr>
                <p:nvPr/>
              </p:nvSpPr>
              <p:spPr bwMode="auto">
                <a:xfrm>
                  <a:off x="636" y="1758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53" name="Group 40"/>
              <p:cNvGrpSpPr>
                <a:grpSpLocks/>
              </p:cNvGrpSpPr>
              <p:nvPr/>
            </p:nvGrpSpPr>
            <p:grpSpPr bwMode="auto">
              <a:xfrm>
                <a:off x="503" y="2237"/>
                <a:ext cx="276" cy="48"/>
                <a:chOff x="503" y="2237"/>
                <a:chExt cx="276" cy="48"/>
              </a:xfrm>
            </p:grpSpPr>
            <p:sp>
              <p:nvSpPr>
                <p:cNvPr id="256" name="Arc 41"/>
                <p:cNvSpPr>
                  <a:spLocks/>
                </p:cNvSpPr>
                <p:nvPr/>
              </p:nvSpPr>
              <p:spPr bwMode="auto">
                <a:xfrm rot="10800000">
                  <a:off x="503" y="2237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7" name="Arc 42"/>
                <p:cNvSpPr>
                  <a:spLocks/>
                </p:cNvSpPr>
                <p:nvPr/>
              </p:nvSpPr>
              <p:spPr bwMode="auto">
                <a:xfrm rot="10800000">
                  <a:off x="649" y="2238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254" name="Line 43"/>
              <p:cNvSpPr>
                <a:spLocks noChangeShapeType="1"/>
              </p:cNvSpPr>
              <p:nvPr/>
            </p:nvSpPr>
            <p:spPr bwMode="auto">
              <a:xfrm>
                <a:off x="492" y="1812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5" name="Line 44"/>
              <p:cNvSpPr>
                <a:spLocks noChangeShapeType="1"/>
              </p:cNvSpPr>
              <p:nvPr/>
            </p:nvSpPr>
            <p:spPr bwMode="auto">
              <a:xfrm>
                <a:off x="770" y="1808"/>
                <a:ext cx="0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48" name="Line 45"/>
            <p:cNvSpPr>
              <a:spLocks noChangeShapeType="1"/>
            </p:cNvSpPr>
            <p:nvPr/>
          </p:nvSpPr>
          <p:spPr bwMode="auto">
            <a:xfrm>
              <a:off x="515" y="1815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Line 46"/>
            <p:cNvSpPr>
              <a:spLocks noChangeShapeType="1"/>
            </p:cNvSpPr>
            <p:nvPr/>
          </p:nvSpPr>
          <p:spPr bwMode="auto">
            <a:xfrm>
              <a:off x="512" y="2199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Line 47"/>
            <p:cNvSpPr>
              <a:spLocks noChangeShapeType="1"/>
            </p:cNvSpPr>
            <p:nvPr/>
          </p:nvSpPr>
          <p:spPr bwMode="auto">
            <a:xfrm>
              <a:off x="515" y="1829"/>
              <a:ext cx="24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Line 48"/>
            <p:cNvSpPr>
              <a:spLocks noChangeShapeType="1"/>
            </p:cNvSpPr>
            <p:nvPr/>
          </p:nvSpPr>
          <p:spPr bwMode="auto">
            <a:xfrm flipH="1">
              <a:off x="496" y="1826"/>
              <a:ext cx="28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0" name="Group 49"/>
          <p:cNvGrpSpPr>
            <a:grpSpLocks/>
          </p:cNvGrpSpPr>
          <p:nvPr/>
        </p:nvGrpSpPr>
        <p:grpSpPr bwMode="auto">
          <a:xfrm>
            <a:off x="1778000" y="2867025"/>
            <a:ext cx="420687" cy="836612"/>
            <a:chOff x="903" y="1755"/>
            <a:chExt cx="287" cy="527"/>
          </a:xfrm>
        </p:grpSpPr>
        <p:grpSp>
          <p:nvGrpSpPr>
            <p:cNvPr id="261" name="Group 50"/>
            <p:cNvGrpSpPr>
              <a:grpSpLocks/>
            </p:cNvGrpSpPr>
            <p:nvPr/>
          </p:nvGrpSpPr>
          <p:grpSpPr bwMode="auto">
            <a:xfrm>
              <a:off x="903" y="1755"/>
              <a:ext cx="287" cy="527"/>
              <a:chOff x="903" y="1755"/>
              <a:chExt cx="287" cy="527"/>
            </a:xfrm>
          </p:grpSpPr>
          <p:grpSp>
            <p:nvGrpSpPr>
              <p:cNvPr id="266" name="Group 51"/>
              <p:cNvGrpSpPr>
                <a:grpSpLocks/>
              </p:cNvGrpSpPr>
              <p:nvPr/>
            </p:nvGrpSpPr>
            <p:grpSpPr bwMode="auto">
              <a:xfrm>
                <a:off x="918" y="1755"/>
                <a:ext cx="260" cy="48"/>
                <a:chOff x="918" y="1755"/>
                <a:chExt cx="260" cy="48"/>
              </a:xfrm>
            </p:grpSpPr>
            <p:sp>
              <p:nvSpPr>
                <p:cNvPr id="272" name="Arc 52"/>
                <p:cNvSpPr>
                  <a:spLocks/>
                </p:cNvSpPr>
                <p:nvPr/>
              </p:nvSpPr>
              <p:spPr bwMode="auto">
                <a:xfrm>
                  <a:off x="918" y="1756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3" name="Arc 53"/>
                <p:cNvSpPr>
                  <a:spLocks/>
                </p:cNvSpPr>
                <p:nvPr/>
              </p:nvSpPr>
              <p:spPr bwMode="auto">
                <a:xfrm>
                  <a:off x="1047" y="1755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7" name="Group 54"/>
              <p:cNvGrpSpPr>
                <a:grpSpLocks/>
              </p:cNvGrpSpPr>
              <p:nvPr/>
            </p:nvGrpSpPr>
            <p:grpSpPr bwMode="auto">
              <a:xfrm>
                <a:off x="914" y="2234"/>
                <a:ext cx="276" cy="48"/>
                <a:chOff x="914" y="2234"/>
                <a:chExt cx="276" cy="48"/>
              </a:xfrm>
            </p:grpSpPr>
            <p:sp>
              <p:nvSpPr>
                <p:cNvPr id="270" name="Arc 55"/>
                <p:cNvSpPr>
                  <a:spLocks/>
                </p:cNvSpPr>
                <p:nvPr/>
              </p:nvSpPr>
              <p:spPr bwMode="auto">
                <a:xfrm rot="10800000">
                  <a:off x="914" y="2234"/>
                  <a:ext cx="131" cy="48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</a:path>
                    <a:path w="21761" h="21600" stroke="0" extrusionOk="0">
                      <a:moveTo>
                        <a:pt x="-1" y="0"/>
                      </a:moveTo>
                      <a:cubicBezTo>
                        <a:pt x="55" y="0"/>
                        <a:pt x="110" y="-1"/>
                        <a:pt x="166" y="0"/>
                      </a:cubicBezTo>
                      <a:cubicBezTo>
                        <a:pt x="11918" y="0"/>
                        <a:pt x="21514" y="9396"/>
                        <a:pt x="21761" y="21146"/>
                      </a:cubicBezTo>
                      <a:lnTo>
                        <a:pt x="166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1" name="Arc 56"/>
                <p:cNvSpPr>
                  <a:spLocks/>
                </p:cNvSpPr>
                <p:nvPr/>
              </p:nvSpPr>
              <p:spPr bwMode="auto">
                <a:xfrm rot="10800000">
                  <a:off x="1060" y="2235"/>
                  <a:ext cx="130" cy="47"/>
                </a:xfrm>
                <a:custGeom>
                  <a:avLst/>
                  <a:gdLst>
                    <a:gd name="T0" fmla="*/ 0 w 21522"/>
                    <a:gd name="T1" fmla="*/ 0 h 21599"/>
                    <a:gd name="T2" fmla="*/ 0 w 21522"/>
                    <a:gd name="T3" fmla="*/ 0 h 21599"/>
                    <a:gd name="T4" fmla="*/ 0 w 21522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522"/>
                    <a:gd name="T10" fmla="*/ 0 h 21599"/>
                    <a:gd name="T11" fmla="*/ 21522 w 21522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22" h="21599" fill="none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</a:path>
                    <a:path w="21522" h="21599" stroke="0" extrusionOk="0">
                      <a:moveTo>
                        <a:pt x="-1" y="19766"/>
                      </a:moveTo>
                      <a:cubicBezTo>
                        <a:pt x="945" y="8651"/>
                        <a:pt x="10200" y="85"/>
                        <a:pt x="21355" y="-1"/>
                      </a:cubicBezTo>
                      <a:lnTo>
                        <a:pt x="21522" y="21599"/>
                      </a:lnTo>
                      <a:lnTo>
                        <a:pt x="-1" y="1976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268" name="Line 57"/>
              <p:cNvSpPr>
                <a:spLocks noChangeShapeType="1"/>
              </p:cNvSpPr>
              <p:nvPr/>
            </p:nvSpPr>
            <p:spPr bwMode="auto">
              <a:xfrm>
                <a:off x="903" y="1809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9" name="Line 58"/>
              <p:cNvSpPr>
                <a:spLocks noChangeShapeType="1"/>
              </p:cNvSpPr>
              <p:nvPr/>
            </p:nvSpPr>
            <p:spPr bwMode="auto">
              <a:xfrm>
                <a:off x="1181" y="1805"/>
                <a:ext cx="0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2" name="Line 59"/>
            <p:cNvSpPr>
              <a:spLocks noChangeShapeType="1"/>
            </p:cNvSpPr>
            <p:nvPr/>
          </p:nvSpPr>
          <p:spPr bwMode="auto">
            <a:xfrm>
              <a:off x="926" y="1812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Line 60"/>
            <p:cNvSpPr>
              <a:spLocks noChangeShapeType="1"/>
            </p:cNvSpPr>
            <p:nvPr/>
          </p:nvSpPr>
          <p:spPr bwMode="auto">
            <a:xfrm>
              <a:off x="923" y="219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Line 61"/>
            <p:cNvSpPr>
              <a:spLocks noChangeShapeType="1"/>
            </p:cNvSpPr>
            <p:nvPr/>
          </p:nvSpPr>
          <p:spPr bwMode="auto">
            <a:xfrm>
              <a:off x="926" y="1826"/>
              <a:ext cx="24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Line 62"/>
            <p:cNvSpPr>
              <a:spLocks noChangeShapeType="1"/>
            </p:cNvSpPr>
            <p:nvPr/>
          </p:nvSpPr>
          <p:spPr bwMode="auto">
            <a:xfrm flipH="1">
              <a:off x="907" y="1823"/>
              <a:ext cx="28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4" name="Group 63"/>
          <p:cNvGrpSpPr>
            <a:grpSpLocks/>
          </p:cNvGrpSpPr>
          <p:nvPr/>
        </p:nvGrpSpPr>
        <p:grpSpPr bwMode="auto">
          <a:xfrm>
            <a:off x="1374775" y="3713162"/>
            <a:ext cx="631825" cy="593725"/>
            <a:chOff x="627" y="2288"/>
            <a:chExt cx="432" cy="374"/>
          </a:xfrm>
        </p:grpSpPr>
        <p:grpSp>
          <p:nvGrpSpPr>
            <p:cNvPr id="275" name="Group 64"/>
            <p:cNvGrpSpPr>
              <a:grpSpLocks/>
            </p:cNvGrpSpPr>
            <p:nvPr/>
          </p:nvGrpSpPr>
          <p:grpSpPr bwMode="auto">
            <a:xfrm>
              <a:off x="627" y="2288"/>
              <a:ext cx="432" cy="337"/>
              <a:chOff x="627" y="2288"/>
              <a:chExt cx="432" cy="337"/>
            </a:xfrm>
          </p:grpSpPr>
          <p:sp>
            <p:nvSpPr>
              <p:cNvPr id="280" name="Line 65"/>
              <p:cNvSpPr>
                <a:spLocks noChangeShapeType="1"/>
              </p:cNvSpPr>
              <p:nvPr/>
            </p:nvSpPr>
            <p:spPr bwMode="auto">
              <a:xfrm>
                <a:off x="627" y="2288"/>
                <a:ext cx="0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1" name="Line 66"/>
              <p:cNvSpPr>
                <a:spLocks noChangeShapeType="1"/>
              </p:cNvSpPr>
              <p:nvPr/>
            </p:nvSpPr>
            <p:spPr bwMode="auto">
              <a:xfrm>
                <a:off x="1059" y="2288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2" name="Line 67"/>
              <p:cNvSpPr>
                <a:spLocks noChangeShapeType="1"/>
              </p:cNvSpPr>
              <p:nvPr/>
            </p:nvSpPr>
            <p:spPr bwMode="auto">
              <a:xfrm>
                <a:off x="641" y="2625"/>
                <a:ext cx="4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3" name="Line 68"/>
              <p:cNvSpPr>
                <a:spLocks noChangeShapeType="1"/>
              </p:cNvSpPr>
              <p:nvPr/>
            </p:nvSpPr>
            <p:spPr bwMode="auto">
              <a:xfrm>
                <a:off x="641" y="2445"/>
                <a:ext cx="4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76" name="Freeform 69"/>
            <p:cNvSpPr>
              <a:spLocks/>
            </p:cNvSpPr>
            <p:nvPr/>
          </p:nvSpPr>
          <p:spPr bwMode="auto">
            <a:xfrm>
              <a:off x="654" y="2411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7" name="Freeform 70"/>
            <p:cNvSpPr>
              <a:spLocks/>
            </p:cNvSpPr>
            <p:nvPr/>
          </p:nvSpPr>
          <p:spPr bwMode="auto">
            <a:xfrm>
              <a:off x="914" y="2408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8" name="Freeform 71"/>
            <p:cNvSpPr>
              <a:spLocks/>
            </p:cNvSpPr>
            <p:nvPr/>
          </p:nvSpPr>
          <p:spPr bwMode="auto">
            <a:xfrm>
              <a:off x="657" y="2585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9" name="Freeform 72"/>
            <p:cNvSpPr>
              <a:spLocks/>
            </p:cNvSpPr>
            <p:nvPr/>
          </p:nvSpPr>
          <p:spPr bwMode="auto">
            <a:xfrm>
              <a:off x="917" y="2591"/>
              <a:ext cx="111" cy="71"/>
            </a:xfrm>
            <a:custGeom>
              <a:avLst/>
              <a:gdLst>
                <a:gd name="T0" fmla="*/ 0 w 111"/>
                <a:gd name="T1" fmla="*/ 3 h 71"/>
                <a:gd name="T2" fmla="*/ 0 w 111"/>
                <a:gd name="T3" fmla="*/ 70 h 71"/>
                <a:gd name="T4" fmla="*/ 110 w 111"/>
                <a:gd name="T5" fmla="*/ 0 h 71"/>
                <a:gd name="T6" fmla="*/ 110 w 111"/>
                <a:gd name="T7" fmla="*/ 67 h 71"/>
                <a:gd name="T8" fmla="*/ 0 w 111"/>
                <a:gd name="T9" fmla="*/ 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0" y="3"/>
                  </a:moveTo>
                  <a:lnTo>
                    <a:pt x="0" y="70"/>
                  </a:lnTo>
                  <a:lnTo>
                    <a:pt x="110" y="0"/>
                  </a:lnTo>
                  <a:lnTo>
                    <a:pt x="110" y="67"/>
                  </a:lnTo>
                  <a:lnTo>
                    <a:pt x="0" y="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4" name="Group 73"/>
          <p:cNvGrpSpPr>
            <a:grpSpLocks/>
          </p:cNvGrpSpPr>
          <p:nvPr/>
        </p:nvGrpSpPr>
        <p:grpSpPr bwMode="auto">
          <a:xfrm>
            <a:off x="1370012" y="2227262"/>
            <a:ext cx="623888" cy="622300"/>
            <a:chOff x="624" y="1352"/>
            <a:chExt cx="426" cy="392"/>
          </a:xfrm>
        </p:grpSpPr>
        <p:grpSp>
          <p:nvGrpSpPr>
            <p:cNvPr id="285" name="Group 74"/>
            <p:cNvGrpSpPr>
              <a:grpSpLocks/>
            </p:cNvGrpSpPr>
            <p:nvPr/>
          </p:nvGrpSpPr>
          <p:grpSpPr bwMode="auto">
            <a:xfrm>
              <a:off x="624" y="1383"/>
              <a:ext cx="426" cy="361"/>
              <a:chOff x="624" y="1383"/>
              <a:chExt cx="426" cy="361"/>
            </a:xfrm>
          </p:grpSpPr>
          <p:sp>
            <p:nvSpPr>
              <p:cNvPr id="290" name="Line 75"/>
              <p:cNvSpPr>
                <a:spLocks noChangeShapeType="1"/>
              </p:cNvSpPr>
              <p:nvPr/>
            </p:nvSpPr>
            <p:spPr bwMode="auto">
              <a:xfrm flipV="1">
                <a:off x="624" y="1383"/>
                <a:ext cx="0" cy="3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1" name="Line 76"/>
              <p:cNvSpPr>
                <a:spLocks noChangeShapeType="1"/>
              </p:cNvSpPr>
              <p:nvPr/>
            </p:nvSpPr>
            <p:spPr bwMode="auto">
              <a:xfrm flipV="1">
                <a:off x="1050" y="1392"/>
                <a:ext cx="0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2" name="Line 77"/>
              <p:cNvSpPr>
                <a:spLocks noChangeShapeType="1"/>
              </p:cNvSpPr>
              <p:nvPr/>
            </p:nvSpPr>
            <p:spPr bwMode="auto">
              <a:xfrm>
                <a:off x="638" y="1388"/>
                <a:ext cx="4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3" name="Line 78"/>
              <p:cNvSpPr>
                <a:spLocks noChangeShapeType="1"/>
              </p:cNvSpPr>
              <p:nvPr/>
            </p:nvSpPr>
            <p:spPr bwMode="auto">
              <a:xfrm>
                <a:off x="638" y="1568"/>
                <a:ext cx="4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86" name="Freeform 79"/>
            <p:cNvSpPr>
              <a:spLocks/>
            </p:cNvSpPr>
            <p:nvPr/>
          </p:nvSpPr>
          <p:spPr bwMode="auto">
            <a:xfrm>
              <a:off x="651" y="1532"/>
              <a:ext cx="109" cy="71"/>
            </a:xfrm>
            <a:custGeom>
              <a:avLst/>
              <a:gdLst>
                <a:gd name="T0" fmla="*/ 0 w 109"/>
                <a:gd name="T1" fmla="*/ 67 h 71"/>
                <a:gd name="T2" fmla="*/ 0 w 109"/>
                <a:gd name="T3" fmla="*/ 0 h 71"/>
                <a:gd name="T4" fmla="*/ 108 w 109"/>
                <a:gd name="T5" fmla="*/ 70 h 71"/>
                <a:gd name="T6" fmla="*/ 108 w 109"/>
                <a:gd name="T7" fmla="*/ 3 h 71"/>
                <a:gd name="T8" fmla="*/ 0 w 109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71"/>
                <a:gd name="T17" fmla="*/ 109 w 10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71">
                  <a:moveTo>
                    <a:pt x="0" y="67"/>
                  </a:moveTo>
                  <a:lnTo>
                    <a:pt x="0" y="0"/>
                  </a:lnTo>
                  <a:lnTo>
                    <a:pt x="108" y="70"/>
                  </a:lnTo>
                  <a:lnTo>
                    <a:pt x="108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7" name="Freeform 80"/>
            <p:cNvSpPr>
              <a:spLocks/>
            </p:cNvSpPr>
            <p:nvPr/>
          </p:nvSpPr>
          <p:spPr bwMode="auto">
            <a:xfrm>
              <a:off x="907" y="1535"/>
              <a:ext cx="109" cy="71"/>
            </a:xfrm>
            <a:custGeom>
              <a:avLst/>
              <a:gdLst>
                <a:gd name="T0" fmla="*/ 0 w 109"/>
                <a:gd name="T1" fmla="*/ 67 h 71"/>
                <a:gd name="T2" fmla="*/ 0 w 109"/>
                <a:gd name="T3" fmla="*/ 0 h 71"/>
                <a:gd name="T4" fmla="*/ 108 w 109"/>
                <a:gd name="T5" fmla="*/ 70 h 71"/>
                <a:gd name="T6" fmla="*/ 108 w 109"/>
                <a:gd name="T7" fmla="*/ 3 h 71"/>
                <a:gd name="T8" fmla="*/ 0 w 109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71"/>
                <a:gd name="T17" fmla="*/ 109 w 10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71">
                  <a:moveTo>
                    <a:pt x="0" y="67"/>
                  </a:moveTo>
                  <a:lnTo>
                    <a:pt x="0" y="0"/>
                  </a:lnTo>
                  <a:lnTo>
                    <a:pt x="108" y="70"/>
                  </a:lnTo>
                  <a:lnTo>
                    <a:pt x="108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8" name="Freeform 81"/>
            <p:cNvSpPr>
              <a:spLocks/>
            </p:cNvSpPr>
            <p:nvPr/>
          </p:nvSpPr>
          <p:spPr bwMode="auto">
            <a:xfrm>
              <a:off x="654" y="1358"/>
              <a:ext cx="110" cy="71"/>
            </a:xfrm>
            <a:custGeom>
              <a:avLst/>
              <a:gdLst>
                <a:gd name="T0" fmla="*/ 0 w 110"/>
                <a:gd name="T1" fmla="*/ 67 h 71"/>
                <a:gd name="T2" fmla="*/ 0 w 110"/>
                <a:gd name="T3" fmla="*/ 0 h 71"/>
                <a:gd name="T4" fmla="*/ 109 w 110"/>
                <a:gd name="T5" fmla="*/ 70 h 71"/>
                <a:gd name="T6" fmla="*/ 109 w 110"/>
                <a:gd name="T7" fmla="*/ 3 h 71"/>
                <a:gd name="T8" fmla="*/ 0 w 110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71"/>
                <a:gd name="T17" fmla="*/ 110 w 1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71">
                  <a:moveTo>
                    <a:pt x="0" y="67"/>
                  </a:moveTo>
                  <a:lnTo>
                    <a:pt x="0" y="0"/>
                  </a:lnTo>
                  <a:lnTo>
                    <a:pt x="109" y="70"/>
                  </a:lnTo>
                  <a:lnTo>
                    <a:pt x="109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9" name="Freeform 82"/>
            <p:cNvSpPr>
              <a:spLocks/>
            </p:cNvSpPr>
            <p:nvPr/>
          </p:nvSpPr>
          <p:spPr bwMode="auto">
            <a:xfrm>
              <a:off x="910" y="1352"/>
              <a:ext cx="110" cy="71"/>
            </a:xfrm>
            <a:custGeom>
              <a:avLst/>
              <a:gdLst>
                <a:gd name="T0" fmla="*/ 0 w 110"/>
                <a:gd name="T1" fmla="*/ 67 h 71"/>
                <a:gd name="T2" fmla="*/ 0 w 110"/>
                <a:gd name="T3" fmla="*/ 0 h 71"/>
                <a:gd name="T4" fmla="*/ 109 w 110"/>
                <a:gd name="T5" fmla="*/ 70 h 71"/>
                <a:gd name="T6" fmla="*/ 109 w 110"/>
                <a:gd name="T7" fmla="*/ 3 h 71"/>
                <a:gd name="T8" fmla="*/ 0 w 110"/>
                <a:gd name="T9" fmla="*/ 6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71"/>
                <a:gd name="T17" fmla="*/ 110 w 1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71">
                  <a:moveTo>
                    <a:pt x="0" y="67"/>
                  </a:moveTo>
                  <a:lnTo>
                    <a:pt x="0" y="0"/>
                  </a:lnTo>
                  <a:lnTo>
                    <a:pt x="109" y="70"/>
                  </a:lnTo>
                  <a:lnTo>
                    <a:pt x="109" y="3"/>
                  </a:lnTo>
                  <a:lnTo>
                    <a:pt x="0" y="6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4" name="Rectangle 83"/>
          <p:cNvSpPr>
            <a:spLocks noChangeArrowheads="1"/>
          </p:cNvSpPr>
          <p:nvPr/>
        </p:nvSpPr>
        <p:spPr bwMode="auto">
          <a:xfrm>
            <a:off x="2606675" y="2668587"/>
            <a:ext cx="1488814" cy="1730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295" name="Line 84"/>
          <p:cNvSpPr>
            <a:spLocks noChangeShapeType="1"/>
          </p:cNvSpPr>
          <p:nvPr/>
        </p:nvSpPr>
        <p:spPr bwMode="auto">
          <a:xfrm>
            <a:off x="3457575" y="2684462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" name="Line 85"/>
          <p:cNvSpPr>
            <a:spLocks noChangeShapeType="1"/>
          </p:cNvSpPr>
          <p:nvPr/>
        </p:nvSpPr>
        <p:spPr bwMode="auto">
          <a:xfrm>
            <a:off x="3149600" y="2693987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" name="Line 86"/>
          <p:cNvSpPr>
            <a:spLocks noChangeShapeType="1"/>
          </p:cNvSpPr>
          <p:nvPr/>
        </p:nvSpPr>
        <p:spPr bwMode="auto">
          <a:xfrm>
            <a:off x="3738562" y="2689225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8" name="Line 87"/>
          <p:cNvSpPr>
            <a:spLocks noChangeShapeType="1"/>
          </p:cNvSpPr>
          <p:nvPr/>
        </p:nvSpPr>
        <p:spPr bwMode="auto">
          <a:xfrm>
            <a:off x="2878137" y="2684462"/>
            <a:ext cx="0" cy="170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9" name="Line 88"/>
          <p:cNvSpPr>
            <a:spLocks noChangeShapeType="1"/>
          </p:cNvSpPr>
          <p:nvPr/>
        </p:nvSpPr>
        <p:spPr bwMode="auto">
          <a:xfrm flipH="1">
            <a:off x="2571750" y="1804987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0" name="Line 89"/>
          <p:cNvSpPr>
            <a:spLocks noChangeShapeType="1"/>
          </p:cNvSpPr>
          <p:nvPr/>
        </p:nvSpPr>
        <p:spPr bwMode="auto">
          <a:xfrm flipH="1">
            <a:off x="1622425" y="1819275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1" name="Line 90"/>
          <p:cNvSpPr>
            <a:spLocks noChangeShapeType="1"/>
          </p:cNvSpPr>
          <p:nvPr/>
        </p:nvSpPr>
        <p:spPr bwMode="auto">
          <a:xfrm flipV="1">
            <a:off x="1625600" y="1825625"/>
            <a:ext cx="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2" name="Line 91"/>
          <p:cNvSpPr>
            <a:spLocks noChangeShapeType="1"/>
          </p:cNvSpPr>
          <p:nvPr/>
        </p:nvSpPr>
        <p:spPr bwMode="auto">
          <a:xfrm flipV="1">
            <a:off x="1690687" y="2125662"/>
            <a:ext cx="0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3" name="Line 92"/>
          <p:cNvSpPr>
            <a:spLocks noChangeShapeType="1"/>
          </p:cNvSpPr>
          <p:nvPr/>
        </p:nvSpPr>
        <p:spPr bwMode="auto">
          <a:xfrm>
            <a:off x="1711325" y="2133600"/>
            <a:ext cx="2030412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4" name="Line 96"/>
          <p:cNvSpPr>
            <a:spLocks noChangeShapeType="1"/>
          </p:cNvSpPr>
          <p:nvPr/>
        </p:nvSpPr>
        <p:spPr bwMode="auto">
          <a:xfrm flipH="1">
            <a:off x="3741737" y="3152775"/>
            <a:ext cx="77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5" name="Line 98"/>
          <p:cNvSpPr>
            <a:spLocks noChangeShapeType="1"/>
          </p:cNvSpPr>
          <p:nvPr/>
        </p:nvSpPr>
        <p:spPr bwMode="auto">
          <a:xfrm>
            <a:off x="4046537" y="3148012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" name="Line 99"/>
          <p:cNvSpPr>
            <a:spLocks noChangeShapeType="1"/>
          </p:cNvSpPr>
          <p:nvPr/>
        </p:nvSpPr>
        <p:spPr bwMode="auto">
          <a:xfrm>
            <a:off x="4335462" y="3148012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" name="Rectangle 103"/>
          <p:cNvSpPr>
            <a:spLocks noChangeArrowheads="1"/>
          </p:cNvSpPr>
          <p:nvPr/>
        </p:nvSpPr>
        <p:spPr bwMode="auto">
          <a:xfrm>
            <a:off x="4983162" y="3167062"/>
            <a:ext cx="6429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Turbine</a:t>
            </a:r>
          </a:p>
        </p:txBody>
      </p:sp>
      <p:sp>
        <p:nvSpPr>
          <p:cNvPr id="308" name="Line 104"/>
          <p:cNvSpPr>
            <a:spLocks noChangeShapeType="1"/>
          </p:cNvSpPr>
          <p:nvPr/>
        </p:nvSpPr>
        <p:spPr bwMode="auto">
          <a:xfrm>
            <a:off x="2476500" y="2419350"/>
            <a:ext cx="38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" name="Line 105"/>
          <p:cNvSpPr>
            <a:spLocks noChangeShapeType="1"/>
          </p:cNvSpPr>
          <p:nvPr/>
        </p:nvSpPr>
        <p:spPr bwMode="auto">
          <a:xfrm>
            <a:off x="1625600" y="2341562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" name="Line 106"/>
          <p:cNvSpPr>
            <a:spLocks noChangeShapeType="1"/>
          </p:cNvSpPr>
          <p:nvPr/>
        </p:nvSpPr>
        <p:spPr bwMode="auto">
          <a:xfrm>
            <a:off x="1638300" y="3998912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1" name="Line 107"/>
          <p:cNvSpPr>
            <a:spLocks noChangeShapeType="1"/>
          </p:cNvSpPr>
          <p:nvPr/>
        </p:nvSpPr>
        <p:spPr bwMode="auto">
          <a:xfrm>
            <a:off x="1638300" y="4327525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" name="Line 108"/>
          <p:cNvSpPr>
            <a:spLocks noChangeShapeType="1"/>
          </p:cNvSpPr>
          <p:nvPr/>
        </p:nvSpPr>
        <p:spPr bwMode="auto">
          <a:xfrm flipH="1">
            <a:off x="1212850" y="443388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3" name="Line 109"/>
          <p:cNvSpPr>
            <a:spLocks noChangeShapeType="1"/>
          </p:cNvSpPr>
          <p:nvPr/>
        </p:nvSpPr>
        <p:spPr bwMode="auto">
          <a:xfrm flipV="1">
            <a:off x="1216025" y="4125912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4" name="Oval 110"/>
          <p:cNvSpPr>
            <a:spLocks noChangeArrowheads="1"/>
          </p:cNvSpPr>
          <p:nvPr/>
        </p:nvSpPr>
        <p:spPr bwMode="auto">
          <a:xfrm>
            <a:off x="1560512" y="4843462"/>
            <a:ext cx="287338" cy="328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  <a:r>
              <a:rPr lang="en-US" sz="1100" dirty="0">
                <a:latin typeface="Arial" panose="020B0604020202020204" pitchFamily="34" charset="0"/>
              </a:rPr>
              <a:t>DCAC</a:t>
            </a:r>
            <a:endParaRPr lang="en-IN" sz="1100" dirty="0">
              <a:latin typeface="Arial" panose="020B0604020202020204" pitchFamily="34" charset="0"/>
            </a:endParaRPr>
          </a:p>
        </p:txBody>
      </p:sp>
      <p:sp>
        <p:nvSpPr>
          <p:cNvPr id="315" name="Line 111"/>
          <p:cNvSpPr>
            <a:spLocks noChangeShapeType="1"/>
          </p:cNvSpPr>
          <p:nvPr/>
        </p:nvSpPr>
        <p:spPr bwMode="auto">
          <a:xfrm flipV="1">
            <a:off x="1582737" y="4676775"/>
            <a:ext cx="298450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6" name="Line 112"/>
          <p:cNvSpPr>
            <a:spLocks noChangeShapeType="1"/>
          </p:cNvSpPr>
          <p:nvPr/>
        </p:nvSpPr>
        <p:spPr bwMode="auto">
          <a:xfrm>
            <a:off x="1703387" y="4270375"/>
            <a:ext cx="0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" name="Freeform 113"/>
          <p:cNvSpPr>
            <a:spLocks/>
          </p:cNvSpPr>
          <p:nvPr/>
        </p:nvSpPr>
        <p:spPr bwMode="auto">
          <a:xfrm>
            <a:off x="1738312" y="5381625"/>
            <a:ext cx="330200" cy="668337"/>
          </a:xfrm>
          <a:custGeom>
            <a:avLst/>
            <a:gdLst>
              <a:gd name="T0" fmla="*/ 0 w 226"/>
              <a:gd name="T1" fmla="*/ 0 h 421"/>
              <a:gd name="T2" fmla="*/ 0 w 226"/>
              <a:gd name="T3" fmla="*/ 2147483646 h 421"/>
              <a:gd name="T4" fmla="*/ 2147483646 w 226"/>
              <a:gd name="T5" fmla="*/ 2147483646 h 421"/>
              <a:gd name="T6" fmla="*/ 2147483646 w 226"/>
              <a:gd name="T7" fmla="*/ 2147483646 h 421"/>
              <a:gd name="T8" fmla="*/ 0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0" y="0"/>
                </a:moveTo>
                <a:lnTo>
                  <a:pt x="0" y="420"/>
                </a:lnTo>
                <a:lnTo>
                  <a:pt x="225" y="280"/>
                </a:lnTo>
                <a:lnTo>
                  <a:pt x="225" y="1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18" name="Line 114"/>
          <p:cNvSpPr>
            <a:spLocks noChangeShapeType="1"/>
          </p:cNvSpPr>
          <p:nvPr/>
        </p:nvSpPr>
        <p:spPr bwMode="auto">
          <a:xfrm>
            <a:off x="1354137" y="53721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9" name="Line 115"/>
          <p:cNvSpPr>
            <a:spLocks noChangeShapeType="1"/>
          </p:cNvSpPr>
          <p:nvPr/>
        </p:nvSpPr>
        <p:spPr bwMode="auto">
          <a:xfrm>
            <a:off x="1517650" y="5394325"/>
            <a:ext cx="0" cy="63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0" name="Line 116"/>
          <p:cNvSpPr>
            <a:spLocks noChangeShapeType="1"/>
          </p:cNvSpPr>
          <p:nvPr/>
        </p:nvSpPr>
        <p:spPr bwMode="auto">
          <a:xfrm>
            <a:off x="1408112" y="53895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" name="Line 117"/>
          <p:cNvSpPr>
            <a:spLocks noChangeShapeType="1"/>
          </p:cNvSpPr>
          <p:nvPr/>
        </p:nvSpPr>
        <p:spPr bwMode="auto">
          <a:xfrm>
            <a:off x="1349375" y="6053137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2" name="Line 118"/>
          <p:cNvSpPr>
            <a:spLocks noChangeShapeType="1"/>
          </p:cNvSpPr>
          <p:nvPr/>
        </p:nvSpPr>
        <p:spPr bwMode="auto">
          <a:xfrm>
            <a:off x="1538287" y="5715000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3" name="Line 119"/>
          <p:cNvSpPr>
            <a:spLocks noChangeShapeType="1"/>
          </p:cNvSpPr>
          <p:nvPr/>
        </p:nvSpPr>
        <p:spPr bwMode="auto">
          <a:xfrm>
            <a:off x="958850" y="5500687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4" name="Line 120"/>
          <p:cNvSpPr>
            <a:spLocks noChangeShapeType="1"/>
          </p:cNvSpPr>
          <p:nvPr/>
        </p:nvSpPr>
        <p:spPr bwMode="auto">
          <a:xfrm>
            <a:off x="941387" y="5953125"/>
            <a:ext cx="284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5" name="Rectangle 121"/>
          <p:cNvSpPr>
            <a:spLocks noChangeArrowheads="1"/>
          </p:cNvSpPr>
          <p:nvPr/>
        </p:nvSpPr>
        <p:spPr bwMode="auto">
          <a:xfrm>
            <a:off x="933450" y="5595937"/>
            <a:ext cx="368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Air</a:t>
            </a:r>
          </a:p>
        </p:txBody>
      </p:sp>
      <p:sp>
        <p:nvSpPr>
          <p:cNvPr id="326" name="Line 122"/>
          <p:cNvSpPr>
            <a:spLocks noChangeShapeType="1"/>
          </p:cNvSpPr>
          <p:nvPr/>
        </p:nvSpPr>
        <p:spPr bwMode="auto">
          <a:xfrm>
            <a:off x="1738312" y="5291137"/>
            <a:ext cx="56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" name="Line 123"/>
          <p:cNvSpPr>
            <a:spLocks noChangeShapeType="1"/>
          </p:cNvSpPr>
          <p:nvPr/>
        </p:nvSpPr>
        <p:spPr bwMode="auto">
          <a:xfrm>
            <a:off x="2287587" y="5300662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8" name="Line 124"/>
          <p:cNvSpPr>
            <a:spLocks noChangeShapeType="1"/>
          </p:cNvSpPr>
          <p:nvPr/>
        </p:nvSpPr>
        <p:spPr bwMode="auto">
          <a:xfrm flipV="1">
            <a:off x="1703387" y="516890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9" name="Line 125"/>
          <p:cNvSpPr>
            <a:spLocks noChangeShapeType="1"/>
          </p:cNvSpPr>
          <p:nvPr/>
        </p:nvSpPr>
        <p:spPr bwMode="auto">
          <a:xfrm>
            <a:off x="1071562" y="4156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0" name="Line 126"/>
          <p:cNvSpPr>
            <a:spLocks noChangeShapeType="1"/>
          </p:cNvSpPr>
          <p:nvPr/>
        </p:nvSpPr>
        <p:spPr bwMode="auto">
          <a:xfrm>
            <a:off x="1092200" y="4533900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" name="Line 127"/>
          <p:cNvSpPr>
            <a:spLocks noChangeShapeType="1"/>
          </p:cNvSpPr>
          <p:nvPr/>
        </p:nvSpPr>
        <p:spPr bwMode="auto">
          <a:xfrm>
            <a:off x="1778000" y="4533900"/>
            <a:ext cx="652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2" name="Line 128"/>
          <p:cNvSpPr>
            <a:spLocks noChangeShapeType="1"/>
          </p:cNvSpPr>
          <p:nvPr/>
        </p:nvSpPr>
        <p:spPr bwMode="auto">
          <a:xfrm flipV="1">
            <a:off x="2455862" y="2425700"/>
            <a:ext cx="0" cy="2116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3" name="Rectangle 129"/>
          <p:cNvSpPr>
            <a:spLocks noChangeArrowheads="1"/>
          </p:cNvSpPr>
          <p:nvPr/>
        </p:nvSpPr>
        <p:spPr bwMode="auto">
          <a:xfrm>
            <a:off x="549275" y="3867150"/>
            <a:ext cx="7588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Waste N</a:t>
            </a:r>
            <a:r>
              <a:rPr lang="en-GB" sz="12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4" name="Line 130"/>
          <p:cNvSpPr>
            <a:spLocks noChangeShapeType="1"/>
          </p:cNvSpPr>
          <p:nvPr/>
        </p:nvSpPr>
        <p:spPr bwMode="auto">
          <a:xfrm>
            <a:off x="5060950" y="2867025"/>
            <a:ext cx="1049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5" name="Line 131"/>
          <p:cNvSpPr>
            <a:spLocks noChangeShapeType="1"/>
          </p:cNvSpPr>
          <p:nvPr/>
        </p:nvSpPr>
        <p:spPr bwMode="auto">
          <a:xfrm>
            <a:off x="6411912" y="5956300"/>
            <a:ext cx="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6" name="Line 132"/>
          <p:cNvSpPr>
            <a:spLocks noChangeShapeType="1"/>
          </p:cNvSpPr>
          <p:nvPr/>
        </p:nvSpPr>
        <p:spPr bwMode="auto">
          <a:xfrm>
            <a:off x="6445250" y="5994400"/>
            <a:ext cx="149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" name="Line 133"/>
          <p:cNvSpPr>
            <a:spLocks noChangeShapeType="1"/>
          </p:cNvSpPr>
          <p:nvPr/>
        </p:nvSpPr>
        <p:spPr bwMode="auto">
          <a:xfrm>
            <a:off x="7954962" y="3913187"/>
            <a:ext cx="0" cy="209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" name="Line 134"/>
          <p:cNvSpPr>
            <a:spLocks noChangeShapeType="1"/>
          </p:cNvSpPr>
          <p:nvPr/>
        </p:nvSpPr>
        <p:spPr bwMode="auto">
          <a:xfrm>
            <a:off x="8193087" y="3927475"/>
            <a:ext cx="0" cy="2097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" name="Line 135"/>
          <p:cNvSpPr>
            <a:spLocks noChangeShapeType="1"/>
          </p:cNvSpPr>
          <p:nvPr/>
        </p:nvSpPr>
        <p:spPr bwMode="auto">
          <a:xfrm flipH="1" flipV="1">
            <a:off x="3170237" y="6035675"/>
            <a:ext cx="5072063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0" name="Line 136"/>
          <p:cNvSpPr>
            <a:spLocks noChangeShapeType="1"/>
          </p:cNvSpPr>
          <p:nvPr/>
        </p:nvSpPr>
        <p:spPr bwMode="auto">
          <a:xfrm flipV="1">
            <a:off x="2878137" y="4492625"/>
            <a:ext cx="0" cy="166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1" name="Line 137"/>
          <p:cNvSpPr>
            <a:spLocks noChangeShapeType="1"/>
          </p:cNvSpPr>
          <p:nvPr/>
        </p:nvSpPr>
        <p:spPr bwMode="auto">
          <a:xfrm>
            <a:off x="3457575" y="4398962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2" name="Line 138"/>
          <p:cNvSpPr>
            <a:spLocks noChangeShapeType="1"/>
          </p:cNvSpPr>
          <p:nvPr/>
        </p:nvSpPr>
        <p:spPr bwMode="auto">
          <a:xfrm flipV="1">
            <a:off x="4856162" y="4111625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3" name="Line 139"/>
          <p:cNvSpPr>
            <a:spLocks noChangeShapeType="1"/>
          </p:cNvSpPr>
          <p:nvPr/>
        </p:nvSpPr>
        <p:spPr bwMode="auto">
          <a:xfrm>
            <a:off x="4876800" y="4119562"/>
            <a:ext cx="122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4" name="Line 141"/>
          <p:cNvSpPr>
            <a:spLocks noChangeShapeType="1"/>
          </p:cNvSpPr>
          <p:nvPr/>
        </p:nvSpPr>
        <p:spPr bwMode="auto">
          <a:xfrm flipV="1">
            <a:off x="2878137" y="1797050"/>
            <a:ext cx="0" cy="858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5" name="Line 144"/>
          <p:cNvSpPr>
            <a:spLocks noChangeShapeType="1"/>
          </p:cNvSpPr>
          <p:nvPr/>
        </p:nvSpPr>
        <p:spPr bwMode="auto">
          <a:xfrm>
            <a:off x="3478212" y="4633912"/>
            <a:ext cx="1366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" name="Line 145"/>
          <p:cNvSpPr>
            <a:spLocks noChangeShapeType="1"/>
          </p:cNvSpPr>
          <p:nvPr/>
        </p:nvSpPr>
        <p:spPr bwMode="auto">
          <a:xfrm>
            <a:off x="3735387" y="4441825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7" name="Line 146"/>
          <p:cNvSpPr>
            <a:spLocks noChangeShapeType="1"/>
          </p:cNvSpPr>
          <p:nvPr/>
        </p:nvSpPr>
        <p:spPr bwMode="auto">
          <a:xfrm>
            <a:off x="3735387" y="48133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" name="Line 147"/>
          <p:cNvSpPr>
            <a:spLocks noChangeShapeType="1"/>
          </p:cNvSpPr>
          <p:nvPr/>
        </p:nvSpPr>
        <p:spPr bwMode="auto">
          <a:xfrm>
            <a:off x="3756025" y="5705475"/>
            <a:ext cx="235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" name="Rectangle 148"/>
          <p:cNvSpPr>
            <a:spLocks noChangeArrowheads="1"/>
          </p:cNvSpPr>
          <p:nvPr/>
        </p:nvSpPr>
        <p:spPr bwMode="auto">
          <a:xfrm>
            <a:off x="6027737" y="5024335"/>
            <a:ext cx="10556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High Pressure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Column</a:t>
            </a:r>
          </a:p>
        </p:txBody>
      </p:sp>
      <p:sp>
        <p:nvSpPr>
          <p:cNvPr id="350" name="Rectangle 149"/>
          <p:cNvSpPr>
            <a:spLocks noChangeArrowheads="1"/>
          </p:cNvSpPr>
          <p:nvPr/>
        </p:nvSpPr>
        <p:spPr bwMode="auto">
          <a:xfrm>
            <a:off x="5801245" y="2092455"/>
            <a:ext cx="1023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Low Pressure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Column</a:t>
            </a:r>
          </a:p>
        </p:txBody>
      </p:sp>
      <p:sp>
        <p:nvSpPr>
          <p:cNvPr id="351" name="Freeform 150"/>
          <p:cNvSpPr>
            <a:spLocks/>
          </p:cNvSpPr>
          <p:nvPr/>
        </p:nvSpPr>
        <p:spPr bwMode="auto">
          <a:xfrm>
            <a:off x="6962775" y="2755900"/>
            <a:ext cx="160337" cy="112712"/>
          </a:xfrm>
          <a:custGeom>
            <a:avLst/>
            <a:gdLst>
              <a:gd name="T0" fmla="*/ 0 w 109"/>
              <a:gd name="T1" fmla="*/ 2147483646 h 71"/>
              <a:gd name="T2" fmla="*/ 0 w 109"/>
              <a:gd name="T3" fmla="*/ 0 h 71"/>
              <a:gd name="T4" fmla="*/ 2147483646 w 109"/>
              <a:gd name="T5" fmla="*/ 2147483646 h 71"/>
              <a:gd name="T6" fmla="*/ 2147483646 w 109"/>
              <a:gd name="T7" fmla="*/ 2147483646 h 71"/>
              <a:gd name="T8" fmla="*/ 0 w 109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71"/>
              <a:gd name="T17" fmla="*/ 109 w 10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71">
                <a:moveTo>
                  <a:pt x="0" y="67"/>
                </a:moveTo>
                <a:lnTo>
                  <a:pt x="0" y="0"/>
                </a:lnTo>
                <a:lnTo>
                  <a:pt x="108" y="70"/>
                </a:lnTo>
                <a:lnTo>
                  <a:pt x="108" y="3"/>
                </a:lnTo>
                <a:lnTo>
                  <a:pt x="0" y="67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52" name="Freeform 151"/>
          <p:cNvSpPr>
            <a:spLocks/>
          </p:cNvSpPr>
          <p:nvPr/>
        </p:nvSpPr>
        <p:spPr bwMode="auto">
          <a:xfrm>
            <a:off x="6959600" y="1922462"/>
            <a:ext cx="158750" cy="112713"/>
          </a:xfrm>
          <a:custGeom>
            <a:avLst/>
            <a:gdLst>
              <a:gd name="T0" fmla="*/ 0 w 109"/>
              <a:gd name="T1" fmla="*/ 2147483646 h 71"/>
              <a:gd name="T2" fmla="*/ 0 w 109"/>
              <a:gd name="T3" fmla="*/ 0 h 71"/>
              <a:gd name="T4" fmla="*/ 2147483646 w 109"/>
              <a:gd name="T5" fmla="*/ 2147483646 h 71"/>
              <a:gd name="T6" fmla="*/ 2147483646 w 109"/>
              <a:gd name="T7" fmla="*/ 2147483646 h 71"/>
              <a:gd name="T8" fmla="*/ 0 w 109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71"/>
              <a:gd name="T17" fmla="*/ 109 w 10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71">
                <a:moveTo>
                  <a:pt x="0" y="67"/>
                </a:moveTo>
                <a:lnTo>
                  <a:pt x="0" y="0"/>
                </a:lnTo>
                <a:lnTo>
                  <a:pt x="108" y="70"/>
                </a:lnTo>
                <a:lnTo>
                  <a:pt x="108" y="3"/>
                </a:lnTo>
                <a:lnTo>
                  <a:pt x="0" y="67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53" name="Line 152"/>
          <p:cNvSpPr>
            <a:spLocks noChangeShapeType="1"/>
          </p:cNvSpPr>
          <p:nvPr/>
        </p:nvSpPr>
        <p:spPr bwMode="auto">
          <a:xfrm>
            <a:off x="6735762" y="1976437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" name="Line 153"/>
          <p:cNvSpPr>
            <a:spLocks noChangeShapeType="1"/>
          </p:cNvSpPr>
          <p:nvPr/>
        </p:nvSpPr>
        <p:spPr bwMode="auto">
          <a:xfrm>
            <a:off x="7132637" y="1976437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5" name="Line 154"/>
          <p:cNvSpPr>
            <a:spLocks noChangeShapeType="1"/>
          </p:cNvSpPr>
          <p:nvPr/>
        </p:nvSpPr>
        <p:spPr bwMode="auto">
          <a:xfrm>
            <a:off x="7758112" y="19986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6" name="Rectangle 155"/>
          <p:cNvSpPr>
            <a:spLocks noChangeArrowheads="1"/>
          </p:cNvSpPr>
          <p:nvPr/>
        </p:nvSpPr>
        <p:spPr bwMode="auto">
          <a:xfrm>
            <a:off x="7737475" y="2797175"/>
            <a:ext cx="647700" cy="1101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357" name="Line 156"/>
          <p:cNvSpPr>
            <a:spLocks noChangeShapeType="1"/>
          </p:cNvSpPr>
          <p:nvPr/>
        </p:nvSpPr>
        <p:spPr bwMode="auto">
          <a:xfrm>
            <a:off x="7954962" y="35274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" name="Line 157"/>
          <p:cNvSpPr>
            <a:spLocks noChangeShapeType="1"/>
          </p:cNvSpPr>
          <p:nvPr/>
        </p:nvSpPr>
        <p:spPr bwMode="auto">
          <a:xfrm>
            <a:off x="8188325" y="2822575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" name="Line 158"/>
          <p:cNvSpPr>
            <a:spLocks noChangeShapeType="1"/>
          </p:cNvSpPr>
          <p:nvPr/>
        </p:nvSpPr>
        <p:spPr bwMode="auto">
          <a:xfrm flipV="1">
            <a:off x="7954962" y="2782887"/>
            <a:ext cx="0" cy="4302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" name="Line 159"/>
          <p:cNvSpPr>
            <a:spLocks noChangeShapeType="1"/>
          </p:cNvSpPr>
          <p:nvPr/>
        </p:nvSpPr>
        <p:spPr bwMode="auto">
          <a:xfrm flipH="1">
            <a:off x="7727950" y="3162300"/>
            <a:ext cx="2397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60"/>
          <p:cNvSpPr>
            <a:spLocks noChangeShapeType="1"/>
          </p:cNvSpPr>
          <p:nvPr/>
        </p:nvSpPr>
        <p:spPr bwMode="auto">
          <a:xfrm flipH="1">
            <a:off x="7737475" y="348615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" name="Line 161"/>
          <p:cNvSpPr>
            <a:spLocks noChangeShapeType="1"/>
          </p:cNvSpPr>
          <p:nvPr/>
        </p:nvSpPr>
        <p:spPr bwMode="auto">
          <a:xfrm flipV="1">
            <a:off x="6718300" y="2797175"/>
            <a:ext cx="219075" cy="3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" name="Line 162"/>
          <p:cNvSpPr>
            <a:spLocks noChangeShapeType="1"/>
          </p:cNvSpPr>
          <p:nvPr/>
        </p:nvSpPr>
        <p:spPr bwMode="auto">
          <a:xfrm>
            <a:off x="7118350" y="2805112"/>
            <a:ext cx="4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4" name="Line 163"/>
          <p:cNvSpPr>
            <a:spLocks noChangeShapeType="1"/>
          </p:cNvSpPr>
          <p:nvPr/>
        </p:nvSpPr>
        <p:spPr bwMode="auto">
          <a:xfrm>
            <a:off x="7177087" y="2841625"/>
            <a:ext cx="0" cy="63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5" name="Line 164"/>
          <p:cNvSpPr>
            <a:spLocks noChangeShapeType="1"/>
          </p:cNvSpPr>
          <p:nvPr/>
        </p:nvSpPr>
        <p:spPr bwMode="auto">
          <a:xfrm>
            <a:off x="7197725" y="3490912"/>
            <a:ext cx="52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" name="Line 166"/>
          <p:cNvSpPr>
            <a:spLocks noChangeShapeType="1"/>
          </p:cNvSpPr>
          <p:nvPr/>
        </p:nvSpPr>
        <p:spPr bwMode="auto">
          <a:xfrm>
            <a:off x="7989887" y="2319337"/>
            <a:ext cx="4556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67"/>
          <p:cNvSpPr>
            <a:spLocks noChangeShapeType="1"/>
          </p:cNvSpPr>
          <p:nvPr/>
        </p:nvSpPr>
        <p:spPr bwMode="auto">
          <a:xfrm>
            <a:off x="8180387" y="1941512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" name="Line 168"/>
          <p:cNvSpPr>
            <a:spLocks noChangeShapeType="1"/>
          </p:cNvSpPr>
          <p:nvPr/>
        </p:nvSpPr>
        <p:spPr bwMode="auto">
          <a:xfrm flipV="1">
            <a:off x="3154362" y="2154237"/>
            <a:ext cx="0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" name="Line 169"/>
          <p:cNvSpPr>
            <a:spLocks noChangeShapeType="1"/>
          </p:cNvSpPr>
          <p:nvPr/>
        </p:nvSpPr>
        <p:spPr bwMode="auto">
          <a:xfrm flipV="1">
            <a:off x="3154362" y="1239837"/>
            <a:ext cx="0" cy="858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" name="Line 170"/>
          <p:cNvSpPr>
            <a:spLocks noChangeShapeType="1"/>
          </p:cNvSpPr>
          <p:nvPr/>
        </p:nvSpPr>
        <p:spPr bwMode="auto">
          <a:xfrm>
            <a:off x="3175000" y="1255712"/>
            <a:ext cx="2368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" name="Line 171"/>
          <p:cNvSpPr>
            <a:spLocks noChangeShapeType="1"/>
          </p:cNvSpPr>
          <p:nvPr/>
        </p:nvSpPr>
        <p:spPr bwMode="auto">
          <a:xfrm>
            <a:off x="5773737" y="1255712"/>
            <a:ext cx="265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" name="Line 173"/>
          <p:cNvSpPr>
            <a:spLocks noChangeShapeType="1"/>
          </p:cNvSpPr>
          <p:nvPr/>
        </p:nvSpPr>
        <p:spPr bwMode="auto">
          <a:xfrm flipV="1">
            <a:off x="3457575" y="2168525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" name="Line 174"/>
          <p:cNvSpPr>
            <a:spLocks noChangeShapeType="1"/>
          </p:cNvSpPr>
          <p:nvPr/>
        </p:nvSpPr>
        <p:spPr bwMode="auto">
          <a:xfrm flipV="1">
            <a:off x="3457575" y="1511300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" name="Line 175"/>
          <p:cNvSpPr>
            <a:spLocks noChangeShapeType="1"/>
          </p:cNvSpPr>
          <p:nvPr/>
        </p:nvSpPr>
        <p:spPr bwMode="auto">
          <a:xfrm>
            <a:off x="3478212" y="1527175"/>
            <a:ext cx="2341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" name="Line 176"/>
          <p:cNvSpPr>
            <a:spLocks noChangeShapeType="1"/>
          </p:cNvSpPr>
          <p:nvPr/>
        </p:nvSpPr>
        <p:spPr bwMode="auto">
          <a:xfrm>
            <a:off x="6076950" y="1527175"/>
            <a:ext cx="235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6" name="Rectangle 177"/>
          <p:cNvSpPr>
            <a:spLocks noChangeArrowheads="1"/>
          </p:cNvSpPr>
          <p:nvPr/>
        </p:nvSpPr>
        <p:spPr bwMode="auto">
          <a:xfrm>
            <a:off x="8386762" y="1122362"/>
            <a:ext cx="11318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Gaseous N</a:t>
            </a:r>
            <a:r>
              <a:rPr lang="en-GB" sz="1400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7" name="Rectangle 178"/>
          <p:cNvSpPr>
            <a:spLocks noChangeArrowheads="1"/>
          </p:cNvSpPr>
          <p:nvPr/>
        </p:nvSpPr>
        <p:spPr bwMode="auto">
          <a:xfrm>
            <a:off x="8382000" y="1389062"/>
            <a:ext cx="11414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Gaseous O</a:t>
            </a:r>
            <a:r>
              <a:rPr lang="en-GB" sz="14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8" name="Rectangle 179"/>
          <p:cNvSpPr>
            <a:spLocks noChangeArrowheads="1"/>
          </p:cNvSpPr>
          <p:nvPr/>
        </p:nvSpPr>
        <p:spPr bwMode="auto">
          <a:xfrm>
            <a:off x="4257675" y="3567112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Main Heat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Exchanger</a:t>
            </a:r>
          </a:p>
        </p:txBody>
      </p:sp>
      <p:sp>
        <p:nvSpPr>
          <p:cNvPr id="379" name="Line 180"/>
          <p:cNvSpPr>
            <a:spLocks noChangeShapeType="1"/>
          </p:cNvSpPr>
          <p:nvPr/>
        </p:nvSpPr>
        <p:spPr bwMode="auto">
          <a:xfrm>
            <a:off x="7778750" y="2662237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0" name="Line 181"/>
          <p:cNvSpPr>
            <a:spLocks noChangeShapeType="1"/>
          </p:cNvSpPr>
          <p:nvPr/>
        </p:nvSpPr>
        <p:spPr bwMode="auto">
          <a:xfrm flipV="1">
            <a:off x="7954962" y="2654300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1" name="Line 182"/>
          <p:cNvSpPr>
            <a:spLocks noChangeShapeType="1"/>
          </p:cNvSpPr>
          <p:nvPr/>
        </p:nvSpPr>
        <p:spPr bwMode="auto">
          <a:xfrm flipV="1">
            <a:off x="8193087" y="2482850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2" name="Line 183"/>
          <p:cNvSpPr>
            <a:spLocks noChangeShapeType="1"/>
          </p:cNvSpPr>
          <p:nvPr/>
        </p:nvSpPr>
        <p:spPr bwMode="auto">
          <a:xfrm>
            <a:off x="7962900" y="2662237"/>
            <a:ext cx="17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3" name="Line 184"/>
          <p:cNvSpPr>
            <a:spLocks noChangeShapeType="1"/>
          </p:cNvSpPr>
          <p:nvPr/>
        </p:nvSpPr>
        <p:spPr bwMode="auto">
          <a:xfrm>
            <a:off x="8253412" y="2662237"/>
            <a:ext cx="428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4" name="Line 185"/>
          <p:cNvSpPr>
            <a:spLocks noChangeShapeType="1"/>
          </p:cNvSpPr>
          <p:nvPr/>
        </p:nvSpPr>
        <p:spPr bwMode="auto">
          <a:xfrm flipH="1">
            <a:off x="7556500" y="3162300"/>
            <a:ext cx="185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5" name="Line 186"/>
          <p:cNvSpPr>
            <a:spLocks noChangeShapeType="1"/>
          </p:cNvSpPr>
          <p:nvPr/>
        </p:nvSpPr>
        <p:spPr bwMode="auto">
          <a:xfrm>
            <a:off x="7559675" y="3184525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6" name="Line 187"/>
          <p:cNvSpPr>
            <a:spLocks noChangeShapeType="1"/>
          </p:cNvSpPr>
          <p:nvPr/>
        </p:nvSpPr>
        <p:spPr bwMode="auto">
          <a:xfrm>
            <a:off x="7559675" y="3556000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7" name="Line 188"/>
          <p:cNvSpPr>
            <a:spLocks noChangeShapeType="1"/>
          </p:cNvSpPr>
          <p:nvPr/>
        </p:nvSpPr>
        <p:spPr bwMode="auto">
          <a:xfrm flipH="1">
            <a:off x="6805612" y="4362450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8" name="Line 189"/>
          <p:cNvSpPr>
            <a:spLocks noChangeShapeType="1"/>
          </p:cNvSpPr>
          <p:nvPr/>
        </p:nvSpPr>
        <p:spPr bwMode="auto">
          <a:xfrm>
            <a:off x="6710362" y="4519612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" name="Line 190"/>
          <p:cNvSpPr>
            <a:spLocks noChangeShapeType="1"/>
          </p:cNvSpPr>
          <p:nvPr/>
        </p:nvSpPr>
        <p:spPr bwMode="auto">
          <a:xfrm flipV="1">
            <a:off x="7335837" y="4397375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0" name="Line 191"/>
          <p:cNvSpPr>
            <a:spLocks noChangeShapeType="1"/>
          </p:cNvSpPr>
          <p:nvPr/>
        </p:nvSpPr>
        <p:spPr bwMode="auto">
          <a:xfrm flipV="1">
            <a:off x="7335837" y="3525837"/>
            <a:ext cx="0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1" name="Line 192"/>
          <p:cNvSpPr>
            <a:spLocks noChangeShapeType="1"/>
          </p:cNvSpPr>
          <p:nvPr/>
        </p:nvSpPr>
        <p:spPr bwMode="auto">
          <a:xfrm flipV="1">
            <a:off x="7335837" y="2311400"/>
            <a:ext cx="0" cy="1144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2" name="Line 193"/>
          <p:cNvSpPr>
            <a:spLocks noChangeShapeType="1"/>
          </p:cNvSpPr>
          <p:nvPr/>
        </p:nvSpPr>
        <p:spPr bwMode="auto">
          <a:xfrm>
            <a:off x="7356475" y="2319337"/>
            <a:ext cx="336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3" name="Line 194"/>
          <p:cNvSpPr>
            <a:spLocks noChangeShapeType="1"/>
          </p:cNvSpPr>
          <p:nvPr/>
        </p:nvSpPr>
        <p:spPr bwMode="auto">
          <a:xfrm>
            <a:off x="7831137" y="2319337"/>
            <a:ext cx="112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4" name="Line 195"/>
          <p:cNvSpPr>
            <a:spLocks noChangeShapeType="1"/>
          </p:cNvSpPr>
          <p:nvPr/>
        </p:nvSpPr>
        <p:spPr bwMode="auto">
          <a:xfrm>
            <a:off x="8477250" y="2339975"/>
            <a:ext cx="2317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5" name="Line 196"/>
          <p:cNvSpPr>
            <a:spLocks noChangeShapeType="1"/>
          </p:cNvSpPr>
          <p:nvPr/>
        </p:nvSpPr>
        <p:spPr bwMode="auto">
          <a:xfrm flipV="1">
            <a:off x="6399212" y="1597025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6" name="Line 197"/>
          <p:cNvSpPr>
            <a:spLocks noChangeShapeType="1"/>
          </p:cNvSpPr>
          <p:nvPr/>
        </p:nvSpPr>
        <p:spPr bwMode="auto">
          <a:xfrm>
            <a:off x="6419850" y="1604962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7" name="Line 198"/>
          <p:cNvSpPr>
            <a:spLocks noChangeShapeType="1"/>
          </p:cNvSpPr>
          <p:nvPr/>
        </p:nvSpPr>
        <p:spPr bwMode="auto">
          <a:xfrm>
            <a:off x="8180387" y="1641475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8" name="Rectangle 199"/>
          <p:cNvSpPr>
            <a:spLocks noChangeArrowheads="1"/>
          </p:cNvSpPr>
          <p:nvPr/>
        </p:nvSpPr>
        <p:spPr bwMode="auto">
          <a:xfrm>
            <a:off x="8439150" y="3324225"/>
            <a:ext cx="8667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>
                <a:latin typeface="Arial" panose="020B0604020202020204" pitchFamily="34" charset="0"/>
              </a:rPr>
              <a:t>Subcoolers</a:t>
            </a:r>
          </a:p>
        </p:txBody>
      </p:sp>
      <p:sp>
        <p:nvSpPr>
          <p:cNvPr id="399" name="Line 200"/>
          <p:cNvSpPr>
            <a:spLocks noChangeShapeType="1"/>
          </p:cNvSpPr>
          <p:nvPr/>
        </p:nvSpPr>
        <p:spPr bwMode="auto">
          <a:xfrm flipV="1">
            <a:off x="3735387" y="2125662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0" name="Line 201"/>
          <p:cNvSpPr>
            <a:spLocks noChangeShapeType="1"/>
          </p:cNvSpPr>
          <p:nvPr/>
        </p:nvSpPr>
        <p:spPr bwMode="auto">
          <a:xfrm flipH="1">
            <a:off x="2066925" y="5732462"/>
            <a:ext cx="217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1" name="Rectangle 202"/>
          <p:cNvSpPr txBox="1">
            <a:spLocks noChangeArrowheads="1"/>
          </p:cNvSpPr>
          <p:nvPr/>
        </p:nvSpPr>
        <p:spPr>
          <a:xfrm>
            <a:off x="2033239" y="68262"/>
            <a:ext cx="6694487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/>
              <a:t>Single line diagram</a:t>
            </a:r>
          </a:p>
        </p:txBody>
      </p:sp>
      <p:sp>
        <p:nvSpPr>
          <p:cNvPr id="402" name="Line 135"/>
          <p:cNvSpPr>
            <a:spLocks noChangeShapeType="1"/>
          </p:cNvSpPr>
          <p:nvPr/>
        </p:nvSpPr>
        <p:spPr bwMode="auto">
          <a:xfrm flipH="1" flipV="1">
            <a:off x="2867372" y="6148287"/>
            <a:ext cx="5706715" cy="159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3" name="Line 136"/>
          <p:cNvSpPr>
            <a:spLocks noChangeShapeType="1"/>
          </p:cNvSpPr>
          <p:nvPr/>
        </p:nvSpPr>
        <p:spPr bwMode="auto">
          <a:xfrm flipV="1">
            <a:off x="3170237" y="4421187"/>
            <a:ext cx="0" cy="166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4" name="Line 134"/>
          <p:cNvSpPr>
            <a:spLocks noChangeShapeType="1"/>
          </p:cNvSpPr>
          <p:nvPr/>
        </p:nvSpPr>
        <p:spPr bwMode="auto">
          <a:xfrm flipH="1">
            <a:off x="8488363" y="3700462"/>
            <a:ext cx="46037" cy="2452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5" name="Line 197"/>
          <p:cNvSpPr>
            <a:spLocks noChangeShapeType="1"/>
          </p:cNvSpPr>
          <p:nvPr/>
        </p:nvSpPr>
        <p:spPr bwMode="auto">
          <a:xfrm>
            <a:off x="6572250" y="1757362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6" name="Line 154"/>
          <p:cNvSpPr>
            <a:spLocks noChangeShapeType="1"/>
          </p:cNvSpPr>
          <p:nvPr/>
        </p:nvSpPr>
        <p:spPr bwMode="auto">
          <a:xfrm>
            <a:off x="8313737" y="1795462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7" name="Line 182"/>
          <p:cNvSpPr>
            <a:spLocks noChangeShapeType="1"/>
          </p:cNvSpPr>
          <p:nvPr/>
        </p:nvSpPr>
        <p:spPr bwMode="auto">
          <a:xfrm flipV="1">
            <a:off x="8313737" y="2438400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8" name="Line 185"/>
          <p:cNvSpPr>
            <a:spLocks noChangeShapeType="1"/>
          </p:cNvSpPr>
          <p:nvPr/>
        </p:nvSpPr>
        <p:spPr bwMode="auto">
          <a:xfrm flipH="1">
            <a:off x="8313737" y="372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" name="Line 156"/>
          <p:cNvSpPr>
            <a:spLocks noChangeShapeType="1"/>
          </p:cNvSpPr>
          <p:nvPr/>
        </p:nvSpPr>
        <p:spPr bwMode="auto">
          <a:xfrm>
            <a:off x="8313737" y="28670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" name="Line 156"/>
          <p:cNvSpPr>
            <a:spLocks noChangeShapeType="1"/>
          </p:cNvSpPr>
          <p:nvPr/>
        </p:nvSpPr>
        <p:spPr bwMode="auto">
          <a:xfrm>
            <a:off x="8313737" y="33591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" name="Freeform 71"/>
          <p:cNvSpPr>
            <a:spLocks/>
          </p:cNvSpPr>
          <p:nvPr/>
        </p:nvSpPr>
        <p:spPr bwMode="auto">
          <a:xfrm>
            <a:off x="1098550" y="4468812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cxnSp>
        <p:nvCxnSpPr>
          <p:cNvPr id="412" name="Elbow Connector 411"/>
          <p:cNvCxnSpPr/>
          <p:nvPr/>
        </p:nvCxnSpPr>
        <p:spPr>
          <a:xfrm rot="5400000" flipH="1" flipV="1">
            <a:off x="4098925" y="723900"/>
            <a:ext cx="500062" cy="500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Elbow Connector 412"/>
          <p:cNvCxnSpPr/>
          <p:nvPr/>
        </p:nvCxnSpPr>
        <p:spPr>
          <a:xfrm rot="16200000" flipV="1">
            <a:off x="2991643" y="831056"/>
            <a:ext cx="714375" cy="6429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Freeform 71"/>
          <p:cNvSpPr>
            <a:spLocks/>
          </p:cNvSpPr>
          <p:nvPr/>
        </p:nvSpPr>
        <p:spPr bwMode="auto">
          <a:xfrm>
            <a:off x="3313112" y="1081087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5" name="Freeform 71"/>
          <p:cNvSpPr>
            <a:spLocks/>
          </p:cNvSpPr>
          <p:nvPr/>
        </p:nvSpPr>
        <p:spPr bwMode="auto">
          <a:xfrm>
            <a:off x="4222750" y="938212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16" name="Rectangle 121"/>
          <p:cNvSpPr>
            <a:spLocks noChangeArrowheads="1"/>
          </p:cNvSpPr>
          <p:nvPr/>
        </p:nvSpPr>
        <p:spPr bwMode="auto">
          <a:xfrm>
            <a:off x="2027670" y="5956300"/>
            <a:ext cx="58189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MAC</a:t>
            </a:r>
          </a:p>
        </p:txBody>
      </p:sp>
      <p:sp>
        <p:nvSpPr>
          <p:cNvPr id="417" name="Oval 110"/>
          <p:cNvSpPr>
            <a:spLocks noChangeArrowheads="1"/>
          </p:cNvSpPr>
          <p:nvPr/>
        </p:nvSpPr>
        <p:spPr bwMode="auto">
          <a:xfrm>
            <a:off x="1975849" y="4412456"/>
            <a:ext cx="287338" cy="328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latin typeface="Arial" panose="020B0604020202020204" pitchFamily="34" charset="0"/>
              </a:rPr>
              <a:t>     EVC</a:t>
            </a:r>
            <a:endParaRPr lang="en-IN" sz="900" dirty="0">
              <a:latin typeface="Arial" panose="020B0604020202020204" pitchFamily="34" charset="0"/>
            </a:endParaRPr>
          </a:p>
        </p:txBody>
      </p:sp>
      <p:sp>
        <p:nvSpPr>
          <p:cNvPr id="418" name="Line 111"/>
          <p:cNvSpPr>
            <a:spLocks noChangeShapeType="1"/>
          </p:cNvSpPr>
          <p:nvPr/>
        </p:nvSpPr>
        <p:spPr bwMode="auto">
          <a:xfrm flipV="1">
            <a:off x="1998074" y="4245769"/>
            <a:ext cx="298450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" name="Rectangle 5"/>
          <p:cNvSpPr>
            <a:spLocks noChangeArrowheads="1"/>
          </p:cNvSpPr>
          <p:nvPr/>
        </p:nvSpPr>
        <p:spPr bwMode="auto">
          <a:xfrm>
            <a:off x="1467717" y="1481442"/>
            <a:ext cx="794899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200" dirty="0">
                <a:latin typeface="Arial" panose="020B0604020202020204" pitchFamily="34" charset="0"/>
              </a:rPr>
              <a:t>HEATER</a:t>
            </a:r>
          </a:p>
        </p:txBody>
      </p:sp>
      <p:cxnSp>
        <p:nvCxnSpPr>
          <p:cNvPr id="422" name="Elbow Connector 421"/>
          <p:cNvCxnSpPr/>
          <p:nvPr/>
        </p:nvCxnSpPr>
        <p:spPr>
          <a:xfrm rot="5400000" flipH="1" flipV="1">
            <a:off x="7070024" y="947832"/>
            <a:ext cx="693161" cy="465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Freeform 71"/>
          <p:cNvSpPr>
            <a:spLocks/>
          </p:cNvSpPr>
          <p:nvPr/>
        </p:nvSpPr>
        <p:spPr bwMode="auto">
          <a:xfrm>
            <a:off x="7323137" y="1104639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cxnSp>
        <p:nvCxnSpPr>
          <p:cNvPr id="424" name="Elbow Connector 423"/>
          <p:cNvCxnSpPr/>
          <p:nvPr/>
        </p:nvCxnSpPr>
        <p:spPr>
          <a:xfrm rot="5400000" flipH="1" flipV="1">
            <a:off x="6480982" y="784225"/>
            <a:ext cx="500062" cy="500062"/>
          </a:xfrm>
          <a:prstGeom prst="bentConnector3">
            <a:avLst>
              <a:gd name="adj1" fmla="val 636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Freeform 71"/>
          <p:cNvSpPr>
            <a:spLocks/>
          </p:cNvSpPr>
          <p:nvPr/>
        </p:nvSpPr>
        <p:spPr bwMode="auto">
          <a:xfrm>
            <a:off x="6604807" y="914400"/>
            <a:ext cx="161925" cy="112713"/>
          </a:xfrm>
          <a:custGeom>
            <a:avLst/>
            <a:gdLst>
              <a:gd name="T0" fmla="*/ 0 w 111"/>
              <a:gd name="T1" fmla="*/ 2147483646 h 71"/>
              <a:gd name="T2" fmla="*/ 0 w 111"/>
              <a:gd name="T3" fmla="*/ 2147483646 h 71"/>
              <a:gd name="T4" fmla="*/ 2147483646 w 111"/>
              <a:gd name="T5" fmla="*/ 0 h 71"/>
              <a:gd name="T6" fmla="*/ 2147483646 w 111"/>
              <a:gd name="T7" fmla="*/ 2147483646 h 71"/>
              <a:gd name="T8" fmla="*/ 0 w 11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71"/>
              <a:gd name="T17" fmla="*/ 111 w 1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71">
                <a:moveTo>
                  <a:pt x="0" y="3"/>
                </a:moveTo>
                <a:lnTo>
                  <a:pt x="0" y="70"/>
                </a:lnTo>
                <a:lnTo>
                  <a:pt x="110" y="0"/>
                </a:lnTo>
                <a:lnTo>
                  <a:pt x="110" y="67"/>
                </a:lnTo>
                <a:lnTo>
                  <a:pt x="0" y="3"/>
                </a:lnTo>
              </a:path>
            </a:pathLst>
          </a:custGeom>
          <a:solidFill>
            <a:schemeClr val="tx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0" name="Rectangle 121"/>
          <p:cNvSpPr>
            <a:spLocks noChangeArrowheads="1"/>
          </p:cNvSpPr>
          <p:nvPr/>
        </p:nvSpPr>
        <p:spPr bwMode="auto">
          <a:xfrm>
            <a:off x="5414932" y="786718"/>
            <a:ext cx="41197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211" name="Rectangle 121"/>
          <p:cNvSpPr>
            <a:spLocks noChangeArrowheads="1"/>
          </p:cNvSpPr>
          <p:nvPr/>
        </p:nvSpPr>
        <p:spPr bwMode="auto">
          <a:xfrm>
            <a:off x="5375204" y="1633820"/>
            <a:ext cx="42159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>
                <a:latin typeface="Arial" panose="020B0604020202020204" pitchFamily="34" charset="0"/>
              </a:rPr>
              <a:t>O2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7351" y="661987"/>
            <a:ext cx="2501497" cy="39703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Air separation process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PSA type - Pressure swing adsorption.</a:t>
            </a:r>
          </a:p>
          <a:p>
            <a:r>
              <a:rPr lang="en-US" dirty="0"/>
              <a:t> - Less than 25 TPD plant &amp; less purity 93%.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VPSA type - Vacuum s\pressure swing adsorption..</a:t>
            </a:r>
          </a:p>
          <a:p>
            <a:r>
              <a:rPr lang="en-US" dirty="0"/>
              <a:t>- 25 to 75 TPD &amp; less purity 93%.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Cryogenic type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75 to 5500 TPD 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purity 99.95% &amp; multi products.</a:t>
            </a:r>
            <a:endParaRPr lang="en-IN" dirty="0"/>
          </a:p>
        </p:txBody>
      </p:sp>
      <p:sp>
        <p:nvSpPr>
          <p:cNvPr id="213" name="Freeform 113"/>
          <p:cNvSpPr>
            <a:spLocks/>
          </p:cNvSpPr>
          <p:nvPr/>
        </p:nvSpPr>
        <p:spPr bwMode="auto">
          <a:xfrm rot="5400000">
            <a:off x="320675" y="4514684"/>
            <a:ext cx="330200" cy="668337"/>
          </a:xfrm>
          <a:custGeom>
            <a:avLst/>
            <a:gdLst>
              <a:gd name="T0" fmla="*/ 0 w 226"/>
              <a:gd name="T1" fmla="*/ 0 h 421"/>
              <a:gd name="T2" fmla="*/ 0 w 226"/>
              <a:gd name="T3" fmla="*/ 2147483646 h 421"/>
              <a:gd name="T4" fmla="*/ 2147483646 w 226"/>
              <a:gd name="T5" fmla="*/ 2147483646 h 421"/>
              <a:gd name="T6" fmla="*/ 2147483646 w 226"/>
              <a:gd name="T7" fmla="*/ 2147483646 h 421"/>
              <a:gd name="T8" fmla="*/ 0 w 226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21"/>
              <a:gd name="T17" fmla="*/ 226 w 226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21">
                <a:moveTo>
                  <a:pt x="0" y="0"/>
                </a:moveTo>
                <a:lnTo>
                  <a:pt x="0" y="420"/>
                </a:lnTo>
                <a:lnTo>
                  <a:pt x="225" y="280"/>
                </a:lnTo>
                <a:lnTo>
                  <a:pt x="225" y="1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4" name="Rectangle 155"/>
          <p:cNvSpPr>
            <a:spLocks noChangeArrowheads="1"/>
          </p:cNvSpPr>
          <p:nvPr/>
        </p:nvSpPr>
        <p:spPr bwMode="auto">
          <a:xfrm>
            <a:off x="246031" y="4876800"/>
            <a:ext cx="473902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CT</a:t>
            </a:r>
            <a:endParaRPr lang="en-I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9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524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Compression &amp; Purification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85836"/>
            <a:ext cx="9448800" cy="5707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677400" y="914400"/>
            <a:ext cx="2209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Air filtration-0.4 micron-92%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Air compression</a:t>
            </a:r>
          </a:p>
          <a:p>
            <a:r>
              <a:rPr lang="en-US" dirty="0"/>
              <a:t>     4.5 bar g at 40 C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Air cooling</a:t>
            </a:r>
          </a:p>
          <a:p>
            <a:r>
              <a:rPr lang="en-US" dirty="0"/>
              <a:t>    up to 16 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Air purification-Co2/H20- Nil.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4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524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Cold Box –Equipment's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9829800" cy="576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982200" y="1066800"/>
            <a:ext cx="21336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Cold box: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Main heat Exchanger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Distillation columns-LP/HP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Exp. Turbine.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Outer box with perlite powder.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036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Product Supply-SVD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957748" cy="5999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957748" y="657423"/>
            <a:ext cx="19812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Compressor:</a:t>
            </a:r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N2 compressor-02 </a:t>
            </a:r>
            <a:r>
              <a:rPr lang="en-US" dirty="0" err="1"/>
              <a:t>nos</a:t>
            </a:r>
            <a:r>
              <a:rPr lang="en-US" dirty="0"/>
              <a:t> , screw type.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O2 compressor</a:t>
            </a:r>
          </a:p>
          <a:p>
            <a:r>
              <a:rPr lang="en-US" dirty="0"/>
              <a:t>     01 no-         Reciprocating 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SVD:</a:t>
            </a:r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Lox tank</a:t>
            </a:r>
          </a:p>
          <a:p>
            <a:r>
              <a:rPr lang="en-US" dirty="0"/>
              <a:t> 30 T @ 0.2 bar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 tank</a:t>
            </a:r>
          </a:p>
          <a:p>
            <a:r>
              <a:rPr lang="en-US" dirty="0"/>
              <a:t> 30 T @ 4 bar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Liquid product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Liquid purchase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54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3420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Application of O2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8800" y="657423"/>
            <a:ext cx="249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O2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HBS Cold blast -      O2 Enrichment-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Cast - lancing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PCM -scull cutting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Sinter m/c- </a:t>
            </a:r>
          </a:p>
          <a:p>
            <a:r>
              <a:rPr lang="en-US" dirty="0"/>
              <a:t>     O2 Enrichments </a:t>
            </a:r>
            <a:endParaRPr lang="en-IN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838200" y="1219200"/>
            <a:ext cx="67818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12192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838200"/>
            <a:ext cx="9880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Blast Furnace area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658100" y="22098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Sinter Plant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87227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6” pipeline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457700" y="250408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2.5” pipeline</a:t>
            </a:r>
            <a:endParaRPr lang="en-IN" dirty="0"/>
          </a:p>
        </p:txBody>
      </p:sp>
      <p:sp>
        <p:nvSpPr>
          <p:cNvPr id="15" name="Flowchart: Collate 14"/>
          <p:cNvSpPr/>
          <p:nvPr/>
        </p:nvSpPr>
        <p:spPr>
          <a:xfrm rot="16200000">
            <a:off x="5511286" y="998339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lowchart: Collate 15"/>
          <p:cNvSpPr/>
          <p:nvPr/>
        </p:nvSpPr>
        <p:spPr>
          <a:xfrm rot="16200000">
            <a:off x="1390039" y="972163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lowchart: Collate 16"/>
          <p:cNvSpPr/>
          <p:nvPr/>
        </p:nvSpPr>
        <p:spPr>
          <a:xfrm rot="16200000">
            <a:off x="6739518" y="2191363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031950"/>
            <a:ext cx="762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O2N2 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90600" y="1219198"/>
            <a:ext cx="0" cy="54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1200" y="1219200"/>
            <a:ext cx="0" cy="54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0600" y="176153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llate 35"/>
          <p:cNvSpPr/>
          <p:nvPr/>
        </p:nvSpPr>
        <p:spPr>
          <a:xfrm rot="16200000">
            <a:off x="1330325" y="1573019"/>
            <a:ext cx="166496" cy="37326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Flowchart: Collate 36"/>
          <p:cNvSpPr/>
          <p:nvPr/>
        </p:nvSpPr>
        <p:spPr>
          <a:xfrm rot="16200000">
            <a:off x="2599231" y="1029987"/>
            <a:ext cx="166496" cy="37326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6397" y="669091"/>
            <a:ext cx="22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5” flow control valve  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12308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6” ON/OFF </a:t>
            </a:r>
          </a:p>
          <a:p>
            <a:r>
              <a:rPr lang="en-US" dirty="0"/>
              <a:t>Ball Valve</a:t>
            </a:r>
            <a:endParaRPr lang="en-IN" dirty="0"/>
          </a:p>
        </p:txBody>
      </p:sp>
      <p:sp>
        <p:nvSpPr>
          <p:cNvPr id="41" name="Slide Number Placeholder 1"/>
          <p:cNvSpPr txBox="1">
            <a:spLocks/>
          </p:cNvSpPr>
          <p:nvPr/>
        </p:nvSpPr>
        <p:spPr>
          <a:xfrm>
            <a:off x="9677400" y="9540875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C27A5A-7290-4DE1-BA94-4BE8A8E57D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8400" y="3364765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Application of N2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48800" y="3276600"/>
            <a:ext cx="2490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N2 Application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GCP- puffing, purging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Furnace- BLT cooling, ,lance flushing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PCM- De-dusting puffing.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PCI- grinding mill &amp; tank pressuring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BFG line purging.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ONLINE Analyzer </a:t>
            </a:r>
            <a:r>
              <a:rPr lang="en-US" dirty="0"/>
              <a:t>purging  </a:t>
            </a:r>
            <a:endParaRPr lang="en-IN" dirty="0"/>
          </a:p>
        </p:txBody>
      </p:sp>
      <p:cxnSp>
        <p:nvCxnSpPr>
          <p:cNvPr id="44" name="Elbow Connector 43"/>
          <p:cNvCxnSpPr/>
          <p:nvPr/>
        </p:nvCxnSpPr>
        <p:spPr>
          <a:xfrm>
            <a:off x="838200" y="4449762"/>
            <a:ext cx="67818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91000" y="4449762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24600" y="4068762"/>
            <a:ext cx="9880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Blast Furnace area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658100" y="5498068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Sinter Plant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41028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6” pipeline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457700" y="57346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4” pipeline</a:t>
            </a:r>
            <a:endParaRPr lang="en-IN" dirty="0"/>
          </a:p>
        </p:txBody>
      </p:sp>
      <p:sp>
        <p:nvSpPr>
          <p:cNvPr id="50" name="Flowchart: Collate 49"/>
          <p:cNvSpPr/>
          <p:nvPr/>
        </p:nvSpPr>
        <p:spPr>
          <a:xfrm rot="16200000">
            <a:off x="5511285" y="4228901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Flowchart: Collate 50"/>
          <p:cNvSpPr/>
          <p:nvPr/>
        </p:nvSpPr>
        <p:spPr>
          <a:xfrm rot="16200000">
            <a:off x="1390039" y="4202725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Flowchart: Collate 51"/>
          <p:cNvSpPr/>
          <p:nvPr/>
        </p:nvSpPr>
        <p:spPr>
          <a:xfrm rot="16200000">
            <a:off x="6739518" y="5421925"/>
            <a:ext cx="252444" cy="4417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4262512"/>
            <a:ext cx="762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O2N2 </a:t>
            </a:r>
            <a:endParaRPr lang="en-IN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90600" y="4449760"/>
            <a:ext cx="0" cy="54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81200" y="4449762"/>
            <a:ext cx="0" cy="54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90600" y="499209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llate 56"/>
          <p:cNvSpPr/>
          <p:nvPr/>
        </p:nvSpPr>
        <p:spPr>
          <a:xfrm rot="16200000">
            <a:off x="1406522" y="4803581"/>
            <a:ext cx="166496" cy="37326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6397" y="3899653"/>
            <a:ext cx="22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6” flow control valve  </a:t>
            </a:r>
            <a:endParaRPr lang="en-IN" dirty="0"/>
          </a:p>
        </p:txBody>
      </p:sp>
      <p:sp>
        <p:nvSpPr>
          <p:cNvPr id="61" name="Can 60"/>
          <p:cNvSpPr/>
          <p:nvPr/>
        </p:nvSpPr>
        <p:spPr>
          <a:xfrm>
            <a:off x="152400" y="1486952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Elbow Connector 62"/>
          <p:cNvCxnSpPr/>
          <p:nvPr/>
        </p:nvCxnSpPr>
        <p:spPr>
          <a:xfrm rot="5400000" flipH="1" flipV="1">
            <a:off x="298648" y="1518897"/>
            <a:ext cx="865684" cy="289627"/>
          </a:xfrm>
          <a:prstGeom prst="bentConnector3">
            <a:avLst>
              <a:gd name="adj1" fmla="val -16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equential Access Storage 66"/>
          <p:cNvSpPr/>
          <p:nvPr/>
        </p:nvSpPr>
        <p:spPr>
          <a:xfrm flipV="1">
            <a:off x="594637" y="2123997"/>
            <a:ext cx="239909" cy="17805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Can 67"/>
          <p:cNvSpPr/>
          <p:nvPr/>
        </p:nvSpPr>
        <p:spPr>
          <a:xfrm>
            <a:off x="152401" y="1486952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LOX</a:t>
            </a:r>
            <a:endParaRPr lang="en-IN" sz="1200" dirty="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298650" y="1518897"/>
            <a:ext cx="865684" cy="289627"/>
          </a:xfrm>
          <a:prstGeom prst="bentConnector3">
            <a:avLst>
              <a:gd name="adj1" fmla="val -16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52400" y="4724399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</a:t>
            </a:r>
            <a:endParaRPr lang="en-IN" sz="1400" dirty="0"/>
          </a:p>
        </p:txBody>
      </p:sp>
      <p:cxnSp>
        <p:nvCxnSpPr>
          <p:cNvPr id="71" name="Elbow Connector 70"/>
          <p:cNvCxnSpPr/>
          <p:nvPr/>
        </p:nvCxnSpPr>
        <p:spPr>
          <a:xfrm rot="5400000" flipH="1" flipV="1">
            <a:off x="298648" y="4756344"/>
            <a:ext cx="865684" cy="289627"/>
          </a:xfrm>
          <a:prstGeom prst="bentConnector3">
            <a:avLst>
              <a:gd name="adj1" fmla="val -16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llate 72"/>
          <p:cNvSpPr/>
          <p:nvPr/>
        </p:nvSpPr>
        <p:spPr>
          <a:xfrm rot="10800000">
            <a:off x="784776" y="5045443"/>
            <a:ext cx="183055" cy="212357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0188" y="515967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PIC-Auto valve</a:t>
            </a:r>
            <a:endParaRPr lang="en-IN" dirty="0"/>
          </a:p>
        </p:txBody>
      </p:sp>
      <p:sp>
        <p:nvSpPr>
          <p:cNvPr id="76" name="Flowchart: Punched Tape 75"/>
          <p:cNvSpPr/>
          <p:nvPr/>
        </p:nvSpPr>
        <p:spPr>
          <a:xfrm>
            <a:off x="647700" y="5349564"/>
            <a:ext cx="144952" cy="228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Punched Tape 76"/>
          <p:cNvSpPr/>
          <p:nvPr/>
        </p:nvSpPr>
        <p:spPr>
          <a:xfrm>
            <a:off x="799953" y="1707463"/>
            <a:ext cx="144952" cy="228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43E04-1067-43A5-8661-B7AEA0B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D8E9-F613-4106-8FC2-248EB45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E8362-D04C-4880-B0A8-A815C66E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79438"/>
            <a:ext cx="119634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D22BFA-ABA1-4D6E-9EF1-A834BB6A97D8}"/>
              </a:ext>
            </a:extLst>
          </p:cNvPr>
          <p:cNvSpPr txBox="1"/>
          <p:nvPr/>
        </p:nvSpPr>
        <p:spPr>
          <a:xfrm>
            <a:off x="3581400" y="-8496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 JULIAN" pitchFamily="2" charset="0"/>
              </a:rPr>
              <a:t>Oxygen Plant-2 (VPSA type)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985FE-BA18-49BC-AEBA-F6B0527D5A21}"/>
              </a:ext>
            </a:extLst>
          </p:cNvPr>
          <p:cNvSpPr txBox="1"/>
          <p:nvPr/>
        </p:nvSpPr>
        <p:spPr>
          <a:xfrm>
            <a:off x="5410200" y="5410200"/>
            <a:ext cx="354330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:VPSA Oxygen Plant.</a:t>
            </a:r>
          </a:p>
          <a:p>
            <a:r>
              <a:rPr lang="en-US" dirty="0"/>
              <a:t>Oxygen flow -:3500Nm3/hr,93%,</a:t>
            </a:r>
          </a:p>
          <a:p>
            <a:r>
              <a:rPr lang="en-US" dirty="0"/>
              <a:t>BF3-: 2500Nm3/</a:t>
            </a:r>
            <a:r>
              <a:rPr lang="en-US" dirty="0" err="1"/>
              <a:t>hr</a:t>
            </a:r>
            <a:r>
              <a:rPr lang="en-US" dirty="0"/>
              <a:t>,</a:t>
            </a:r>
          </a:p>
          <a:p>
            <a:r>
              <a:rPr lang="en-US" dirty="0"/>
              <a:t>BF1/2-: 500 Nm3/</a:t>
            </a:r>
            <a:r>
              <a:rPr lang="en-US" dirty="0" err="1"/>
              <a:t>hr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2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7216FCCD0C64BB280A9CCA71FEE5F" ma:contentTypeVersion="3" ma:contentTypeDescription="Create a new document." ma:contentTypeScope="" ma:versionID="c14c3cf02ec1f944eae691860289a2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5d806c2640a3e43c5c9c885a3bf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50184-D8FD-4B08-A41E-1C2AF7FA0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7E503E-B0B5-44B6-9252-16A7E428D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CE644A-186B-4A1A-A24D-D9A386563C5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2783</TotalTime>
  <Words>471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 JULIAN</vt:lpstr>
      <vt:lpstr>Arial</vt:lpstr>
      <vt:lpstr>Calibri</vt:lpstr>
      <vt:lpstr>Calibri Light</vt:lpstr>
      <vt:lpstr>Cocogoose </vt:lpstr>
      <vt:lpstr>Courier New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Tushar Gupta</dc:creator>
  <cp:lastModifiedBy>Audumbar Zol</cp:lastModifiedBy>
  <cp:revision>318</cp:revision>
  <cp:lastPrinted>2015-06-03T11:37:45Z</cp:lastPrinted>
  <dcterms:created xsi:type="dcterms:W3CDTF">2015-03-30T13:34:49Z</dcterms:created>
  <dcterms:modified xsi:type="dcterms:W3CDTF">2022-11-18T10:49:13Z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0x01010001A7216FCCD0C64BB280A9CCA71FEE5F</vt:lpwstr>
  </property>
  <property fmtid="{D5CDD505-2E9C-101B-9397-08002B2CF9AE}" pid="3" name="MSIP_Label_cb71a9a9-b7c0-41f4-922f-92f912ec01fe_Enabled">
    <vt:lpwstr>true</vt:lpwstr>
  </property>
  <property fmtid="{D5CDD505-2E9C-101B-9397-08002B2CF9AE}" pid="4" name="MSIP_Label_cb71a9a9-b7c0-41f4-922f-92f912ec01fe_SetDate">
    <vt:lpwstr>2022-08-18T09:07:22Z</vt:lpwstr>
  </property>
  <property fmtid="{D5CDD505-2E9C-101B-9397-08002B2CF9AE}" pid="5" name="MSIP_Label_cb71a9a9-b7c0-41f4-922f-92f912ec01fe_Method">
    <vt:lpwstr>Privileged</vt:lpwstr>
  </property>
  <property fmtid="{D5CDD505-2E9C-101B-9397-08002B2CF9AE}" pid="6" name="MSIP_Label_cb71a9a9-b7c0-41f4-922f-92f912ec01fe_Name">
    <vt:lpwstr>Public (C4)</vt:lpwstr>
  </property>
  <property fmtid="{D5CDD505-2E9C-101B-9397-08002B2CF9AE}" pid="7" name="MSIP_Label_cb71a9a9-b7c0-41f4-922f-92f912ec01fe_SiteId">
    <vt:lpwstr>4273e6e9-aed1-40ab-83a3-85e0d43de705</vt:lpwstr>
  </property>
  <property fmtid="{D5CDD505-2E9C-101B-9397-08002B2CF9AE}" pid="8" name="MSIP_Label_cb71a9a9-b7c0-41f4-922f-92f912ec01fe_ActionId">
    <vt:lpwstr>bfa8137a-bf85-425c-a5da-ffdd690d3c8d</vt:lpwstr>
  </property>
  <property fmtid="{D5CDD505-2E9C-101B-9397-08002B2CF9AE}" pid="9" name="MSIP_Label_cb71a9a9-b7c0-41f4-922f-92f912ec01fe_ContentBits">
    <vt:lpwstr>2</vt:lpwstr>
  </property>
</Properties>
</file>