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70" r:id="rId14"/>
    <p:sldId id="269" r:id="rId15"/>
    <p:sldId id="272" r:id="rId16"/>
    <p:sldId id="271" r:id="rId17"/>
    <p:sldId id="273" r:id="rId18"/>
    <p:sldId id="274" r:id="rId19"/>
    <p:sldId id="279" r:id="rId20"/>
    <p:sldId id="275" r:id="rId21"/>
    <p:sldId id="276" r:id="rId22"/>
    <p:sldId id="278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7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4794-3C24-444B-B852-DC2E2E6E794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A2AAE-797D-4A29-9123-5276D443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A2AAE-797D-4A29-9123-5276D443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A2AAE-797D-4A29-9123-5276D443D8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B918F-1E39-401C-AAD6-0F30D862F32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2378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4FAE-1193-4BE4-8B0A-13F0EBEB8D30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2B40-3C81-4A3B-B65D-4840AABC69F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BB2E-A151-47BA-9056-E86E9E458EF4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F8C25-EB78-467A-BFC6-AAFCC2B314BA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794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FF43-8704-483D-A276-5615A92E0BD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E542-84EC-4F80-B42C-7355FA3FA2F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0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317-1F4F-4AF1-85DD-ADAF1A045947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7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D4DB-E5FC-48EF-9EC0-580E3188C495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7B84E3-C7AE-4F3D-A77E-4355F0150703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09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6C14A5-1722-414D-A898-F1FCBCC70683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18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08534CE-3DD9-4BBE-8435-8743675D9877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4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714" y="2682937"/>
            <a:ext cx="8361229" cy="2098226"/>
          </a:xfrm>
        </p:spPr>
        <p:txBody>
          <a:bodyPr/>
          <a:lstStyle/>
          <a:p>
            <a:r>
              <a:rPr lang="en-US" dirty="0" smtClean="0"/>
              <a:t>Indicators for sustainable 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98344" y="4781163"/>
            <a:ext cx="6831673" cy="108623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600" b="1" dirty="0" err="1" smtClean="0"/>
              <a:t>Masoud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abdi</a:t>
            </a:r>
            <a:r>
              <a:rPr lang="en-US" sz="2600" b="1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373D-0E54-4C32-98F5-18A5C749AA08}" type="datetime1">
              <a:rPr lang="en-US" smtClean="0"/>
              <a:t>11/27/2021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0" y="3878961"/>
            <a:ext cx="2317750" cy="17383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77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50" y="285750"/>
            <a:ext cx="9601200" cy="1485900"/>
          </a:xfrm>
        </p:spPr>
        <p:txBody>
          <a:bodyPr/>
          <a:lstStyle/>
          <a:p>
            <a:r>
              <a:rPr lang="en-US" dirty="0"/>
              <a:t>Bellagio STAMP principles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67" y="1073150"/>
            <a:ext cx="8601879" cy="57031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indicator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78" y="2286000"/>
            <a:ext cx="9285044" cy="37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set assessment criteria. Compiled by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grade for each indicator with concept of below 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Transparency </a:t>
            </a:r>
            <a:r>
              <a:rPr lang="en-US" dirty="0"/>
              <a:t>of indicator </a:t>
            </a:r>
            <a:r>
              <a:rPr lang="en-US" dirty="0" smtClean="0"/>
              <a:t>selection</a:t>
            </a:r>
          </a:p>
          <a:p>
            <a:r>
              <a:rPr lang="en-US" dirty="0"/>
              <a:t>2. Transparency of indicator </a:t>
            </a:r>
            <a:r>
              <a:rPr lang="en-US" dirty="0" smtClean="0"/>
              <a:t>application</a:t>
            </a:r>
          </a:p>
          <a:p>
            <a:r>
              <a:rPr lang="en-US" dirty="0"/>
              <a:t>3. Conceptual </a:t>
            </a:r>
            <a:r>
              <a:rPr lang="en-US" dirty="0" smtClean="0"/>
              <a:t>framework</a:t>
            </a:r>
          </a:p>
          <a:p>
            <a:r>
              <a:rPr lang="en-US" dirty="0"/>
              <a:t>4. </a:t>
            </a:r>
            <a:r>
              <a:rPr lang="en-US" dirty="0" smtClean="0"/>
              <a:t>Representative</a:t>
            </a:r>
          </a:p>
          <a:p>
            <a:r>
              <a:rPr lang="en-US" dirty="0"/>
              <a:t>5. </a:t>
            </a:r>
            <a:r>
              <a:rPr lang="en-US" dirty="0" smtClean="0"/>
              <a:t>Linkages</a:t>
            </a:r>
          </a:p>
          <a:p>
            <a:r>
              <a:rPr lang="en-US" dirty="0"/>
              <a:t>6. Stakeholder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of indicator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74" y="2209175"/>
            <a:ext cx="6405712" cy="44465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7650" y="1525369"/>
            <a:ext cx="8369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Only 20 indicator sets included both the methodology for indicator application and data sources</a:t>
            </a:r>
          </a:p>
        </p:txBody>
      </p:sp>
    </p:spTree>
    <p:extLst>
      <p:ext uri="{BB962C8B-B14F-4D97-AF65-F5344CB8AC3E}">
        <p14:creationId xmlns:p14="http://schemas.microsoft.com/office/powerpoint/2010/main" val="30762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67" y="260350"/>
            <a:ext cx="9601200" cy="1485900"/>
          </a:xfrm>
        </p:spPr>
        <p:txBody>
          <a:bodyPr/>
          <a:lstStyle/>
          <a:p>
            <a:r>
              <a:rPr lang="en-US" dirty="0"/>
              <a:t>Representative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67" y="1295400"/>
            <a:ext cx="9601200" cy="3581400"/>
          </a:xfrm>
        </p:spPr>
        <p:txBody>
          <a:bodyPr/>
          <a:lstStyle/>
          <a:p>
            <a:r>
              <a:rPr lang="en-US" dirty="0"/>
              <a:t>Most indicator sets considered all three dimensions of sustainable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940819"/>
            <a:ext cx="7810500" cy="4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221771"/>
            <a:ext cx="6848618" cy="44892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14" y="2027342"/>
            <a:ext cx="7004022" cy="44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indicator set scores.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950" y="2032000"/>
            <a:ext cx="7662027" cy="46880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scores by indicator set category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687" y="2101794"/>
            <a:ext cx="10466498" cy="40577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Energy </a:t>
            </a:r>
            <a:r>
              <a:rPr lang="en-US" dirty="0" smtClean="0"/>
              <a:t>Trilemma (</a:t>
            </a:r>
            <a:r>
              <a:rPr lang="en-US" dirty="0" err="1" smtClean="0"/>
              <a:t>ETI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1365459"/>
            <a:ext cx="6374189" cy="53591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079" y="1386416"/>
            <a:ext cx="8534400" cy="6775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Sustainable energy development has become an international </a:t>
            </a:r>
            <a:r>
              <a:rPr lang="en-US" dirty="0" smtClean="0">
                <a:solidFill>
                  <a:schemeClr val="tx1"/>
                </a:solidFill>
              </a:rPr>
              <a:t>policy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total of 57 indicator sets were found that monitor progress towards sustainable energy development or some aspects of </a:t>
            </a:r>
            <a:r>
              <a:rPr lang="en-US" dirty="0" smtClean="0">
                <a:solidFill>
                  <a:schemeClr val="tx1"/>
                </a:solidFill>
              </a:rPr>
              <a:t>it.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2000, the concept of sustainable energy development (</a:t>
            </a:r>
            <a:r>
              <a:rPr lang="en-US" dirty="0" err="1">
                <a:solidFill>
                  <a:schemeClr val="tx1"/>
                </a:solidFill>
              </a:rPr>
              <a:t>SED</a:t>
            </a:r>
            <a:r>
              <a:rPr lang="en-US" dirty="0">
                <a:solidFill>
                  <a:schemeClr val="tx1"/>
                </a:solidFill>
              </a:rPr>
              <a:t>) was put forward in the UN’s World Energy </a:t>
            </a:r>
            <a:r>
              <a:rPr lang="en-US" dirty="0" smtClean="0">
                <a:solidFill>
                  <a:schemeClr val="tx1"/>
                </a:solidFill>
              </a:rPr>
              <a:t>Assessment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necessity of secure and reliable energy supply at an affordable price was </a:t>
            </a:r>
            <a:r>
              <a:rPr lang="en-US" dirty="0" smtClean="0">
                <a:solidFill>
                  <a:schemeClr val="tx1"/>
                </a:solidFill>
              </a:rPr>
              <a:t>highlighted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indicators have been criticized for their </a:t>
            </a:r>
            <a:r>
              <a:rPr lang="en-US" dirty="0" smtClean="0"/>
              <a:t>limited </a:t>
            </a:r>
            <a:r>
              <a:rPr lang="en-US" dirty="0"/>
              <a:t>scope and perspective, lack of transparency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2079" y="213783"/>
            <a:ext cx="9601200" cy="1485900"/>
          </a:xfrm>
        </p:spPr>
        <p:txBody>
          <a:bodyPr/>
          <a:lstStyle/>
          <a:p>
            <a:r>
              <a:rPr lang="en-US" dirty="0"/>
              <a:t>Sustainable energy development </a:t>
            </a:r>
          </a:p>
        </p:txBody>
      </p:sp>
    </p:spTree>
    <p:extLst>
      <p:ext uri="{BB962C8B-B14F-4D97-AF65-F5344CB8AC3E}">
        <p14:creationId xmlns:p14="http://schemas.microsoft.com/office/powerpoint/2010/main" val="3861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39" y="91785"/>
            <a:ext cx="6020322" cy="66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0" y="1524001"/>
            <a:ext cx="10765805" cy="32582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23" y="0"/>
            <a:ext cx="7247027" cy="67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9" y="685800"/>
            <a:ext cx="114427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A. Identified indicator sets for sustainable energy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2432050"/>
            <a:ext cx="9601200" cy="35814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THANKS FOR YOUR ATTENTION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844550" y="4743450"/>
            <a:ext cx="4787900" cy="17145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7162800" y="4743450"/>
            <a:ext cx="4787900" cy="171450"/>
          </a:xfrm>
          <a:prstGeom prst="parallelogram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8450"/>
            <a:ext cx="9601200" cy="1485900"/>
          </a:xfrm>
        </p:spPr>
        <p:txBody>
          <a:bodyPr/>
          <a:lstStyle/>
          <a:p>
            <a:r>
              <a:rPr lang="en-US" dirty="0"/>
              <a:t>Sustainable energy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7650"/>
            <a:ext cx="9601200" cy="5270500"/>
          </a:xfrm>
        </p:spPr>
        <p:txBody>
          <a:bodyPr/>
          <a:lstStyle/>
          <a:p>
            <a:r>
              <a:rPr lang="en-US" dirty="0"/>
              <a:t>First : Climate Change and Kyoto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/>
              <a:t>In 2000, the United Nations Development </a:t>
            </a:r>
            <a:r>
              <a:rPr lang="en-US" dirty="0" err="1"/>
              <a:t>Programme</a:t>
            </a:r>
            <a:r>
              <a:rPr lang="en-US" dirty="0"/>
              <a:t> (UNDP), in its World Energy Assessment (WEA) report, put forward a new development paradigm where the economic, environmental, and </a:t>
            </a:r>
            <a:r>
              <a:rPr lang="en-US" dirty="0" smtClean="0"/>
              <a:t>social </a:t>
            </a:r>
            <a:r>
              <a:rPr lang="en-US" dirty="0"/>
              <a:t>impacts of energy </a:t>
            </a:r>
            <a:r>
              <a:rPr lang="en-US" dirty="0" smtClean="0"/>
              <a:t>development</a:t>
            </a:r>
          </a:p>
          <a:p>
            <a:endParaRPr lang="en-US" dirty="0" smtClean="0"/>
          </a:p>
          <a:p>
            <a:r>
              <a:rPr lang="en-US" dirty="0" err="1"/>
              <a:t>SED</a:t>
            </a:r>
            <a:r>
              <a:rPr lang="en-US" dirty="0"/>
              <a:t> were presented</a:t>
            </a:r>
            <a:r>
              <a:rPr lang="en-US" sz="2400" dirty="0"/>
              <a:t>: </a:t>
            </a:r>
            <a:endParaRPr lang="en-US" sz="2400" dirty="0" smtClean="0"/>
          </a:p>
          <a:p>
            <a:r>
              <a:rPr lang="en-US" dirty="0" smtClean="0"/>
              <a:t>sustainable </a:t>
            </a:r>
            <a:r>
              <a:rPr lang="en-US" dirty="0"/>
              <a:t>energy supply, access to affordable modern energy services, energy security, and sustainable energy </a:t>
            </a:r>
            <a:r>
              <a:rPr lang="en-US" dirty="0" smtClean="0"/>
              <a:t>consumption</a:t>
            </a:r>
          </a:p>
          <a:p>
            <a:endParaRPr lang="en-US" dirty="0" smtClean="0"/>
          </a:p>
          <a:p>
            <a:r>
              <a:rPr lang="en-US" dirty="0"/>
              <a:t>This transformation will include a </a:t>
            </a:r>
            <a:r>
              <a:rPr lang="en-US" dirty="0" smtClean="0"/>
              <a:t>transition </a:t>
            </a:r>
            <a:r>
              <a:rPr lang="en-US" dirty="0"/>
              <a:t>in energy generation towards environmentally sound technologies and modern renewables that are managed sustainably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92419"/>
            <a:ext cx="9721850" cy="65632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sustainability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r>
              <a:rPr lang="en-US" dirty="0"/>
              <a:t>include failure to </a:t>
            </a:r>
            <a:r>
              <a:rPr lang="en-US" dirty="0" smtClean="0"/>
              <a:t>capture </a:t>
            </a:r>
            <a:r>
              <a:rPr lang="en-US" dirty="0"/>
              <a:t>unique national circumstances, an imbalanced representation of the dimensions of SD, inconsistent results, obscure methodology, and lack of </a:t>
            </a:r>
            <a:r>
              <a:rPr lang="en-US" dirty="0" smtClean="0"/>
              <a:t>stakeholder engagement</a:t>
            </a:r>
          </a:p>
          <a:p>
            <a:endParaRPr lang="en-US" dirty="0"/>
          </a:p>
          <a:p>
            <a:r>
              <a:rPr lang="en-US" dirty="0" smtClean="0"/>
              <a:t>Every country has a different </a:t>
            </a:r>
            <a:r>
              <a:rPr lang="en-US" dirty="0" err="1" smtClean="0"/>
              <a:t>programme</a:t>
            </a:r>
            <a:r>
              <a:rPr lang="en-US" dirty="0" smtClean="0"/>
              <a:t> but </a:t>
            </a:r>
            <a:r>
              <a:rPr lang="en-US" dirty="0" err="1" smtClean="0"/>
              <a:t>SED</a:t>
            </a:r>
            <a:r>
              <a:rPr lang="en-US" dirty="0" smtClean="0"/>
              <a:t> follow the same concept for all countries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for indicator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benefits of frameworks are multiple, such as increased comparability, transparency of indicator selection, and </a:t>
            </a:r>
            <a:r>
              <a:rPr lang="en-US" dirty="0" smtClean="0"/>
              <a:t>minimized bias </a:t>
            </a:r>
          </a:p>
          <a:p>
            <a:r>
              <a:rPr lang="en-US" dirty="0"/>
              <a:t>Three main types of frameworks have been utilized for the </a:t>
            </a:r>
            <a:r>
              <a:rPr lang="en-US" dirty="0" smtClean="0"/>
              <a:t>development </a:t>
            </a:r>
            <a:r>
              <a:rPr lang="en-US" dirty="0"/>
              <a:t>of indicator </a:t>
            </a:r>
            <a:r>
              <a:rPr lang="en-US" dirty="0" smtClean="0"/>
              <a:t>sets </a:t>
            </a:r>
            <a:r>
              <a:rPr lang="en-US" dirty="0"/>
              <a:t>for </a:t>
            </a:r>
            <a:r>
              <a:rPr lang="en-US" dirty="0" err="1"/>
              <a:t>SED</a:t>
            </a:r>
            <a:r>
              <a:rPr lang="en-US" dirty="0"/>
              <a:t>: causal chain, thematic, and system dynamics </a:t>
            </a:r>
            <a:r>
              <a:rPr lang="en-US" dirty="0" smtClean="0"/>
              <a:t>ones.</a:t>
            </a:r>
          </a:p>
          <a:p>
            <a:endParaRPr lang="en-US" dirty="0"/>
          </a:p>
          <a:p>
            <a:r>
              <a:rPr lang="en-US" sz="2400" b="1" dirty="0"/>
              <a:t>Causal chain frameworks </a:t>
            </a:r>
            <a:r>
              <a:rPr lang="en-US" sz="2400" dirty="0" smtClean="0"/>
              <a:t>: </a:t>
            </a:r>
          </a:p>
          <a:p>
            <a:endParaRPr lang="en-US" dirty="0" smtClean="0"/>
          </a:p>
          <a:p>
            <a:r>
              <a:rPr lang="en-US" dirty="0"/>
              <a:t>In 2002, the IAEA presented its Indicators for Sustainable Energy Development (</a:t>
            </a:r>
            <a:r>
              <a:rPr lang="en-US" dirty="0" err="1"/>
              <a:t>ISED</a:t>
            </a:r>
            <a:r>
              <a:rPr lang="en-US" dirty="0"/>
              <a:t>) that were based within a causal chain </a:t>
            </a:r>
            <a:r>
              <a:rPr lang="en-US" dirty="0" smtClean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for indicator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Thematic frameworks 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Thematic </a:t>
            </a:r>
            <a:r>
              <a:rPr lang="en-US" dirty="0"/>
              <a:t>frameworks are those that group indicators into different issues or themes of sustainability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Energy Indicators for Sustainable Development (</a:t>
            </a:r>
            <a:r>
              <a:rPr lang="en-US" dirty="0" err="1"/>
              <a:t>EISD</a:t>
            </a:r>
            <a:r>
              <a:rPr lang="en-US" dirty="0"/>
              <a:t>) were presented, which contained the same core set of indicators organized within different themes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for indicator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System dynamics </a:t>
            </a:r>
            <a:r>
              <a:rPr lang="en-US" sz="2400" b="1" dirty="0" smtClean="0"/>
              <a:t>frameworks </a:t>
            </a:r>
            <a:endParaRPr lang="en-US" dirty="0"/>
          </a:p>
          <a:p>
            <a:r>
              <a:rPr lang="en-US" sz="2400" b="1" dirty="0"/>
              <a:t>A mixed </a:t>
            </a:r>
            <a:r>
              <a:rPr lang="en-US" sz="2400" b="1" dirty="0" smtClean="0"/>
              <a:t>approach 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dirty="0"/>
              <a:t>A mixed approach is the combination of different frameworks, </a:t>
            </a:r>
            <a:r>
              <a:rPr lang="en-US" dirty="0" smtClean="0"/>
              <a:t>usually </a:t>
            </a:r>
            <a:r>
              <a:rPr lang="en-US" dirty="0"/>
              <a:t>a thematic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SALSA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literature review was conducted to identify what indicators for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smtClean="0"/>
              <a:t>exist. </a:t>
            </a:r>
          </a:p>
          <a:p>
            <a:r>
              <a:rPr lang="en-US" dirty="0" smtClean="0"/>
              <a:t>time </a:t>
            </a:r>
            <a:r>
              <a:rPr lang="en-US" dirty="0"/>
              <a:t>and geographical scope did not limit this search</a:t>
            </a:r>
            <a:r>
              <a:rPr lang="en-US" dirty="0" smtClean="0"/>
              <a:t>.</a:t>
            </a:r>
          </a:p>
          <a:p>
            <a:r>
              <a:rPr lang="en-US" dirty="0"/>
              <a:t>systematic search and review of the literature were carried out through the application of the Search, Appraisal, Synthesis, and Analysis (SALSA)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8" y="4579243"/>
            <a:ext cx="10148139" cy="187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515</TotalTime>
  <Words>571</Words>
  <Application>Microsoft Office PowerPoint</Application>
  <PresentationFormat>Widescreen</PresentationFormat>
  <Paragraphs>104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Franklin Gothic Book</vt:lpstr>
      <vt:lpstr>Crop</vt:lpstr>
      <vt:lpstr>Indicators for sustainable energy</vt:lpstr>
      <vt:lpstr>Sustainable energy development </vt:lpstr>
      <vt:lpstr>Sustainable energy development </vt:lpstr>
      <vt:lpstr>PowerPoint Presentation</vt:lpstr>
      <vt:lpstr>Limitations of sustainability indicators</vt:lpstr>
      <vt:lpstr>Frameworks for indicator selection </vt:lpstr>
      <vt:lpstr>Frameworks for indicator selection </vt:lpstr>
      <vt:lpstr>Frameworks for indicator selection </vt:lpstr>
      <vt:lpstr>SALSA framework </vt:lpstr>
      <vt:lpstr>Bellagio STAMP principles</vt:lpstr>
      <vt:lpstr>Categories of indicator sets</vt:lpstr>
      <vt:lpstr>Indicator set assessment criteria. Compiled by authors</vt:lpstr>
      <vt:lpstr>Transparency of indicator application</vt:lpstr>
      <vt:lpstr>Representative</vt:lpstr>
      <vt:lpstr>Linkages</vt:lpstr>
      <vt:lpstr>Stakeholder engagement</vt:lpstr>
      <vt:lpstr>Distribution of indicator set scores.</vt:lpstr>
      <vt:lpstr>Average scores by indicator set category</vt:lpstr>
      <vt:lpstr>The Energy Trilemma (ETI)</vt:lpstr>
      <vt:lpstr>PowerPoint Presentation</vt:lpstr>
      <vt:lpstr>PowerPoint Presentation</vt:lpstr>
      <vt:lpstr>PowerPoint Presentation</vt:lpstr>
      <vt:lpstr>PowerPoint Presentation</vt:lpstr>
      <vt:lpstr>Appendix A. Identified indicator sets for sustainable energy development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Indicators for sustainable energy</dc:title>
  <dc:creator>Amirmasoud Abdi</dc:creator>
  <cp:lastModifiedBy>Amirmasoud Abdi</cp:lastModifiedBy>
  <cp:revision>25</cp:revision>
  <dcterms:created xsi:type="dcterms:W3CDTF">2021-11-25T06:43:42Z</dcterms:created>
  <dcterms:modified xsi:type="dcterms:W3CDTF">2021-11-27T13:26:37Z</dcterms:modified>
</cp:coreProperties>
</file>