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8" r:id="rId3"/>
    <p:sldId id="307" r:id="rId4"/>
    <p:sldId id="308" r:id="rId5"/>
    <p:sldId id="312" r:id="rId6"/>
    <p:sldId id="313" r:id="rId7"/>
    <p:sldId id="259" r:id="rId8"/>
    <p:sldId id="301" r:id="rId9"/>
    <p:sldId id="302" r:id="rId10"/>
    <p:sldId id="276" r:id="rId11"/>
    <p:sldId id="277" r:id="rId12"/>
    <p:sldId id="304" r:id="rId13"/>
    <p:sldId id="261" r:id="rId14"/>
    <p:sldId id="262" r:id="rId15"/>
    <p:sldId id="305" r:id="rId16"/>
    <p:sldId id="311" r:id="rId17"/>
    <p:sldId id="309" r:id="rId18"/>
    <p:sldId id="310" r:id="rId19"/>
    <p:sldId id="30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initials="F" lastIdx="1" clrIdx="0">
    <p:extLst>
      <p:ext uri="{19B8F6BF-5375-455C-9EA6-DF929625EA0E}">
        <p15:presenceInfo xmlns:p15="http://schemas.microsoft.com/office/powerpoint/2012/main" userId="Fatem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varScale="1">
        <p:scale>
          <a:sx n="68" d="100"/>
          <a:sy n="68" d="100"/>
        </p:scale>
        <p:origin x="768" y="72"/>
      </p:cViewPr>
      <p:guideLst/>
    </p:cSldViewPr>
  </p:slideViewPr>
  <p:notesTextViewPr>
    <p:cViewPr>
      <p:scale>
        <a:sx n="1" d="1"/>
        <a:sy n="1" d="1"/>
      </p:scale>
      <p:origin x="0" y="0"/>
    </p:cViewPr>
  </p:notesTextViewPr>
  <p:sorterViewPr>
    <p:cViewPr>
      <p:scale>
        <a:sx n="100" d="100"/>
        <a:sy n="100" d="100"/>
      </p:scale>
      <p:origin x="0" y="-150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C9462-E280-4D19-9D3D-7F8A60F4DC0D}"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8CBD4-F8B7-4232-A44E-F6A6E36C0BA9}" type="slidenum">
              <a:rPr lang="en-US" smtClean="0"/>
              <a:t>‹#›</a:t>
            </a:fld>
            <a:endParaRPr lang="en-US"/>
          </a:p>
        </p:txBody>
      </p:sp>
    </p:spTree>
    <p:extLst>
      <p:ext uri="{BB962C8B-B14F-4D97-AF65-F5344CB8AC3E}">
        <p14:creationId xmlns:p14="http://schemas.microsoft.com/office/powerpoint/2010/main" val="200421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90A62EB-6656-4DE7-9C1C-00E29DF8D33B}" type="datetimeFigureOut">
              <a:rPr lang="en-US" smtClean="0"/>
              <a:t>7/3/2020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9FD1C32-C4FB-4583-9F9E-3D8C084DACA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21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84002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25192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57438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0A62EB-6656-4DE7-9C1C-00E29DF8D33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49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0A62EB-6656-4DE7-9C1C-00E29DF8D33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0504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A62EB-6656-4DE7-9C1C-00E29DF8D33B}"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211105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A62EB-6656-4DE7-9C1C-00E29DF8D33B}"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53598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A62EB-6656-4DE7-9C1C-00E29DF8D33B}"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13470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A62EB-6656-4DE7-9C1C-00E29DF8D33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6687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A62EB-6656-4DE7-9C1C-00E29DF8D33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0003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790A62EB-6656-4DE7-9C1C-00E29DF8D33B}" type="datetimeFigureOut">
              <a:rPr lang="en-US" smtClean="0"/>
              <a:t>7/3/2020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9FD1C32-C4FB-4583-9F9E-3D8C084DACA9}" type="slidenum">
              <a:rPr lang="en-US" smtClean="0"/>
              <a:t>‹#›</a:t>
            </a:fld>
            <a:endParaRPr lang="en-US"/>
          </a:p>
        </p:txBody>
      </p:sp>
    </p:spTree>
    <p:extLst>
      <p:ext uri="{BB962C8B-B14F-4D97-AF65-F5344CB8AC3E}">
        <p14:creationId xmlns:p14="http://schemas.microsoft.com/office/powerpoint/2010/main" val="810455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6620-F2BC-449F-9CF1-E1829153ED78}"/>
              </a:ext>
            </a:extLst>
          </p:cNvPr>
          <p:cNvSpPr>
            <a:spLocks noGrp="1"/>
          </p:cNvSpPr>
          <p:nvPr>
            <p:ph type="ctrTitle"/>
          </p:nvPr>
        </p:nvSpPr>
        <p:spPr>
          <a:xfrm>
            <a:off x="1524000" y="406400"/>
            <a:ext cx="9144000" cy="2387600"/>
          </a:xfrm>
        </p:spPr>
        <p:txBody>
          <a:bodyPr/>
          <a:lstStyle/>
          <a:p>
            <a:r>
              <a:rPr lang="en-US" dirty="0"/>
              <a:t>Clean Code</a:t>
            </a:r>
          </a:p>
        </p:txBody>
      </p:sp>
      <p:sp>
        <p:nvSpPr>
          <p:cNvPr id="3" name="Subtitle 2">
            <a:extLst>
              <a:ext uri="{FF2B5EF4-FFF2-40B4-BE49-F238E27FC236}">
                <a16:creationId xmlns:a16="http://schemas.microsoft.com/office/drawing/2014/main" id="{E3770CA4-FE89-4367-AF66-8283918E5124}"/>
              </a:ext>
            </a:extLst>
          </p:cNvPr>
          <p:cNvSpPr>
            <a:spLocks noGrp="1"/>
          </p:cNvSpPr>
          <p:nvPr>
            <p:ph type="subTitle" idx="1"/>
          </p:nvPr>
        </p:nvSpPr>
        <p:spPr>
          <a:xfrm>
            <a:off x="1712070" y="4064001"/>
            <a:ext cx="8767860" cy="1388165"/>
          </a:xfrm>
        </p:spPr>
        <p:txBody>
          <a:bodyPr>
            <a:normAutofit/>
          </a:bodyPr>
          <a:lstStyle/>
          <a:p>
            <a:r>
              <a:rPr lang="en-US" sz="3600" dirty="0"/>
              <a:t>Objects and Data structures</a:t>
            </a:r>
          </a:p>
        </p:txBody>
      </p:sp>
      <p:sp>
        <p:nvSpPr>
          <p:cNvPr id="4" name="TextBox 3">
            <a:extLst>
              <a:ext uri="{FF2B5EF4-FFF2-40B4-BE49-F238E27FC236}">
                <a16:creationId xmlns:a16="http://schemas.microsoft.com/office/drawing/2014/main" id="{6EAEBA22-1E6E-4C39-A1C2-DBC015F97A12}"/>
              </a:ext>
            </a:extLst>
          </p:cNvPr>
          <p:cNvSpPr txBox="1"/>
          <p:nvPr/>
        </p:nvSpPr>
        <p:spPr>
          <a:xfrm>
            <a:off x="5345722" y="5325557"/>
            <a:ext cx="1062470" cy="646331"/>
          </a:xfrm>
          <a:prstGeom prst="rect">
            <a:avLst/>
          </a:prstGeom>
          <a:noFill/>
        </p:spPr>
        <p:txBody>
          <a:bodyPr wrap="none" rtlCol="0">
            <a:spAutoFit/>
          </a:bodyPr>
          <a:lstStyle/>
          <a:p>
            <a:r>
              <a:rPr lang="en-US" dirty="0"/>
              <a:t>July 2020</a:t>
            </a:r>
          </a:p>
          <a:p>
            <a:endParaRPr lang="en-US" dirty="0"/>
          </a:p>
        </p:txBody>
      </p:sp>
      <p:sp>
        <p:nvSpPr>
          <p:cNvPr id="5" name="TextBox 4">
            <a:extLst>
              <a:ext uri="{FF2B5EF4-FFF2-40B4-BE49-F238E27FC236}">
                <a16:creationId xmlns:a16="http://schemas.microsoft.com/office/drawing/2014/main" id="{BD9E66D6-6880-40AD-B6FE-B6769B40F16B}"/>
              </a:ext>
            </a:extLst>
          </p:cNvPr>
          <p:cNvSpPr txBox="1"/>
          <p:nvPr/>
        </p:nvSpPr>
        <p:spPr>
          <a:xfrm>
            <a:off x="4860108" y="4805835"/>
            <a:ext cx="2033698" cy="646331"/>
          </a:xfrm>
          <a:prstGeom prst="rect">
            <a:avLst/>
          </a:prstGeom>
          <a:noFill/>
        </p:spPr>
        <p:txBody>
          <a:bodyPr wrap="none" rtlCol="0">
            <a:spAutoFit/>
          </a:bodyPr>
          <a:lstStyle/>
          <a:p>
            <a:r>
              <a:rPr lang="en-US" dirty="0"/>
              <a:t>Fatemeh Shahidani</a:t>
            </a:r>
          </a:p>
          <a:p>
            <a:endParaRPr lang="en-US" dirty="0"/>
          </a:p>
        </p:txBody>
      </p:sp>
    </p:spTree>
    <p:extLst>
      <p:ext uri="{BB962C8B-B14F-4D97-AF65-F5344CB8AC3E}">
        <p14:creationId xmlns:p14="http://schemas.microsoft.com/office/powerpoint/2010/main" val="83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E1D5-3269-4AC6-8997-8749A8D72E4A}"/>
              </a:ext>
            </a:extLst>
          </p:cNvPr>
          <p:cNvSpPr>
            <a:spLocks noGrp="1"/>
          </p:cNvSpPr>
          <p:nvPr>
            <p:ph type="title"/>
          </p:nvPr>
        </p:nvSpPr>
        <p:spPr/>
        <p:txBody>
          <a:bodyPr/>
          <a:lstStyle/>
          <a:p>
            <a:r>
              <a:rPr lang="en-US" dirty="0"/>
              <a:t>Is it good?</a:t>
            </a:r>
          </a:p>
        </p:txBody>
      </p:sp>
      <p:sp>
        <p:nvSpPr>
          <p:cNvPr id="3" name="Content Placeholder 2">
            <a:extLst>
              <a:ext uri="{FF2B5EF4-FFF2-40B4-BE49-F238E27FC236}">
                <a16:creationId xmlns:a16="http://schemas.microsoft.com/office/drawing/2014/main" id="{B85B0C1A-52BC-4D47-9345-611AB16E1E89}"/>
              </a:ext>
            </a:extLst>
          </p:cNvPr>
          <p:cNvSpPr>
            <a:spLocks noGrp="1"/>
          </p:cNvSpPr>
          <p:nvPr>
            <p:ph idx="1"/>
          </p:nvPr>
        </p:nvSpPr>
        <p:spPr>
          <a:xfrm>
            <a:off x="1050234" y="1965960"/>
            <a:ext cx="10346635" cy="4038600"/>
          </a:xfrm>
        </p:spPr>
        <p:txBody>
          <a:bodyPr>
            <a:noAutofit/>
          </a:bodyPr>
          <a:lstStyle/>
          <a:p>
            <a:pPr marL="0" indent="0">
              <a:buNone/>
            </a:pPr>
            <a:r>
              <a:rPr lang="en-US" sz="2400" dirty="0"/>
              <a:t>Consider what would happen if a perimeter() function were added to Geometry. The shape classes would be unaffected! Any other classes that depended upon the shapes would also be unaffected!</a:t>
            </a:r>
          </a:p>
          <a:p>
            <a:pPr marL="0" indent="0">
              <a:buNone/>
            </a:pPr>
            <a:r>
              <a:rPr lang="en-US" sz="2400" dirty="0"/>
              <a:t>On the other hand, if I add a new shape, I must change all the functions in Geometry to deal with it. Again, read that over. Notice that the two conditions are diametrically opposed.</a:t>
            </a:r>
            <a:endParaRPr lang="en-US" sz="2400" b="1" dirty="0"/>
          </a:p>
        </p:txBody>
      </p:sp>
      <p:sp>
        <p:nvSpPr>
          <p:cNvPr id="4" name="Content Placeholder 2">
            <a:extLst>
              <a:ext uri="{FF2B5EF4-FFF2-40B4-BE49-F238E27FC236}">
                <a16:creationId xmlns:a16="http://schemas.microsoft.com/office/drawing/2014/main" id="{24E767A1-1D45-43E8-B1C2-528606F4C9B5}"/>
              </a:ext>
            </a:extLst>
          </p:cNvPr>
          <p:cNvSpPr txBox="1">
            <a:spLocks/>
          </p:cNvSpPr>
          <p:nvPr/>
        </p:nvSpPr>
        <p:spPr>
          <a:xfrm>
            <a:off x="1050233" y="4545038"/>
            <a:ext cx="10346635" cy="4038600"/>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0" indent="0">
              <a:buFont typeface="Corbel" pitchFamily="34" charset="0"/>
              <a:buNone/>
            </a:pPr>
            <a:r>
              <a:rPr lang="en-US" sz="2400" dirty="0"/>
              <a:t>Now consider the object-oriented solution. Here the </a:t>
            </a:r>
            <a:r>
              <a:rPr lang="en-US" sz="2400" b="1" dirty="0"/>
              <a:t>area() </a:t>
            </a:r>
            <a:r>
              <a:rPr lang="en-US" sz="2400" dirty="0"/>
              <a:t>method is </a:t>
            </a:r>
            <a:r>
              <a:rPr lang="en-US" sz="2400" b="1" dirty="0"/>
              <a:t>polymorphic</a:t>
            </a:r>
            <a:r>
              <a:rPr lang="en-US" sz="2400" dirty="0"/>
              <a:t>. No Geometry class is necessary. </a:t>
            </a:r>
          </a:p>
          <a:p>
            <a:pPr marL="0" indent="0">
              <a:buFont typeface="Corbel" pitchFamily="34" charset="0"/>
              <a:buNone/>
            </a:pPr>
            <a:r>
              <a:rPr lang="en-US" sz="2400" dirty="0"/>
              <a:t>So if I add a new shape, none of the existing functions are affected, but if I add a new function all of the shapes must be changed!</a:t>
            </a:r>
            <a:endParaRPr lang="en-US" sz="2400" b="1" dirty="0"/>
          </a:p>
        </p:txBody>
      </p:sp>
    </p:spTree>
    <p:extLst>
      <p:ext uri="{BB962C8B-B14F-4D97-AF65-F5344CB8AC3E}">
        <p14:creationId xmlns:p14="http://schemas.microsoft.com/office/powerpoint/2010/main" val="274719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5B39-C270-40F6-949E-09753052EAD9}"/>
              </a:ext>
            </a:extLst>
          </p:cNvPr>
          <p:cNvSpPr>
            <a:spLocks noGrp="1"/>
          </p:cNvSpPr>
          <p:nvPr>
            <p:ph type="title"/>
          </p:nvPr>
        </p:nvSpPr>
        <p:spPr/>
        <p:txBody>
          <a:bodyPr/>
          <a:lstStyle/>
          <a:p>
            <a:r>
              <a:rPr lang="en-US" dirty="0"/>
              <a:t>Example: The OOP way</a:t>
            </a:r>
          </a:p>
        </p:txBody>
      </p:sp>
      <p:pic>
        <p:nvPicPr>
          <p:cNvPr id="3" name="Picture 2">
            <a:extLst>
              <a:ext uri="{FF2B5EF4-FFF2-40B4-BE49-F238E27FC236}">
                <a16:creationId xmlns:a16="http://schemas.microsoft.com/office/drawing/2014/main" id="{8441DD06-0D03-44D4-BF96-BC83D61E6040}"/>
              </a:ext>
            </a:extLst>
          </p:cNvPr>
          <p:cNvPicPr>
            <a:picLocks noChangeAspect="1"/>
          </p:cNvPicPr>
          <p:nvPr/>
        </p:nvPicPr>
        <p:blipFill>
          <a:blip r:embed="rId2"/>
          <a:stretch>
            <a:fillRect/>
          </a:stretch>
        </p:blipFill>
        <p:spPr>
          <a:xfrm>
            <a:off x="1565030" y="2105465"/>
            <a:ext cx="8088587" cy="4142935"/>
          </a:xfrm>
          <a:prstGeom prst="rect">
            <a:avLst/>
          </a:prstGeom>
        </p:spPr>
      </p:pic>
    </p:spTree>
    <p:extLst>
      <p:ext uri="{BB962C8B-B14F-4D97-AF65-F5344CB8AC3E}">
        <p14:creationId xmlns:p14="http://schemas.microsoft.com/office/powerpoint/2010/main" val="138796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8C959C-847D-4B37-83B2-F13188A46644}"/>
              </a:ext>
            </a:extLst>
          </p:cNvPr>
          <p:cNvPicPr>
            <a:picLocks noChangeAspect="1"/>
          </p:cNvPicPr>
          <p:nvPr/>
        </p:nvPicPr>
        <p:blipFill>
          <a:blip r:embed="rId2"/>
          <a:stretch>
            <a:fillRect/>
          </a:stretch>
        </p:blipFill>
        <p:spPr>
          <a:xfrm>
            <a:off x="1549644" y="835416"/>
            <a:ext cx="8248650" cy="4933950"/>
          </a:xfrm>
          <a:prstGeom prst="rect">
            <a:avLst/>
          </a:prstGeom>
        </p:spPr>
      </p:pic>
    </p:spTree>
    <p:extLst>
      <p:ext uri="{BB962C8B-B14F-4D97-AF65-F5344CB8AC3E}">
        <p14:creationId xmlns:p14="http://schemas.microsoft.com/office/powerpoint/2010/main" val="113546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C258-15E3-4006-B6A9-3E5BA4565E16}"/>
              </a:ext>
            </a:extLst>
          </p:cNvPr>
          <p:cNvSpPr>
            <a:spLocks noGrp="1"/>
          </p:cNvSpPr>
          <p:nvPr>
            <p:ph type="title"/>
          </p:nvPr>
        </p:nvSpPr>
        <p:spPr/>
        <p:txBody>
          <a:bodyPr/>
          <a:lstStyle/>
          <a:p>
            <a:r>
              <a:rPr lang="en-US" dirty="0"/>
              <a:t> Procedural code vs OO code</a:t>
            </a:r>
          </a:p>
        </p:txBody>
      </p:sp>
      <p:sp>
        <p:nvSpPr>
          <p:cNvPr id="3" name="Content Placeholder 2">
            <a:extLst>
              <a:ext uri="{FF2B5EF4-FFF2-40B4-BE49-F238E27FC236}">
                <a16:creationId xmlns:a16="http://schemas.microsoft.com/office/drawing/2014/main" id="{EC13BDDD-9F9A-4364-92D8-5AA51C12905F}"/>
              </a:ext>
            </a:extLst>
          </p:cNvPr>
          <p:cNvSpPr>
            <a:spLocks noGrp="1"/>
          </p:cNvSpPr>
          <p:nvPr>
            <p:ph idx="1"/>
          </p:nvPr>
        </p:nvSpPr>
        <p:spPr>
          <a:xfrm>
            <a:off x="1143000" y="2209800"/>
            <a:ext cx="9872871" cy="4038600"/>
          </a:xfrm>
        </p:spPr>
        <p:txBody>
          <a:bodyPr/>
          <a:lstStyle/>
          <a:p>
            <a:pPr marL="45720" indent="0">
              <a:buNone/>
            </a:pPr>
            <a:r>
              <a:rPr lang="en-US" dirty="0"/>
              <a:t>Procedural code (code using data structures) makes it </a:t>
            </a:r>
            <a:r>
              <a:rPr lang="en-US" b="1" dirty="0"/>
              <a:t>easy to add new functions without changing the existing data structures</a:t>
            </a:r>
            <a:r>
              <a:rPr lang="en-US" dirty="0"/>
              <a:t>. </a:t>
            </a:r>
          </a:p>
          <a:p>
            <a:pPr marL="45720" indent="0">
              <a:buNone/>
            </a:pPr>
            <a:r>
              <a:rPr lang="en-US" dirty="0"/>
              <a:t>Procedural code makes </a:t>
            </a:r>
            <a:r>
              <a:rPr lang="en-US" b="1" dirty="0"/>
              <a:t>it hard to add new data structures </a:t>
            </a:r>
            <a:r>
              <a:rPr lang="en-US" dirty="0"/>
              <a:t>because all the functions must change.</a:t>
            </a:r>
          </a:p>
          <a:p>
            <a:pPr marL="45720" indent="0">
              <a:buNone/>
            </a:pPr>
            <a:r>
              <a:rPr lang="en-US" dirty="0"/>
              <a:t>OO code, on the other hand, makes it easy to add new classes without changing existing functions.</a:t>
            </a:r>
          </a:p>
          <a:p>
            <a:pPr marL="45720" indent="0">
              <a:buNone/>
            </a:pPr>
            <a:r>
              <a:rPr lang="en-US" dirty="0"/>
              <a:t>OO code makes it hard to add new functions because all the classes must change.</a:t>
            </a:r>
          </a:p>
        </p:txBody>
      </p:sp>
    </p:spTree>
    <p:extLst>
      <p:ext uri="{BB962C8B-B14F-4D97-AF65-F5344CB8AC3E}">
        <p14:creationId xmlns:p14="http://schemas.microsoft.com/office/powerpoint/2010/main" val="70364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838B9-6D6E-480E-BDB8-20A6AB762AB3}"/>
              </a:ext>
            </a:extLst>
          </p:cNvPr>
          <p:cNvSpPr>
            <a:spLocks noGrp="1"/>
          </p:cNvSpPr>
          <p:nvPr>
            <p:ph idx="1"/>
          </p:nvPr>
        </p:nvSpPr>
        <p:spPr>
          <a:xfrm>
            <a:off x="917917" y="2209800"/>
            <a:ext cx="9872871" cy="3712698"/>
          </a:xfrm>
        </p:spPr>
        <p:txBody>
          <a:bodyPr>
            <a:normAutofit/>
          </a:bodyPr>
          <a:lstStyle/>
          <a:p>
            <a:r>
              <a:rPr lang="en-US" dirty="0"/>
              <a:t>In any complex system there are going to be times when we want to </a:t>
            </a:r>
            <a:r>
              <a:rPr lang="en-US" b="1" dirty="0"/>
              <a:t>add new data types </a:t>
            </a:r>
            <a:r>
              <a:rPr lang="en-US" dirty="0"/>
              <a:t>rather than </a:t>
            </a:r>
            <a:r>
              <a:rPr lang="en-US" b="1" dirty="0"/>
              <a:t>new functions</a:t>
            </a:r>
            <a:r>
              <a:rPr lang="en-US" dirty="0"/>
              <a:t>. For these cases objects and OO are most appropriate. </a:t>
            </a:r>
          </a:p>
          <a:p>
            <a:r>
              <a:rPr lang="en-US" dirty="0"/>
              <a:t>On the other hand, there will also be times when we’ll want to </a:t>
            </a:r>
            <a:r>
              <a:rPr lang="en-US" b="1" dirty="0"/>
              <a:t>add new functions </a:t>
            </a:r>
            <a:r>
              <a:rPr lang="en-US" dirty="0"/>
              <a:t>as opposed to </a:t>
            </a:r>
            <a:r>
              <a:rPr lang="en-US" b="1" dirty="0"/>
              <a:t>data types</a:t>
            </a:r>
            <a:r>
              <a:rPr lang="en-US" dirty="0"/>
              <a:t>. In that case procedural code and data structures will be more appropriate. </a:t>
            </a:r>
          </a:p>
          <a:p>
            <a:r>
              <a:rPr lang="en-US" dirty="0"/>
              <a:t>Mature programmers know that the idea that everything is an object is a myth. Sometimes you really do want simple data structures with procedures operating on them.</a:t>
            </a:r>
          </a:p>
        </p:txBody>
      </p:sp>
      <p:sp>
        <p:nvSpPr>
          <p:cNvPr id="5" name="Title 4">
            <a:extLst>
              <a:ext uri="{FF2B5EF4-FFF2-40B4-BE49-F238E27FC236}">
                <a16:creationId xmlns:a16="http://schemas.microsoft.com/office/drawing/2014/main" id="{F070D382-DA58-4E1E-B8F8-9082732408C9}"/>
              </a:ext>
            </a:extLst>
          </p:cNvPr>
          <p:cNvSpPr>
            <a:spLocks noGrp="1"/>
          </p:cNvSpPr>
          <p:nvPr>
            <p:ph type="title"/>
          </p:nvPr>
        </p:nvSpPr>
        <p:spPr>
          <a:xfrm>
            <a:off x="1158240" y="398585"/>
            <a:ext cx="9875520" cy="1356360"/>
          </a:xfrm>
        </p:spPr>
        <p:txBody>
          <a:bodyPr/>
          <a:lstStyle/>
          <a:p>
            <a:br>
              <a:rPr lang="en-US" dirty="0"/>
            </a:br>
            <a:r>
              <a:rPr lang="en-US" dirty="0"/>
              <a:t>Procedural vs OOP?</a:t>
            </a:r>
          </a:p>
        </p:txBody>
      </p:sp>
    </p:spTree>
    <p:extLst>
      <p:ext uri="{BB962C8B-B14F-4D97-AF65-F5344CB8AC3E}">
        <p14:creationId xmlns:p14="http://schemas.microsoft.com/office/powerpoint/2010/main" val="287170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72F-28A6-4849-8F81-1E9623669B9D}"/>
              </a:ext>
            </a:extLst>
          </p:cNvPr>
          <p:cNvSpPr>
            <a:spLocks noGrp="1"/>
          </p:cNvSpPr>
          <p:nvPr>
            <p:ph type="title"/>
          </p:nvPr>
        </p:nvSpPr>
        <p:spPr/>
        <p:txBody>
          <a:bodyPr/>
          <a:lstStyle/>
          <a:p>
            <a:r>
              <a:rPr lang="en-US" dirty="0"/>
              <a:t>The Law of Demeter</a:t>
            </a:r>
          </a:p>
        </p:txBody>
      </p:sp>
      <p:sp>
        <p:nvSpPr>
          <p:cNvPr id="3" name="Content Placeholder 2">
            <a:extLst>
              <a:ext uri="{FF2B5EF4-FFF2-40B4-BE49-F238E27FC236}">
                <a16:creationId xmlns:a16="http://schemas.microsoft.com/office/drawing/2014/main" id="{CF092DC7-3E05-45BB-A121-21FFB8FC4F2F}"/>
              </a:ext>
            </a:extLst>
          </p:cNvPr>
          <p:cNvSpPr>
            <a:spLocks noGrp="1"/>
          </p:cNvSpPr>
          <p:nvPr>
            <p:ph idx="1"/>
          </p:nvPr>
        </p:nvSpPr>
        <p:spPr>
          <a:xfrm>
            <a:off x="962616" y="1680069"/>
            <a:ext cx="10502553" cy="1356360"/>
          </a:xfrm>
        </p:spPr>
        <p:txBody>
          <a:bodyPr>
            <a:noAutofit/>
          </a:bodyPr>
          <a:lstStyle/>
          <a:p>
            <a:pPr marL="457200" indent="-457200"/>
            <a:r>
              <a:rPr lang="en-US" sz="2400" dirty="0"/>
              <a:t>Principle of least knowledge</a:t>
            </a:r>
          </a:p>
          <a:p>
            <a:pPr marL="457200" indent="-457200"/>
            <a:r>
              <a:rPr lang="en-US" sz="2400" dirty="0"/>
              <a:t>Says a module should not know about the innards of the objects it manipulates.</a:t>
            </a:r>
          </a:p>
          <a:p>
            <a:pPr marL="457200" indent="-457200"/>
            <a:endParaRPr lang="en-US" sz="2400" dirty="0"/>
          </a:p>
          <a:p>
            <a:pPr marL="0" indent="0">
              <a:buNone/>
            </a:pPr>
            <a:endParaRPr lang="en-US" sz="2400" dirty="0"/>
          </a:p>
          <a:p>
            <a:pPr marL="457200" indent="-457200"/>
            <a:endParaRPr lang="en-US" sz="2400" dirty="0"/>
          </a:p>
          <a:p>
            <a:pPr marL="457200" indent="-457200"/>
            <a:r>
              <a:rPr lang="en-US" sz="2400" dirty="0"/>
              <a:t>Doing so would mean that object A implicitly requires </a:t>
            </a:r>
            <a:r>
              <a:rPr lang="en-US" sz="2400" b="1" dirty="0"/>
              <a:t>greater knowledge </a:t>
            </a:r>
            <a:r>
              <a:rPr lang="en-US" sz="2400" dirty="0"/>
              <a:t>of object B's internal structure.</a:t>
            </a:r>
          </a:p>
          <a:p>
            <a:pPr marL="0" indent="0">
              <a:buNone/>
            </a:pPr>
            <a:endParaRPr lang="en-US" sz="2400" dirty="0"/>
          </a:p>
        </p:txBody>
      </p:sp>
      <p:pic>
        <p:nvPicPr>
          <p:cNvPr id="8" name="Picture 7">
            <a:extLst>
              <a:ext uri="{FF2B5EF4-FFF2-40B4-BE49-F238E27FC236}">
                <a16:creationId xmlns:a16="http://schemas.microsoft.com/office/drawing/2014/main" id="{43EC84B0-3D0F-491B-87A4-DFFA5DA5CA1C}"/>
              </a:ext>
            </a:extLst>
          </p:cNvPr>
          <p:cNvPicPr>
            <a:picLocks noChangeAspect="1"/>
          </p:cNvPicPr>
          <p:nvPr/>
        </p:nvPicPr>
        <p:blipFill>
          <a:blip r:embed="rId2"/>
          <a:stretch>
            <a:fillRect/>
          </a:stretch>
        </p:blipFill>
        <p:spPr>
          <a:xfrm>
            <a:off x="552674" y="3036429"/>
            <a:ext cx="11056171" cy="972862"/>
          </a:xfrm>
          <a:prstGeom prst="rect">
            <a:avLst/>
          </a:prstGeom>
        </p:spPr>
      </p:pic>
    </p:spTree>
    <p:extLst>
      <p:ext uri="{BB962C8B-B14F-4D97-AF65-F5344CB8AC3E}">
        <p14:creationId xmlns:p14="http://schemas.microsoft.com/office/powerpoint/2010/main" val="107882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482A-304A-487E-A086-236DC37ECE7A}"/>
              </a:ext>
            </a:extLst>
          </p:cNvPr>
          <p:cNvSpPr>
            <a:spLocks noGrp="1"/>
          </p:cNvSpPr>
          <p:nvPr>
            <p:ph type="title"/>
          </p:nvPr>
        </p:nvSpPr>
        <p:spPr/>
        <p:txBody>
          <a:bodyPr/>
          <a:lstStyle/>
          <a:p>
            <a:r>
              <a:rPr lang="en-US" dirty="0"/>
              <a:t>Possible solution: Wrapper function</a:t>
            </a:r>
          </a:p>
        </p:txBody>
      </p:sp>
      <p:sp>
        <p:nvSpPr>
          <p:cNvPr id="3" name="Content Placeholder 2">
            <a:extLst>
              <a:ext uri="{FF2B5EF4-FFF2-40B4-BE49-F238E27FC236}">
                <a16:creationId xmlns:a16="http://schemas.microsoft.com/office/drawing/2014/main" id="{0E5A61B4-4098-4EAD-AFD3-3CC3B1E39C4C}"/>
              </a:ext>
            </a:extLst>
          </p:cNvPr>
          <p:cNvSpPr>
            <a:spLocks noGrp="1"/>
          </p:cNvSpPr>
          <p:nvPr>
            <p:ph idx="1"/>
          </p:nvPr>
        </p:nvSpPr>
        <p:spPr>
          <a:xfrm>
            <a:off x="1142998" y="3429000"/>
            <a:ext cx="9872871" cy="4038600"/>
          </a:xfrm>
        </p:spPr>
        <p:txBody>
          <a:bodyPr/>
          <a:lstStyle/>
          <a:p>
            <a:r>
              <a:rPr lang="en-US" dirty="0"/>
              <a:t>So two new methods are introduced, but there was no real structural or design change. One could argue that while the Law was </a:t>
            </a:r>
            <a:r>
              <a:rPr lang="en-US" i="1" dirty="0"/>
              <a:t>technically</a:t>
            </a:r>
            <a:r>
              <a:rPr lang="en-US" dirty="0"/>
              <a:t> followed, the spirit of the Law was still violated.</a:t>
            </a:r>
          </a:p>
          <a:p>
            <a:r>
              <a:rPr lang="en-US" dirty="0"/>
              <a:t>The structure is still visible in the method name, and we all know that the caller wants to get the street of the address of the owner of the car.</a:t>
            </a:r>
          </a:p>
          <a:p>
            <a:r>
              <a:rPr lang="en-US" b="1" dirty="0"/>
              <a:t>The question is: Why does the caller want that, and how does he/she even know that this information exists at this point?</a:t>
            </a:r>
          </a:p>
          <a:p>
            <a:r>
              <a:rPr lang="en-US" b="1" dirty="0"/>
              <a:t>There is a deeper design issue here that needs to be addressed.</a:t>
            </a:r>
          </a:p>
          <a:p>
            <a:endParaRPr lang="en-US" dirty="0"/>
          </a:p>
        </p:txBody>
      </p:sp>
      <p:pic>
        <p:nvPicPr>
          <p:cNvPr id="4" name="Picture 3">
            <a:extLst>
              <a:ext uri="{FF2B5EF4-FFF2-40B4-BE49-F238E27FC236}">
                <a16:creationId xmlns:a16="http://schemas.microsoft.com/office/drawing/2014/main" id="{D5C8AD23-8C1D-4AE9-873E-E166DD8BD3DA}"/>
              </a:ext>
            </a:extLst>
          </p:cNvPr>
          <p:cNvPicPr>
            <a:picLocks noChangeAspect="1"/>
          </p:cNvPicPr>
          <p:nvPr/>
        </p:nvPicPr>
        <p:blipFill>
          <a:blip r:embed="rId2"/>
          <a:stretch>
            <a:fillRect/>
          </a:stretch>
        </p:blipFill>
        <p:spPr>
          <a:xfrm>
            <a:off x="787949" y="1965960"/>
            <a:ext cx="10368597" cy="1165011"/>
          </a:xfrm>
          <a:prstGeom prst="rect">
            <a:avLst/>
          </a:prstGeom>
        </p:spPr>
      </p:pic>
    </p:spTree>
    <p:extLst>
      <p:ext uri="{BB962C8B-B14F-4D97-AF65-F5344CB8AC3E}">
        <p14:creationId xmlns:p14="http://schemas.microsoft.com/office/powerpoint/2010/main" val="53107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4921-19CA-4401-90FB-57502EA9D0D0}"/>
              </a:ext>
            </a:extLst>
          </p:cNvPr>
          <p:cNvSpPr>
            <a:spLocks noGrp="1"/>
          </p:cNvSpPr>
          <p:nvPr>
            <p:ph type="title"/>
          </p:nvPr>
        </p:nvSpPr>
        <p:spPr>
          <a:xfrm>
            <a:off x="932477" y="535745"/>
            <a:ext cx="9875520" cy="1356360"/>
          </a:xfrm>
        </p:spPr>
        <p:txBody>
          <a:bodyPr/>
          <a:lstStyle/>
          <a:p>
            <a:r>
              <a:rPr lang="en-US" dirty="0"/>
              <a:t>Practical solution </a:t>
            </a:r>
          </a:p>
        </p:txBody>
      </p:sp>
      <p:sp>
        <p:nvSpPr>
          <p:cNvPr id="3" name="Content Placeholder 2">
            <a:extLst>
              <a:ext uri="{FF2B5EF4-FFF2-40B4-BE49-F238E27FC236}">
                <a16:creationId xmlns:a16="http://schemas.microsoft.com/office/drawing/2014/main" id="{F9D5A861-7CFC-4733-9383-FE6CF249031D}"/>
              </a:ext>
            </a:extLst>
          </p:cNvPr>
          <p:cNvSpPr>
            <a:spLocks noGrp="1"/>
          </p:cNvSpPr>
          <p:nvPr>
            <p:ph idx="1"/>
          </p:nvPr>
        </p:nvSpPr>
        <p:spPr>
          <a:xfrm>
            <a:off x="932477" y="1892105"/>
            <a:ext cx="10518625" cy="2205111"/>
          </a:xfrm>
        </p:spPr>
        <p:txBody>
          <a:bodyPr>
            <a:normAutofit/>
          </a:bodyPr>
          <a:lstStyle/>
          <a:p>
            <a:r>
              <a:rPr lang="en-US" dirty="0"/>
              <a:t>The traditional </a:t>
            </a:r>
            <a:r>
              <a:rPr lang="en-US" b="1" dirty="0"/>
              <a:t>solution</a:t>
            </a:r>
            <a:r>
              <a:rPr lang="en-US" dirty="0"/>
              <a:t> to </a:t>
            </a:r>
            <a:r>
              <a:rPr lang="en-US" b="1" dirty="0"/>
              <a:t>Demeter</a:t>
            </a:r>
            <a:r>
              <a:rPr lang="en-US" dirty="0"/>
              <a:t> violations is </a:t>
            </a:r>
            <a:r>
              <a:rPr lang="en-US" b="1" dirty="0"/>
              <a:t>"tell, don't ask." </a:t>
            </a:r>
            <a:r>
              <a:rPr lang="en-US" dirty="0"/>
              <a:t>In other words, based on your state, you should tell a managed object (any object you hold) to take some action -- and it will decide whether to do what you ask, depending on its own state.</a:t>
            </a:r>
          </a:p>
        </p:txBody>
      </p:sp>
      <p:sp>
        <p:nvSpPr>
          <p:cNvPr id="5" name="Rectangle 4">
            <a:extLst>
              <a:ext uri="{FF2B5EF4-FFF2-40B4-BE49-F238E27FC236}">
                <a16:creationId xmlns:a16="http://schemas.microsoft.com/office/drawing/2014/main" id="{93AD8808-222E-4394-A2DB-1ADD82204B31}"/>
              </a:ext>
            </a:extLst>
          </p:cNvPr>
          <p:cNvSpPr/>
          <p:nvPr/>
        </p:nvSpPr>
        <p:spPr>
          <a:xfrm>
            <a:off x="936634" y="4410225"/>
            <a:ext cx="10318729"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242729"/>
                </a:solidFill>
                <a:latin typeface="+mj-lt"/>
              </a:rPr>
              <a:t>The point is to </a:t>
            </a:r>
            <a:r>
              <a:rPr lang="en-US" sz="2000" b="1" dirty="0">
                <a:solidFill>
                  <a:srgbClr val="242729"/>
                </a:solidFill>
                <a:latin typeface="+mj-lt"/>
              </a:rPr>
              <a:t>remove the dependency </a:t>
            </a:r>
            <a:r>
              <a:rPr lang="en-US" sz="2000" dirty="0">
                <a:solidFill>
                  <a:srgbClr val="242729"/>
                </a:solidFill>
                <a:latin typeface="+mj-lt"/>
              </a:rPr>
              <a:t>of car on such structure rather than moving the representation of the structure from a sequence of chained methods to the name of the method. </a:t>
            </a:r>
          </a:p>
          <a:p>
            <a:pPr marL="342900" indent="-342900">
              <a:buFont typeface="Arial" panose="020B0604020202020204" pitchFamily="34" charset="0"/>
              <a:buChar char="•"/>
            </a:pPr>
            <a:endParaRPr lang="en-US" sz="2000" dirty="0">
              <a:solidFill>
                <a:srgbClr val="242729"/>
              </a:solidFill>
              <a:latin typeface="+mj-lt"/>
            </a:endParaRPr>
          </a:p>
          <a:p>
            <a:pPr marL="342900" indent="-342900">
              <a:buFont typeface="Arial" panose="020B0604020202020204" pitchFamily="34" charset="0"/>
              <a:buChar char="•"/>
            </a:pPr>
            <a:r>
              <a:rPr lang="en-US" sz="2000" dirty="0">
                <a:solidFill>
                  <a:srgbClr val="242729"/>
                </a:solidFill>
                <a:latin typeface="+mj-lt"/>
              </a:rPr>
              <a:t>Making methods such as </a:t>
            </a:r>
            <a:r>
              <a:rPr lang="en-US" sz="2000" b="1" dirty="0" err="1">
                <a:solidFill>
                  <a:srgbClr val="242729"/>
                </a:solidFill>
                <a:latin typeface="+mj-lt"/>
              </a:rPr>
              <a:t>MoveTheLeftHindLegForward</a:t>
            </a:r>
            <a:r>
              <a:rPr lang="en-US" sz="2000" b="1" dirty="0">
                <a:solidFill>
                  <a:srgbClr val="242729"/>
                </a:solidFill>
                <a:latin typeface="+mj-lt"/>
              </a:rPr>
              <a:t>() </a:t>
            </a:r>
            <a:r>
              <a:rPr lang="en-US" sz="2000" dirty="0">
                <a:solidFill>
                  <a:srgbClr val="242729"/>
                </a:solidFill>
                <a:latin typeface="+mj-lt"/>
              </a:rPr>
              <a:t>in a </a:t>
            </a:r>
            <a:r>
              <a:rPr lang="en-US" sz="2000" b="1" dirty="0">
                <a:solidFill>
                  <a:srgbClr val="242729"/>
                </a:solidFill>
                <a:latin typeface="+mj-lt"/>
              </a:rPr>
              <a:t>Dog</a:t>
            </a:r>
            <a:r>
              <a:rPr lang="en-US" sz="2000" dirty="0">
                <a:solidFill>
                  <a:srgbClr val="242729"/>
                </a:solidFill>
                <a:latin typeface="+mj-lt"/>
              </a:rPr>
              <a:t> </a:t>
            </a:r>
            <a:r>
              <a:rPr lang="en-US" sz="2000" b="1" dirty="0">
                <a:solidFill>
                  <a:srgbClr val="242729"/>
                </a:solidFill>
                <a:latin typeface="+mj-lt"/>
              </a:rPr>
              <a:t>class</a:t>
            </a:r>
            <a:r>
              <a:rPr lang="en-US" sz="2000" dirty="0">
                <a:solidFill>
                  <a:srgbClr val="242729"/>
                </a:solidFill>
                <a:latin typeface="+mj-lt"/>
              </a:rPr>
              <a:t> doesn't do anything towards fulfilling Demeter. Instead, </a:t>
            </a:r>
            <a:r>
              <a:rPr lang="en-US" sz="2000" b="1" dirty="0">
                <a:solidFill>
                  <a:srgbClr val="242729"/>
                </a:solidFill>
                <a:latin typeface="+mj-lt"/>
              </a:rPr>
              <a:t>call </a:t>
            </a:r>
            <a:r>
              <a:rPr lang="en-US" sz="2000" b="1" dirty="0" err="1">
                <a:solidFill>
                  <a:srgbClr val="242729"/>
                </a:solidFill>
                <a:latin typeface="+mj-lt"/>
              </a:rPr>
              <a:t>dog.walk</a:t>
            </a:r>
            <a:r>
              <a:rPr lang="en-US" sz="2000" b="1" dirty="0">
                <a:solidFill>
                  <a:srgbClr val="242729"/>
                </a:solidFill>
                <a:latin typeface="+mj-lt"/>
              </a:rPr>
              <a:t>() and let the dog handle its own legs.</a:t>
            </a:r>
            <a:endParaRPr lang="en-US" sz="2000" b="1" dirty="0">
              <a:latin typeface="+mj-lt"/>
            </a:endParaRPr>
          </a:p>
        </p:txBody>
      </p:sp>
      <p:pic>
        <p:nvPicPr>
          <p:cNvPr id="6" name="Picture 5">
            <a:extLst>
              <a:ext uri="{FF2B5EF4-FFF2-40B4-BE49-F238E27FC236}">
                <a16:creationId xmlns:a16="http://schemas.microsoft.com/office/drawing/2014/main" id="{FD0E91FE-F2FB-4146-8DCB-F797EB1D3AF3}"/>
              </a:ext>
            </a:extLst>
          </p:cNvPr>
          <p:cNvPicPr>
            <a:picLocks noChangeAspect="1"/>
          </p:cNvPicPr>
          <p:nvPr/>
        </p:nvPicPr>
        <p:blipFill>
          <a:blip r:embed="rId2"/>
          <a:stretch>
            <a:fillRect/>
          </a:stretch>
        </p:blipFill>
        <p:spPr>
          <a:xfrm>
            <a:off x="530374" y="2994660"/>
            <a:ext cx="11131251" cy="1250702"/>
          </a:xfrm>
          <a:prstGeom prst="rect">
            <a:avLst/>
          </a:prstGeom>
        </p:spPr>
      </p:pic>
    </p:spTree>
    <p:extLst>
      <p:ext uri="{BB962C8B-B14F-4D97-AF65-F5344CB8AC3E}">
        <p14:creationId xmlns:p14="http://schemas.microsoft.com/office/powerpoint/2010/main" val="8197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C497-4996-4819-AC94-34C32200D569}"/>
              </a:ext>
            </a:extLst>
          </p:cNvPr>
          <p:cNvSpPr>
            <a:spLocks noGrp="1"/>
          </p:cNvSpPr>
          <p:nvPr>
            <p:ph type="title"/>
          </p:nvPr>
        </p:nvSpPr>
        <p:spPr>
          <a:xfrm>
            <a:off x="889781" y="187570"/>
            <a:ext cx="9875520" cy="1356360"/>
          </a:xfrm>
        </p:spPr>
        <p:txBody>
          <a:bodyPr/>
          <a:lstStyle/>
          <a:p>
            <a:r>
              <a:rPr lang="en-US" dirty="0"/>
              <a:t>Feature envy</a:t>
            </a:r>
          </a:p>
        </p:txBody>
      </p:sp>
      <p:sp>
        <p:nvSpPr>
          <p:cNvPr id="3" name="Content Placeholder 2">
            <a:extLst>
              <a:ext uri="{FF2B5EF4-FFF2-40B4-BE49-F238E27FC236}">
                <a16:creationId xmlns:a16="http://schemas.microsoft.com/office/drawing/2014/main" id="{E59EC547-9801-429C-B3FD-195A59E11F00}"/>
              </a:ext>
            </a:extLst>
          </p:cNvPr>
          <p:cNvSpPr>
            <a:spLocks noGrp="1"/>
          </p:cNvSpPr>
          <p:nvPr>
            <p:ph idx="1"/>
          </p:nvPr>
        </p:nvSpPr>
        <p:spPr>
          <a:xfrm>
            <a:off x="695764" y="1543930"/>
            <a:ext cx="10800471" cy="5496951"/>
          </a:xfrm>
        </p:spPr>
        <p:txBody>
          <a:bodyPr>
            <a:noAutofit/>
          </a:bodyPr>
          <a:lstStyle/>
          <a:p>
            <a:r>
              <a:rPr lang="en-US" sz="2000" dirty="0"/>
              <a:t>Feature envy is a term used to describe a situation in which one object gets at the fields of another object in order to perform some sort of computation or make a decision, rather than asking the object to do the computation itself.</a:t>
            </a:r>
          </a:p>
          <a:p>
            <a:r>
              <a:rPr lang="en-US" sz="2000" dirty="0"/>
              <a:t>As a trivial example, consider a class representing a rectangle. The user of the rectangle may need to know its area. The programmer could expose width and height fields and then do the computation outside of the Rectangle class. Alternatively, Rectangle could keep the width and height fields private and provide a </a:t>
            </a:r>
            <a:r>
              <a:rPr lang="en-US" sz="2000" dirty="0" err="1"/>
              <a:t>getArea</a:t>
            </a:r>
            <a:r>
              <a:rPr lang="en-US" sz="2000" dirty="0"/>
              <a:t> method. This is arguably a better approach.</a:t>
            </a:r>
          </a:p>
          <a:p>
            <a:r>
              <a:rPr lang="en-US" sz="2000" dirty="0"/>
              <a:t>The problem with the first situation, and the reason it is considered a code smell, is because it breaks encapsulation.</a:t>
            </a:r>
          </a:p>
          <a:p>
            <a:r>
              <a:rPr lang="en-US" sz="2000" dirty="0"/>
              <a:t>As a rule of thumb, whenever you find yourself making extensive use of fields from another class to perform any sort of logic or computation, consider moving that logic to a method on the class itself.</a:t>
            </a:r>
          </a:p>
        </p:txBody>
      </p:sp>
    </p:spTree>
    <p:extLst>
      <p:ext uri="{BB962C8B-B14F-4D97-AF65-F5344CB8AC3E}">
        <p14:creationId xmlns:p14="http://schemas.microsoft.com/office/powerpoint/2010/main" val="74401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1458-736F-400C-B076-53A64B95A9F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EDDF108-BA71-46F3-BBD6-13E21018ABC2}"/>
              </a:ext>
            </a:extLst>
          </p:cNvPr>
          <p:cNvSpPr>
            <a:spLocks noGrp="1"/>
          </p:cNvSpPr>
          <p:nvPr>
            <p:ph idx="1"/>
          </p:nvPr>
        </p:nvSpPr>
        <p:spPr>
          <a:xfrm>
            <a:off x="931985" y="1948375"/>
            <a:ext cx="10533185" cy="4038600"/>
          </a:xfrm>
        </p:spPr>
        <p:txBody>
          <a:bodyPr>
            <a:noAutofit/>
          </a:bodyPr>
          <a:lstStyle/>
          <a:p>
            <a:pPr>
              <a:lnSpc>
                <a:spcPct val="100000"/>
              </a:lnSpc>
            </a:pPr>
            <a:r>
              <a:rPr lang="en-US" b="1" dirty="0"/>
              <a:t>Objects expose behavior and hide data</a:t>
            </a:r>
            <a:r>
              <a:rPr lang="en-US" dirty="0"/>
              <a:t>. </a:t>
            </a:r>
          </a:p>
          <a:p>
            <a:pPr>
              <a:lnSpc>
                <a:spcPct val="100000"/>
              </a:lnSpc>
            </a:pPr>
            <a:r>
              <a:rPr lang="en-US" dirty="0"/>
              <a:t>This makes it easy to add new kinds of </a:t>
            </a:r>
            <a:r>
              <a:rPr lang="en-US" b="1" dirty="0"/>
              <a:t>objects</a:t>
            </a:r>
            <a:r>
              <a:rPr lang="en-US" dirty="0"/>
              <a:t> without </a:t>
            </a:r>
            <a:r>
              <a:rPr lang="en-US" b="1" dirty="0"/>
              <a:t>changing existing behaviors</a:t>
            </a:r>
            <a:r>
              <a:rPr lang="en-US" dirty="0"/>
              <a:t>. It also </a:t>
            </a:r>
            <a:r>
              <a:rPr lang="en-US" b="1" dirty="0"/>
              <a:t>makes it hard </a:t>
            </a:r>
            <a:r>
              <a:rPr lang="en-US" dirty="0"/>
              <a:t>to add </a:t>
            </a:r>
            <a:r>
              <a:rPr lang="en-US" b="1" dirty="0"/>
              <a:t>new behaviors </a:t>
            </a:r>
            <a:r>
              <a:rPr lang="en-US" dirty="0"/>
              <a:t>to </a:t>
            </a:r>
            <a:r>
              <a:rPr lang="en-US" b="1" dirty="0"/>
              <a:t>existing objects. </a:t>
            </a:r>
          </a:p>
          <a:p>
            <a:pPr>
              <a:lnSpc>
                <a:spcPct val="100000"/>
              </a:lnSpc>
            </a:pPr>
            <a:r>
              <a:rPr lang="en-US" b="1" dirty="0"/>
              <a:t>Data structures expose data and have no signiﬁcant behavior</a:t>
            </a:r>
            <a:r>
              <a:rPr lang="en-US" dirty="0"/>
              <a:t>. </a:t>
            </a:r>
          </a:p>
          <a:p>
            <a:pPr>
              <a:lnSpc>
                <a:spcPct val="100000"/>
              </a:lnSpc>
            </a:pPr>
            <a:r>
              <a:rPr lang="en-US" dirty="0"/>
              <a:t>This makes it easy to add </a:t>
            </a:r>
            <a:r>
              <a:rPr lang="en-US" b="1" dirty="0"/>
              <a:t>new behaviors </a:t>
            </a:r>
            <a:r>
              <a:rPr lang="en-US" dirty="0"/>
              <a:t>to </a:t>
            </a:r>
            <a:r>
              <a:rPr lang="en-US" b="1" dirty="0"/>
              <a:t>existing data structures </a:t>
            </a:r>
            <a:r>
              <a:rPr lang="en-US" dirty="0"/>
              <a:t>but makes it hard to add </a:t>
            </a:r>
            <a:r>
              <a:rPr lang="en-US" b="1" dirty="0"/>
              <a:t>new data structures</a:t>
            </a:r>
            <a:r>
              <a:rPr lang="en-US" dirty="0"/>
              <a:t> to </a:t>
            </a:r>
            <a:r>
              <a:rPr lang="en-US" b="1" dirty="0"/>
              <a:t>existing functions</a:t>
            </a:r>
            <a:r>
              <a:rPr lang="en-US" dirty="0"/>
              <a:t>. (Geometry class)</a:t>
            </a:r>
          </a:p>
          <a:p>
            <a:pPr>
              <a:lnSpc>
                <a:spcPct val="100000"/>
              </a:lnSpc>
            </a:pPr>
            <a:r>
              <a:rPr lang="en-US" dirty="0"/>
              <a:t>Good software developers understand these issues without prejudice and choose the approach that is best for the job at hand.</a:t>
            </a:r>
          </a:p>
        </p:txBody>
      </p:sp>
    </p:spTree>
    <p:extLst>
      <p:ext uri="{BB962C8B-B14F-4D97-AF65-F5344CB8AC3E}">
        <p14:creationId xmlns:p14="http://schemas.microsoft.com/office/powerpoint/2010/main" val="136193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A79499-51C8-4A4F-8DC3-63EAB5E686BF}"/>
              </a:ext>
            </a:extLst>
          </p:cNvPr>
          <p:cNvSpPr txBox="1">
            <a:spLocks noGrp="1"/>
          </p:cNvSpPr>
          <p:nvPr>
            <p:ph type="title"/>
          </p:nvPr>
        </p:nvSpPr>
        <p:spPr>
          <a:xfrm>
            <a:off x="1476521" y="567397"/>
            <a:ext cx="9238957" cy="1355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Objects vs Data Structures: Example</a:t>
            </a:r>
            <a:endParaRPr lang="en-US" dirty="0"/>
          </a:p>
        </p:txBody>
      </p:sp>
      <p:sp>
        <p:nvSpPr>
          <p:cNvPr id="5" name="Rectangle 4">
            <a:extLst>
              <a:ext uri="{FF2B5EF4-FFF2-40B4-BE49-F238E27FC236}">
                <a16:creationId xmlns:a16="http://schemas.microsoft.com/office/drawing/2014/main" id="{9742563B-BC92-4AFD-B75F-29AC6790722A}"/>
              </a:ext>
            </a:extLst>
          </p:cNvPr>
          <p:cNvSpPr/>
          <p:nvPr/>
        </p:nvSpPr>
        <p:spPr>
          <a:xfrm>
            <a:off x="7867358" y="1923122"/>
            <a:ext cx="3696286" cy="3785652"/>
          </a:xfrm>
          <a:prstGeom prst="rect">
            <a:avLst/>
          </a:prstGeom>
        </p:spPr>
        <p:txBody>
          <a:bodyPr wrap="square">
            <a:spAutoFit/>
          </a:bodyPr>
          <a:lstStyle/>
          <a:p>
            <a:pPr marL="457200" indent="-457200">
              <a:buFont typeface="Arial" panose="020B0604020202020204" pitchFamily="34" charset="0"/>
              <a:buChar char="•"/>
            </a:pPr>
            <a:r>
              <a:rPr lang="en-US" sz="2000" dirty="0"/>
              <a:t>Both represent a Point.</a:t>
            </a:r>
            <a:endParaRPr lang="fa-IR" sz="2000" dirty="0"/>
          </a:p>
          <a:p>
            <a:pPr marL="457200" indent="-457200">
              <a:buFont typeface="Arial" panose="020B0604020202020204" pitchFamily="34" charset="0"/>
              <a:buChar char="•"/>
            </a:pPr>
            <a:r>
              <a:rPr lang="en-US" sz="2000" dirty="0"/>
              <a:t>But the second one, it represents more than just a data structure. </a:t>
            </a:r>
            <a:endParaRPr lang="fa-IR" sz="2000" dirty="0"/>
          </a:p>
          <a:p>
            <a:pPr marL="457200" indent="-457200">
              <a:buFont typeface="Arial" panose="020B0604020202020204" pitchFamily="34" charset="0"/>
              <a:buChar char="•"/>
            </a:pPr>
            <a:r>
              <a:rPr lang="en-US" sz="2000" dirty="0"/>
              <a:t>The methods enforce an </a:t>
            </a:r>
            <a:r>
              <a:rPr lang="en-US" sz="2000" b="1" dirty="0"/>
              <a:t>access</a:t>
            </a:r>
            <a:r>
              <a:rPr lang="fa-IR" sz="2000" b="1" dirty="0"/>
              <a:t> </a:t>
            </a:r>
            <a:r>
              <a:rPr lang="en-US" sz="2000" b="1" dirty="0"/>
              <a:t>policy</a:t>
            </a:r>
            <a:r>
              <a:rPr lang="en-US" sz="2000" dirty="0"/>
              <a:t>. </a:t>
            </a:r>
            <a:endParaRPr lang="fa-IR" sz="2000" dirty="0"/>
          </a:p>
          <a:p>
            <a:pPr marL="457200" indent="-457200">
              <a:buFont typeface="Arial" panose="020B0604020202020204" pitchFamily="34" charset="0"/>
              <a:buChar char="•"/>
            </a:pPr>
            <a:endParaRPr lang="fa-IR" sz="2000" dirty="0"/>
          </a:p>
          <a:p>
            <a:pPr marL="457200" indent="-457200">
              <a:buFont typeface="Arial" panose="020B0604020202020204" pitchFamily="34" charset="0"/>
              <a:buChar char="•"/>
            </a:pPr>
            <a:r>
              <a:rPr lang="en-US" sz="2000" dirty="0"/>
              <a:t>You can read the individual coordinates independently, but you must set the coordinates</a:t>
            </a:r>
            <a:r>
              <a:rPr lang="fa-IR" sz="2000" dirty="0"/>
              <a:t> </a:t>
            </a:r>
            <a:r>
              <a:rPr lang="en-US" sz="2000" dirty="0"/>
              <a:t>together as an </a:t>
            </a:r>
            <a:r>
              <a:rPr lang="en-US" sz="2000" b="1" dirty="0"/>
              <a:t>atomic operation</a:t>
            </a:r>
            <a:r>
              <a:rPr lang="en-US" sz="2000" dirty="0"/>
              <a:t>.</a:t>
            </a:r>
          </a:p>
        </p:txBody>
      </p:sp>
      <p:pic>
        <p:nvPicPr>
          <p:cNvPr id="10" name="Picture 9">
            <a:extLst>
              <a:ext uri="{FF2B5EF4-FFF2-40B4-BE49-F238E27FC236}">
                <a16:creationId xmlns:a16="http://schemas.microsoft.com/office/drawing/2014/main" id="{AA8352CE-6B55-49D0-A9D6-663101649E76}"/>
              </a:ext>
            </a:extLst>
          </p:cNvPr>
          <p:cNvPicPr>
            <a:picLocks noChangeAspect="1"/>
          </p:cNvPicPr>
          <p:nvPr/>
        </p:nvPicPr>
        <p:blipFill>
          <a:blip r:embed="rId2"/>
          <a:stretch>
            <a:fillRect/>
          </a:stretch>
        </p:blipFill>
        <p:spPr>
          <a:xfrm>
            <a:off x="468337" y="1923122"/>
            <a:ext cx="6959325" cy="3926205"/>
          </a:xfrm>
          <a:prstGeom prst="rect">
            <a:avLst/>
          </a:prstGeom>
        </p:spPr>
      </p:pic>
    </p:spTree>
    <p:extLst>
      <p:ext uri="{BB962C8B-B14F-4D97-AF65-F5344CB8AC3E}">
        <p14:creationId xmlns:p14="http://schemas.microsoft.com/office/powerpoint/2010/main" val="157761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A79499-51C8-4A4F-8DC3-63EAB5E686BF}"/>
              </a:ext>
            </a:extLst>
          </p:cNvPr>
          <p:cNvSpPr txBox="1">
            <a:spLocks noGrp="1"/>
          </p:cNvSpPr>
          <p:nvPr>
            <p:ph type="title"/>
          </p:nvPr>
        </p:nvSpPr>
        <p:spPr>
          <a:xfrm>
            <a:off x="1143000" y="609600"/>
            <a:ext cx="9875838" cy="1355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Objects vs Data Structures: Example</a:t>
            </a:r>
            <a:endParaRPr lang="en-US" dirty="0"/>
          </a:p>
        </p:txBody>
      </p:sp>
      <p:sp>
        <p:nvSpPr>
          <p:cNvPr id="6" name="Rectangle 5">
            <a:extLst>
              <a:ext uri="{FF2B5EF4-FFF2-40B4-BE49-F238E27FC236}">
                <a16:creationId xmlns:a16="http://schemas.microsoft.com/office/drawing/2014/main" id="{4371F2B5-89B4-45DD-AFF0-F96FF005D810}"/>
              </a:ext>
            </a:extLst>
          </p:cNvPr>
          <p:cNvSpPr/>
          <p:nvPr/>
        </p:nvSpPr>
        <p:spPr>
          <a:xfrm>
            <a:off x="7427662" y="2063675"/>
            <a:ext cx="4033911" cy="3785652"/>
          </a:xfrm>
          <a:prstGeom prst="rect">
            <a:avLst/>
          </a:prstGeom>
        </p:spPr>
        <p:txBody>
          <a:bodyPr wrap="square">
            <a:spAutoFit/>
          </a:bodyPr>
          <a:lstStyle/>
          <a:p>
            <a:pPr marL="285750" indent="-285750">
              <a:buFont typeface="Arial" panose="020B0604020202020204" pitchFamily="34" charset="0"/>
              <a:buChar char="•"/>
            </a:pPr>
            <a:r>
              <a:rPr lang="en-US" sz="2000" dirty="0"/>
              <a:t>The first one, is very clearly implemented in rectangular coordinates</a:t>
            </a:r>
            <a:endParaRPr lang="fa-IR" sz="2000" dirty="0"/>
          </a:p>
          <a:p>
            <a:pPr marL="285750" indent="-285750">
              <a:buFont typeface="Arial" panose="020B0604020202020204" pitchFamily="34" charset="0"/>
              <a:buChar char="•"/>
            </a:pPr>
            <a:r>
              <a:rPr lang="en-US" sz="2000" dirty="0"/>
              <a:t>It forces us to manipulate those coordinates independently. This exposes implementation. </a:t>
            </a:r>
          </a:p>
          <a:p>
            <a:pPr marL="285750" indent="-285750">
              <a:buFont typeface="Arial" panose="020B0604020202020204" pitchFamily="34" charset="0"/>
              <a:buChar char="•"/>
            </a:pPr>
            <a:endParaRPr lang="fa-IR" sz="2000" dirty="0"/>
          </a:p>
          <a:p>
            <a:pPr marL="285750" indent="-285750">
              <a:buFont typeface="Arial" panose="020B0604020202020204" pitchFamily="34" charset="0"/>
              <a:buChar char="•"/>
            </a:pPr>
            <a:r>
              <a:rPr lang="en-US" sz="2000" dirty="0"/>
              <a:t>Indeed, it would expose implementation even if the variables were private and we were using single variable getters and setters.</a:t>
            </a:r>
          </a:p>
        </p:txBody>
      </p:sp>
      <p:pic>
        <p:nvPicPr>
          <p:cNvPr id="11" name="Picture 10">
            <a:extLst>
              <a:ext uri="{FF2B5EF4-FFF2-40B4-BE49-F238E27FC236}">
                <a16:creationId xmlns:a16="http://schemas.microsoft.com/office/drawing/2014/main" id="{7E11C3DE-A5AE-4F58-A96E-A292A96ACEA8}"/>
              </a:ext>
            </a:extLst>
          </p:cNvPr>
          <p:cNvPicPr>
            <a:picLocks noChangeAspect="1"/>
          </p:cNvPicPr>
          <p:nvPr/>
        </p:nvPicPr>
        <p:blipFill>
          <a:blip r:embed="rId2"/>
          <a:stretch>
            <a:fillRect/>
          </a:stretch>
        </p:blipFill>
        <p:spPr>
          <a:xfrm>
            <a:off x="468337" y="1923122"/>
            <a:ext cx="6959325" cy="3926205"/>
          </a:xfrm>
          <a:prstGeom prst="rect">
            <a:avLst/>
          </a:prstGeom>
        </p:spPr>
      </p:pic>
    </p:spTree>
    <p:extLst>
      <p:ext uri="{BB962C8B-B14F-4D97-AF65-F5344CB8AC3E}">
        <p14:creationId xmlns:p14="http://schemas.microsoft.com/office/powerpoint/2010/main" val="195478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A79499-51C8-4A4F-8DC3-63EAB5E686BF}"/>
              </a:ext>
            </a:extLst>
          </p:cNvPr>
          <p:cNvSpPr txBox="1">
            <a:spLocks noGrp="1"/>
          </p:cNvSpPr>
          <p:nvPr>
            <p:ph type="title"/>
          </p:nvPr>
        </p:nvSpPr>
        <p:spPr>
          <a:xfrm>
            <a:off x="1143000" y="609600"/>
            <a:ext cx="9875838" cy="1355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Objects vs Data Structures: Example</a:t>
            </a:r>
            <a:endParaRPr lang="en-US" dirty="0"/>
          </a:p>
        </p:txBody>
      </p:sp>
      <p:sp>
        <p:nvSpPr>
          <p:cNvPr id="7" name="Rectangle 6">
            <a:extLst>
              <a:ext uri="{FF2B5EF4-FFF2-40B4-BE49-F238E27FC236}">
                <a16:creationId xmlns:a16="http://schemas.microsoft.com/office/drawing/2014/main" id="{8DCD9B49-4F3D-4E39-942E-190E1F96F0FB}"/>
              </a:ext>
            </a:extLst>
          </p:cNvPr>
          <p:cNvSpPr/>
          <p:nvPr/>
        </p:nvSpPr>
        <p:spPr>
          <a:xfrm>
            <a:off x="777241" y="2148205"/>
            <a:ext cx="10637518" cy="830997"/>
          </a:xfrm>
          <a:prstGeom prst="rect">
            <a:avLst/>
          </a:prstGeom>
        </p:spPr>
        <p:txBody>
          <a:bodyPr wrap="square">
            <a:spAutoFit/>
          </a:bodyPr>
          <a:lstStyle/>
          <a:p>
            <a:r>
              <a:rPr lang="en-US" sz="2400" dirty="0"/>
              <a:t>Hiding implementation is not just a matter of </a:t>
            </a:r>
            <a:r>
              <a:rPr lang="en-US" sz="2400" b="1" dirty="0"/>
              <a:t>putting a layer of functions</a:t>
            </a:r>
            <a:r>
              <a:rPr lang="en-US" sz="2400" dirty="0"/>
              <a:t> between</a:t>
            </a:r>
          </a:p>
          <a:p>
            <a:r>
              <a:rPr lang="en-US" sz="2400" dirty="0"/>
              <a:t>the variables. Hiding implementation is about </a:t>
            </a:r>
            <a:r>
              <a:rPr lang="en-US" sz="2400" b="1" dirty="0"/>
              <a:t>abstractions</a:t>
            </a:r>
            <a:r>
              <a:rPr lang="en-US" sz="2400" dirty="0"/>
              <a:t>! </a:t>
            </a:r>
          </a:p>
        </p:txBody>
      </p:sp>
      <p:sp>
        <p:nvSpPr>
          <p:cNvPr id="8" name="Rectangle 7">
            <a:extLst>
              <a:ext uri="{FF2B5EF4-FFF2-40B4-BE49-F238E27FC236}">
                <a16:creationId xmlns:a16="http://schemas.microsoft.com/office/drawing/2014/main" id="{6627E81A-42E1-483D-B50E-E59DAC69B045}"/>
              </a:ext>
            </a:extLst>
          </p:cNvPr>
          <p:cNvSpPr/>
          <p:nvPr/>
        </p:nvSpPr>
        <p:spPr>
          <a:xfrm>
            <a:off x="767008" y="3429000"/>
            <a:ext cx="10251830" cy="1938992"/>
          </a:xfrm>
          <a:prstGeom prst="rect">
            <a:avLst/>
          </a:prstGeom>
        </p:spPr>
        <p:txBody>
          <a:bodyPr wrap="square">
            <a:spAutoFit/>
          </a:bodyPr>
          <a:lstStyle/>
          <a:p>
            <a:r>
              <a:rPr lang="en-US" sz="2400" dirty="0"/>
              <a:t>we want to express our data in abstract terms. This is not merely accomplished by using interfaces and/or getters and setters. </a:t>
            </a:r>
          </a:p>
          <a:p>
            <a:endParaRPr lang="en-US" sz="2400" dirty="0"/>
          </a:p>
          <a:p>
            <a:r>
              <a:rPr lang="en-US" sz="2400" dirty="0"/>
              <a:t>Serious thought needs to be put into the best way to represent the data that an object contains. The worst option is to blithely add getters and setters.</a:t>
            </a:r>
          </a:p>
        </p:txBody>
      </p:sp>
    </p:spTree>
    <p:extLst>
      <p:ext uri="{BB962C8B-B14F-4D97-AF65-F5344CB8AC3E}">
        <p14:creationId xmlns:p14="http://schemas.microsoft.com/office/powerpoint/2010/main" val="401073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1A12-3A12-41D2-9BD2-177EC6455B28}"/>
              </a:ext>
            </a:extLst>
          </p:cNvPr>
          <p:cNvSpPr>
            <a:spLocks noGrp="1"/>
          </p:cNvSpPr>
          <p:nvPr>
            <p:ph type="title"/>
          </p:nvPr>
        </p:nvSpPr>
        <p:spPr>
          <a:xfrm>
            <a:off x="1706880" y="173502"/>
            <a:ext cx="9875520" cy="1356360"/>
          </a:xfrm>
        </p:spPr>
        <p:txBody>
          <a:bodyPr/>
          <a:lstStyle/>
          <a:p>
            <a:r>
              <a:rPr lang="en-US" dirty="0"/>
              <a:t>It’s not about getters and setters</a:t>
            </a:r>
          </a:p>
        </p:txBody>
      </p:sp>
      <p:pic>
        <p:nvPicPr>
          <p:cNvPr id="4" name="Picture 3">
            <a:extLst>
              <a:ext uri="{FF2B5EF4-FFF2-40B4-BE49-F238E27FC236}">
                <a16:creationId xmlns:a16="http://schemas.microsoft.com/office/drawing/2014/main" id="{105CE724-7CF2-4F29-BED9-8AC63CA75297}"/>
              </a:ext>
            </a:extLst>
          </p:cNvPr>
          <p:cNvPicPr>
            <a:picLocks noChangeAspect="1"/>
          </p:cNvPicPr>
          <p:nvPr/>
        </p:nvPicPr>
        <p:blipFill>
          <a:blip r:embed="rId2"/>
          <a:stretch>
            <a:fillRect/>
          </a:stretch>
        </p:blipFill>
        <p:spPr>
          <a:xfrm>
            <a:off x="1158241" y="1410593"/>
            <a:ext cx="9097108" cy="4998411"/>
          </a:xfrm>
          <a:prstGeom prst="rect">
            <a:avLst/>
          </a:prstGeom>
        </p:spPr>
      </p:pic>
    </p:spTree>
    <p:extLst>
      <p:ext uri="{BB962C8B-B14F-4D97-AF65-F5344CB8AC3E}">
        <p14:creationId xmlns:p14="http://schemas.microsoft.com/office/powerpoint/2010/main" val="33944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1A12-3A12-41D2-9BD2-177EC6455B28}"/>
              </a:ext>
            </a:extLst>
          </p:cNvPr>
          <p:cNvSpPr>
            <a:spLocks noGrp="1"/>
          </p:cNvSpPr>
          <p:nvPr>
            <p:ph type="title"/>
          </p:nvPr>
        </p:nvSpPr>
        <p:spPr>
          <a:xfrm>
            <a:off x="1552135" y="679939"/>
            <a:ext cx="9875520" cy="1356360"/>
          </a:xfrm>
        </p:spPr>
        <p:txBody>
          <a:bodyPr/>
          <a:lstStyle/>
          <a:p>
            <a:r>
              <a:rPr lang="en-US" dirty="0"/>
              <a:t>It’s not about getters and setters</a:t>
            </a:r>
          </a:p>
        </p:txBody>
      </p:sp>
      <p:sp>
        <p:nvSpPr>
          <p:cNvPr id="3" name="Rectangle 1">
            <a:extLst>
              <a:ext uri="{FF2B5EF4-FFF2-40B4-BE49-F238E27FC236}">
                <a16:creationId xmlns:a16="http://schemas.microsoft.com/office/drawing/2014/main" id="{A9D83B07-14B3-4CE1-9495-8E5D61E8E0FB}"/>
              </a:ext>
            </a:extLst>
          </p:cNvPr>
          <p:cNvSpPr>
            <a:spLocks noChangeArrowheads="1"/>
          </p:cNvSpPr>
          <p:nvPr/>
        </p:nvSpPr>
        <p:spPr bwMode="auto">
          <a:xfrm>
            <a:off x="1378634" y="2518791"/>
            <a:ext cx="9115864"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42729"/>
                </a:solidFill>
                <a:effectLst/>
                <a:latin typeface="+mj-lt"/>
                <a:cs typeface="Arial" panose="020B0604020202020204" pitchFamily="34" charset="0"/>
              </a:rPr>
              <a:t>A user of </a:t>
            </a:r>
            <a:r>
              <a:rPr kumimoji="0" lang="en-US" altLang="en-US" sz="2000" b="0" i="0" u="none" strike="noStrike" cap="none" normalizeH="0" baseline="0" dirty="0" err="1">
                <a:ln>
                  <a:noFill/>
                </a:ln>
                <a:solidFill>
                  <a:srgbClr val="242729"/>
                </a:solidFill>
                <a:effectLst/>
                <a:latin typeface="+mj-lt"/>
                <a:cs typeface="Arial" panose="020B0604020202020204" pitchFamily="34" charset="0"/>
              </a:rPr>
              <a:t>VehicleStruct</a:t>
            </a:r>
            <a:r>
              <a:rPr kumimoji="0" lang="en-US" altLang="en-US" sz="2000" b="0" i="0" u="none" strike="noStrike" cap="none" normalizeH="0" baseline="0" dirty="0">
                <a:ln>
                  <a:noFill/>
                </a:ln>
                <a:solidFill>
                  <a:srgbClr val="242729"/>
                </a:solidFill>
                <a:effectLst/>
                <a:latin typeface="+mj-lt"/>
                <a:cs typeface="Arial" panose="020B0604020202020204" pitchFamily="34" charset="0"/>
              </a:rPr>
              <a:t> knows about the parts a vehicle is made of, and can directly interact with these parts. Behavior, i.e. functions, have to be defined outside of the class. That's why it is easy to change behavior: Adding new functions won't require existing code to change. Changing data, on the other hand, requires changes in virtually every function interacting with </a:t>
            </a:r>
            <a:r>
              <a:rPr kumimoji="0" lang="en-US" altLang="en-US" sz="2000" b="0" i="0" u="none" strike="noStrike" cap="none" normalizeH="0" baseline="0" dirty="0" err="1">
                <a:ln>
                  <a:noFill/>
                </a:ln>
                <a:solidFill>
                  <a:srgbClr val="242729"/>
                </a:solidFill>
                <a:effectLst/>
                <a:latin typeface="+mj-lt"/>
                <a:cs typeface="Arial" panose="020B0604020202020204" pitchFamily="34" charset="0"/>
              </a:rPr>
              <a:t>VehicleStruct</a:t>
            </a:r>
            <a:r>
              <a:rPr kumimoji="0" lang="en-US" altLang="en-US" sz="2000" b="0" i="0" u="none" strike="noStrike" cap="none" normalizeH="0" baseline="0" dirty="0">
                <a:ln>
                  <a:noFill/>
                </a:ln>
                <a:solidFill>
                  <a:srgbClr val="242729"/>
                </a:solidFill>
                <a:effectLst/>
                <a:latin typeface="+mj-lt"/>
                <a:cs typeface="Arial" panose="020B0604020202020204" pitchFamily="34" charset="0"/>
              </a:rPr>
              <a:t>. It violates encapsulation!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42729"/>
                </a:solidFill>
                <a:effectLst/>
                <a:latin typeface="+mj-lt"/>
                <a:cs typeface="Arial" panose="020B0604020202020204" pitchFamily="34" charset="0"/>
              </a:rPr>
              <a:t>The idea behind OOP is to hide the data and expose behavior instead. It focuses on what you can </a:t>
            </a:r>
            <a:r>
              <a:rPr kumimoji="0" lang="en-US" altLang="en-US" sz="2000" b="0" i="1" u="none" strike="noStrike" cap="none" normalizeH="0" baseline="0" dirty="0">
                <a:ln>
                  <a:noFill/>
                </a:ln>
                <a:solidFill>
                  <a:srgbClr val="242729"/>
                </a:solidFill>
                <a:effectLst/>
                <a:latin typeface="+mj-lt"/>
                <a:cs typeface="Arial" panose="020B0604020202020204" pitchFamily="34" charset="0"/>
              </a:rPr>
              <a:t>do</a:t>
            </a:r>
            <a:r>
              <a:rPr kumimoji="0" lang="en-US" altLang="en-US" sz="2000" b="0" i="0" u="none" strike="noStrike" cap="none" normalizeH="0" baseline="0" dirty="0">
                <a:ln>
                  <a:noFill/>
                </a:ln>
                <a:solidFill>
                  <a:srgbClr val="242729"/>
                </a:solidFill>
                <a:effectLst/>
                <a:latin typeface="+mj-lt"/>
                <a:cs typeface="Arial" panose="020B0604020202020204" pitchFamily="34" charset="0"/>
              </a:rPr>
              <a:t> with a vehicle without having to know if it has engine or how many wheels are installed:</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9407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41C0-0FFD-4D0E-8B62-D5F4B5F1BFC0}"/>
              </a:ext>
            </a:extLst>
          </p:cNvPr>
          <p:cNvSpPr>
            <a:spLocks noGrp="1"/>
          </p:cNvSpPr>
          <p:nvPr>
            <p:ph type="title"/>
          </p:nvPr>
        </p:nvSpPr>
        <p:spPr>
          <a:xfrm>
            <a:off x="2465363" y="517152"/>
            <a:ext cx="7297615" cy="1356360"/>
          </a:xfrm>
        </p:spPr>
        <p:txBody>
          <a:bodyPr/>
          <a:lstStyle/>
          <a:p>
            <a:r>
              <a:rPr lang="en-US" dirty="0"/>
              <a:t>Data/Object Anti-Symmetry</a:t>
            </a:r>
          </a:p>
        </p:txBody>
      </p:sp>
      <p:sp>
        <p:nvSpPr>
          <p:cNvPr id="5" name="Rectangle 4">
            <a:extLst>
              <a:ext uri="{FF2B5EF4-FFF2-40B4-BE49-F238E27FC236}">
                <a16:creationId xmlns:a16="http://schemas.microsoft.com/office/drawing/2014/main" id="{1D574187-1795-4A8D-B52A-F2FE52F9D893}"/>
              </a:ext>
            </a:extLst>
          </p:cNvPr>
          <p:cNvSpPr/>
          <p:nvPr/>
        </p:nvSpPr>
        <p:spPr>
          <a:xfrm>
            <a:off x="1130693" y="4955853"/>
            <a:ext cx="10215491" cy="1384995"/>
          </a:xfrm>
          <a:prstGeom prst="rect">
            <a:avLst/>
          </a:prstGeom>
        </p:spPr>
        <p:txBody>
          <a:bodyPr wrap="square">
            <a:spAutoFit/>
          </a:bodyPr>
          <a:lstStyle/>
          <a:p>
            <a:endParaRPr lang="en-US" sz="2800" dirty="0"/>
          </a:p>
          <a:p>
            <a:r>
              <a:rPr lang="en-US" sz="2800" dirty="0"/>
              <a:t>They are virtual opposites. This difference may seem trivial, but it has far-reaching implications.</a:t>
            </a:r>
          </a:p>
        </p:txBody>
      </p:sp>
      <p:sp>
        <p:nvSpPr>
          <p:cNvPr id="4" name="Rectangle 3">
            <a:extLst>
              <a:ext uri="{FF2B5EF4-FFF2-40B4-BE49-F238E27FC236}">
                <a16:creationId xmlns:a16="http://schemas.microsoft.com/office/drawing/2014/main" id="{2023B064-F2B2-4BDC-9713-ADF5CDCCC4A9}"/>
              </a:ext>
            </a:extLst>
          </p:cNvPr>
          <p:cNvSpPr/>
          <p:nvPr/>
        </p:nvSpPr>
        <p:spPr>
          <a:xfrm>
            <a:off x="1130693" y="1751414"/>
            <a:ext cx="9769427" cy="954107"/>
          </a:xfrm>
          <a:prstGeom prst="rect">
            <a:avLst/>
          </a:prstGeom>
        </p:spPr>
        <p:txBody>
          <a:bodyPr wrap="square">
            <a:spAutoFit/>
          </a:bodyPr>
          <a:lstStyle/>
          <a:p>
            <a:r>
              <a:rPr lang="en-US" sz="2800" dirty="0"/>
              <a:t>These two examples show the difference between objects and data structures. </a:t>
            </a:r>
          </a:p>
        </p:txBody>
      </p:sp>
      <p:sp>
        <p:nvSpPr>
          <p:cNvPr id="6" name="Rectangle 5">
            <a:extLst>
              <a:ext uri="{FF2B5EF4-FFF2-40B4-BE49-F238E27FC236}">
                <a16:creationId xmlns:a16="http://schemas.microsoft.com/office/drawing/2014/main" id="{018FE473-D3F4-4853-9A8F-9FB0A66A4171}"/>
              </a:ext>
            </a:extLst>
          </p:cNvPr>
          <p:cNvSpPr/>
          <p:nvPr/>
        </p:nvSpPr>
        <p:spPr>
          <a:xfrm>
            <a:off x="1024594" y="4263168"/>
            <a:ext cx="10215491"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800" b="1" dirty="0"/>
              <a:t>Data structure expose their data and have no meaningful functions. </a:t>
            </a:r>
          </a:p>
        </p:txBody>
      </p:sp>
      <p:sp>
        <p:nvSpPr>
          <p:cNvPr id="3" name="Rectangle 2">
            <a:extLst>
              <a:ext uri="{FF2B5EF4-FFF2-40B4-BE49-F238E27FC236}">
                <a16:creationId xmlns:a16="http://schemas.microsoft.com/office/drawing/2014/main" id="{1D5CCE43-40A0-4429-8C0C-9F0BB610224C}"/>
              </a:ext>
            </a:extLst>
          </p:cNvPr>
          <p:cNvSpPr/>
          <p:nvPr/>
        </p:nvSpPr>
        <p:spPr>
          <a:xfrm>
            <a:off x="1024594" y="3007291"/>
            <a:ext cx="10215491"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800" b="1" dirty="0"/>
              <a:t>Objects hide their data behind abstractions and expose functions that operate on that data. </a:t>
            </a:r>
          </a:p>
        </p:txBody>
      </p:sp>
    </p:spTree>
    <p:extLst>
      <p:ext uri="{BB962C8B-B14F-4D97-AF65-F5344CB8AC3E}">
        <p14:creationId xmlns:p14="http://schemas.microsoft.com/office/powerpoint/2010/main" val="361657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B65BF-191A-45B3-B2C1-C08F0AC7A212}"/>
              </a:ext>
            </a:extLst>
          </p:cNvPr>
          <p:cNvPicPr>
            <a:picLocks noChangeAspect="1"/>
          </p:cNvPicPr>
          <p:nvPr/>
        </p:nvPicPr>
        <p:blipFill>
          <a:blip r:embed="rId2"/>
          <a:stretch>
            <a:fillRect/>
          </a:stretch>
        </p:blipFill>
        <p:spPr>
          <a:xfrm>
            <a:off x="1963542" y="1737955"/>
            <a:ext cx="6153516" cy="4513962"/>
          </a:xfrm>
          <a:prstGeom prst="rect">
            <a:avLst/>
          </a:prstGeom>
        </p:spPr>
      </p:pic>
      <p:sp>
        <p:nvSpPr>
          <p:cNvPr id="2" name="Title 1">
            <a:extLst>
              <a:ext uri="{FF2B5EF4-FFF2-40B4-BE49-F238E27FC236}">
                <a16:creationId xmlns:a16="http://schemas.microsoft.com/office/drawing/2014/main" id="{2E889F11-B440-4366-9C58-652047FBCE6B}"/>
              </a:ext>
            </a:extLst>
          </p:cNvPr>
          <p:cNvSpPr>
            <a:spLocks noGrp="1"/>
          </p:cNvSpPr>
          <p:nvPr>
            <p:ph type="title"/>
          </p:nvPr>
        </p:nvSpPr>
        <p:spPr>
          <a:xfrm>
            <a:off x="3182816" y="381595"/>
            <a:ext cx="4422670" cy="1356360"/>
          </a:xfrm>
        </p:spPr>
        <p:txBody>
          <a:bodyPr/>
          <a:lstStyle/>
          <a:p>
            <a:r>
              <a:rPr lang="en-US" dirty="0"/>
              <a:t>Example: Shape</a:t>
            </a:r>
          </a:p>
        </p:txBody>
      </p:sp>
    </p:spTree>
    <p:extLst>
      <p:ext uri="{BB962C8B-B14F-4D97-AF65-F5344CB8AC3E}">
        <p14:creationId xmlns:p14="http://schemas.microsoft.com/office/powerpoint/2010/main" val="307517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9F11-B440-4366-9C58-652047FBCE6B}"/>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957CF042-5057-4DFE-B4FD-24C07A7AEF67}"/>
              </a:ext>
            </a:extLst>
          </p:cNvPr>
          <p:cNvPicPr>
            <a:picLocks noChangeAspect="1"/>
          </p:cNvPicPr>
          <p:nvPr/>
        </p:nvPicPr>
        <p:blipFill>
          <a:blip r:embed="rId2"/>
          <a:stretch>
            <a:fillRect/>
          </a:stretch>
        </p:blipFill>
        <p:spPr>
          <a:xfrm>
            <a:off x="1173480" y="552450"/>
            <a:ext cx="10067925" cy="5753100"/>
          </a:xfrm>
          <a:prstGeom prst="rect">
            <a:avLst/>
          </a:prstGeom>
        </p:spPr>
      </p:pic>
    </p:spTree>
    <p:extLst>
      <p:ext uri="{BB962C8B-B14F-4D97-AF65-F5344CB8AC3E}">
        <p14:creationId xmlns:p14="http://schemas.microsoft.com/office/powerpoint/2010/main" val="187509074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2177</TotalTime>
  <Words>1000</Words>
  <Application>Microsoft Office PowerPoint</Application>
  <PresentationFormat>Widescreen</PresentationFormat>
  <Paragraphs>76</Paragraphs>
  <Slides>19</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Basis</vt:lpstr>
      <vt:lpstr>Clean Code</vt:lpstr>
      <vt:lpstr>Objects vs Data Structures: Example</vt:lpstr>
      <vt:lpstr>Objects vs Data Structures: Example</vt:lpstr>
      <vt:lpstr>Objects vs Data Structures: Example</vt:lpstr>
      <vt:lpstr>It’s not about getters and setters</vt:lpstr>
      <vt:lpstr>It’s not about getters and setters</vt:lpstr>
      <vt:lpstr>Data/Object Anti-Symmetry</vt:lpstr>
      <vt:lpstr>Example: Shape</vt:lpstr>
      <vt:lpstr>PowerPoint Presentation</vt:lpstr>
      <vt:lpstr>Is it good?</vt:lpstr>
      <vt:lpstr>Example: The OOP way</vt:lpstr>
      <vt:lpstr>PowerPoint Presentation</vt:lpstr>
      <vt:lpstr> Procedural code vs OO code</vt:lpstr>
      <vt:lpstr> Procedural vs OOP?</vt:lpstr>
      <vt:lpstr>The Law of Demeter</vt:lpstr>
      <vt:lpstr>Possible solution: Wrapper function</vt:lpstr>
      <vt:lpstr>Practical solution </vt:lpstr>
      <vt:lpstr>Feature envy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Fatemeh</dc:creator>
  <cp:lastModifiedBy>Fatemeh</cp:lastModifiedBy>
  <cp:revision>76</cp:revision>
  <dcterms:created xsi:type="dcterms:W3CDTF">2020-04-21T15:10:17Z</dcterms:created>
  <dcterms:modified xsi:type="dcterms:W3CDTF">2020-07-03T07:25:54Z</dcterms:modified>
</cp:coreProperties>
</file>