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27"/>
  </p:sldMasterIdLst>
  <p:notesMasterIdLst>
    <p:notesMasterId r:id="rId48"/>
  </p:notesMasterIdLst>
  <p:handoutMasterIdLst>
    <p:handoutMasterId r:id="rId49"/>
  </p:handoutMasterIdLst>
  <p:sldIdLst>
    <p:sldId id="256" r:id="rId28"/>
    <p:sldId id="433" r:id="rId29"/>
    <p:sldId id="468" r:id="rId30"/>
    <p:sldId id="475" r:id="rId31"/>
    <p:sldId id="476" r:id="rId32"/>
    <p:sldId id="477" r:id="rId33"/>
    <p:sldId id="441" r:id="rId34"/>
    <p:sldId id="430" r:id="rId35"/>
    <p:sldId id="467" r:id="rId36"/>
    <p:sldId id="469" r:id="rId37"/>
    <p:sldId id="455" r:id="rId38"/>
    <p:sldId id="464" r:id="rId39"/>
    <p:sldId id="470" r:id="rId40"/>
    <p:sldId id="454" r:id="rId41"/>
    <p:sldId id="471" r:id="rId42"/>
    <p:sldId id="473" r:id="rId43"/>
    <p:sldId id="472" r:id="rId44"/>
    <p:sldId id="474" r:id="rId45"/>
    <p:sldId id="427" r:id="rId46"/>
    <p:sldId id="436" r:id="rId47"/>
  </p:sldIdLst>
  <p:sldSz cx="9144000" cy="6858000" type="screen4x3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A580F0-3142-4E8B-9EA5-D9576A57F5EB}">
          <p14:sldIdLst>
            <p14:sldId id="256"/>
          </p14:sldIdLst>
        </p14:section>
        <p14:section name="properties" id="{A943003B-F81E-3A4C-873C-A5AA6E2AF5FE}">
          <p14:sldIdLst>
            <p14:sldId id="433"/>
            <p14:sldId id="468"/>
            <p14:sldId id="475"/>
            <p14:sldId id="476"/>
            <p14:sldId id="477"/>
            <p14:sldId id="441"/>
            <p14:sldId id="430"/>
            <p14:sldId id="467"/>
            <p14:sldId id="469"/>
            <p14:sldId id="455"/>
            <p14:sldId id="464"/>
            <p14:sldId id="470"/>
            <p14:sldId id="454"/>
            <p14:sldId id="471"/>
            <p14:sldId id="473"/>
            <p14:sldId id="472"/>
            <p14:sldId id="474"/>
            <p14:sldId id="427"/>
            <p14:sldId id="43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oud SA" initials="M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79E"/>
    <a:srgbClr val="FF5752"/>
    <a:srgbClr val="FF1500"/>
    <a:srgbClr val="FF533D"/>
    <a:srgbClr val="DE4B38"/>
    <a:srgbClr val="CC4535"/>
    <a:srgbClr val="FF5E25"/>
    <a:srgbClr val="DA6741"/>
    <a:srgbClr val="C5564A"/>
    <a:srgbClr val="F4A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80376" autoAdjust="0"/>
  </p:normalViewPr>
  <p:slideViewPr>
    <p:cSldViewPr snapToGrid="0">
      <p:cViewPr varScale="1">
        <p:scale>
          <a:sx n="74" d="100"/>
          <a:sy n="74" d="100"/>
        </p:scale>
        <p:origin x="-1016" y="-96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1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4" Type="http://schemas.openxmlformats.org/officeDocument/2006/relationships/customXml" Target="../customXml/item14.xml"/><Relationship Id="rId15" Type="http://schemas.openxmlformats.org/officeDocument/2006/relationships/customXml" Target="../customXml/item15.xml"/><Relationship Id="rId16" Type="http://schemas.openxmlformats.org/officeDocument/2006/relationships/customXml" Target="../customXml/item16.xml"/><Relationship Id="rId17" Type="http://schemas.openxmlformats.org/officeDocument/2006/relationships/customXml" Target="../customXml/item17.xml"/><Relationship Id="rId18" Type="http://schemas.openxmlformats.org/officeDocument/2006/relationships/customXml" Target="../customXml/item18.xml"/><Relationship Id="rId19" Type="http://schemas.openxmlformats.org/officeDocument/2006/relationships/customXml" Target="../customXml/item19.xml"/><Relationship Id="rId50" Type="http://schemas.openxmlformats.org/officeDocument/2006/relationships/printerSettings" Target="printerSettings/printerSettings1.bin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slide" Target="slides/slide17.xml"/><Relationship Id="rId45" Type="http://schemas.openxmlformats.org/officeDocument/2006/relationships/slide" Target="slides/slide18.xml"/><Relationship Id="rId46" Type="http://schemas.openxmlformats.org/officeDocument/2006/relationships/slide" Target="slides/slide19.xml"/><Relationship Id="rId47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Relationship Id="rId9" Type="http://schemas.openxmlformats.org/officeDocument/2006/relationships/customXml" Target="../customXml/item9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20" Type="http://schemas.openxmlformats.org/officeDocument/2006/relationships/customXml" Target="../customXml/item20.xml"/><Relationship Id="rId21" Type="http://schemas.openxmlformats.org/officeDocument/2006/relationships/customXml" Target="../customXml/item21.xml"/><Relationship Id="rId22" Type="http://schemas.openxmlformats.org/officeDocument/2006/relationships/customXml" Target="../customXml/item22.xml"/><Relationship Id="rId23" Type="http://schemas.openxmlformats.org/officeDocument/2006/relationships/customXml" Target="../customXml/item23.xml"/><Relationship Id="rId24" Type="http://schemas.openxmlformats.org/officeDocument/2006/relationships/customXml" Target="../customXml/item24.xml"/><Relationship Id="rId25" Type="http://schemas.openxmlformats.org/officeDocument/2006/relationships/customXml" Target="../customXml/item25.xml"/><Relationship Id="rId26" Type="http://schemas.openxmlformats.org/officeDocument/2006/relationships/customXml" Target="../customXml/item26.xml"/><Relationship Id="rId27" Type="http://schemas.openxmlformats.org/officeDocument/2006/relationships/slideMaster" Target="slideMasters/slideMaster1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customXml" Target="../customXml/item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4C054-AE6E-2B48-A4C4-1CC0C4AFCAA0}" type="doc">
      <dgm:prSet loTypeId="urn:microsoft.com/office/officeart/2005/8/layout/chevron1" loCatId="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40218B0-5931-BA45-BE55-A5ABE932EBAD}">
      <dgm:prSet phldrT="[Text]" custT="1"/>
      <dgm:spPr/>
      <dgm:t>
        <a:bodyPr/>
        <a:lstStyle/>
        <a:p>
          <a:r>
            <a:rPr lang="en-US" sz="1800" dirty="0" smtClean="0"/>
            <a:t>Execution</a:t>
          </a:r>
          <a:endParaRPr lang="en-US" sz="1800" dirty="0"/>
        </a:p>
      </dgm:t>
    </dgm:pt>
    <dgm:pt modelId="{51691CE5-A205-2E4C-A1E7-B3D6AD39BF91}" type="parTrans" cxnId="{CB9BE57E-2C87-724B-8B20-06CAC6030348}">
      <dgm:prSet/>
      <dgm:spPr/>
      <dgm:t>
        <a:bodyPr/>
        <a:lstStyle/>
        <a:p>
          <a:endParaRPr lang="en-US"/>
        </a:p>
      </dgm:t>
    </dgm:pt>
    <dgm:pt modelId="{18761C68-CF4C-0044-B4EE-B2822D429780}" type="sibTrans" cxnId="{CB9BE57E-2C87-724B-8B20-06CAC6030348}">
      <dgm:prSet/>
      <dgm:spPr/>
      <dgm:t>
        <a:bodyPr/>
        <a:lstStyle/>
        <a:p>
          <a:endParaRPr lang="en-US"/>
        </a:p>
      </dgm:t>
    </dgm:pt>
    <dgm:pt modelId="{F4FFD011-A378-CB49-9DDD-4122E3250C98}">
      <dgm:prSet phldrT="[Text]" custT="1"/>
      <dgm:spPr/>
      <dgm:t>
        <a:bodyPr/>
        <a:lstStyle/>
        <a:p>
          <a:r>
            <a:rPr lang="en-US" sz="1800" i="1" u="none" dirty="0" smtClean="0"/>
            <a:t>Atomic Commitment</a:t>
          </a:r>
          <a:endParaRPr lang="en-US" sz="1800" i="1" u="none" dirty="0"/>
        </a:p>
      </dgm:t>
    </dgm:pt>
    <dgm:pt modelId="{FF9BA6ED-2811-8A45-9967-65359C3437A7}" type="parTrans" cxnId="{C1D9E7E3-1ACC-024B-BB47-F652C0717D14}">
      <dgm:prSet/>
      <dgm:spPr/>
      <dgm:t>
        <a:bodyPr/>
        <a:lstStyle/>
        <a:p>
          <a:endParaRPr lang="en-US"/>
        </a:p>
      </dgm:t>
    </dgm:pt>
    <dgm:pt modelId="{16CC09BB-41C8-BD44-8BFC-2ED885BB4914}" type="sibTrans" cxnId="{C1D9E7E3-1ACC-024B-BB47-F652C0717D14}">
      <dgm:prSet/>
      <dgm:spPr/>
      <dgm:t>
        <a:bodyPr/>
        <a:lstStyle/>
        <a:p>
          <a:endParaRPr lang="en-US"/>
        </a:p>
      </dgm:t>
    </dgm:pt>
    <dgm:pt modelId="{F8A640F9-4715-BA43-AC75-83101D0D0875}">
      <dgm:prSet phldrT="[Text]" custT="1"/>
      <dgm:spPr/>
      <dgm:t>
        <a:bodyPr/>
        <a:lstStyle/>
        <a:p>
          <a:r>
            <a:rPr lang="en-US" sz="1800" i="1" u="none" dirty="0" smtClean="0"/>
            <a:t>Read an object</a:t>
          </a:r>
          <a:endParaRPr lang="en-US" sz="1800" i="1" u="none" dirty="0"/>
        </a:p>
      </dgm:t>
    </dgm:pt>
    <dgm:pt modelId="{776DBEB0-74B4-D040-A414-926CEED83F2E}" type="parTrans" cxnId="{D9A8DC1C-34E0-7D45-A917-B0AD8E28E14A}">
      <dgm:prSet/>
      <dgm:spPr/>
      <dgm:t>
        <a:bodyPr/>
        <a:lstStyle/>
        <a:p>
          <a:endParaRPr lang="en-US"/>
        </a:p>
      </dgm:t>
    </dgm:pt>
    <dgm:pt modelId="{8153D1C4-0100-0A44-86ED-CD13A13CC6C2}" type="sibTrans" cxnId="{D9A8DC1C-34E0-7D45-A917-B0AD8E28E14A}">
      <dgm:prSet/>
      <dgm:spPr/>
      <dgm:t>
        <a:bodyPr/>
        <a:lstStyle/>
        <a:p>
          <a:endParaRPr lang="en-US"/>
        </a:p>
      </dgm:t>
    </dgm:pt>
    <dgm:pt modelId="{8717F1CB-0AFF-B046-865C-D467A7B92BD0}">
      <dgm:prSet phldrT="[Text]" custT="1"/>
      <dgm:spPr/>
      <dgm:t>
        <a:bodyPr/>
        <a:lstStyle/>
        <a:p>
          <a:r>
            <a:rPr lang="en-US" sz="1800" dirty="0" smtClean="0"/>
            <a:t>Termination</a:t>
          </a:r>
          <a:endParaRPr lang="en-US" sz="1800" dirty="0"/>
        </a:p>
      </dgm:t>
    </dgm:pt>
    <dgm:pt modelId="{0B2BB93C-26CC-0642-87AD-00912959D933}" type="sibTrans" cxnId="{718B26AB-2231-4447-A465-B1B2B758C5F0}">
      <dgm:prSet/>
      <dgm:spPr/>
      <dgm:t>
        <a:bodyPr/>
        <a:lstStyle/>
        <a:p>
          <a:endParaRPr lang="en-US"/>
        </a:p>
      </dgm:t>
    </dgm:pt>
    <dgm:pt modelId="{BF5F4D1A-325A-8349-8BFB-2EF3DF2CE10A}" type="parTrans" cxnId="{718B26AB-2231-4447-A465-B1B2B758C5F0}">
      <dgm:prSet/>
      <dgm:spPr/>
      <dgm:t>
        <a:bodyPr/>
        <a:lstStyle/>
        <a:p>
          <a:endParaRPr lang="en-US"/>
        </a:p>
      </dgm:t>
    </dgm:pt>
    <dgm:pt modelId="{0ECB8164-4309-7741-AD25-C325AC38FE34}">
      <dgm:prSet phldrT="[Text]" custT="1"/>
      <dgm:spPr/>
      <dgm:t>
        <a:bodyPr/>
        <a:lstStyle/>
        <a:p>
          <a:r>
            <a:rPr lang="en-US" sz="1800" i="1" u="none" dirty="0" err="1" smtClean="0"/>
            <a:t>Commutativity</a:t>
          </a:r>
          <a:endParaRPr lang="en-US" sz="1800" i="1" u="none" dirty="0"/>
        </a:p>
      </dgm:t>
    </dgm:pt>
    <dgm:pt modelId="{C497BD42-037D-BB4F-870A-243627DAA683}" type="parTrans" cxnId="{E69429AE-3B58-4040-991D-D559A5FB7EC9}">
      <dgm:prSet/>
      <dgm:spPr/>
      <dgm:t>
        <a:bodyPr/>
        <a:lstStyle/>
        <a:p>
          <a:endParaRPr lang="en-US"/>
        </a:p>
      </dgm:t>
    </dgm:pt>
    <dgm:pt modelId="{4936181E-998E-2149-B598-BA2D4604A558}" type="sibTrans" cxnId="{E69429AE-3B58-4040-991D-D559A5FB7EC9}">
      <dgm:prSet/>
      <dgm:spPr/>
      <dgm:t>
        <a:bodyPr/>
        <a:lstStyle/>
        <a:p>
          <a:endParaRPr lang="en-US"/>
        </a:p>
      </dgm:t>
    </dgm:pt>
    <dgm:pt modelId="{9A63D662-9EED-024E-98D9-2CA11D97FD6C}">
      <dgm:prSet phldrT="[Text]" custT="1"/>
      <dgm:spPr/>
      <dgm:t>
        <a:bodyPr/>
        <a:lstStyle/>
        <a:p>
          <a:r>
            <a:rPr lang="en-US" sz="1800" i="1" u="none" dirty="0" smtClean="0"/>
            <a:t>Certification</a:t>
          </a:r>
          <a:endParaRPr lang="en-US" sz="1800" i="1" u="none" dirty="0"/>
        </a:p>
      </dgm:t>
    </dgm:pt>
    <dgm:pt modelId="{5CAC328E-C00F-D04C-B9D1-DC67DCF4F5F4}" type="parTrans" cxnId="{D8025623-FF02-A44E-B02D-A44FEF40F4E1}">
      <dgm:prSet/>
      <dgm:spPr/>
      <dgm:t>
        <a:bodyPr/>
        <a:lstStyle/>
        <a:p>
          <a:endParaRPr lang="en-US"/>
        </a:p>
      </dgm:t>
    </dgm:pt>
    <dgm:pt modelId="{47FF1534-9A3B-EA43-A244-7FF47F6C6846}" type="sibTrans" cxnId="{D8025623-FF02-A44E-B02D-A44FEF40F4E1}">
      <dgm:prSet/>
      <dgm:spPr/>
      <dgm:t>
        <a:bodyPr/>
        <a:lstStyle/>
        <a:p>
          <a:endParaRPr lang="en-US"/>
        </a:p>
      </dgm:t>
    </dgm:pt>
    <dgm:pt modelId="{E32495C9-7C6B-1E4A-9FA6-62C36E69FBFB}" type="pres">
      <dgm:prSet presAssocID="{B424C054-AE6E-2B48-A4C4-1CC0C4AFCA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88F953-6641-504D-A019-7B9524778759}" type="pres">
      <dgm:prSet presAssocID="{E40218B0-5931-BA45-BE55-A5ABE932EBAD}" presName="composite" presStyleCnt="0"/>
      <dgm:spPr/>
      <dgm:t>
        <a:bodyPr/>
        <a:lstStyle/>
        <a:p>
          <a:endParaRPr lang="fr-CH"/>
        </a:p>
      </dgm:t>
    </dgm:pt>
    <dgm:pt modelId="{26414B5B-DA43-014C-B392-B9D0DB33E14F}" type="pres">
      <dgm:prSet presAssocID="{E40218B0-5931-BA45-BE55-A5ABE932EBAD}" presName="parTx" presStyleLbl="node1" presStyleIdx="0" presStyleCnt="2" custScaleX="75518" custScaleY="99989" custLinFactNeighborX="-3687" custLinFactNeighborY="9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C119F-452A-CF4C-B1FE-F9621E6E70F4}" type="pres">
      <dgm:prSet presAssocID="{E40218B0-5931-BA45-BE55-A5ABE932EBAD}" presName="desTx" presStyleLbl="revTx" presStyleIdx="0" presStyleCnt="2" custScaleX="91626" custLinFactNeighborX="10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71552-71E4-1346-AA2B-A35947E4897E}" type="pres">
      <dgm:prSet presAssocID="{18761C68-CF4C-0044-B4EE-B2822D429780}" presName="space" presStyleCnt="0"/>
      <dgm:spPr/>
      <dgm:t>
        <a:bodyPr/>
        <a:lstStyle/>
        <a:p>
          <a:endParaRPr lang="fr-CH"/>
        </a:p>
      </dgm:t>
    </dgm:pt>
    <dgm:pt modelId="{A45D1286-BED8-5B41-8BA9-14C5ACEAB832}" type="pres">
      <dgm:prSet presAssocID="{8717F1CB-0AFF-B046-865C-D467A7B92BD0}" presName="composite" presStyleCnt="0"/>
      <dgm:spPr/>
      <dgm:t>
        <a:bodyPr/>
        <a:lstStyle/>
        <a:p>
          <a:endParaRPr lang="fr-CH"/>
        </a:p>
      </dgm:t>
    </dgm:pt>
    <dgm:pt modelId="{1425AED8-EDE6-C746-AD64-BA16773A3389}" type="pres">
      <dgm:prSet presAssocID="{8717F1CB-0AFF-B046-865C-D467A7B92BD0}" presName="parTx" presStyleLbl="node1" presStyleIdx="1" presStyleCnt="2" custScaleX="77019" custLinFactNeighborX="-2098" custLinFactNeighborY="15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F42BF-70F8-7A4A-8F07-A1B788BF6C06}" type="pres">
      <dgm:prSet presAssocID="{8717F1CB-0AFF-B046-865C-D467A7B92BD0}" presName="desTx" presStyleLbl="revTx" presStyleIdx="1" presStyleCnt="2" custScaleX="85873" custLinFactNeighborX="14463" custLinFactNeighborY="2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178372-23D2-4D4F-85A3-968DDE0CA957}" type="presOf" srcId="{F8A640F9-4715-BA43-AC75-83101D0D0875}" destId="{632C119F-452A-CF4C-B1FE-F9621E6E70F4}" srcOrd="0" destOrd="0" presId="urn:microsoft.com/office/officeart/2005/8/layout/chevron1"/>
    <dgm:cxn modelId="{4B3BB72A-39DE-B94D-9A4C-3BFFCCF64980}" type="presOf" srcId="{8717F1CB-0AFF-B046-865C-D467A7B92BD0}" destId="{1425AED8-EDE6-C746-AD64-BA16773A3389}" srcOrd="0" destOrd="0" presId="urn:microsoft.com/office/officeart/2005/8/layout/chevron1"/>
    <dgm:cxn modelId="{718B26AB-2231-4447-A465-B1B2B758C5F0}" srcId="{B424C054-AE6E-2B48-A4C4-1CC0C4AFCAA0}" destId="{8717F1CB-0AFF-B046-865C-D467A7B92BD0}" srcOrd="1" destOrd="0" parTransId="{BF5F4D1A-325A-8349-8BFB-2EF3DF2CE10A}" sibTransId="{0B2BB93C-26CC-0642-87AD-00912959D933}"/>
    <dgm:cxn modelId="{E69429AE-3B58-4040-991D-D559A5FB7EC9}" srcId="{8717F1CB-0AFF-B046-865C-D467A7B92BD0}" destId="{0ECB8164-4309-7741-AD25-C325AC38FE34}" srcOrd="2" destOrd="0" parTransId="{C497BD42-037D-BB4F-870A-243627DAA683}" sibTransId="{4936181E-998E-2149-B598-BA2D4604A558}"/>
    <dgm:cxn modelId="{3FA5B5DF-985D-5D4A-B718-0DC524175F82}" type="presOf" srcId="{F4FFD011-A378-CB49-9DDD-4122E3250C98}" destId="{270F42BF-70F8-7A4A-8F07-A1B788BF6C06}" srcOrd="0" destOrd="1" presId="urn:microsoft.com/office/officeart/2005/8/layout/chevron1"/>
    <dgm:cxn modelId="{194CD1A7-0FCB-A54B-BB1F-2A7528D44536}" type="presOf" srcId="{9A63D662-9EED-024E-98D9-2CA11D97FD6C}" destId="{270F42BF-70F8-7A4A-8F07-A1B788BF6C06}" srcOrd="0" destOrd="0" presId="urn:microsoft.com/office/officeart/2005/8/layout/chevron1"/>
    <dgm:cxn modelId="{D9A8DC1C-34E0-7D45-A917-B0AD8E28E14A}" srcId="{E40218B0-5931-BA45-BE55-A5ABE932EBAD}" destId="{F8A640F9-4715-BA43-AC75-83101D0D0875}" srcOrd="0" destOrd="0" parTransId="{776DBEB0-74B4-D040-A414-926CEED83F2E}" sibTransId="{8153D1C4-0100-0A44-86ED-CD13A13CC6C2}"/>
    <dgm:cxn modelId="{D8025623-FF02-A44E-B02D-A44FEF40F4E1}" srcId="{8717F1CB-0AFF-B046-865C-D467A7B92BD0}" destId="{9A63D662-9EED-024E-98D9-2CA11D97FD6C}" srcOrd="0" destOrd="0" parTransId="{5CAC328E-C00F-D04C-B9D1-DC67DCF4F5F4}" sibTransId="{47FF1534-9A3B-EA43-A244-7FF47F6C6846}"/>
    <dgm:cxn modelId="{C1D9E7E3-1ACC-024B-BB47-F652C0717D14}" srcId="{8717F1CB-0AFF-B046-865C-D467A7B92BD0}" destId="{F4FFD011-A378-CB49-9DDD-4122E3250C98}" srcOrd="1" destOrd="0" parTransId="{FF9BA6ED-2811-8A45-9967-65359C3437A7}" sibTransId="{16CC09BB-41C8-BD44-8BFC-2ED885BB4914}"/>
    <dgm:cxn modelId="{9C64AA6A-8967-AF47-A080-0EC6B1A8B0F8}" type="presOf" srcId="{E40218B0-5931-BA45-BE55-A5ABE932EBAD}" destId="{26414B5B-DA43-014C-B392-B9D0DB33E14F}" srcOrd="0" destOrd="0" presId="urn:microsoft.com/office/officeart/2005/8/layout/chevron1"/>
    <dgm:cxn modelId="{C5FF2D26-8542-1641-837C-9F736EAB902C}" type="presOf" srcId="{0ECB8164-4309-7741-AD25-C325AC38FE34}" destId="{270F42BF-70F8-7A4A-8F07-A1B788BF6C06}" srcOrd="0" destOrd="2" presId="urn:microsoft.com/office/officeart/2005/8/layout/chevron1"/>
    <dgm:cxn modelId="{6B96C1F9-65CE-0A42-9180-595DE025837F}" type="presOf" srcId="{B424C054-AE6E-2B48-A4C4-1CC0C4AFCAA0}" destId="{E32495C9-7C6B-1E4A-9FA6-62C36E69FBFB}" srcOrd="0" destOrd="0" presId="urn:microsoft.com/office/officeart/2005/8/layout/chevron1"/>
    <dgm:cxn modelId="{CB9BE57E-2C87-724B-8B20-06CAC6030348}" srcId="{B424C054-AE6E-2B48-A4C4-1CC0C4AFCAA0}" destId="{E40218B0-5931-BA45-BE55-A5ABE932EBAD}" srcOrd="0" destOrd="0" parTransId="{51691CE5-A205-2E4C-A1E7-B3D6AD39BF91}" sibTransId="{18761C68-CF4C-0044-B4EE-B2822D429780}"/>
    <dgm:cxn modelId="{5980ED08-4F98-7747-A4C1-EA1B29437E32}" type="presParOf" srcId="{E32495C9-7C6B-1E4A-9FA6-62C36E69FBFB}" destId="{9088F953-6641-504D-A019-7B9524778759}" srcOrd="0" destOrd="0" presId="urn:microsoft.com/office/officeart/2005/8/layout/chevron1"/>
    <dgm:cxn modelId="{454964B8-ABA0-AA49-98EE-2397DD0445AF}" type="presParOf" srcId="{9088F953-6641-504D-A019-7B9524778759}" destId="{26414B5B-DA43-014C-B392-B9D0DB33E14F}" srcOrd="0" destOrd="0" presId="urn:microsoft.com/office/officeart/2005/8/layout/chevron1"/>
    <dgm:cxn modelId="{145D15DE-7AC3-6844-AABE-BB355C7CB176}" type="presParOf" srcId="{9088F953-6641-504D-A019-7B9524778759}" destId="{632C119F-452A-CF4C-B1FE-F9621E6E70F4}" srcOrd="1" destOrd="0" presId="urn:microsoft.com/office/officeart/2005/8/layout/chevron1"/>
    <dgm:cxn modelId="{364EF9EC-F32B-5943-BBE7-B62E66716DFB}" type="presParOf" srcId="{E32495C9-7C6B-1E4A-9FA6-62C36E69FBFB}" destId="{C2C71552-71E4-1346-AA2B-A35947E4897E}" srcOrd="1" destOrd="0" presId="urn:microsoft.com/office/officeart/2005/8/layout/chevron1"/>
    <dgm:cxn modelId="{51BA0AA9-933E-6C47-95CA-EBA5BC0FEB77}" type="presParOf" srcId="{E32495C9-7C6B-1E4A-9FA6-62C36E69FBFB}" destId="{A45D1286-BED8-5B41-8BA9-14C5ACEAB832}" srcOrd="2" destOrd="0" presId="urn:microsoft.com/office/officeart/2005/8/layout/chevron1"/>
    <dgm:cxn modelId="{FB1CAA55-9226-D547-9959-7B974032E1C7}" type="presParOf" srcId="{A45D1286-BED8-5B41-8BA9-14C5ACEAB832}" destId="{1425AED8-EDE6-C746-AD64-BA16773A3389}" srcOrd="0" destOrd="0" presId="urn:microsoft.com/office/officeart/2005/8/layout/chevron1"/>
    <dgm:cxn modelId="{41872FFD-577B-114E-B3DD-091CBB929103}" type="presParOf" srcId="{A45D1286-BED8-5B41-8BA9-14C5ACEAB832}" destId="{270F42BF-70F8-7A4A-8F07-A1B788BF6C06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14B5B-DA43-014C-B392-B9D0DB33E14F}">
      <dsp:nvSpPr>
        <dsp:cNvPr id="0" name=""/>
        <dsp:cNvSpPr/>
      </dsp:nvSpPr>
      <dsp:spPr>
        <a:xfrm>
          <a:off x="220696" y="24042"/>
          <a:ext cx="3138838" cy="129585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Execution</a:t>
          </a:r>
          <a:endParaRPr lang="en-US" sz="1800" kern="1200" dirty="0"/>
        </a:p>
      </dsp:txBody>
      <dsp:txXfrm>
        <a:off x="868625" y="24042"/>
        <a:ext cx="1842981" cy="1295857"/>
      </dsp:txXfrm>
    </dsp:sp>
    <dsp:sp modelId="{632C119F-452A-CF4C-B1FE-F9621E6E70F4}">
      <dsp:nvSpPr>
        <dsp:cNvPr id="0" name=""/>
        <dsp:cNvSpPr/>
      </dsp:nvSpPr>
      <dsp:spPr>
        <a:xfrm>
          <a:off x="366586" y="1469291"/>
          <a:ext cx="3046682" cy="83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u="none" kern="1200" dirty="0" smtClean="0"/>
            <a:t>Read an object</a:t>
          </a:r>
          <a:endParaRPr lang="en-US" sz="1800" i="1" u="none" kern="1200" dirty="0"/>
        </a:p>
      </dsp:txBody>
      <dsp:txXfrm>
        <a:off x="366586" y="1469291"/>
        <a:ext cx="3046682" cy="837000"/>
      </dsp:txXfrm>
    </dsp:sp>
    <dsp:sp modelId="{1425AED8-EDE6-C746-AD64-BA16773A3389}">
      <dsp:nvSpPr>
        <dsp:cNvPr id="0" name=""/>
        <dsp:cNvSpPr/>
      </dsp:nvSpPr>
      <dsp:spPr>
        <a:xfrm>
          <a:off x="3452302" y="31106"/>
          <a:ext cx="3201226" cy="129600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Termination</a:t>
          </a:r>
          <a:endParaRPr lang="en-US" sz="1800" kern="1200" dirty="0"/>
        </a:p>
      </dsp:txBody>
      <dsp:txXfrm>
        <a:off x="4100302" y="31106"/>
        <a:ext cx="1905226" cy="1296000"/>
      </dsp:txXfrm>
    </dsp:sp>
    <dsp:sp modelId="{270F42BF-70F8-7A4A-8F07-A1B788BF6C06}">
      <dsp:nvSpPr>
        <dsp:cNvPr id="0" name=""/>
        <dsp:cNvSpPr/>
      </dsp:nvSpPr>
      <dsp:spPr>
        <a:xfrm>
          <a:off x="3777695" y="1480813"/>
          <a:ext cx="2855387" cy="83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u="none" kern="1200" dirty="0" smtClean="0"/>
            <a:t>Certification</a:t>
          </a:r>
          <a:endParaRPr lang="en-US" sz="1800" i="1" u="non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u="none" kern="1200" dirty="0" smtClean="0"/>
            <a:t>Atomic Commitment</a:t>
          </a:r>
          <a:endParaRPr lang="en-US" sz="1800" i="1" u="none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u="none" kern="1200" dirty="0" err="1" smtClean="0"/>
            <a:t>Commutativity</a:t>
          </a:r>
          <a:endParaRPr lang="en-US" sz="1800" i="1" u="none" kern="1200" dirty="0"/>
        </a:p>
      </dsp:txBody>
      <dsp:txXfrm>
        <a:off x="3777695" y="1480813"/>
        <a:ext cx="2855387" cy="83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EED3C-8A46-204F-BE19-DD5A0E17A19B}" type="datetimeFigureOut">
              <a:rPr lang="en-US" smtClean="0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FF085-38C0-E74C-9BD8-64B4F887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94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347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2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62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621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1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4526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So, here is our middleware that we built based</a:t>
            </a:r>
            <a:r>
              <a:rPr lang="en-US" baseline="0" dirty="0" smtClean="0"/>
              <a:t> on our insight.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Pstore</a:t>
            </a:r>
            <a:r>
              <a:rPr lang="en-US" baseline="0" dirty="0" smtClean="0"/>
              <a:t> read rule with GMU</a:t>
            </a:r>
          </a:p>
          <a:p>
            <a:r>
              <a:rPr lang="en-US" baseline="0" dirty="0" smtClean="0"/>
              <a:t>=&gt; Around 70% improvement with 90% local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1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9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0862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0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62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62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3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27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0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3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4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5067" y="6333068"/>
            <a:ext cx="5046133" cy="3884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6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0" y="2092178"/>
            <a:ext cx="8662736" cy="1759462"/>
          </a:xfrm>
        </p:spPr>
        <p:txBody>
          <a:bodyPr>
            <a:noAutofit/>
          </a:bodyPr>
          <a:lstStyle/>
          <a:p>
            <a:r>
              <a:rPr lang="en-US" sz="4000" b="1" dirty="0"/>
              <a:t>G-</a:t>
            </a:r>
            <a:r>
              <a:rPr lang="en-US" sz="4000" b="1" dirty="0" smtClean="0"/>
              <a:t>DUR</a:t>
            </a:r>
            <a:br>
              <a:rPr lang="en-US" sz="4000" b="1" dirty="0" smtClean="0"/>
            </a:br>
            <a:r>
              <a:rPr lang="en-US" sz="4000" b="1" dirty="0" smtClean="0"/>
              <a:t>A </a:t>
            </a:r>
            <a:r>
              <a:rPr lang="en-US" sz="4000" b="1" dirty="0"/>
              <a:t>Middleware for Assembling, Analyzing, and Improving Transactional </a:t>
            </a:r>
            <a:r>
              <a:rPr lang="en-US" sz="4000" b="1" dirty="0" smtClean="0"/>
              <a:t>Protocols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618" y="4143375"/>
            <a:ext cx="8439597" cy="1820457"/>
          </a:xfrm>
        </p:spPr>
        <p:txBody>
          <a:bodyPr>
            <a:normAutofit/>
          </a:bodyPr>
          <a:lstStyle/>
          <a:p>
            <a:r>
              <a:rPr lang="en-US" sz="1900" i="1" dirty="0" err="1"/>
              <a:t>Masoud</a:t>
            </a:r>
            <a:r>
              <a:rPr lang="en-US" sz="1900" i="1" dirty="0"/>
              <a:t> </a:t>
            </a:r>
            <a:r>
              <a:rPr lang="en-US" sz="1900" i="1" dirty="0" err="1"/>
              <a:t>Saeida</a:t>
            </a:r>
            <a:r>
              <a:rPr lang="en-US" sz="1900" i="1" dirty="0"/>
              <a:t> </a:t>
            </a:r>
            <a:r>
              <a:rPr lang="en-US" sz="1900" i="1" dirty="0" err="1" smtClean="0"/>
              <a:t>Ardekani</a:t>
            </a:r>
            <a:r>
              <a:rPr lang="en-US" sz="1900" i="1" baseline="30000" dirty="0" smtClean="0"/>
              <a:t>*</a:t>
            </a:r>
            <a:r>
              <a:rPr lang="en-US" sz="1900" i="1" dirty="0" smtClean="0"/>
              <a:t>, </a:t>
            </a:r>
            <a:r>
              <a:rPr lang="en-US" sz="1900" dirty="0"/>
              <a:t>INRIA &amp; UPMC-</a:t>
            </a:r>
            <a:r>
              <a:rPr lang="en-US" sz="1900" dirty="0" smtClean="0"/>
              <a:t>Lip6 </a:t>
            </a:r>
          </a:p>
          <a:p>
            <a:r>
              <a:rPr lang="en-US" sz="1900" dirty="0" smtClean="0"/>
              <a:t>Pierre </a:t>
            </a:r>
            <a:r>
              <a:rPr lang="en-US" sz="1900" dirty="0"/>
              <a:t>Sutra, </a:t>
            </a:r>
            <a:r>
              <a:rPr lang="en-US" sz="1900" dirty="0" err="1"/>
              <a:t>Université</a:t>
            </a:r>
            <a:r>
              <a:rPr lang="en-US" sz="1900" dirty="0"/>
              <a:t>  de </a:t>
            </a:r>
            <a:r>
              <a:rPr lang="en-US" sz="1900" dirty="0" smtClean="0"/>
              <a:t>Neuchâtel</a:t>
            </a:r>
          </a:p>
          <a:p>
            <a:r>
              <a:rPr lang="en-US" sz="1900" dirty="0"/>
              <a:t>Marc Shapiro, INRIA &amp; UPMC-Lip6</a:t>
            </a:r>
          </a:p>
          <a:p>
            <a:endParaRPr lang="en-US" sz="1900" dirty="0" smtClean="0"/>
          </a:p>
          <a:p>
            <a:r>
              <a:rPr lang="en-US" dirty="0" smtClean="0"/>
              <a:t>* now @ Purdue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 descr="C:\Users\masoud\Downloads\logo_INR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812" y="343186"/>
            <a:ext cx="2478246" cy="978149"/>
          </a:xfrm>
          <a:prstGeom prst="rect">
            <a:avLst/>
          </a:prstGeom>
          <a:noFill/>
        </p:spPr>
      </p:pic>
      <p:pic>
        <p:nvPicPr>
          <p:cNvPr id="8" name="Picture 7" descr="C:\Users\masoud\Downloads\LOGO-UPM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853" y="236153"/>
            <a:ext cx="2240963" cy="1111106"/>
          </a:xfrm>
          <a:prstGeom prst="rect">
            <a:avLst/>
          </a:prstGeom>
          <a:noFill/>
        </p:spPr>
      </p:pic>
      <p:pic>
        <p:nvPicPr>
          <p:cNvPr id="4" name="Picture 3" descr="unin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62" y="251366"/>
            <a:ext cx="1654161" cy="105838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63504"/>
            <a:ext cx="7886700" cy="936621"/>
          </a:xfrm>
        </p:spPr>
        <p:txBody>
          <a:bodyPr/>
          <a:lstStyle/>
          <a:p>
            <a:r>
              <a:rPr lang="en-US" dirty="0" smtClean="0"/>
              <a:t>Evaluation Setup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33405" y="1085850"/>
            <a:ext cx="5627771" cy="1549400"/>
          </a:xfrm>
        </p:spPr>
        <p:txBody>
          <a:bodyPr/>
          <a:lstStyle/>
          <a:p>
            <a:r>
              <a:rPr lang="en-US" dirty="0" smtClean="0"/>
              <a:t>4 Sites in Grid’5000</a:t>
            </a:r>
            <a:endParaRPr lang="en-US" dirty="0"/>
          </a:p>
          <a:p>
            <a:r>
              <a:rPr lang="en-US" dirty="0" smtClean="0"/>
              <a:t>Clients distributed uniformly among sites</a:t>
            </a:r>
            <a:endParaRPr lang="en-US" dirty="0"/>
          </a:p>
          <a:p>
            <a:r>
              <a:rPr lang="en-US" dirty="0" smtClean="0"/>
              <a:t>Modified YCSB benchmark [SOCC’10]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01/10/13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Non-Monotonic Snapshot Isolation                                   Masoud Saeida Ardekani</a:t>
            </a:r>
            <a:endParaRPr lang="en-US" dirty="0"/>
          </a:p>
        </p:txBody>
      </p:sp>
      <p:pic>
        <p:nvPicPr>
          <p:cNvPr id="5" name="Picture 4" descr="france-contour-1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2" y="3238500"/>
            <a:ext cx="3046375" cy="2857500"/>
          </a:xfrm>
          <a:prstGeom prst="rect">
            <a:avLst/>
          </a:prstGeom>
        </p:spPr>
      </p:pic>
      <p:pic>
        <p:nvPicPr>
          <p:cNvPr id="9" name="Picture 8" descr="france-contour-1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87" y="3152775"/>
            <a:ext cx="3046375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5250" y="2619375"/>
            <a:ext cx="2342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Disaster Prone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70525" y="2581275"/>
            <a:ext cx="265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Disaster Tolerant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746125" y="347662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13" name="Can 12"/>
          <p:cNvSpPr/>
          <p:nvPr/>
        </p:nvSpPr>
        <p:spPr>
          <a:xfrm>
            <a:off x="3295650" y="331152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14" name="Can 13"/>
          <p:cNvSpPr/>
          <p:nvPr/>
        </p:nvSpPr>
        <p:spPr>
          <a:xfrm>
            <a:off x="1384300" y="540067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</a:t>
            </a:r>
          </a:p>
        </p:txBody>
      </p:sp>
      <p:sp>
        <p:nvSpPr>
          <p:cNvPr id="15" name="Can 14"/>
          <p:cNvSpPr/>
          <p:nvPr/>
        </p:nvSpPr>
        <p:spPr>
          <a:xfrm>
            <a:off x="3663950" y="520382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18" name="Can 17"/>
          <p:cNvSpPr/>
          <p:nvPr/>
        </p:nvSpPr>
        <p:spPr>
          <a:xfrm>
            <a:off x="5019216" y="356552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19" name="Can 18"/>
          <p:cNvSpPr/>
          <p:nvPr/>
        </p:nvSpPr>
        <p:spPr>
          <a:xfrm>
            <a:off x="7568741" y="340042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20" name="Can 19"/>
          <p:cNvSpPr/>
          <p:nvPr/>
        </p:nvSpPr>
        <p:spPr>
          <a:xfrm>
            <a:off x="5657391" y="548957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</a:t>
            </a:r>
          </a:p>
        </p:txBody>
      </p:sp>
      <p:sp>
        <p:nvSpPr>
          <p:cNvPr id="21" name="Can 20"/>
          <p:cNvSpPr/>
          <p:nvPr/>
        </p:nvSpPr>
        <p:spPr>
          <a:xfrm>
            <a:off x="7937041" y="529272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Z</a:t>
            </a:r>
          </a:p>
        </p:txBody>
      </p:sp>
      <p:sp>
        <p:nvSpPr>
          <p:cNvPr id="23" name="Can 22"/>
          <p:cNvSpPr/>
          <p:nvPr/>
        </p:nvSpPr>
        <p:spPr>
          <a:xfrm>
            <a:off x="5409741" y="371792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24" name="Can 23"/>
          <p:cNvSpPr/>
          <p:nvPr/>
        </p:nvSpPr>
        <p:spPr>
          <a:xfrm>
            <a:off x="7959266" y="355282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</a:t>
            </a:r>
          </a:p>
        </p:txBody>
      </p:sp>
      <p:sp>
        <p:nvSpPr>
          <p:cNvPr id="25" name="Can 24"/>
          <p:cNvSpPr/>
          <p:nvPr/>
        </p:nvSpPr>
        <p:spPr>
          <a:xfrm>
            <a:off x="6047916" y="564197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26" name="Can 25"/>
          <p:cNvSpPr/>
          <p:nvPr/>
        </p:nvSpPr>
        <p:spPr>
          <a:xfrm>
            <a:off x="8327566" y="5445125"/>
            <a:ext cx="412750" cy="6191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0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753" y="73030"/>
            <a:ext cx="7886700" cy="73659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Comparing Protocols in Disaster Prone Rep.</a:t>
            </a:r>
            <a:endParaRPr lang="en-US" sz="3200" dirty="0"/>
          </a:p>
        </p:txBody>
      </p:sp>
      <p:pic>
        <p:nvPicPr>
          <p:cNvPr id="7" name="Picture 6" descr="Screen Shot 2014-09-09 at 12.0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" y="1426376"/>
            <a:ext cx="7151521" cy="1903851"/>
          </a:xfrm>
          <a:prstGeom prst="rect">
            <a:avLst/>
          </a:prstGeom>
        </p:spPr>
      </p:pic>
      <p:pic>
        <p:nvPicPr>
          <p:cNvPr id="8" name="Picture 7" descr="Screen Shot 2014-09-09 at 12.09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" y="3644724"/>
            <a:ext cx="7107728" cy="2704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926080" y="3313575"/>
            <a:ext cx="5020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Termination Latency of Update Transactions (</a:t>
            </a:r>
            <a:r>
              <a:rPr lang="en-US" sz="1600" dirty="0" err="1" smtClean="0"/>
              <a:t>ms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386548" y="1259103"/>
            <a:ext cx="517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 Update transactions and 90% Read-only transactions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74727" y="3512559"/>
            <a:ext cx="517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30% Update transactions and 70% Read-only transactions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5133" y="699155"/>
            <a:ext cx="2730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Read Operations for R-O </a:t>
            </a:r>
            <a:r>
              <a:rPr lang="en-US" dirty="0" err="1" smtClean="0"/>
              <a:t>txn</a:t>
            </a:r>
            <a:endParaRPr lang="en-US" dirty="0" smtClean="0"/>
          </a:p>
          <a:p>
            <a:r>
              <a:rPr lang="en-US" dirty="0" smtClean="0"/>
              <a:t>1 Read, 1 Update for UP </a:t>
            </a:r>
            <a:r>
              <a:rPr lang="en-US" dirty="0" err="1" smtClean="0"/>
              <a:t>txn</a:t>
            </a:r>
            <a:endParaRPr lang="en-US" dirty="0"/>
          </a:p>
        </p:txBody>
      </p:sp>
      <p:pic>
        <p:nvPicPr>
          <p:cNvPr id="14" name="Picture 13" descr="Screen Shot 2014-09-09 at 12.26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3" y="5732240"/>
            <a:ext cx="8432800" cy="7066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7753" y="6356352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24803" y="5728505"/>
            <a:ext cx="7696200" cy="583395"/>
            <a:chOff x="635000" y="5728505"/>
            <a:chExt cx="7696200" cy="583395"/>
          </a:xfrm>
        </p:grpSpPr>
        <p:sp>
          <p:nvSpPr>
            <p:cNvPr id="13" name="Rectangle 12"/>
            <p:cNvSpPr/>
            <p:nvPr/>
          </p:nvSpPr>
          <p:spPr>
            <a:xfrm>
              <a:off x="635000" y="58039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Serrano-SI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8900" y="5728505"/>
              <a:ext cx="1382042" cy="329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P-Store-SER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38700" y="57785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GMU-US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69100" y="5765800"/>
              <a:ext cx="1562100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rgbClr val="000000"/>
                  </a:solidFill>
                </a:rPr>
                <a:t>Jessy</a:t>
              </a:r>
              <a:r>
                <a:rPr lang="en-US" sz="1600" dirty="0" smtClean="0">
                  <a:solidFill>
                    <a:srgbClr val="000000"/>
                  </a:solidFill>
                </a:rPr>
                <a:t>-NMSI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04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RC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416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Walter-PSI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64100" y="60452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SDUR-SER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2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77" y="90398"/>
            <a:ext cx="7886700" cy="6415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Consistency (Isolation level) Hierarchy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26436" y="1344983"/>
            <a:ext cx="6245939" cy="4592267"/>
            <a:chOff x="2771061" y="1471983"/>
            <a:chExt cx="6245939" cy="4592267"/>
          </a:xfrm>
        </p:grpSpPr>
        <p:sp>
          <p:nvSpPr>
            <p:cNvPr id="3" name="Rounded Rectangle 2"/>
            <p:cNvSpPr/>
            <p:nvPr/>
          </p:nvSpPr>
          <p:spPr>
            <a:xfrm>
              <a:off x="3073400" y="2095499"/>
              <a:ext cx="5943600" cy="3968751"/>
            </a:xfrm>
            <a:prstGeom prst="round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71061" y="1471983"/>
              <a:ext cx="6238127" cy="4081760"/>
              <a:chOff x="2771061" y="1471983"/>
              <a:chExt cx="6238127" cy="408176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7026545" y="2695590"/>
                <a:ext cx="0" cy="479563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4589448" y="1471983"/>
                <a:ext cx="3040749" cy="3000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000000"/>
                    </a:solidFill>
                  </a:rPr>
                  <a:t>Strict </a:t>
                </a:r>
                <a:r>
                  <a:rPr lang="en-US" sz="1500" dirty="0" err="1">
                    <a:solidFill>
                      <a:srgbClr val="000000"/>
                    </a:solidFill>
                  </a:rPr>
                  <a:t>Serializability</a:t>
                </a:r>
                <a:r>
                  <a:rPr lang="en-US" sz="1500" dirty="0">
                    <a:solidFill>
                      <a:srgbClr val="000000"/>
                    </a:solidFill>
                  </a:rPr>
                  <a:t> (SSER)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5330969" y="1815919"/>
                <a:ext cx="323295" cy="525756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544197" y="2336310"/>
                <a:ext cx="2552359" cy="3000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000000"/>
                    </a:solidFill>
                  </a:rPr>
                  <a:t>Snapshot Isolation (SI)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6598470" y="1840819"/>
                <a:ext cx="280199" cy="487627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094304" y="2335002"/>
                <a:ext cx="2297937" cy="3000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500" dirty="0" err="1"/>
                  <a:t>Serializability</a:t>
                </a:r>
                <a:r>
                  <a:rPr lang="en-US" sz="1500" dirty="0"/>
                  <a:t> (SER)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69501" y="3213112"/>
                <a:ext cx="3039687" cy="3000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000000"/>
                    </a:solidFill>
                  </a:rPr>
                  <a:t>Update </a:t>
                </a:r>
                <a:r>
                  <a:rPr lang="en-US" sz="1500" dirty="0" err="1">
                    <a:solidFill>
                      <a:srgbClr val="000000"/>
                    </a:solidFill>
                  </a:rPr>
                  <a:t>Serializability</a:t>
                </a:r>
                <a:r>
                  <a:rPr lang="en-US" sz="1500" dirty="0">
                    <a:solidFill>
                      <a:srgbClr val="000000"/>
                    </a:solidFill>
                  </a:rPr>
                  <a:t> (US)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71061" y="3231381"/>
                <a:ext cx="3718506" cy="53091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rgbClr val="000000"/>
                    </a:solidFill>
                  </a:rPr>
                  <a:t>Parallel Snapshot Isolation (PSI</a:t>
                </a:r>
                <a:r>
                  <a:rPr lang="en-US" sz="15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algn="ctr"/>
                <a:r>
                  <a:rPr lang="en-US" sz="1500" dirty="0" smtClean="0">
                    <a:solidFill>
                      <a:srgbClr val="000000"/>
                    </a:solidFill>
                  </a:rPr>
                  <a:t>[SOSP’11]</a:t>
                </a:r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4841475" y="2661891"/>
                <a:ext cx="8265" cy="513262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057062" y="5211881"/>
                <a:ext cx="0" cy="341862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prstDash val="sysDot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4696898" y="5680687"/>
              <a:ext cx="3159252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</a:rPr>
                <a:t>Read </a:t>
              </a:r>
              <a:r>
                <a:rPr lang="en-US" sz="1800" dirty="0" smtClean="0">
                  <a:solidFill>
                    <a:schemeClr val="bg2">
                      <a:lumMod val="25000"/>
                    </a:schemeClr>
                  </a:solidFill>
                </a:rPr>
                <a:t>Committed (RC)</a:t>
              </a:r>
              <a:endParaRPr lang="en-US" sz="1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4289" y="4217265"/>
              <a:ext cx="4153657" cy="5309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rgbClr val="000000"/>
                  </a:solidFill>
                </a:rPr>
                <a:t>Non-monotonic Snapshot Isolation (NMSI)</a:t>
              </a:r>
            </a:p>
            <a:p>
              <a:pPr algn="ctr"/>
              <a:r>
                <a:rPr lang="en-US" sz="1500" dirty="0" smtClean="0">
                  <a:solidFill>
                    <a:srgbClr val="000000"/>
                  </a:solidFill>
                </a:rPr>
                <a:t>[SRDS’13]</a:t>
              </a:r>
              <a:endParaRPr lang="en-US" sz="1500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7006978" y="3800536"/>
              <a:ext cx="0" cy="479563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821908" y="3766837"/>
              <a:ext cx="8265" cy="51326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254000" y="777875"/>
            <a:ext cx="889000" cy="558799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2142420" y="3367933"/>
            <a:ext cx="567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Easier Coding and Reasoning for App</a:t>
            </a:r>
            <a:endParaRPr lang="en-US" sz="2400" dirty="0"/>
          </a:p>
        </p:txBody>
      </p:sp>
      <p:sp>
        <p:nvSpPr>
          <p:cNvPr id="30" name="Up Arrow 29"/>
          <p:cNvSpPr/>
          <p:nvPr/>
        </p:nvSpPr>
        <p:spPr>
          <a:xfrm flipV="1">
            <a:off x="7851775" y="762000"/>
            <a:ext cx="889000" cy="5572124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5750154" y="3123458"/>
            <a:ext cx="5120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Scalability and Performance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3999" y="2889250"/>
            <a:ext cx="6127751" cy="841375"/>
          </a:xfrm>
          <a:prstGeom prst="round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63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753" y="73030"/>
            <a:ext cx="7886700" cy="73659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Comparing Protocols in Disaster Prone Rep.</a:t>
            </a:r>
            <a:endParaRPr lang="en-US" sz="3200" dirty="0"/>
          </a:p>
        </p:txBody>
      </p:sp>
      <p:pic>
        <p:nvPicPr>
          <p:cNvPr id="7" name="Picture 6" descr="Screen Shot 2014-09-09 at 12.0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" y="1426376"/>
            <a:ext cx="7151521" cy="1903851"/>
          </a:xfrm>
          <a:prstGeom prst="rect">
            <a:avLst/>
          </a:prstGeom>
        </p:spPr>
      </p:pic>
      <p:pic>
        <p:nvPicPr>
          <p:cNvPr id="8" name="Picture 7" descr="Screen Shot 2014-09-09 at 12.09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" y="3644724"/>
            <a:ext cx="7107728" cy="2704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926080" y="3313575"/>
            <a:ext cx="5020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Termination Latency of Update Transactions (</a:t>
            </a:r>
            <a:r>
              <a:rPr lang="en-US" sz="1600" dirty="0" err="1" smtClean="0"/>
              <a:t>ms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386548" y="1259103"/>
            <a:ext cx="517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 Update transactions and 90% Read-only transactions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74727" y="3512559"/>
            <a:ext cx="517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30% Update transactions and 70% Read-only transactions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5133" y="699155"/>
            <a:ext cx="2730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Read Operations for R-O </a:t>
            </a:r>
            <a:r>
              <a:rPr lang="en-US" dirty="0" err="1" smtClean="0"/>
              <a:t>txn</a:t>
            </a:r>
            <a:endParaRPr lang="en-US" dirty="0" smtClean="0"/>
          </a:p>
          <a:p>
            <a:r>
              <a:rPr lang="en-US" dirty="0" smtClean="0"/>
              <a:t>1 Read, 1 Update for UP </a:t>
            </a:r>
            <a:r>
              <a:rPr lang="en-US" dirty="0" err="1" smtClean="0"/>
              <a:t>txn</a:t>
            </a:r>
            <a:endParaRPr lang="en-US" dirty="0"/>
          </a:p>
        </p:txBody>
      </p:sp>
      <p:pic>
        <p:nvPicPr>
          <p:cNvPr id="14" name="Picture 13" descr="Screen Shot 2014-09-09 at 12.26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3" y="5732240"/>
            <a:ext cx="8432800" cy="7066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7753" y="6356352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24803" y="5728505"/>
            <a:ext cx="7696200" cy="583395"/>
            <a:chOff x="635000" y="5728505"/>
            <a:chExt cx="7696200" cy="583395"/>
          </a:xfrm>
        </p:grpSpPr>
        <p:sp>
          <p:nvSpPr>
            <p:cNvPr id="13" name="Rectangle 12"/>
            <p:cNvSpPr/>
            <p:nvPr/>
          </p:nvSpPr>
          <p:spPr>
            <a:xfrm>
              <a:off x="635000" y="58039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Serrano-SI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8900" y="5728505"/>
              <a:ext cx="1382042" cy="329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P-Store-SER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38700" y="57785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GMU-US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69100" y="5765800"/>
              <a:ext cx="1562100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rgbClr val="000000"/>
                  </a:solidFill>
                </a:rPr>
                <a:t>Jessy</a:t>
              </a:r>
              <a:r>
                <a:rPr lang="en-US" sz="1600" dirty="0" smtClean="0">
                  <a:solidFill>
                    <a:srgbClr val="000000"/>
                  </a:solidFill>
                </a:rPr>
                <a:t>-NMSI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04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RC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416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Walter-PSI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64100" y="60452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SDUR-SER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956954" y="539655"/>
            <a:ext cx="3364879" cy="3581493"/>
            <a:chOff x="3867151" y="539655"/>
            <a:chExt cx="3364879" cy="3581493"/>
          </a:xfrm>
        </p:grpSpPr>
        <p:sp>
          <p:nvSpPr>
            <p:cNvPr id="24" name="Left Arrow 23"/>
            <p:cNvSpPr/>
            <p:nvPr/>
          </p:nvSpPr>
          <p:spPr>
            <a:xfrm rot="18072286">
              <a:off x="5135038" y="1000909"/>
              <a:ext cx="1695245" cy="772738"/>
            </a:xfrm>
            <a:prstGeom prst="lef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GMU-US</a:t>
              </a:r>
            </a:p>
          </p:txBody>
        </p:sp>
        <p:sp>
          <p:nvSpPr>
            <p:cNvPr id="25" name="Left Arrow 24"/>
            <p:cNvSpPr/>
            <p:nvPr/>
          </p:nvSpPr>
          <p:spPr>
            <a:xfrm rot="18072286">
              <a:off x="6001361" y="1189163"/>
              <a:ext cx="1718217" cy="743120"/>
            </a:xfrm>
            <a:prstGeom prst="leftArrow">
              <a:avLst/>
            </a:prstGeom>
            <a:solidFill>
              <a:srgbClr val="DA6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Walter-PSI</a:t>
              </a:r>
            </a:p>
          </p:txBody>
        </p:sp>
        <p:sp>
          <p:nvSpPr>
            <p:cNvPr id="26" name="Left Arrow 25"/>
            <p:cNvSpPr/>
            <p:nvPr/>
          </p:nvSpPr>
          <p:spPr>
            <a:xfrm rot="18072286">
              <a:off x="3594101" y="3479799"/>
              <a:ext cx="800100" cy="254000"/>
            </a:xfrm>
            <a:prstGeom prst="leftArrow">
              <a:avLst/>
            </a:prstGeom>
            <a:solidFill>
              <a:srgbClr val="DA6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Arrow 26"/>
            <p:cNvSpPr/>
            <p:nvPr/>
          </p:nvSpPr>
          <p:spPr>
            <a:xfrm rot="18072286">
              <a:off x="4013200" y="3594098"/>
              <a:ext cx="800100" cy="254000"/>
            </a:xfrm>
            <a:prstGeom prst="lef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5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65129"/>
            <a:ext cx="8686800" cy="1325563"/>
          </a:xfrm>
        </p:spPr>
        <p:txBody>
          <a:bodyPr/>
          <a:lstStyle/>
          <a:p>
            <a:r>
              <a:rPr lang="en-US" u="sng" dirty="0" smtClean="0"/>
              <a:t>Genuine</a:t>
            </a:r>
            <a:r>
              <a:rPr lang="en-US" dirty="0" smtClean="0"/>
              <a:t> Partial Replication (GPR) [</a:t>
            </a:r>
            <a:r>
              <a:rPr lang="en-US" dirty="0"/>
              <a:t>Schiper’10]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76370" y="4419236"/>
            <a:ext cx="319563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56494" y="5398239"/>
            <a:ext cx="33171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1402" y="2907936"/>
            <a:ext cx="330219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393700" y="4097329"/>
            <a:ext cx="708473" cy="5268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8" name="Can 27"/>
          <p:cNvSpPr/>
          <p:nvPr/>
        </p:nvSpPr>
        <p:spPr>
          <a:xfrm>
            <a:off x="393700" y="4964900"/>
            <a:ext cx="708473" cy="5268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9" name="Can 28"/>
          <p:cNvSpPr/>
          <p:nvPr/>
        </p:nvSpPr>
        <p:spPr>
          <a:xfrm>
            <a:off x="381000" y="2573329"/>
            <a:ext cx="708473" cy="5268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71402" y="2272936"/>
            <a:ext cx="330219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381000" y="1938329"/>
            <a:ext cx="708473" cy="5268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76370" y="3822336"/>
            <a:ext cx="319563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393700" y="3500429"/>
            <a:ext cx="708473" cy="5268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56494" y="6058639"/>
            <a:ext cx="33171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an 20"/>
          <p:cNvSpPr/>
          <p:nvPr/>
        </p:nvSpPr>
        <p:spPr>
          <a:xfrm>
            <a:off x="393700" y="5625300"/>
            <a:ext cx="708473" cy="5268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0" name="Cloud 29"/>
          <p:cNvSpPr/>
          <p:nvPr/>
        </p:nvSpPr>
        <p:spPr>
          <a:xfrm>
            <a:off x="1727200" y="1765300"/>
            <a:ext cx="1028700" cy="3035300"/>
          </a:xfrm>
          <a:prstGeom prst="cloud">
            <a:avLst/>
          </a:prstGeom>
          <a:solidFill>
            <a:srgbClr val="F4B18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X++</a:t>
            </a:r>
          </a:p>
          <a:p>
            <a:pPr algn="ctr"/>
            <a:r>
              <a:rPr lang="en-US" sz="1600" dirty="0" smtClean="0"/>
              <a:t>Y--</a:t>
            </a:r>
            <a:endParaRPr lang="en-US" sz="1600" dirty="0"/>
          </a:p>
        </p:txBody>
      </p:sp>
      <p:sp>
        <p:nvSpPr>
          <p:cNvPr id="31" name="Cloud 30"/>
          <p:cNvSpPr/>
          <p:nvPr/>
        </p:nvSpPr>
        <p:spPr>
          <a:xfrm>
            <a:off x="1676400" y="5067300"/>
            <a:ext cx="1028700" cy="13843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Z++</a:t>
            </a:r>
            <a:endParaRPr lang="en-US" sz="1600" dirty="0"/>
          </a:p>
        </p:txBody>
      </p:sp>
      <p:sp>
        <p:nvSpPr>
          <p:cNvPr id="32" name="Cloud 31"/>
          <p:cNvSpPr/>
          <p:nvPr/>
        </p:nvSpPr>
        <p:spPr>
          <a:xfrm>
            <a:off x="3022599" y="1905000"/>
            <a:ext cx="1438275" cy="1358900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X=X+2</a:t>
            </a:r>
            <a:endParaRPr lang="en-US" sz="1600" dirty="0"/>
          </a:p>
        </p:txBody>
      </p:sp>
      <p:sp>
        <p:nvSpPr>
          <p:cNvPr id="33" name="Cloud 32"/>
          <p:cNvSpPr/>
          <p:nvPr/>
        </p:nvSpPr>
        <p:spPr>
          <a:xfrm>
            <a:off x="2959099" y="3530600"/>
            <a:ext cx="1216025" cy="12954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Y=Y-3</a:t>
            </a:r>
            <a:endParaRPr lang="en-US" sz="1600" dirty="0"/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4343400" y="2097692"/>
            <a:ext cx="4800600" cy="310084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Only </a:t>
            </a:r>
            <a:r>
              <a:rPr lang="en-US" dirty="0"/>
              <a:t>replicas of objects read or written inside </a:t>
            </a:r>
            <a:r>
              <a:rPr lang="en-US" dirty="0" smtClean="0"/>
              <a:t>transaction communicate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Non</a:t>
            </a:r>
            <a:r>
              <a:rPr lang="en-US" dirty="0"/>
              <a:t>-conflicting transactions do not </a:t>
            </a:r>
            <a:r>
              <a:rPr lang="en-US" dirty="0" smtClean="0"/>
              <a:t>interfere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More Parallelism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Disjoint-Access-Parallelism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In the next slide we compare a GPR protocol with a non-</a:t>
            </a:r>
            <a:r>
              <a:rPr lang="en-US" dirty="0" smtClean="0"/>
              <a:t>GPR protocol</a:t>
            </a:r>
            <a:endParaRPr lang="en-US" dirty="0" smtClean="0">
              <a:sym typeface="Wingdings"/>
            </a:endParaRPr>
          </a:p>
          <a:p>
            <a:pPr lvl="1"/>
            <a:endParaRPr lang="en-US" dirty="0">
              <a:ea typeface="Wingdings"/>
              <a:cs typeface="Wingdings"/>
              <a:sym typeface="Wingdings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753" y="73030"/>
            <a:ext cx="7886700" cy="73659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Comparing Protocols in Disaster Prone Rep.</a:t>
            </a:r>
            <a:endParaRPr lang="en-US" sz="3200" dirty="0"/>
          </a:p>
        </p:txBody>
      </p:sp>
      <p:pic>
        <p:nvPicPr>
          <p:cNvPr id="7" name="Picture 6" descr="Screen Shot 2014-09-09 at 12.0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" y="1426376"/>
            <a:ext cx="7151521" cy="1903851"/>
          </a:xfrm>
          <a:prstGeom prst="rect">
            <a:avLst/>
          </a:prstGeom>
        </p:spPr>
      </p:pic>
      <p:pic>
        <p:nvPicPr>
          <p:cNvPr id="8" name="Picture 7" descr="Screen Shot 2014-09-09 at 12.09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" y="3644724"/>
            <a:ext cx="7107728" cy="2704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926080" y="3313575"/>
            <a:ext cx="5020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Termination Latency of Update Transactions (</a:t>
            </a:r>
            <a:r>
              <a:rPr lang="en-US" sz="1600" dirty="0" err="1" smtClean="0"/>
              <a:t>ms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386548" y="1259103"/>
            <a:ext cx="517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 Update transactions and 90% Read-only transactions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74727" y="3512559"/>
            <a:ext cx="517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30% Update transactions and 70% Read-only transactions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5133" y="699155"/>
            <a:ext cx="2730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Read Operations for R-O </a:t>
            </a:r>
            <a:r>
              <a:rPr lang="en-US" dirty="0" err="1" smtClean="0"/>
              <a:t>txn</a:t>
            </a:r>
            <a:endParaRPr lang="en-US" dirty="0" smtClean="0"/>
          </a:p>
          <a:p>
            <a:r>
              <a:rPr lang="en-US" dirty="0" smtClean="0"/>
              <a:t>1 Read, 1 Update for UP </a:t>
            </a:r>
            <a:r>
              <a:rPr lang="en-US" dirty="0" err="1" smtClean="0"/>
              <a:t>txn</a:t>
            </a:r>
            <a:endParaRPr lang="en-US" dirty="0"/>
          </a:p>
        </p:txBody>
      </p:sp>
      <p:pic>
        <p:nvPicPr>
          <p:cNvPr id="14" name="Picture 13" descr="Screen Shot 2014-09-09 at 12.26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3" y="5732240"/>
            <a:ext cx="8432800" cy="7066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7753" y="6356352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24803" y="5728505"/>
            <a:ext cx="7696200" cy="583395"/>
            <a:chOff x="635000" y="5728505"/>
            <a:chExt cx="7696200" cy="583395"/>
          </a:xfrm>
        </p:grpSpPr>
        <p:sp>
          <p:nvSpPr>
            <p:cNvPr id="13" name="Rectangle 12"/>
            <p:cNvSpPr/>
            <p:nvPr/>
          </p:nvSpPr>
          <p:spPr>
            <a:xfrm>
              <a:off x="635000" y="58039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Serrano-SI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8900" y="5728505"/>
              <a:ext cx="1382042" cy="329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P-Store-SER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38700" y="57785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GMU-US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69100" y="5765800"/>
              <a:ext cx="1562100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rgbClr val="000000"/>
                  </a:solidFill>
                </a:rPr>
                <a:t>Jessy</a:t>
              </a:r>
              <a:r>
                <a:rPr lang="en-US" sz="1600" dirty="0" smtClean="0">
                  <a:solidFill>
                    <a:srgbClr val="000000"/>
                  </a:solidFill>
                </a:rPr>
                <a:t>-NMSI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04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RC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416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Walter-PSI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64100" y="60452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SDUR-SER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982354" y="670191"/>
            <a:ext cx="4555525" cy="3628757"/>
            <a:chOff x="3892551" y="670191"/>
            <a:chExt cx="4555525" cy="3628757"/>
          </a:xfrm>
        </p:grpSpPr>
        <p:sp>
          <p:nvSpPr>
            <p:cNvPr id="29" name="Left Arrow 28"/>
            <p:cNvSpPr/>
            <p:nvPr/>
          </p:nvSpPr>
          <p:spPr>
            <a:xfrm rot="18352803">
              <a:off x="6057511" y="1198037"/>
              <a:ext cx="1550868" cy="928969"/>
            </a:xfrm>
            <a:prstGeom prst="leftArrow">
              <a:avLst/>
            </a:prstGeom>
            <a:solidFill>
              <a:srgbClr val="DA6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Walter-PSI</a:t>
              </a:r>
            </a:p>
            <a:p>
              <a:pPr algn="ctr"/>
              <a:r>
                <a:rPr lang="en-US" sz="1800" dirty="0" smtClean="0"/>
                <a:t>Non-GPR</a:t>
              </a:r>
              <a:endParaRPr lang="en-US" sz="1800" dirty="0"/>
            </a:p>
          </p:txBody>
        </p:sp>
        <p:sp>
          <p:nvSpPr>
            <p:cNvPr id="30" name="Left Arrow 29"/>
            <p:cNvSpPr/>
            <p:nvPr/>
          </p:nvSpPr>
          <p:spPr>
            <a:xfrm rot="18494215">
              <a:off x="7042287" y="1077327"/>
              <a:ext cx="1812926" cy="998653"/>
            </a:xfrm>
            <a:prstGeom prst="leftArrow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</a:rPr>
                <a:t>Jessy</a:t>
              </a:r>
              <a:r>
                <a:rPr lang="en-US" sz="1800" dirty="0" smtClean="0">
                  <a:solidFill>
                    <a:schemeClr val="tx1"/>
                  </a:solidFill>
                </a:rPr>
                <a:t>-NMSI</a:t>
              </a: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GPR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Left Arrow 30"/>
            <p:cNvSpPr/>
            <p:nvPr/>
          </p:nvSpPr>
          <p:spPr>
            <a:xfrm rot="18072286">
              <a:off x="3619501" y="3632198"/>
              <a:ext cx="800100" cy="254000"/>
            </a:xfrm>
            <a:prstGeom prst="leftArrow">
              <a:avLst/>
            </a:prstGeom>
            <a:solidFill>
              <a:srgbClr val="DA6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Arrow 31"/>
            <p:cNvSpPr/>
            <p:nvPr/>
          </p:nvSpPr>
          <p:spPr>
            <a:xfrm rot="18072286">
              <a:off x="4889500" y="3771898"/>
              <a:ext cx="800100" cy="254000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03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753" y="73030"/>
            <a:ext cx="7886700" cy="73659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Comparing Protocols in Disaster Prone Rep.</a:t>
            </a:r>
            <a:endParaRPr lang="en-US" sz="3200" dirty="0"/>
          </a:p>
        </p:txBody>
      </p:sp>
      <p:pic>
        <p:nvPicPr>
          <p:cNvPr id="7" name="Picture 6" descr="Screen Shot 2014-09-09 at 12.0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" y="1426376"/>
            <a:ext cx="7151521" cy="1903851"/>
          </a:xfrm>
          <a:prstGeom prst="rect">
            <a:avLst/>
          </a:prstGeom>
        </p:spPr>
      </p:pic>
      <p:pic>
        <p:nvPicPr>
          <p:cNvPr id="8" name="Picture 7" descr="Screen Shot 2014-09-09 at 12.09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" y="3644724"/>
            <a:ext cx="7107728" cy="2704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926080" y="3313575"/>
            <a:ext cx="5020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Termination Latency of Update Transactions (</a:t>
            </a:r>
            <a:r>
              <a:rPr lang="en-US" sz="1600" dirty="0" err="1" smtClean="0"/>
              <a:t>ms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386548" y="1259103"/>
            <a:ext cx="517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 Update transactions and 90% Read-only transactions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74727" y="3512559"/>
            <a:ext cx="517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30% Update transactions and 70% Read-only transactions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5133" y="699155"/>
            <a:ext cx="2730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Read Operations for R-O </a:t>
            </a:r>
            <a:r>
              <a:rPr lang="en-US" dirty="0" err="1" smtClean="0"/>
              <a:t>txn</a:t>
            </a:r>
            <a:endParaRPr lang="en-US" dirty="0" smtClean="0"/>
          </a:p>
          <a:p>
            <a:r>
              <a:rPr lang="en-US" dirty="0" smtClean="0"/>
              <a:t>1 Read, 1 Update for UP </a:t>
            </a:r>
            <a:r>
              <a:rPr lang="en-US" dirty="0" err="1" smtClean="0"/>
              <a:t>txn</a:t>
            </a:r>
            <a:endParaRPr lang="en-US" dirty="0"/>
          </a:p>
        </p:txBody>
      </p:sp>
      <p:pic>
        <p:nvPicPr>
          <p:cNvPr id="14" name="Picture 13" descr="Screen Shot 2014-09-09 at 12.26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3" y="5732240"/>
            <a:ext cx="8432800" cy="7066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7753" y="6356352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24803" y="5728505"/>
            <a:ext cx="7696200" cy="583395"/>
            <a:chOff x="635000" y="5728505"/>
            <a:chExt cx="7696200" cy="583395"/>
          </a:xfrm>
        </p:grpSpPr>
        <p:sp>
          <p:nvSpPr>
            <p:cNvPr id="13" name="Rectangle 12"/>
            <p:cNvSpPr/>
            <p:nvPr/>
          </p:nvSpPr>
          <p:spPr>
            <a:xfrm>
              <a:off x="635000" y="58039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Serrano-SI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8900" y="5728505"/>
              <a:ext cx="1382042" cy="329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P-Store-SER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38700" y="57785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GMU-US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69100" y="5765800"/>
              <a:ext cx="1562100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rgbClr val="000000"/>
                  </a:solidFill>
                </a:rPr>
                <a:t>Jessy</a:t>
              </a:r>
              <a:r>
                <a:rPr lang="en-US" sz="1600" dirty="0" smtClean="0">
                  <a:solidFill>
                    <a:srgbClr val="000000"/>
                  </a:solidFill>
                </a:rPr>
                <a:t>-NMSI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04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RC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416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Walter-PSI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64100" y="60452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SDUR-SER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956954" y="-36745"/>
            <a:ext cx="3848775" cy="4157893"/>
            <a:chOff x="3867151" y="-36745"/>
            <a:chExt cx="3848775" cy="4157893"/>
          </a:xfrm>
        </p:grpSpPr>
        <p:sp>
          <p:nvSpPr>
            <p:cNvPr id="24" name="Left Arrow 23"/>
            <p:cNvSpPr/>
            <p:nvPr/>
          </p:nvSpPr>
          <p:spPr>
            <a:xfrm rot="18072286">
              <a:off x="5090336" y="630170"/>
              <a:ext cx="2397965" cy="1064135"/>
            </a:xfrm>
            <a:prstGeom prst="lef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GMU-US</a:t>
              </a:r>
            </a:p>
            <a:p>
              <a:pPr algn="ctr"/>
              <a:r>
                <a:rPr lang="en-US" sz="2000" dirty="0" smtClean="0"/>
                <a:t>GPR</a:t>
              </a:r>
            </a:p>
          </p:txBody>
        </p:sp>
        <p:sp>
          <p:nvSpPr>
            <p:cNvPr id="25" name="Left Arrow 24"/>
            <p:cNvSpPr/>
            <p:nvPr/>
          </p:nvSpPr>
          <p:spPr>
            <a:xfrm rot="18072286">
              <a:off x="5962153" y="801187"/>
              <a:ext cx="2446040" cy="1061506"/>
            </a:xfrm>
            <a:prstGeom prst="leftArrow">
              <a:avLst/>
            </a:prstGeom>
            <a:solidFill>
              <a:srgbClr val="DA6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Walter-PSI</a:t>
              </a:r>
            </a:p>
            <a:p>
              <a:pPr algn="ctr"/>
              <a:r>
                <a:rPr lang="en-US" sz="2000" dirty="0" smtClean="0"/>
                <a:t>Non-GPR</a:t>
              </a:r>
            </a:p>
          </p:txBody>
        </p:sp>
        <p:sp>
          <p:nvSpPr>
            <p:cNvPr id="26" name="Left Arrow 25"/>
            <p:cNvSpPr/>
            <p:nvPr/>
          </p:nvSpPr>
          <p:spPr>
            <a:xfrm rot="18072286">
              <a:off x="3594101" y="3479799"/>
              <a:ext cx="800100" cy="254000"/>
            </a:xfrm>
            <a:prstGeom prst="leftArrow">
              <a:avLst/>
            </a:prstGeom>
            <a:solidFill>
              <a:srgbClr val="DA6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Arrow 26"/>
            <p:cNvSpPr/>
            <p:nvPr/>
          </p:nvSpPr>
          <p:spPr>
            <a:xfrm rot="18072286">
              <a:off x="4013200" y="3594098"/>
              <a:ext cx="800100" cy="254000"/>
            </a:xfrm>
            <a:prstGeom prst="lef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97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ym typeface="Wingdings"/>
              </a:rPr>
              <a:t>Minimal Commitment Sync. (MCS)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Abort a transaction in case of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a read-write or write-write </a:t>
            </a:r>
            <a:r>
              <a:rPr lang="en-US" sz="2400" dirty="0" smtClean="0">
                <a:solidFill>
                  <a:srgbClr val="FF0000"/>
                </a:solidFill>
              </a:rPr>
              <a:t>conflict 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write-write conflict</a:t>
            </a:r>
          </a:p>
          <a:p>
            <a:endParaRPr lang="en-US" dirty="0"/>
          </a:p>
          <a:p>
            <a:r>
              <a:rPr lang="en-US" dirty="0" smtClean="0"/>
              <a:t>In the next slide we study the effect of MCS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7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753" y="73030"/>
            <a:ext cx="7886700" cy="736596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Comparing Protocols in Disaster Prone Rep.</a:t>
            </a:r>
            <a:endParaRPr lang="en-US" sz="3200" dirty="0"/>
          </a:p>
        </p:txBody>
      </p:sp>
      <p:pic>
        <p:nvPicPr>
          <p:cNvPr id="7" name="Picture 6" descr="Screen Shot 2014-09-09 at 12.09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" y="1426376"/>
            <a:ext cx="7151521" cy="1903851"/>
          </a:xfrm>
          <a:prstGeom prst="rect">
            <a:avLst/>
          </a:prstGeom>
        </p:spPr>
      </p:pic>
      <p:pic>
        <p:nvPicPr>
          <p:cNvPr id="8" name="Picture 7" descr="Screen Shot 2014-09-09 at 12.09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2" y="3644724"/>
            <a:ext cx="7107728" cy="2704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926080" y="3313575"/>
            <a:ext cx="5020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Termination Latency of Update Transactions (</a:t>
            </a:r>
            <a:r>
              <a:rPr lang="en-US" sz="1600" dirty="0" err="1" smtClean="0"/>
              <a:t>ms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386548" y="1259103"/>
            <a:ext cx="517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 Update transactions and 90% Read-only transactions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74727" y="3512559"/>
            <a:ext cx="517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30% Update transactions and 70% Read-only transactions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45133" y="699155"/>
            <a:ext cx="2730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Read Operations for R-O </a:t>
            </a:r>
            <a:r>
              <a:rPr lang="en-US" dirty="0" err="1" smtClean="0"/>
              <a:t>txn</a:t>
            </a:r>
            <a:endParaRPr lang="en-US" dirty="0" smtClean="0"/>
          </a:p>
          <a:p>
            <a:r>
              <a:rPr lang="en-US" dirty="0" smtClean="0"/>
              <a:t>1 Read, 1 Update for UP </a:t>
            </a:r>
            <a:r>
              <a:rPr lang="en-US" dirty="0" err="1" smtClean="0"/>
              <a:t>txn</a:t>
            </a:r>
            <a:endParaRPr lang="en-US" dirty="0"/>
          </a:p>
        </p:txBody>
      </p:sp>
      <p:pic>
        <p:nvPicPr>
          <p:cNvPr id="14" name="Picture 13" descr="Screen Shot 2014-09-09 at 12.26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3" y="5732240"/>
            <a:ext cx="8432800" cy="7066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7753" y="6356352"/>
            <a:ext cx="2057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24803" y="5728505"/>
            <a:ext cx="7696200" cy="583395"/>
            <a:chOff x="635000" y="5728505"/>
            <a:chExt cx="7696200" cy="583395"/>
          </a:xfrm>
        </p:grpSpPr>
        <p:sp>
          <p:nvSpPr>
            <p:cNvPr id="13" name="Rectangle 12"/>
            <p:cNvSpPr/>
            <p:nvPr/>
          </p:nvSpPr>
          <p:spPr>
            <a:xfrm>
              <a:off x="635000" y="58039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Serrano-SI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8900" y="5728505"/>
              <a:ext cx="1382042" cy="329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P-Store-SER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38700" y="57785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GMU-US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69100" y="5765800"/>
              <a:ext cx="1562100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rgbClr val="000000"/>
                  </a:solidFill>
                </a:rPr>
                <a:t>Jessy</a:t>
              </a:r>
              <a:r>
                <a:rPr lang="en-US" sz="1600" dirty="0" smtClean="0">
                  <a:solidFill>
                    <a:srgbClr val="000000"/>
                  </a:solidFill>
                </a:rPr>
                <a:t>-NMSI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04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RC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416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Walter-PSI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64100" y="60452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SDUR-SER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956954" y="-36745"/>
            <a:ext cx="3848775" cy="4157893"/>
            <a:chOff x="3867151" y="-36745"/>
            <a:chExt cx="3848775" cy="4157893"/>
          </a:xfrm>
        </p:grpSpPr>
        <p:sp>
          <p:nvSpPr>
            <p:cNvPr id="24" name="Left Arrow 23"/>
            <p:cNvSpPr/>
            <p:nvPr/>
          </p:nvSpPr>
          <p:spPr>
            <a:xfrm rot="18072286">
              <a:off x="5090336" y="630170"/>
              <a:ext cx="2397965" cy="1064135"/>
            </a:xfrm>
            <a:prstGeom prst="lef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GMU-US</a:t>
              </a:r>
            </a:p>
            <a:p>
              <a:pPr algn="ctr"/>
              <a:r>
                <a:rPr lang="en-US" sz="2000" dirty="0" smtClean="0"/>
                <a:t>GPR</a:t>
              </a:r>
            </a:p>
          </p:txBody>
        </p:sp>
        <p:sp>
          <p:nvSpPr>
            <p:cNvPr id="25" name="Left Arrow 24"/>
            <p:cNvSpPr/>
            <p:nvPr/>
          </p:nvSpPr>
          <p:spPr>
            <a:xfrm rot="18072286">
              <a:off x="5962153" y="801187"/>
              <a:ext cx="2446040" cy="1061506"/>
            </a:xfrm>
            <a:prstGeom prst="leftArrow">
              <a:avLst/>
            </a:prstGeom>
            <a:solidFill>
              <a:srgbClr val="DA6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Walter-PSI</a:t>
              </a:r>
            </a:p>
            <a:p>
              <a:pPr algn="ctr"/>
              <a:r>
                <a:rPr lang="en-US" sz="2000" dirty="0" smtClean="0"/>
                <a:t>MCS &amp; Non-GPR</a:t>
              </a:r>
            </a:p>
          </p:txBody>
        </p:sp>
        <p:sp>
          <p:nvSpPr>
            <p:cNvPr id="26" name="Left Arrow 25"/>
            <p:cNvSpPr/>
            <p:nvPr/>
          </p:nvSpPr>
          <p:spPr>
            <a:xfrm rot="18072286">
              <a:off x="3594101" y="3479799"/>
              <a:ext cx="800100" cy="254000"/>
            </a:xfrm>
            <a:prstGeom prst="leftArrow">
              <a:avLst/>
            </a:prstGeom>
            <a:solidFill>
              <a:srgbClr val="DA6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Arrow 26"/>
            <p:cNvSpPr/>
            <p:nvPr/>
          </p:nvSpPr>
          <p:spPr>
            <a:xfrm rot="18072286">
              <a:off x="4013200" y="3594098"/>
              <a:ext cx="800100" cy="254000"/>
            </a:xfrm>
            <a:prstGeom prst="lef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1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029"/>
            <a:ext cx="8197850" cy="688971"/>
          </a:xfrm>
        </p:spPr>
        <p:txBody>
          <a:bodyPr>
            <a:normAutofit/>
          </a:bodyPr>
          <a:lstStyle/>
          <a:p>
            <a:r>
              <a:rPr lang="en-US" sz="2900" dirty="0" smtClean="0"/>
              <a:t>Comparing Protocols in Disaster Tolerant Rep.</a:t>
            </a:r>
            <a:endParaRPr lang="en-US" sz="29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015883" y="3424700"/>
            <a:ext cx="5020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Termination Latency of Update Transactions (</a:t>
            </a:r>
            <a:r>
              <a:rPr lang="en-US" sz="1600" dirty="0" err="1" smtClean="0"/>
              <a:t>ms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03245" y="1259103"/>
            <a:ext cx="2561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90% Read-only transactions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36330" y="877931"/>
            <a:ext cx="2366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 Read Operations for R-O </a:t>
            </a:r>
            <a:r>
              <a:rPr lang="en-US" sz="1200" dirty="0" err="1" smtClean="0"/>
              <a:t>txn</a:t>
            </a:r>
            <a:endParaRPr lang="en-US" sz="1200" dirty="0" smtClean="0"/>
          </a:p>
          <a:p>
            <a:r>
              <a:rPr lang="en-US" sz="1200" dirty="0" smtClean="0"/>
              <a:t>1 Read, 1 Update for UP </a:t>
            </a:r>
            <a:r>
              <a:rPr lang="en-US" sz="1200" dirty="0" err="1" smtClean="0"/>
              <a:t>txn</a:t>
            </a:r>
            <a:endParaRPr lang="en-US" sz="1200" dirty="0"/>
          </a:p>
        </p:txBody>
      </p:sp>
      <p:pic>
        <p:nvPicPr>
          <p:cNvPr id="3" name="Picture 2" descr="Screen Shot 2014-09-09 at 12.23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8" y="1511300"/>
            <a:ext cx="7456522" cy="2002609"/>
          </a:xfrm>
          <a:prstGeom prst="rect">
            <a:avLst/>
          </a:prstGeom>
        </p:spPr>
      </p:pic>
      <p:pic>
        <p:nvPicPr>
          <p:cNvPr id="15" name="Picture 14" descr="Screen Shot 2014-09-09 at 12.23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4" y="3670300"/>
            <a:ext cx="7492995" cy="1954694"/>
          </a:xfrm>
          <a:prstGeom prst="rect">
            <a:avLst/>
          </a:prstGeom>
        </p:spPr>
      </p:pic>
      <p:pic>
        <p:nvPicPr>
          <p:cNvPr id="16" name="Picture 15" descr="Screen Shot 2014-09-09 at 12.26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732240"/>
            <a:ext cx="8432800" cy="7066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91424" y="3480809"/>
            <a:ext cx="2561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70% Read-only transactions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5000" y="5765800"/>
            <a:ext cx="7581900" cy="546100"/>
            <a:chOff x="635000" y="5765800"/>
            <a:chExt cx="7581900" cy="546100"/>
          </a:xfrm>
        </p:grpSpPr>
        <p:sp>
          <p:nvSpPr>
            <p:cNvPr id="18" name="Rectangle 17"/>
            <p:cNvSpPr/>
            <p:nvPr/>
          </p:nvSpPr>
          <p:spPr>
            <a:xfrm>
              <a:off x="635000" y="58039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Serrano-SI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28900" y="5768195"/>
              <a:ext cx="1418932" cy="2897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P-Store-SER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38700" y="5778500"/>
              <a:ext cx="1282700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GMU-US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18300" y="5765800"/>
              <a:ext cx="1498600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Jessy</a:t>
              </a:r>
              <a:r>
                <a:rPr lang="en-US" sz="1600" baseline="-25000" dirty="0">
                  <a:solidFill>
                    <a:srgbClr val="000000"/>
                  </a:solidFill>
                </a:rPr>
                <a:t>2pc</a:t>
              </a:r>
              <a:r>
                <a:rPr lang="en-US" sz="1600" dirty="0">
                  <a:solidFill>
                    <a:srgbClr val="000000"/>
                  </a:solidFill>
                </a:rPr>
                <a:t>-NMSI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4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RC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1600" y="60579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Walter-PSI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64100" y="6045200"/>
              <a:ext cx="1282700" cy="25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SDUR-SER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21295" y="511746"/>
            <a:ext cx="5759862" cy="3364954"/>
            <a:chOff x="2121295" y="511746"/>
            <a:chExt cx="5759862" cy="3364954"/>
          </a:xfrm>
        </p:grpSpPr>
        <p:sp>
          <p:nvSpPr>
            <p:cNvPr id="25" name="Left Arrow 24"/>
            <p:cNvSpPr/>
            <p:nvPr/>
          </p:nvSpPr>
          <p:spPr>
            <a:xfrm rot="18919999">
              <a:off x="3586757" y="914419"/>
              <a:ext cx="2034933" cy="936774"/>
            </a:xfrm>
            <a:prstGeom prst="lef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GMU-US</a:t>
              </a:r>
            </a:p>
            <a:p>
              <a:pPr algn="ctr"/>
              <a:r>
                <a:rPr lang="en-US" sz="1800" dirty="0" smtClean="0"/>
                <a:t>GPR</a:t>
              </a:r>
              <a:endParaRPr lang="en-US" sz="1800" dirty="0"/>
            </a:p>
          </p:txBody>
        </p:sp>
        <p:sp>
          <p:nvSpPr>
            <p:cNvPr id="26" name="Left Arrow 25"/>
            <p:cNvSpPr/>
            <p:nvPr/>
          </p:nvSpPr>
          <p:spPr>
            <a:xfrm rot="18072286">
              <a:off x="1799290" y="3177874"/>
              <a:ext cx="1020831" cy="376821"/>
            </a:xfrm>
            <a:prstGeom prst="leftArrow">
              <a:avLst/>
            </a:prstGeom>
            <a:solidFill>
              <a:srgbClr val="7F7F7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Left Arrow 26"/>
            <p:cNvSpPr/>
            <p:nvPr/>
          </p:nvSpPr>
          <p:spPr>
            <a:xfrm rot="19029465">
              <a:off x="5340043" y="511746"/>
              <a:ext cx="2541114" cy="930088"/>
            </a:xfrm>
            <a:prstGeom prst="leftArrow">
              <a:avLst/>
            </a:prstGeom>
            <a:solidFill>
              <a:srgbClr val="DA6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Walter-PSI</a:t>
              </a:r>
            </a:p>
            <a:p>
              <a:pPr algn="ctr"/>
              <a:r>
                <a:rPr lang="en-US" sz="1800" dirty="0" smtClean="0"/>
                <a:t>MCS </a:t>
              </a:r>
              <a:r>
                <a:rPr lang="en-US" sz="1800" dirty="0"/>
                <a:t>&amp; </a:t>
              </a:r>
              <a:r>
                <a:rPr lang="en-US" sz="1800" dirty="0" smtClean="0"/>
                <a:t>non- </a:t>
              </a:r>
              <a:r>
                <a:rPr lang="en-US" sz="1800" dirty="0"/>
                <a:t>GPR</a:t>
              </a:r>
            </a:p>
          </p:txBody>
        </p:sp>
        <p:sp>
          <p:nvSpPr>
            <p:cNvPr id="28" name="Left Arrow 27"/>
            <p:cNvSpPr/>
            <p:nvPr/>
          </p:nvSpPr>
          <p:spPr>
            <a:xfrm rot="18072286">
              <a:off x="2577201" y="3218811"/>
              <a:ext cx="874711" cy="421945"/>
            </a:xfrm>
            <a:prstGeom prst="leftArrow">
              <a:avLst/>
            </a:prstGeom>
            <a:solidFill>
              <a:srgbClr val="DA674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Understanding transactional protocols</a:t>
            </a:r>
          </a:p>
          <a:p>
            <a:pPr lvl="1"/>
            <a:endParaRPr lang="en-US" sz="2000" dirty="0"/>
          </a:p>
          <a:p>
            <a:r>
              <a:rPr lang="en-US" sz="2000" dirty="0"/>
              <a:t>Perform apples-to-apples comparison</a:t>
            </a:r>
          </a:p>
          <a:p>
            <a:endParaRPr lang="en-US" sz="2000" dirty="0"/>
          </a:p>
          <a:p>
            <a:r>
              <a:rPr lang="en-US" sz="2000" dirty="0"/>
              <a:t>Study their bottlenecks</a:t>
            </a:r>
          </a:p>
          <a:p>
            <a:endParaRPr lang="en-US" sz="2000" dirty="0"/>
          </a:p>
          <a:p>
            <a:r>
              <a:rPr lang="en-US" sz="2000" dirty="0"/>
              <a:t>Improve them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3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/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transactional protocols follow DUR approach</a:t>
            </a:r>
          </a:p>
          <a:p>
            <a:endParaRPr lang="en-US" dirty="0" smtClean="0"/>
          </a:p>
          <a:p>
            <a:r>
              <a:rPr lang="en-US" dirty="0" smtClean="0"/>
              <a:t>G-DUR allows fast prototyping of protocols to:</a:t>
            </a:r>
          </a:p>
          <a:p>
            <a:pPr lvl="1"/>
            <a:r>
              <a:rPr lang="en-US" sz="2000" dirty="0" smtClean="0"/>
              <a:t>Compare protocols</a:t>
            </a:r>
          </a:p>
          <a:p>
            <a:pPr lvl="1"/>
            <a:r>
              <a:rPr lang="en-US" sz="2000" dirty="0" smtClean="0"/>
              <a:t>study limitations &amp; bottlenecks of a protocol</a:t>
            </a:r>
          </a:p>
          <a:p>
            <a:pPr lvl="1"/>
            <a:r>
              <a:rPr lang="en-US" sz="2000" dirty="0" smtClean="0"/>
              <a:t>In the paper, compare degrees of dependability</a:t>
            </a:r>
          </a:p>
          <a:p>
            <a:endParaRPr lang="en-US" dirty="0"/>
          </a:p>
          <a:p>
            <a:r>
              <a:rPr lang="en-US" dirty="0" smtClean="0"/>
              <a:t>Common specification language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7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269880"/>
            <a:ext cx="7886700" cy="571496"/>
          </a:xfrm>
        </p:spPr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10125" y="1714500"/>
            <a:ext cx="4206875" cy="762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Commit</a:t>
            </a:r>
          </a:p>
          <a:p>
            <a:pPr algn="ctr"/>
            <a:r>
              <a:rPr lang="en-US" sz="1800" dirty="0" smtClean="0"/>
              <a:t>Write Changes atomically</a:t>
            </a:r>
          </a:p>
        </p:txBody>
      </p:sp>
      <p:sp>
        <p:nvSpPr>
          <p:cNvPr id="8" name="Pentagon 7"/>
          <p:cNvSpPr/>
          <p:nvPr/>
        </p:nvSpPr>
        <p:spPr>
          <a:xfrm>
            <a:off x="381000" y="1682750"/>
            <a:ext cx="4587875" cy="8255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Read account </a:t>
            </a:r>
            <a:r>
              <a:rPr lang="en-US" sz="1800" i="1" dirty="0" smtClean="0"/>
              <a:t>a</a:t>
            </a:r>
          </a:p>
          <a:p>
            <a:pPr algn="ctr"/>
            <a:r>
              <a:rPr lang="en-US" sz="1800" dirty="0" smtClean="0"/>
              <a:t>Transfer $100 from account </a:t>
            </a:r>
            <a:r>
              <a:rPr lang="en-US" sz="1800" i="1" dirty="0" smtClean="0"/>
              <a:t>a</a:t>
            </a:r>
            <a:r>
              <a:rPr lang="en-US" sz="1800" dirty="0" smtClean="0"/>
              <a:t> to </a:t>
            </a:r>
            <a:r>
              <a:rPr lang="en-US" sz="1800" i="1" dirty="0" smtClean="0"/>
              <a:t>b</a:t>
            </a:r>
            <a:endParaRPr lang="en-US" sz="1800" i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1627" y="2714625"/>
            <a:ext cx="3889374" cy="2485318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Read </a:t>
            </a:r>
            <a:r>
              <a:rPr lang="en-US" sz="2000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</a:t>
            </a:r>
            <a:r>
              <a:rPr lang="en-US" sz="20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object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Read the latest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committed version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 a consistent snapshot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Take the latest consistent snapshot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33875" y="2730500"/>
            <a:ext cx="4683125" cy="35242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Certification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write-write and read-write conflict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write-write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conflict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0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Atomic Commitment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2PC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Atomic Broadcast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Atomic Multicast + Voting</a:t>
            </a:r>
          </a:p>
          <a:p>
            <a:r>
              <a:rPr lang="en-US" sz="2000" u="sng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Commutativity</a:t>
            </a:r>
            <a:endParaRPr lang="en-US" sz="20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commute if no read-write nor write-write conflict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commute if no write-write conflict</a:t>
            </a:r>
          </a:p>
          <a:p>
            <a:pPr lvl="1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158875"/>
            <a:ext cx="2579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Execution Phase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2900" y="1184275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Termination Phase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86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269880"/>
            <a:ext cx="7886700" cy="571496"/>
          </a:xfrm>
        </p:spPr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10125" y="1714500"/>
            <a:ext cx="4206875" cy="762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Commit</a:t>
            </a:r>
          </a:p>
          <a:p>
            <a:pPr algn="ctr"/>
            <a:r>
              <a:rPr lang="en-US" sz="1800" dirty="0" smtClean="0"/>
              <a:t>Write Changes atomically</a:t>
            </a:r>
          </a:p>
        </p:txBody>
      </p:sp>
      <p:sp>
        <p:nvSpPr>
          <p:cNvPr id="8" name="Pentagon 7"/>
          <p:cNvSpPr/>
          <p:nvPr/>
        </p:nvSpPr>
        <p:spPr>
          <a:xfrm>
            <a:off x="381000" y="1682750"/>
            <a:ext cx="4587875" cy="8255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Read account </a:t>
            </a:r>
            <a:r>
              <a:rPr lang="en-US" sz="1800" i="1" dirty="0" smtClean="0"/>
              <a:t>a</a:t>
            </a:r>
          </a:p>
          <a:p>
            <a:pPr algn="ctr"/>
            <a:r>
              <a:rPr lang="en-US" sz="1800" dirty="0" smtClean="0"/>
              <a:t>Transfer $100 from account </a:t>
            </a:r>
            <a:r>
              <a:rPr lang="en-US" sz="1800" i="1" dirty="0" smtClean="0"/>
              <a:t>a</a:t>
            </a:r>
            <a:r>
              <a:rPr lang="en-US" sz="1800" dirty="0" smtClean="0"/>
              <a:t> to </a:t>
            </a:r>
            <a:r>
              <a:rPr lang="en-US" sz="1800" i="1" dirty="0" smtClean="0"/>
              <a:t>b</a:t>
            </a:r>
            <a:endParaRPr lang="en-US" sz="1800" i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1627" y="2714625"/>
            <a:ext cx="3889374" cy="2485318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Read </a:t>
            </a:r>
            <a:r>
              <a:rPr lang="en-US" sz="2000" u="sng" dirty="0"/>
              <a:t>an</a:t>
            </a:r>
            <a:r>
              <a:rPr lang="en-US" sz="2000" u="sng" dirty="0" smtClean="0"/>
              <a:t> object</a:t>
            </a:r>
          </a:p>
          <a:p>
            <a:pPr lvl="1"/>
            <a:r>
              <a:rPr lang="en-US" dirty="0"/>
              <a:t>Read the latest </a:t>
            </a:r>
            <a:r>
              <a:rPr lang="en-US" dirty="0" smtClean="0"/>
              <a:t>committed version</a:t>
            </a:r>
          </a:p>
          <a:p>
            <a:pPr lvl="1"/>
            <a:r>
              <a:rPr lang="en-US" dirty="0" smtClean="0"/>
              <a:t>Take a consistent snapshot</a:t>
            </a:r>
          </a:p>
          <a:p>
            <a:pPr lvl="1"/>
            <a:r>
              <a:rPr lang="en-US" dirty="0" smtClean="0"/>
              <a:t>Take the latest consistent snapshot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33875" y="2730500"/>
            <a:ext cx="4683125" cy="35242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Certification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write-write and read-write conflict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write-write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conflict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0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Atomic Commitment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2PC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Atomic Broadcast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Atomic Multicast + Voting</a:t>
            </a:r>
          </a:p>
          <a:p>
            <a:r>
              <a:rPr lang="en-US" sz="2000" u="sng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Commutativity</a:t>
            </a:r>
            <a:endParaRPr lang="en-US" sz="20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commute if no read-write nor write-write conflict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commute if no write-write conflict</a:t>
            </a:r>
          </a:p>
          <a:p>
            <a:pPr lvl="1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158875"/>
            <a:ext cx="2579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Execution Phase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2900" y="1184275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Termination Phase</a:t>
            </a:r>
          </a:p>
        </p:txBody>
      </p:sp>
    </p:spTree>
    <p:extLst>
      <p:ext uri="{BB962C8B-B14F-4D97-AF65-F5344CB8AC3E}">
        <p14:creationId xmlns:p14="http://schemas.microsoft.com/office/powerpoint/2010/main" val="33390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269880"/>
            <a:ext cx="7886700" cy="571496"/>
          </a:xfrm>
        </p:spPr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10125" y="1714500"/>
            <a:ext cx="4206875" cy="762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Commit</a:t>
            </a:r>
          </a:p>
          <a:p>
            <a:pPr algn="ctr"/>
            <a:r>
              <a:rPr lang="en-US" sz="1800" dirty="0" smtClean="0"/>
              <a:t>Write Changes atomically</a:t>
            </a:r>
          </a:p>
        </p:txBody>
      </p:sp>
      <p:sp>
        <p:nvSpPr>
          <p:cNvPr id="8" name="Pentagon 7"/>
          <p:cNvSpPr/>
          <p:nvPr/>
        </p:nvSpPr>
        <p:spPr>
          <a:xfrm>
            <a:off x="381000" y="1682750"/>
            <a:ext cx="4587875" cy="8255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Read account </a:t>
            </a:r>
            <a:r>
              <a:rPr lang="en-US" sz="1800" i="1" dirty="0" smtClean="0"/>
              <a:t>a</a:t>
            </a:r>
          </a:p>
          <a:p>
            <a:pPr algn="ctr"/>
            <a:r>
              <a:rPr lang="en-US" sz="1800" dirty="0" smtClean="0"/>
              <a:t>Transfer $100 from account </a:t>
            </a:r>
            <a:r>
              <a:rPr lang="en-US" sz="1800" i="1" dirty="0" smtClean="0"/>
              <a:t>a</a:t>
            </a:r>
            <a:r>
              <a:rPr lang="en-US" sz="1800" dirty="0" smtClean="0"/>
              <a:t> to </a:t>
            </a:r>
            <a:r>
              <a:rPr lang="en-US" sz="1800" i="1" dirty="0" smtClean="0"/>
              <a:t>b</a:t>
            </a:r>
            <a:endParaRPr lang="en-US" sz="1800" i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1627" y="2714625"/>
            <a:ext cx="3889374" cy="2485318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solidFill>
                  <a:srgbClr val="000000"/>
                </a:solidFill>
              </a:rPr>
              <a:t>Read </a:t>
            </a:r>
            <a:r>
              <a:rPr lang="en-US" sz="2000" u="sng" dirty="0">
                <a:solidFill>
                  <a:srgbClr val="000000"/>
                </a:solidFill>
              </a:rPr>
              <a:t>an</a:t>
            </a:r>
            <a:r>
              <a:rPr lang="en-US" sz="2000" u="sng" dirty="0" smtClean="0">
                <a:solidFill>
                  <a:srgbClr val="000000"/>
                </a:solidFill>
              </a:rPr>
              <a:t> object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Read the latest </a:t>
            </a:r>
            <a:r>
              <a:rPr lang="en-US" dirty="0" smtClean="0">
                <a:solidFill>
                  <a:srgbClr val="000000"/>
                </a:solidFill>
              </a:rPr>
              <a:t>committed version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Take a consistent snapshot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Take the latest consistent snapshot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33875" y="2730500"/>
            <a:ext cx="4683125" cy="35242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000000"/>
                </a:solidFill>
              </a:rPr>
              <a:t>Certification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 write-write and read-write conflict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 write-write </a:t>
            </a:r>
            <a:r>
              <a:rPr lang="en-US" dirty="0" smtClean="0">
                <a:solidFill>
                  <a:srgbClr val="000000"/>
                </a:solidFill>
              </a:rPr>
              <a:t>conflict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u="sng" dirty="0" smtClean="0">
                <a:solidFill>
                  <a:srgbClr val="000000"/>
                </a:solidFill>
              </a:rPr>
              <a:t>Atomic Commitment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2PC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Atomic Broadcast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Atomic Multicast + Voting</a:t>
            </a:r>
          </a:p>
          <a:p>
            <a:r>
              <a:rPr lang="en-US" sz="2000" u="sng" dirty="0" err="1" smtClean="0">
                <a:solidFill>
                  <a:srgbClr val="000000"/>
                </a:solidFill>
              </a:rPr>
              <a:t>Commutativity</a:t>
            </a:r>
            <a:endParaRPr lang="en-US" sz="2000" u="sng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commute if no read-write nor write-write conflict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commute if no write-write conflict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158875"/>
            <a:ext cx="2579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Execution Phase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2900" y="1184275"/>
            <a:ext cx="291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Termination Phase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0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41" y="111131"/>
            <a:ext cx="828957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G-DUR:</a:t>
            </a:r>
            <a:br>
              <a:rPr lang="en-US" dirty="0" smtClean="0"/>
            </a:br>
            <a:r>
              <a:rPr lang="en-US" dirty="0" smtClean="0"/>
              <a:t>Generic Deferred Update Replication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5983" y="3098500"/>
            <a:ext cx="305511" cy="58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4445" y="1445854"/>
            <a:ext cx="202725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dk1"/>
                </a:solidFill>
              </a:rPr>
              <a:t>Begin</a:t>
            </a:r>
            <a:endParaRPr lang="en-US" sz="1400" b="1" dirty="0">
              <a:solidFill>
                <a:schemeClr val="dk1"/>
              </a:solidFill>
            </a:endParaRPr>
          </a:p>
          <a:p>
            <a:r>
              <a:rPr lang="en-US" sz="1400" dirty="0">
                <a:solidFill>
                  <a:schemeClr val="dk1"/>
                </a:solidFill>
              </a:rPr>
              <a:t>    CRUD Operations</a:t>
            </a:r>
          </a:p>
          <a:p>
            <a:r>
              <a:rPr lang="en-US" sz="1400" b="1" dirty="0" smtClean="0">
                <a:solidFill>
                  <a:schemeClr val="dk1"/>
                </a:solidFill>
              </a:rPr>
              <a:t>Commit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01394" y="2297260"/>
            <a:ext cx="1339344" cy="57709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G-DUR</a:t>
            </a:r>
          </a:p>
          <a:p>
            <a:pPr algn="ctr"/>
            <a:r>
              <a:rPr lang="en-US" sz="1400" dirty="0" smtClean="0"/>
              <a:t>Instance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41815" y="2208467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761376" y="1338340"/>
            <a:ext cx="8114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dk1"/>
                </a:solidFill>
              </a:rPr>
              <a:t>Clients</a:t>
            </a:r>
            <a:endParaRPr lang="en-US" sz="1400" i="1" dirty="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364808" y="1651003"/>
            <a:ext cx="416970" cy="48543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86111" y="1707447"/>
            <a:ext cx="324556" cy="451557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47377" y="2807532"/>
            <a:ext cx="3830290" cy="593246"/>
          </a:xfrm>
          <a:prstGeom prst="lin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87778" y="2796583"/>
            <a:ext cx="1982350" cy="604195"/>
          </a:xfrm>
          <a:prstGeom prst="lin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7024939" y="3801126"/>
            <a:ext cx="1846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336779769"/>
              </p:ext>
            </p:extLst>
          </p:nvPr>
        </p:nvGraphicFramePr>
        <p:xfrm>
          <a:off x="1086557" y="3524186"/>
          <a:ext cx="6745111" cy="2317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493890" y="3412243"/>
            <a:ext cx="7874000" cy="2525008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9" idx="6"/>
            <a:endCxn id="20" idx="2"/>
          </p:cNvCxnSpPr>
          <p:nvPr/>
        </p:nvCxnSpPr>
        <p:spPr>
          <a:xfrm flipV="1">
            <a:off x="6040738" y="2585194"/>
            <a:ext cx="1356165" cy="613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n 19"/>
          <p:cNvSpPr/>
          <p:nvPr/>
        </p:nvSpPr>
        <p:spPr>
          <a:xfrm>
            <a:off x="7396903" y="2243078"/>
            <a:ext cx="480418" cy="684232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dk1"/>
                </a:solidFill>
              </a:rPr>
              <a:t>DS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122" y="2329100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CRUD</a:t>
            </a:r>
            <a:endParaRPr lang="en-US" sz="1400" dirty="0"/>
          </a:p>
        </p:txBody>
      </p:sp>
      <p:sp>
        <p:nvSpPr>
          <p:cNvPr id="22" name="Oval 88"/>
          <p:cNvSpPr/>
          <p:nvPr/>
        </p:nvSpPr>
        <p:spPr>
          <a:xfrm>
            <a:off x="2766693" y="2284475"/>
            <a:ext cx="1304433" cy="57709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G-DUR</a:t>
            </a:r>
          </a:p>
          <a:p>
            <a:pPr algn="ctr"/>
            <a:r>
              <a:rPr lang="en-US" sz="1400" dirty="0" smtClean="0"/>
              <a:t>Instance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5" y="6350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</a:t>
            </a:r>
            <a:r>
              <a:rPr lang="en-US" dirty="0" smtClean="0"/>
              <a:t>Effort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190092"/>
              </p:ext>
            </p:extLst>
          </p:nvPr>
        </p:nvGraphicFramePr>
        <p:xfrm>
          <a:off x="310444" y="1495781"/>
          <a:ext cx="8484305" cy="3754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181"/>
                <a:gridCol w="3215186"/>
                <a:gridCol w="3499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Realization Point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P-Store [SRDS’10]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GMU [ICDCS’12]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</a:t>
                      </a:r>
                      <a:r>
                        <a:rPr lang="en-US" sz="1800" baseline="0" dirty="0" smtClean="0"/>
                        <a:t> Object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</a:t>
                      </a:r>
                      <a:r>
                        <a:rPr lang="en-US" sz="1800" baseline="0" dirty="0" smtClean="0"/>
                        <a:t> the latest version of objects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</a:t>
                      </a:r>
                      <a:r>
                        <a:rPr lang="en-US" sz="1800" baseline="0" dirty="0" smtClean="0"/>
                        <a:t> the latest consistent snapshot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Atomic Com.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Atomic</a:t>
                      </a:r>
                      <a:r>
                        <a:rPr lang="en-US" sz="1800" baseline="0" dirty="0" smtClean="0"/>
                        <a:t> Multicast + Voting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2PC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Certify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read-write or write-write conflict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If (write-set is empty)</a:t>
                      </a:r>
                    </a:p>
                    <a:p>
                      <a:r>
                        <a:rPr lang="en-US" sz="1800" dirty="0" smtClean="0"/>
                        <a:t>     Commit</a:t>
                      </a:r>
                    </a:p>
                    <a:p>
                      <a:r>
                        <a:rPr lang="en-US" sz="1800" dirty="0" smtClean="0"/>
                        <a:t>else</a:t>
                      </a:r>
                    </a:p>
                    <a:p>
                      <a:r>
                        <a:rPr lang="en-US" sz="1800" dirty="0" smtClean="0"/>
                        <a:t>     No read-write or write-write </a:t>
                      </a:r>
                      <a:r>
                        <a:rPr lang="en-US" sz="1800" dirty="0" err="1" smtClean="0"/>
                        <a:t>confclit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Commutativity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read-write</a:t>
                      </a:r>
                      <a:r>
                        <a:rPr lang="en-US" sz="1800" baseline="0" dirty="0" smtClean="0"/>
                        <a:t> or write-write conflict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read-write</a:t>
                      </a:r>
                      <a:r>
                        <a:rPr lang="en-US" sz="1800" baseline="0" dirty="0" smtClean="0"/>
                        <a:t> or write-write conflict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47629"/>
            <a:ext cx="7886700" cy="1325563"/>
          </a:xfrm>
        </p:spPr>
        <p:txBody>
          <a:bodyPr/>
          <a:lstStyle/>
          <a:p>
            <a:r>
              <a:rPr lang="en-US" dirty="0" smtClean="0"/>
              <a:t>Ease of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98034"/>
              </p:ext>
            </p:extLst>
          </p:nvPr>
        </p:nvGraphicFramePr>
        <p:xfrm>
          <a:off x="299757" y="1336381"/>
          <a:ext cx="8396942" cy="414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059"/>
                <a:gridCol w="2510948"/>
                <a:gridCol w="1328842"/>
                <a:gridCol w="1778093"/>
              </a:tblGrid>
              <a:tr h="435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Protocol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Source Lines of Code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513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Consistency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G-DUR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Original</a:t>
                      </a:r>
                      <a:endParaRPr lang="en-US" sz="1800" b="1" dirty="0"/>
                    </a:p>
                  </a:txBody>
                  <a:tcPr/>
                </a:tc>
              </a:tr>
              <a:tr h="43513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P-Store [SRDS’10]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Serializability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179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6000 [Java]</a:t>
                      </a:r>
                      <a:endParaRPr lang="en-US" sz="1800" dirty="0"/>
                    </a:p>
                  </a:txBody>
                  <a:tcPr/>
                </a:tc>
              </a:tr>
              <a:tr h="43513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S-DUR [DSN’12]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Serializability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397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N/A</a:t>
                      </a:r>
                      <a:endParaRPr lang="en-US" sz="1800" dirty="0"/>
                    </a:p>
                  </a:txBody>
                  <a:tcPr/>
                </a:tc>
              </a:tr>
              <a:tr h="43513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GMU [ICDCS’12]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Update</a:t>
                      </a:r>
                    </a:p>
                    <a:p>
                      <a:pPr algn="ctr"/>
                      <a:r>
                        <a:rPr lang="en-US" sz="1800" dirty="0" err="1" smtClean="0"/>
                        <a:t>Serializability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476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6000 [Java]</a:t>
                      </a:r>
                      <a:endParaRPr lang="en-US" sz="1800" dirty="0"/>
                    </a:p>
                  </a:txBody>
                  <a:tcPr/>
                </a:tc>
              </a:tr>
              <a:tr h="4847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Serrano [PRDC’07]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Snapshot Isolation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351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N/A</a:t>
                      </a:r>
                      <a:endParaRPr lang="en-US" sz="1800" dirty="0"/>
                    </a:p>
                  </a:txBody>
                  <a:tcPr/>
                </a:tc>
              </a:tr>
              <a:tr h="43513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Walter [SOSP’11]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Parallel Snapshot Isolation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599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30000 [C++]</a:t>
                      </a:r>
                      <a:endParaRPr lang="en-US" sz="1800" dirty="0"/>
                    </a:p>
                  </a:txBody>
                  <a:tcPr/>
                </a:tc>
              </a:tr>
              <a:tr h="435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Jessy</a:t>
                      </a:r>
                      <a:r>
                        <a:rPr lang="en-US" sz="1800" dirty="0" smtClean="0"/>
                        <a:t> [SRDS’13]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Non-monotonic Snapshot Isolation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352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6000 [Java]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2125" y="5762625"/>
            <a:ext cx="3441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Framework SLOC ~</a:t>
            </a:r>
            <a:r>
              <a:rPr lang="en-US" sz="1600" dirty="0" smtClean="0"/>
              <a:t> </a:t>
            </a:r>
            <a:r>
              <a:rPr lang="en-US" sz="2000" dirty="0">
                <a:solidFill>
                  <a:schemeClr val="dk1"/>
                </a:solidFill>
              </a:rPr>
              <a:t>20’000</a:t>
            </a:r>
          </a:p>
        </p:txBody>
      </p:sp>
    </p:spTree>
    <p:extLst>
      <p:ext uri="{BB962C8B-B14F-4D97-AF65-F5344CB8AC3E}">
        <p14:creationId xmlns:p14="http://schemas.microsoft.com/office/powerpoint/2010/main" val="40358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Apples-to-apples Comparison</a:t>
            </a:r>
          </a:p>
          <a:p>
            <a:endParaRPr lang="en-US" dirty="0"/>
          </a:p>
          <a:p>
            <a:r>
              <a:rPr lang="en-US" dirty="0"/>
              <a:t>Study bottlenecks and limitations of protocol</a:t>
            </a:r>
          </a:p>
          <a:p>
            <a:endParaRPr lang="en-US" dirty="0"/>
          </a:p>
          <a:p>
            <a:r>
              <a:rPr lang="en-US" dirty="0"/>
              <a:t>Improving Protocol</a:t>
            </a:r>
          </a:p>
          <a:p>
            <a:endParaRPr lang="en-US" dirty="0"/>
          </a:p>
          <a:p>
            <a:r>
              <a:rPr lang="en-US" sz="2300" dirty="0"/>
              <a:t>C</a:t>
            </a:r>
            <a:r>
              <a:rPr lang="en-US" sz="2300" dirty="0" smtClean="0"/>
              <a:t>ompare </a:t>
            </a:r>
            <a:r>
              <a:rPr lang="en-US" sz="2300" dirty="0"/>
              <a:t>degrees of dependability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10/12/2014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Masoud Saeida Ardekani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7375" y="1650999"/>
            <a:ext cx="7000875" cy="1444626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2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BED4D67C-999F-904B-B463-83ACDD9F50E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BE2100E-92E8-7F4D-BDBA-772FC950B9F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8C02210-BF7A-4444-B73F-B0DC1D82D37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7FBEC58-6964-BE41-915B-2FDE74295DA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3320E9A-E86F-D641-99FC-86BFC6EFB8D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9545B7C-CF1F-D84E-89C2-BD16C86BBE1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B809AD7-3A1E-CB47-BD28-C2635EBAAC4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36AC984-DADF-EF4D-A0BC-F3560FFEBC9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91C45F7-D641-3549-88AC-D21633C40DF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C17A9EC-6865-AC43-ADC1-CA10BBD2793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55A5916-0E8C-0E45-8686-5656138B2D1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698413C-F58C-304F-A12B-EB3F7615DFF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4476012-9684-A040-AB41-0DB01223058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3CF9359-A0A6-9344-84B6-032E1575F63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4452952-0058-8845-A31C-6B72A279E7F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EBB6B8D-934E-104E-B9E2-1BA79174EB6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25C5E50-C32A-CB4B-A881-109ECCF500B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4F3F8A4-41CC-074D-B9D2-7C427B53BDC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24F916A-8214-CB4D-B191-95CBF60AADF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4974047-D233-1A48-B40E-04A7013548D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08319CB-3F3E-664B-A39C-DB9EB18712E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26696EE-68F9-A140-B6E2-65FAE5FBEE9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EFD8EBC-2CF1-2946-9550-7AAA8D88A01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11D6F38-FA49-8745-AF44-9924751F7EF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994265C-8FC0-1845-83CB-5BE0699C7DF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4A74DD4-F339-954E-9613-70C3F7D81A2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48646</TotalTime>
  <Words>1480</Words>
  <Application>Microsoft Macintosh PowerPoint</Application>
  <PresentationFormat>On-screen Show (4:3)</PresentationFormat>
  <Paragraphs>388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G-DUR A Middleware for Assembling, Analyzing, and Improving Transactional Protocols</vt:lpstr>
      <vt:lpstr>Motivation</vt:lpstr>
      <vt:lpstr>Insight</vt:lpstr>
      <vt:lpstr>Insight</vt:lpstr>
      <vt:lpstr>Insight</vt:lpstr>
      <vt:lpstr>G-DUR: Generic Deferred Update Replication</vt:lpstr>
      <vt:lpstr>Programming Effort</vt:lpstr>
      <vt:lpstr>Ease of Programming</vt:lpstr>
      <vt:lpstr>Case Study</vt:lpstr>
      <vt:lpstr>Evaluation Setup</vt:lpstr>
      <vt:lpstr>Comparing Protocols in Disaster Prone Rep.</vt:lpstr>
      <vt:lpstr>Consistency (Isolation level) Hierarchy</vt:lpstr>
      <vt:lpstr>Comparing Protocols in Disaster Prone Rep.</vt:lpstr>
      <vt:lpstr>Genuine Partial Replication (GPR) [Schiper’10]</vt:lpstr>
      <vt:lpstr>Comparing Protocols in Disaster Prone Rep.</vt:lpstr>
      <vt:lpstr>Comparing Protocols in Disaster Prone Rep.</vt:lpstr>
      <vt:lpstr>Minimal Commitment Sync. (MCS)</vt:lpstr>
      <vt:lpstr>Comparing Protocols in Disaster Prone Rep.</vt:lpstr>
      <vt:lpstr>Comparing Protocols in Disaster Tolerant Rep.</vt:lpstr>
      <vt:lpstr>Summary /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Masoud SA</dc:creator>
  <cp:lastModifiedBy>Microsoft Office User</cp:lastModifiedBy>
  <cp:revision>2583</cp:revision>
  <dcterms:created xsi:type="dcterms:W3CDTF">2013-08-17T07:30:26Z</dcterms:created>
  <dcterms:modified xsi:type="dcterms:W3CDTF">2015-04-01T02:19:17Z</dcterms:modified>
</cp:coreProperties>
</file>