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rtl="1"/>
            <a:r>
              <a:rPr lang="fa-IR" dirty="0" smtClean="0"/>
              <a:t>حل مسئله چالش ابرآروان				</a:t>
            </a:r>
            <a:endParaRPr lang="en-US" dirty="0"/>
          </a:p>
        </p:txBody>
      </p:sp>
      <p:sp>
        <p:nvSpPr>
          <p:cNvPr id="3" name="Subtitle 2"/>
          <p:cNvSpPr>
            <a:spLocks noGrp="1"/>
          </p:cNvSpPr>
          <p:nvPr>
            <p:ph type="subTitle" idx="1"/>
          </p:nvPr>
        </p:nvSpPr>
        <p:spPr/>
        <p:txBody>
          <a:bodyPr/>
          <a:lstStyle/>
          <a:p>
            <a:pPr algn="r" rtl="1"/>
            <a:r>
              <a:rPr lang="fa-IR" dirty="0" smtClean="0"/>
              <a:t>مسعود مقینی</a:t>
            </a:r>
            <a:endParaRPr lang="en-US" dirty="0"/>
          </a:p>
        </p:txBody>
      </p:sp>
    </p:spTree>
    <p:extLst>
      <p:ext uri="{BB962C8B-B14F-4D97-AF65-F5344CB8AC3E}">
        <p14:creationId xmlns:p14="http://schemas.microsoft.com/office/powerpoint/2010/main" val="115526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معماری برنامه</a:t>
            </a:r>
            <a:endParaRPr lang="en-US" dirty="0"/>
          </a:p>
        </p:txBody>
      </p:sp>
      <p:sp>
        <p:nvSpPr>
          <p:cNvPr id="3" name="Content Placeholder 2"/>
          <p:cNvSpPr>
            <a:spLocks noGrp="1"/>
          </p:cNvSpPr>
          <p:nvPr>
            <p:ph idx="1"/>
          </p:nvPr>
        </p:nvSpPr>
        <p:spPr/>
        <p:txBody>
          <a:bodyPr/>
          <a:lstStyle/>
          <a:p>
            <a:pPr algn="r" rtl="1"/>
            <a:r>
              <a:rPr lang="fa-IR" dirty="0" smtClean="0"/>
              <a:t>برنامه از سه پایگاه داده مبتنی بر </a:t>
            </a:r>
            <a:r>
              <a:rPr lang="en-US" dirty="0" err="1" smtClean="0"/>
              <a:t>redis</a:t>
            </a:r>
            <a:r>
              <a:rPr lang="fa-IR" dirty="0" smtClean="0"/>
              <a:t> و نیز دو جدول برای ذخیره سازی کوتای دقیقه ای و ماهانه کاربر تشکیل شده. همان گونه که گفته شد، کوتای ماهانه، کوتای دقیقه ای و داده های پردازش شده در دیتابیس های ردیس ذخیره میگردد.</a:t>
            </a:r>
          </a:p>
          <a:p>
            <a:pPr algn="r" rtl="1"/>
            <a:r>
              <a:rPr lang="fa-IR" dirty="0" smtClean="0"/>
              <a:t>به منظور جلوگیری از بزرگ شدن بیش از حد کش، یک زمان‌بند به صورت دوره‌ای اندازه دیتابیس کوتای ماهانه را رصد و در صورت لزوم دیتا های کاربران قدیمی </a:t>
            </a:r>
            <a:r>
              <a:rPr lang="en-US" dirty="0" smtClean="0"/>
              <a:t>persist and delete</a:t>
            </a:r>
            <a:r>
              <a:rPr lang="fa-IR" dirty="0" smtClean="0"/>
              <a:t> میکند</a:t>
            </a:r>
          </a:p>
          <a:p>
            <a:pPr algn="r" rtl="1"/>
            <a:r>
              <a:rPr lang="fa-IR" dirty="0" smtClean="0"/>
              <a:t>با توجه به تنظیم زمان انقضا برای مدخل </a:t>
            </a:r>
            <a:r>
              <a:rPr lang="en-US" dirty="0" smtClean="0"/>
              <a:t>(entry)</a:t>
            </a:r>
            <a:r>
              <a:rPr lang="fa-IR" dirty="0" smtClean="0"/>
              <a:t> های دیگر پایگاه داده های ردیس، نیازی به زمان بند برای کنترل اندازه نیست.</a:t>
            </a:r>
            <a:endParaRPr lang="en-US" dirty="0"/>
          </a:p>
        </p:txBody>
      </p:sp>
    </p:spTree>
    <p:extLst>
      <p:ext uri="{BB962C8B-B14F-4D97-AF65-F5344CB8AC3E}">
        <p14:creationId xmlns:p14="http://schemas.microsoft.com/office/powerpoint/2010/main" val="326388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معماری برنامه</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2400" y="2546350"/>
            <a:ext cx="3629025" cy="2952750"/>
          </a:xfrm>
        </p:spPr>
      </p:pic>
    </p:spTree>
    <p:extLst>
      <p:ext uri="{BB962C8B-B14F-4D97-AF65-F5344CB8AC3E}">
        <p14:creationId xmlns:p14="http://schemas.microsoft.com/office/powerpoint/2010/main" val="294604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پیش فرض ها</a:t>
            </a:r>
            <a:endParaRPr lang="en-US" dirty="0"/>
          </a:p>
        </p:txBody>
      </p:sp>
      <p:sp>
        <p:nvSpPr>
          <p:cNvPr id="3" name="Content Placeholder 2"/>
          <p:cNvSpPr>
            <a:spLocks noGrp="1"/>
          </p:cNvSpPr>
          <p:nvPr>
            <p:ph idx="1"/>
          </p:nvPr>
        </p:nvSpPr>
        <p:spPr/>
        <p:txBody>
          <a:bodyPr/>
          <a:lstStyle/>
          <a:p>
            <a:pPr marL="0" indent="0" algn="r" rtl="1">
              <a:buNone/>
            </a:pPr>
            <a:r>
              <a:rPr lang="fa-IR" dirty="0" smtClean="0"/>
              <a:t>با توجه به اینکه این یک مسئله شبیه سازی شده هست، لازم هست با پیش‌فرض هایی مسئله رو حل کنیم. طبیعتاً اِعمال هرکدوم از این پیش فرض ها از واقعی بودن شبیه سازی ما کم میکنه و اما پیش فرض ها</a:t>
            </a:r>
          </a:p>
          <a:p>
            <a:pPr marL="0" indent="0" algn="r" rtl="1">
              <a:buNone/>
            </a:pPr>
            <a:endParaRPr lang="fa-IR" dirty="0" smtClean="0"/>
          </a:p>
          <a:p>
            <a:pPr algn="r" rtl="1"/>
            <a:r>
              <a:rPr lang="fa-IR" dirty="0" smtClean="0"/>
              <a:t>برای </a:t>
            </a:r>
            <a:r>
              <a:rPr lang="fa-IR" dirty="0" smtClean="0"/>
              <a:t>نگه داشتن کوتای دوره ای هر کاربر حتماً از دیتابیس استفاده کنیم.</a:t>
            </a:r>
          </a:p>
          <a:p>
            <a:pPr algn="r" rtl="1"/>
            <a:r>
              <a:rPr lang="fa-IR" dirty="0" smtClean="0"/>
              <a:t>شاید تصور بشه بتونیم کوتای کاربر رو در رم نگه داری کنیم، اما این برنامه رو </a:t>
            </a:r>
            <a:r>
              <a:rPr lang="en-US" dirty="0" smtClean="0"/>
              <a:t>state full</a:t>
            </a:r>
            <a:r>
              <a:rPr lang="fa-IR" dirty="0" smtClean="0"/>
              <a:t> میکنه و به </a:t>
            </a:r>
            <a:r>
              <a:rPr lang="en-US" dirty="0" smtClean="0"/>
              <a:t>consistency</a:t>
            </a:r>
            <a:r>
              <a:rPr lang="fa-IR" dirty="0" smtClean="0"/>
              <a:t> برنامه در حالت مقیاس شده خیلی لطمه میزنه</a:t>
            </a:r>
            <a:r>
              <a:rPr lang="en-US" dirty="0" smtClean="0"/>
              <a:t> </a:t>
            </a:r>
            <a:r>
              <a:rPr lang="fa-IR" dirty="0" smtClean="0"/>
              <a:t>به علاوه موقع ری استارت شدن همه چیز پاک میشه</a:t>
            </a:r>
          </a:p>
          <a:p>
            <a:pPr algn="r" rtl="1"/>
            <a:r>
              <a:rPr lang="fa-IR" dirty="0" smtClean="0"/>
              <a:t>دیتابیس ما شامل جداولی هست که هر کوتای ماهانه و دقیقه‌ای کاربر رو مشخص میکنه</a:t>
            </a:r>
            <a:endParaRPr lang="en-US" dirty="0"/>
          </a:p>
        </p:txBody>
      </p:sp>
    </p:spTree>
    <p:extLst>
      <p:ext uri="{BB962C8B-B14F-4D97-AF65-F5344CB8AC3E}">
        <p14:creationId xmlns:p14="http://schemas.microsoft.com/office/powerpoint/2010/main" val="86950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معماری های قابل تصور (1)	</a:t>
            </a:r>
            <a:br>
              <a:rPr lang="fa-IR" dirty="0" smtClean="0"/>
            </a:br>
            <a:r>
              <a:rPr lang="fa-IR" sz="2000" dirty="0" smtClean="0"/>
              <a:t>اتصال برنامه به دیتابیس رابطه ای</a:t>
            </a:r>
            <a:endParaRPr lang="en-US" dirty="0"/>
          </a:p>
        </p:txBody>
      </p:sp>
      <p:sp>
        <p:nvSpPr>
          <p:cNvPr id="3" name="Content Placeholder 2"/>
          <p:cNvSpPr>
            <a:spLocks noGrp="1"/>
          </p:cNvSpPr>
          <p:nvPr>
            <p:ph idx="1"/>
          </p:nvPr>
        </p:nvSpPr>
        <p:spPr>
          <a:xfrm>
            <a:off x="1045029" y="1905000"/>
            <a:ext cx="10459583" cy="4006222"/>
          </a:xfrm>
        </p:spPr>
        <p:txBody>
          <a:bodyPr/>
          <a:lstStyle/>
          <a:p>
            <a:pPr algn="r" rtl="1"/>
            <a:r>
              <a:rPr lang="fa-IR" dirty="0" smtClean="0"/>
              <a:t>مزایا</a:t>
            </a:r>
          </a:p>
          <a:p>
            <a:pPr lvl="1" algn="r" rtl="1"/>
            <a:r>
              <a:rPr lang="fa-IR" dirty="0" smtClean="0"/>
              <a:t>سازگاری میان رپلیکا های مختلف</a:t>
            </a:r>
          </a:p>
          <a:p>
            <a:pPr algn="r" rtl="1"/>
            <a:r>
              <a:rPr lang="fa-IR" dirty="0" smtClean="0"/>
              <a:t>معایب</a:t>
            </a:r>
          </a:p>
          <a:p>
            <a:pPr lvl="1" algn="r" rtl="1"/>
            <a:r>
              <a:rPr lang="fa-IR" dirty="0" smtClean="0"/>
              <a:t>به علت استفاده از فضای دیسک، در تعداد بالای درخواست</a:t>
            </a:r>
            <a:br>
              <a:rPr lang="fa-IR" dirty="0" smtClean="0"/>
            </a:br>
            <a:r>
              <a:rPr lang="fa-IR" dirty="0" smtClean="0"/>
              <a:t>عملکرد برنامه دچار اخلال میگردد (نقض مورد 4 </a:t>
            </a:r>
            <a:r>
              <a:rPr lang="fa-IR" b="1" dirty="0" smtClean="0"/>
              <a:t>نیازمندی</a:t>
            </a:r>
            <a:r>
              <a:rPr lang="fa-IR" dirty="0" smtClean="0"/>
              <a:t> ها)</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55" y="1564279"/>
            <a:ext cx="4898720" cy="2343832"/>
          </a:xfrm>
          <a:prstGeom prst="rect">
            <a:avLst/>
          </a:prstGeom>
        </p:spPr>
      </p:pic>
    </p:spTree>
    <p:extLst>
      <p:ext uri="{BB962C8B-B14F-4D97-AF65-F5344CB8AC3E}">
        <p14:creationId xmlns:p14="http://schemas.microsoft.com/office/powerpoint/2010/main" val="249840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معماری های قابل تصور (2)	</a:t>
            </a:r>
            <a:br>
              <a:rPr lang="fa-IR" dirty="0" smtClean="0"/>
            </a:br>
            <a:r>
              <a:rPr lang="fa-IR" sz="2000" dirty="0" smtClean="0"/>
              <a:t>اعطای کش محلی به نرم افزار</a:t>
            </a:r>
            <a:endParaRPr lang="en-US" dirty="0"/>
          </a:p>
        </p:txBody>
      </p:sp>
      <p:sp>
        <p:nvSpPr>
          <p:cNvPr id="3" name="Content Placeholder 2"/>
          <p:cNvSpPr>
            <a:spLocks noGrp="1"/>
          </p:cNvSpPr>
          <p:nvPr>
            <p:ph idx="1"/>
          </p:nvPr>
        </p:nvSpPr>
        <p:spPr>
          <a:xfrm>
            <a:off x="1045029" y="1905000"/>
            <a:ext cx="10459583" cy="4006222"/>
          </a:xfrm>
        </p:spPr>
        <p:txBody>
          <a:bodyPr/>
          <a:lstStyle/>
          <a:p>
            <a:pPr algn="r" rtl="1"/>
            <a:r>
              <a:rPr lang="fa-IR" dirty="0" smtClean="0"/>
              <a:t>مزایا</a:t>
            </a:r>
          </a:p>
          <a:p>
            <a:pPr lvl="1" algn="r" rtl="1"/>
            <a:r>
              <a:rPr lang="fa-IR" dirty="0" smtClean="0"/>
              <a:t>کاهش زمان پاسخ</a:t>
            </a:r>
          </a:p>
          <a:p>
            <a:pPr marL="457200" lvl="1" indent="0" algn="r" rtl="1">
              <a:buNone/>
            </a:pPr>
            <a:endParaRPr lang="fa-IR" dirty="0" smtClean="0"/>
          </a:p>
          <a:p>
            <a:pPr algn="r" rtl="1"/>
            <a:r>
              <a:rPr lang="fa-IR" dirty="0" smtClean="0"/>
              <a:t>معایب</a:t>
            </a:r>
          </a:p>
          <a:p>
            <a:pPr lvl="1" algn="r" rtl="1"/>
            <a:r>
              <a:rPr lang="fa-IR" dirty="0" smtClean="0"/>
              <a:t>ناسازگاری</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9" y="2118499"/>
            <a:ext cx="5431519" cy="2490515"/>
          </a:xfrm>
          <a:prstGeom prst="rect">
            <a:avLst/>
          </a:prstGeom>
        </p:spPr>
      </p:pic>
    </p:spTree>
    <p:extLst>
      <p:ext uri="{BB962C8B-B14F-4D97-AF65-F5344CB8AC3E}">
        <p14:creationId xmlns:p14="http://schemas.microsoft.com/office/powerpoint/2010/main" val="271105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معماری های قابل تصور (2)	</a:t>
            </a:r>
            <a:br>
              <a:rPr lang="fa-IR" dirty="0" smtClean="0"/>
            </a:br>
            <a:r>
              <a:rPr lang="fa-IR" sz="2000" dirty="0" smtClean="0"/>
              <a:t>اعطای کش محلی به نرم افزار</a:t>
            </a:r>
            <a:endParaRPr lang="en-US" dirty="0"/>
          </a:p>
        </p:txBody>
      </p:sp>
      <p:sp>
        <p:nvSpPr>
          <p:cNvPr id="3" name="Content Placeholder 2"/>
          <p:cNvSpPr>
            <a:spLocks noGrp="1"/>
          </p:cNvSpPr>
          <p:nvPr>
            <p:ph idx="1"/>
          </p:nvPr>
        </p:nvSpPr>
        <p:spPr>
          <a:xfrm>
            <a:off x="1045029" y="1905000"/>
            <a:ext cx="10459583" cy="4006222"/>
          </a:xfrm>
        </p:spPr>
        <p:txBody>
          <a:bodyPr/>
          <a:lstStyle/>
          <a:p>
            <a:pPr algn="r" rtl="1"/>
            <a:r>
              <a:rPr lang="fa-IR" dirty="0" smtClean="0"/>
              <a:t>سناریوی خطا</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221" y="2569848"/>
            <a:ext cx="7058025" cy="2676525"/>
          </a:xfrm>
          <a:prstGeom prst="rect">
            <a:avLst/>
          </a:prstGeom>
        </p:spPr>
      </p:pic>
    </p:spTree>
    <p:extLst>
      <p:ext uri="{BB962C8B-B14F-4D97-AF65-F5344CB8AC3E}">
        <p14:creationId xmlns:p14="http://schemas.microsoft.com/office/powerpoint/2010/main" val="191072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معماری های قابل تصور </a:t>
            </a:r>
            <a:r>
              <a:rPr lang="fa-IR" dirty="0" smtClean="0"/>
              <a:t>(</a:t>
            </a:r>
            <a:r>
              <a:rPr lang="en-US" dirty="0" smtClean="0"/>
              <a:t>3</a:t>
            </a:r>
            <a:r>
              <a:rPr lang="fa-IR" dirty="0" smtClean="0"/>
              <a:t>)</a:t>
            </a:r>
            <a:r>
              <a:rPr lang="fa-IR" dirty="0"/>
              <a:t>	</a:t>
            </a:r>
            <a:br>
              <a:rPr lang="fa-IR" dirty="0"/>
            </a:br>
            <a:r>
              <a:rPr lang="fa-IR" sz="2000" dirty="0"/>
              <a:t>اعطای کش </a:t>
            </a:r>
            <a:r>
              <a:rPr lang="fa-IR" sz="2000" dirty="0" smtClean="0"/>
              <a:t>متمرکز </a:t>
            </a:r>
            <a:r>
              <a:rPr lang="fa-IR" sz="2000" dirty="0"/>
              <a:t>به نرم افزار</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2335" y="1905000"/>
            <a:ext cx="5944125" cy="3778250"/>
          </a:xfrm>
        </p:spPr>
      </p:pic>
    </p:spTree>
    <p:extLst>
      <p:ext uri="{BB962C8B-B14F-4D97-AF65-F5344CB8AC3E}">
        <p14:creationId xmlns:p14="http://schemas.microsoft.com/office/powerpoint/2010/main" val="105025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معماری های قابل تصور </a:t>
            </a:r>
            <a:r>
              <a:rPr lang="fa-IR" dirty="0" smtClean="0"/>
              <a:t>(</a:t>
            </a:r>
            <a:r>
              <a:rPr lang="en-US" dirty="0" smtClean="0"/>
              <a:t>3</a:t>
            </a:r>
            <a:r>
              <a:rPr lang="fa-IR" dirty="0" smtClean="0"/>
              <a:t>)</a:t>
            </a:r>
            <a:r>
              <a:rPr lang="fa-IR" dirty="0"/>
              <a:t>	</a:t>
            </a:r>
            <a:br>
              <a:rPr lang="fa-IR" dirty="0"/>
            </a:br>
            <a:r>
              <a:rPr lang="fa-IR" sz="2000" dirty="0"/>
              <a:t>اعطای کش </a:t>
            </a:r>
            <a:r>
              <a:rPr lang="fa-IR" sz="2000" dirty="0" smtClean="0"/>
              <a:t>متمرکز </a:t>
            </a:r>
            <a:r>
              <a:rPr lang="fa-IR" sz="2000" dirty="0"/>
              <a:t>به نرم افزار</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027" y="1905000"/>
            <a:ext cx="5944125" cy="3778250"/>
          </a:xfrm>
        </p:spPr>
      </p:pic>
      <p:sp>
        <p:nvSpPr>
          <p:cNvPr id="3" name="TextBox 2"/>
          <p:cNvSpPr txBox="1"/>
          <p:nvPr/>
        </p:nvSpPr>
        <p:spPr>
          <a:xfrm>
            <a:off x="7511143" y="1905000"/>
            <a:ext cx="3993469" cy="1754326"/>
          </a:xfrm>
          <a:prstGeom prst="rect">
            <a:avLst/>
          </a:prstGeom>
          <a:noFill/>
        </p:spPr>
        <p:txBody>
          <a:bodyPr wrap="square" rtlCol="0">
            <a:spAutoFit/>
          </a:bodyPr>
          <a:lstStyle/>
          <a:p>
            <a:pPr algn="r" rtl="1"/>
            <a:r>
              <a:rPr lang="fa-IR" dirty="0" smtClean="0"/>
              <a:t>چالش ها</a:t>
            </a:r>
          </a:p>
          <a:p>
            <a:pPr marL="285750" indent="-285750" algn="r" rtl="1">
              <a:buFont typeface="Arial" panose="020B0604020202020204" pitchFamily="34" charset="0"/>
              <a:buChar char="•"/>
            </a:pPr>
            <a:r>
              <a:rPr lang="fa-IR" dirty="0" smtClean="0"/>
              <a:t>همزمان سازی با دیتابیس پایدار</a:t>
            </a:r>
          </a:p>
          <a:p>
            <a:pPr marL="285750" indent="-285750" algn="r" rtl="1">
              <a:buFont typeface="Arial" panose="020B0604020202020204" pitchFamily="34" charset="0"/>
              <a:buChar char="•"/>
            </a:pPr>
            <a:r>
              <a:rPr lang="fa-IR" dirty="0" smtClean="0"/>
              <a:t>جلوگیری از بزرگ شدن بیش از حد کش</a:t>
            </a:r>
          </a:p>
          <a:p>
            <a:pPr marL="285750" indent="-285750" algn="r" rtl="1">
              <a:buFont typeface="Arial" panose="020B0604020202020204" pitchFamily="34" charset="0"/>
              <a:buChar char="•"/>
            </a:pPr>
            <a:r>
              <a:rPr lang="fa-IR" dirty="0" smtClean="0"/>
              <a:t>مدیریت پرس و جو های انجام شده به دیتابیس</a:t>
            </a:r>
            <a:endParaRPr lang="en-US" dirty="0"/>
          </a:p>
        </p:txBody>
      </p:sp>
    </p:spTree>
    <p:extLst>
      <p:ext uri="{BB962C8B-B14F-4D97-AF65-F5344CB8AC3E}">
        <p14:creationId xmlns:p14="http://schemas.microsoft.com/office/powerpoint/2010/main" val="176409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معماری های قابل تصور </a:t>
            </a:r>
            <a:r>
              <a:rPr lang="fa-IR" dirty="0" smtClean="0"/>
              <a:t>(</a:t>
            </a:r>
            <a:r>
              <a:rPr lang="en-US" dirty="0" smtClean="0"/>
              <a:t>3</a:t>
            </a:r>
            <a:r>
              <a:rPr lang="fa-IR" dirty="0" smtClean="0"/>
              <a:t>)</a:t>
            </a:r>
            <a:r>
              <a:rPr lang="fa-IR" dirty="0"/>
              <a:t>	</a:t>
            </a:r>
            <a:br>
              <a:rPr lang="fa-IR" dirty="0"/>
            </a:br>
            <a:r>
              <a:rPr lang="fa-IR" sz="2000" dirty="0"/>
              <a:t>اعطای کش </a:t>
            </a:r>
            <a:r>
              <a:rPr lang="fa-IR" sz="2000" dirty="0" smtClean="0"/>
              <a:t>متمرکز </a:t>
            </a:r>
            <a:r>
              <a:rPr lang="fa-IR" sz="2000" dirty="0"/>
              <a:t>به نرم افزار</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027" y="1905000"/>
            <a:ext cx="5944125" cy="3778250"/>
          </a:xfrm>
        </p:spPr>
      </p:pic>
      <p:sp>
        <p:nvSpPr>
          <p:cNvPr id="3" name="TextBox 2"/>
          <p:cNvSpPr txBox="1"/>
          <p:nvPr/>
        </p:nvSpPr>
        <p:spPr>
          <a:xfrm>
            <a:off x="7511143" y="1905000"/>
            <a:ext cx="3993469" cy="4212692"/>
          </a:xfrm>
          <a:prstGeom prst="rect">
            <a:avLst/>
          </a:prstGeom>
          <a:noFill/>
        </p:spPr>
        <p:txBody>
          <a:bodyPr wrap="square" rtlCol="0">
            <a:spAutoFit/>
          </a:bodyPr>
          <a:lstStyle/>
          <a:p>
            <a:pPr algn="just" rtl="1">
              <a:lnSpc>
                <a:spcPct val="150000"/>
              </a:lnSpc>
            </a:pPr>
            <a:r>
              <a:rPr lang="fa-IR" dirty="0" smtClean="0">
                <a:cs typeface="B Nazanin" panose="00000400000000000000" pitchFamily="2" charset="-78"/>
              </a:rPr>
              <a:t>راه حل </a:t>
            </a:r>
          </a:p>
          <a:p>
            <a:pPr marL="285750" indent="-285750" algn="just" rtl="1">
              <a:lnSpc>
                <a:spcPct val="150000"/>
              </a:lnSpc>
              <a:buFont typeface="Arial" panose="020B0604020202020204" pitchFamily="34" charset="0"/>
              <a:buChar char="•"/>
            </a:pPr>
            <a:r>
              <a:rPr lang="fa-IR" dirty="0" smtClean="0">
                <a:cs typeface="B Nazanin" panose="00000400000000000000" pitchFamily="2" charset="-78"/>
              </a:rPr>
              <a:t>برنامه به صورت کاملاً </a:t>
            </a:r>
            <a:r>
              <a:rPr lang="en-US" dirty="0" smtClean="0">
                <a:cs typeface="B Nazanin" panose="00000400000000000000" pitchFamily="2" charset="-78"/>
              </a:rPr>
              <a:t>state less</a:t>
            </a:r>
            <a:r>
              <a:rPr lang="fa-IR" dirty="0" smtClean="0">
                <a:cs typeface="B Nazanin" panose="00000400000000000000" pitchFamily="2" charset="-78"/>
              </a:rPr>
              <a:t> عمل می‌کند، دیتا هایی که نیاز به </a:t>
            </a:r>
            <a:r>
              <a:rPr lang="en-US" dirty="0" smtClean="0">
                <a:cs typeface="B Nazanin" panose="00000400000000000000" pitchFamily="2" charset="-78"/>
              </a:rPr>
              <a:t>cache</a:t>
            </a:r>
            <a:r>
              <a:rPr lang="fa-IR" dirty="0" smtClean="0">
                <a:cs typeface="B Nazanin" panose="00000400000000000000" pitchFamily="2" charset="-78"/>
              </a:rPr>
              <a:t> شدن دارند در </a:t>
            </a:r>
            <a:r>
              <a:rPr lang="en-US" dirty="0" err="1" smtClean="0">
                <a:cs typeface="B Nazanin" panose="00000400000000000000" pitchFamily="2" charset="-78"/>
              </a:rPr>
              <a:t>Redis</a:t>
            </a:r>
            <a:r>
              <a:rPr lang="fa-IR" dirty="0" smtClean="0">
                <a:cs typeface="B Nazanin" panose="00000400000000000000" pitchFamily="2" charset="-78"/>
              </a:rPr>
              <a:t>ذخیره میگردد.</a:t>
            </a:r>
          </a:p>
          <a:p>
            <a:pPr marL="285750" indent="-285750" algn="just" rtl="1">
              <a:lnSpc>
                <a:spcPct val="150000"/>
              </a:lnSpc>
              <a:buFont typeface="Arial" panose="020B0604020202020204" pitchFamily="34" charset="0"/>
              <a:buChar char="•"/>
            </a:pPr>
            <a:r>
              <a:rPr lang="fa-IR" dirty="0" smtClean="0">
                <a:cs typeface="B Nazanin" panose="00000400000000000000" pitchFamily="2" charset="-78"/>
              </a:rPr>
              <a:t>کوتای ماهانه کاربر در صورت موجود نبودن در </a:t>
            </a:r>
            <a:r>
              <a:rPr lang="en-US" dirty="0" err="1" smtClean="0">
                <a:cs typeface="B Nazanin" panose="00000400000000000000" pitchFamily="2" charset="-78"/>
              </a:rPr>
              <a:t>redis</a:t>
            </a:r>
            <a:r>
              <a:rPr lang="fa-IR" dirty="0" smtClean="0">
                <a:cs typeface="B Nazanin" panose="00000400000000000000" pitchFamily="2" charset="-78"/>
              </a:rPr>
              <a:t> ابتدا از دیتابیس خوانده و سپس در </a:t>
            </a:r>
            <a:r>
              <a:rPr lang="en-US" dirty="0" err="1" smtClean="0">
                <a:cs typeface="B Nazanin" panose="00000400000000000000" pitchFamily="2" charset="-78"/>
              </a:rPr>
              <a:t>redis</a:t>
            </a:r>
            <a:r>
              <a:rPr lang="fa-IR" dirty="0" smtClean="0">
                <a:cs typeface="B Nazanin" panose="00000400000000000000" pitchFamily="2" charset="-78"/>
              </a:rPr>
              <a:t> ذخیره میگردد.</a:t>
            </a:r>
          </a:p>
          <a:p>
            <a:pPr marL="285750" indent="-285750" algn="just" rtl="1">
              <a:lnSpc>
                <a:spcPct val="150000"/>
              </a:lnSpc>
              <a:buFont typeface="Arial" panose="020B0604020202020204" pitchFamily="34" charset="0"/>
              <a:buChar char="•"/>
            </a:pPr>
            <a:r>
              <a:rPr lang="fa-IR" dirty="0" smtClean="0">
                <a:cs typeface="B Nazanin" panose="00000400000000000000" pitchFamily="2" charset="-78"/>
              </a:rPr>
              <a:t>کوتای دقیقه ای کاربر در صورت موجود نبودن در </a:t>
            </a:r>
            <a:r>
              <a:rPr lang="en-US" dirty="0" err="1" smtClean="0">
                <a:cs typeface="B Nazanin" panose="00000400000000000000" pitchFamily="2" charset="-78"/>
              </a:rPr>
              <a:t>redis</a:t>
            </a:r>
            <a:r>
              <a:rPr lang="fa-IR" dirty="0" smtClean="0">
                <a:cs typeface="B Nazanin" panose="00000400000000000000" pitchFamily="2" charset="-78"/>
              </a:rPr>
              <a:t> از دیتابیس خوانده و با زمان انقضای دقیقه در </a:t>
            </a:r>
            <a:r>
              <a:rPr lang="en-US" dirty="0" err="1" smtClean="0">
                <a:cs typeface="B Nazanin" panose="00000400000000000000" pitchFamily="2" charset="-78"/>
              </a:rPr>
              <a:t>redis</a:t>
            </a:r>
            <a:r>
              <a:rPr lang="fa-IR" dirty="0" smtClean="0">
                <a:cs typeface="B Nazanin" panose="00000400000000000000" pitchFamily="2" charset="-78"/>
              </a:rPr>
              <a:t> ذخیره میگردد</a:t>
            </a:r>
          </a:p>
        </p:txBody>
      </p:sp>
    </p:spTree>
    <p:extLst>
      <p:ext uri="{BB962C8B-B14F-4D97-AF65-F5344CB8AC3E}">
        <p14:creationId xmlns:p14="http://schemas.microsoft.com/office/powerpoint/2010/main" val="297906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معماری های قابل تصور </a:t>
            </a:r>
            <a:r>
              <a:rPr lang="fa-IR" dirty="0" smtClean="0"/>
              <a:t>(</a:t>
            </a:r>
            <a:r>
              <a:rPr lang="en-US" dirty="0" smtClean="0"/>
              <a:t>3</a:t>
            </a:r>
            <a:r>
              <a:rPr lang="fa-IR" dirty="0" smtClean="0"/>
              <a:t>)</a:t>
            </a:r>
            <a:r>
              <a:rPr lang="fa-IR" dirty="0"/>
              <a:t>	</a:t>
            </a:r>
            <a:br>
              <a:rPr lang="fa-IR" dirty="0"/>
            </a:br>
            <a:r>
              <a:rPr lang="fa-IR" sz="2000" dirty="0"/>
              <a:t>اعطای کش </a:t>
            </a:r>
            <a:r>
              <a:rPr lang="fa-IR" sz="2000" dirty="0" smtClean="0"/>
              <a:t>متمرکز </a:t>
            </a:r>
            <a:r>
              <a:rPr lang="fa-IR" sz="2000" dirty="0"/>
              <a:t>به نرم افزار</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027" y="1905000"/>
            <a:ext cx="5944125" cy="3778250"/>
          </a:xfrm>
        </p:spPr>
      </p:pic>
      <p:sp>
        <p:nvSpPr>
          <p:cNvPr id="3" name="TextBox 2"/>
          <p:cNvSpPr txBox="1"/>
          <p:nvPr/>
        </p:nvSpPr>
        <p:spPr>
          <a:xfrm>
            <a:off x="7511143" y="1905000"/>
            <a:ext cx="3993469" cy="3416320"/>
          </a:xfrm>
          <a:prstGeom prst="rect">
            <a:avLst/>
          </a:prstGeom>
          <a:noFill/>
        </p:spPr>
        <p:txBody>
          <a:bodyPr wrap="square" rtlCol="0">
            <a:spAutoFit/>
          </a:bodyPr>
          <a:lstStyle/>
          <a:p>
            <a:pPr algn="just" rtl="1">
              <a:lnSpc>
                <a:spcPct val="150000"/>
              </a:lnSpc>
            </a:pPr>
            <a:r>
              <a:rPr lang="fa-IR" dirty="0" smtClean="0">
                <a:cs typeface="B Nazanin" panose="00000400000000000000" pitchFamily="2" charset="-78"/>
              </a:rPr>
              <a:t>راه حل </a:t>
            </a:r>
          </a:p>
          <a:p>
            <a:pPr marL="285750" indent="-285750" algn="just" rtl="1">
              <a:lnSpc>
                <a:spcPct val="150000"/>
              </a:lnSpc>
              <a:buFont typeface="Arial" panose="020B0604020202020204" pitchFamily="34" charset="0"/>
              <a:buChar char="•"/>
            </a:pPr>
            <a:r>
              <a:rPr lang="fa-IR" dirty="0" smtClean="0">
                <a:cs typeface="B Nazanin" panose="00000400000000000000" pitchFamily="2" charset="-78"/>
              </a:rPr>
              <a:t>داده های پردازش شده با زمان انقضا در </a:t>
            </a:r>
            <a:r>
              <a:rPr lang="en-US" dirty="0" err="1" smtClean="0">
                <a:cs typeface="B Nazanin" panose="00000400000000000000" pitchFamily="2" charset="-78"/>
              </a:rPr>
              <a:t>redis</a:t>
            </a:r>
            <a:r>
              <a:rPr lang="fa-IR" dirty="0" smtClean="0">
                <a:cs typeface="B Nazanin" panose="00000400000000000000" pitchFamily="2" charset="-78"/>
              </a:rPr>
              <a:t> ذخیره میگردد، اگر داده درخواستی در </a:t>
            </a:r>
            <a:r>
              <a:rPr lang="en-US" dirty="0" err="1" smtClean="0">
                <a:cs typeface="B Nazanin" panose="00000400000000000000" pitchFamily="2" charset="-78"/>
              </a:rPr>
              <a:t>redis</a:t>
            </a:r>
            <a:r>
              <a:rPr lang="fa-IR" dirty="0" smtClean="0">
                <a:cs typeface="B Nazanin" panose="00000400000000000000" pitchFamily="2" charset="-78"/>
              </a:rPr>
              <a:t> موجود بود، فارغ از کوتای ماهانه و دقیقه ای، نتیجه پرس و جو برگردانده میگردد.</a:t>
            </a:r>
          </a:p>
          <a:p>
            <a:pPr marL="285750" indent="-285750" algn="just" rtl="1">
              <a:lnSpc>
                <a:spcPct val="150000"/>
              </a:lnSpc>
              <a:buFont typeface="Arial" panose="020B0604020202020204" pitchFamily="34" charset="0"/>
              <a:buChar char="•"/>
            </a:pPr>
            <a:r>
              <a:rPr lang="fa-IR" dirty="0" smtClean="0">
                <a:cs typeface="B Nazanin" panose="00000400000000000000" pitchFamily="2" charset="-78"/>
              </a:rPr>
              <a:t>کسر از کوتای کاربر در مورد درخواست های تکراری نیز انجام میگیرد که در صورت نیازمندی کسب و کار به سادگی قابل تغییر است</a:t>
            </a:r>
          </a:p>
        </p:txBody>
      </p:sp>
    </p:spTree>
    <p:extLst>
      <p:ext uri="{BB962C8B-B14F-4D97-AF65-F5344CB8AC3E}">
        <p14:creationId xmlns:p14="http://schemas.microsoft.com/office/powerpoint/2010/main" val="17738910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346</TotalTime>
  <Words>461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 Nazanin</vt:lpstr>
      <vt:lpstr>Century Gothic</vt:lpstr>
      <vt:lpstr>Tahoma</vt:lpstr>
      <vt:lpstr>Wingdings 3</vt:lpstr>
      <vt:lpstr>Wisp</vt:lpstr>
      <vt:lpstr>حل مسئله چالش ابرآروان    </vt:lpstr>
      <vt:lpstr>پیش فرض ها</vt:lpstr>
      <vt:lpstr>معماری های قابل تصور (1)  اتصال برنامه به دیتابیس رابطه ای</vt:lpstr>
      <vt:lpstr>معماری های قابل تصور (2)  اعطای کش محلی به نرم افزار</vt:lpstr>
      <vt:lpstr>معماری های قابل تصور (2)  اعطای کش محلی به نرم افزار</vt:lpstr>
      <vt:lpstr>معماری های قابل تصور (3)  اعطای کش متمرکز به نرم افزار</vt:lpstr>
      <vt:lpstr>معماری های قابل تصور (3)  اعطای کش متمرکز به نرم افزار</vt:lpstr>
      <vt:lpstr>معماری های قابل تصور (3)  اعطای کش متمرکز به نرم افزار</vt:lpstr>
      <vt:lpstr>معماری های قابل تصور (3)  اعطای کش متمرکز به نرم افزار</vt:lpstr>
      <vt:lpstr>معماری برنامه</vt:lpstr>
      <vt:lpstr>معماری برنامه</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حل مسئله چالش ابرآروان    </dc:title>
  <dc:creator>RePack by Diakov</dc:creator>
  <cp:lastModifiedBy>RePack by Diakov</cp:lastModifiedBy>
  <cp:revision>6</cp:revision>
  <dcterms:created xsi:type="dcterms:W3CDTF">2024-05-09T10:54:47Z</dcterms:created>
  <dcterms:modified xsi:type="dcterms:W3CDTF">2024-05-11T04:03:33Z</dcterms:modified>
</cp:coreProperties>
</file>