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07982-A272-4E61-97DF-6666AEAF58A3}"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DEF1127-A2CD-4AEF-B2DC-517089C8C5DC}">
      <dgm:prSet/>
      <dgm:spPr/>
      <dgm:t>
        <a:bodyPr/>
        <a:lstStyle/>
        <a:p>
          <a:pPr>
            <a:defRPr b="1"/>
          </a:pPr>
          <a:r>
            <a:rPr lang="en-US"/>
            <a:t>Dataset contains 79 explanatory variables describing (almost) every aspect of residential homes in Ames, Iowa. </a:t>
          </a:r>
        </a:p>
      </dgm:t>
    </dgm:pt>
    <dgm:pt modelId="{FA0E51C9-82F4-4CBD-A284-36887840E03F}" type="parTrans" cxnId="{6FE04D1F-F228-4E2C-A6B2-4952A5EC7D5D}">
      <dgm:prSet/>
      <dgm:spPr/>
      <dgm:t>
        <a:bodyPr/>
        <a:lstStyle/>
        <a:p>
          <a:endParaRPr lang="en-US"/>
        </a:p>
      </dgm:t>
    </dgm:pt>
    <dgm:pt modelId="{95EDADAF-032D-456E-BDA7-16F41271F4E6}" type="sibTrans" cxnId="{6FE04D1F-F228-4E2C-A6B2-4952A5EC7D5D}">
      <dgm:prSet/>
      <dgm:spPr/>
      <dgm:t>
        <a:bodyPr/>
        <a:lstStyle/>
        <a:p>
          <a:endParaRPr lang="en-US"/>
        </a:p>
      </dgm:t>
    </dgm:pt>
    <dgm:pt modelId="{C7E30C2E-1640-4E49-8C02-D170B5275265}">
      <dgm:prSet/>
      <dgm:spPr/>
      <dgm:t>
        <a:bodyPr/>
        <a:lstStyle/>
        <a:p>
          <a:pPr>
            <a:defRPr b="1"/>
          </a:pPr>
          <a:r>
            <a:rPr lang="en-US"/>
            <a:t>Predict the final price of residential homes in Ames, Iowa </a:t>
          </a:r>
        </a:p>
      </dgm:t>
    </dgm:pt>
    <dgm:pt modelId="{C4F4E603-0AC2-41FF-8301-81494A8E59C0}" type="parTrans" cxnId="{EDED5EC8-C8AA-42AC-BB63-E91B3BD949C7}">
      <dgm:prSet/>
      <dgm:spPr/>
      <dgm:t>
        <a:bodyPr/>
        <a:lstStyle/>
        <a:p>
          <a:endParaRPr lang="en-US"/>
        </a:p>
      </dgm:t>
    </dgm:pt>
    <dgm:pt modelId="{E300AEAC-ADD4-49A8-A34E-304D3880D64D}" type="sibTrans" cxnId="{EDED5EC8-C8AA-42AC-BB63-E91B3BD949C7}">
      <dgm:prSet/>
      <dgm:spPr/>
      <dgm:t>
        <a:bodyPr/>
        <a:lstStyle/>
        <a:p>
          <a:endParaRPr lang="en-US"/>
        </a:p>
      </dgm:t>
    </dgm:pt>
    <dgm:pt modelId="{0CC39641-9348-48A7-AEBA-BD1B4DEBAF5F}">
      <dgm:prSet/>
      <dgm:spPr/>
      <dgm:t>
        <a:bodyPr/>
        <a:lstStyle/>
        <a:p>
          <a:pPr>
            <a:defRPr b="1"/>
          </a:pPr>
          <a:r>
            <a:rPr lang="en-US" b="1" i="0" dirty="0"/>
            <a:t>Question</a:t>
          </a:r>
          <a:endParaRPr lang="en-US" b="1" dirty="0"/>
        </a:p>
      </dgm:t>
    </dgm:pt>
    <dgm:pt modelId="{996049D9-A626-4DB1-941A-699DFC5ED016}" type="parTrans" cxnId="{FC8665B8-61BC-4FF9-9BC7-1095AD8937EE}">
      <dgm:prSet/>
      <dgm:spPr/>
      <dgm:t>
        <a:bodyPr/>
        <a:lstStyle/>
        <a:p>
          <a:endParaRPr lang="en-US"/>
        </a:p>
      </dgm:t>
    </dgm:pt>
    <dgm:pt modelId="{50CE8F18-3F13-4D68-9ED6-2CB1E584A450}" type="sibTrans" cxnId="{FC8665B8-61BC-4FF9-9BC7-1095AD8937EE}">
      <dgm:prSet/>
      <dgm:spPr/>
      <dgm:t>
        <a:bodyPr/>
        <a:lstStyle/>
        <a:p>
          <a:endParaRPr lang="en-US"/>
        </a:p>
      </dgm:t>
    </dgm:pt>
    <dgm:pt modelId="{8E39DF9F-4EF3-41FD-856C-F366522DF88D}">
      <dgm:prSet custT="1"/>
      <dgm:spPr/>
      <dgm:t>
        <a:bodyPr/>
        <a:lstStyle/>
        <a:p>
          <a:r>
            <a:rPr lang="en-US" sz="1400" b="0" i="0" dirty="0"/>
            <a:t>How to handle overfitting and underfitting problem?</a:t>
          </a:r>
          <a:endParaRPr lang="en-US" sz="1400" dirty="0"/>
        </a:p>
      </dgm:t>
    </dgm:pt>
    <dgm:pt modelId="{E32A58ED-8571-481C-B99B-914BB053F752}" type="parTrans" cxnId="{05539A14-E28A-4709-9965-C111C5B9875F}">
      <dgm:prSet/>
      <dgm:spPr/>
      <dgm:t>
        <a:bodyPr/>
        <a:lstStyle/>
        <a:p>
          <a:endParaRPr lang="en-US"/>
        </a:p>
      </dgm:t>
    </dgm:pt>
    <dgm:pt modelId="{D838EDF5-5A2F-430D-9B7C-3F2F0FFB87A7}" type="sibTrans" cxnId="{05539A14-E28A-4709-9965-C111C5B9875F}">
      <dgm:prSet/>
      <dgm:spPr/>
      <dgm:t>
        <a:bodyPr/>
        <a:lstStyle/>
        <a:p>
          <a:endParaRPr lang="en-US"/>
        </a:p>
      </dgm:t>
    </dgm:pt>
    <dgm:pt modelId="{7C57AF56-EABA-4C7A-B36A-01FF8B5E49C7}" type="pres">
      <dgm:prSet presAssocID="{7B207982-A272-4E61-97DF-6666AEAF58A3}" presName="root" presStyleCnt="0">
        <dgm:presLayoutVars>
          <dgm:dir/>
          <dgm:resizeHandles val="exact"/>
        </dgm:presLayoutVars>
      </dgm:prSet>
      <dgm:spPr/>
    </dgm:pt>
    <dgm:pt modelId="{1CA5D32A-F436-426F-9A45-48187EEFA9D8}" type="pres">
      <dgm:prSet presAssocID="{BDEF1127-A2CD-4AEF-B2DC-517089C8C5DC}" presName="compNode" presStyleCnt="0"/>
      <dgm:spPr/>
    </dgm:pt>
    <dgm:pt modelId="{A3E3F8C8-0E51-45B3-85EE-AD5103B17D22}" type="pres">
      <dgm:prSet presAssocID="{BDEF1127-A2CD-4AEF-B2DC-517089C8C5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1C1E32F-F39F-4312-BE0F-113DB9012D0D}" type="pres">
      <dgm:prSet presAssocID="{BDEF1127-A2CD-4AEF-B2DC-517089C8C5DC}" presName="iconSpace" presStyleCnt="0"/>
      <dgm:spPr/>
    </dgm:pt>
    <dgm:pt modelId="{479429BA-A2D9-4944-81AB-7B082DBADD83}" type="pres">
      <dgm:prSet presAssocID="{BDEF1127-A2CD-4AEF-B2DC-517089C8C5DC}" presName="parTx" presStyleLbl="revTx" presStyleIdx="0" presStyleCnt="6">
        <dgm:presLayoutVars>
          <dgm:chMax val="0"/>
          <dgm:chPref val="0"/>
        </dgm:presLayoutVars>
      </dgm:prSet>
      <dgm:spPr/>
    </dgm:pt>
    <dgm:pt modelId="{81451D01-3AFF-48C2-A192-252E037E31BE}" type="pres">
      <dgm:prSet presAssocID="{BDEF1127-A2CD-4AEF-B2DC-517089C8C5DC}" presName="txSpace" presStyleCnt="0"/>
      <dgm:spPr/>
    </dgm:pt>
    <dgm:pt modelId="{4134EE8B-96BF-41D9-9F9A-E1D21FB60D84}" type="pres">
      <dgm:prSet presAssocID="{BDEF1127-A2CD-4AEF-B2DC-517089C8C5DC}" presName="desTx" presStyleLbl="revTx" presStyleIdx="1" presStyleCnt="6">
        <dgm:presLayoutVars/>
      </dgm:prSet>
      <dgm:spPr/>
    </dgm:pt>
    <dgm:pt modelId="{E25D656C-02E2-42AF-BD93-9E1F2074B028}" type="pres">
      <dgm:prSet presAssocID="{95EDADAF-032D-456E-BDA7-16F41271F4E6}" presName="sibTrans" presStyleCnt="0"/>
      <dgm:spPr/>
    </dgm:pt>
    <dgm:pt modelId="{C4E15973-EF1D-434E-8F5A-2949799298BD}" type="pres">
      <dgm:prSet presAssocID="{C7E30C2E-1640-4E49-8C02-D170B5275265}" presName="compNode" presStyleCnt="0"/>
      <dgm:spPr/>
    </dgm:pt>
    <dgm:pt modelId="{07FDC8F5-147E-486D-B412-A01D87202DF1}" type="pres">
      <dgm:prSet presAssocID="{C7E30C2E-1640-4E49-8C02-D170B52752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C2DB9F00-82EC-4C77-838A-1E3211E57B32}" type="pres">
      <dgm:prSet presAssocID="{C7E30C2E-1640-4E49-8C02-D170B5275265}" presName="iconSpace" presStyleCnt="0"/>
      <dgm:spPr/>
    </dgm:pt>
    <dgm:pt modelId="{931440A9-C0FA-4448-BBD7-A5882B73046B}" type="pres">
      <dgm:prSet presAssocID="{C7E30C2E-1640-4E49-8C02-D170B5275265}" presName="parTx" presStyleLbl="revTx" presStyleIdx="2" presStyleCnt="6">
        <dgm:presLayoutVars>
          <dgm:chMax val="0"/>
          <dgm:chPref val="0"/>
        </dgm:presLayoutVars>
      </dgm:prSet>
      <dgm:spPr/>
    </dgm:pt>
    <dgm:pt modelId="{10B8281A-873E-42B5-9430-B5E6DD1994B5}" type="pres">
      <dgm:prSet presAssocID="{C7E30C2E-1640-4E49-8C02-D170B5275265}" presName="txSpace" presStyleCnt="0"/>
      <dgm:spPr/>
    </dgm:pt>
    <dgm:pt modelId="{E3A2F00B-5DC6-4B33-9F8B-D99877C98379}" type="pres">
      <dgm:prSet presAssocID="{C7E30C2E-1640-4E49-8C02-D170B5275265}" presName="desTx" presStyleLbl="revTx" presStyleIdx="3" presStyleCnt="6">
        <dgm:presLayoutVars/>
      </dgm:prSet>
      <dgm:spPr/>
    </dgm:pt>
    <dgm:pt modelId="{C1619155-E1EF-49AD-A048-700CBB30E904}" type="pres">
      <dgm:prSet presAssocID="{E300AEAC-ADD4-49A8-A34E-304D3880D64D}" presName="sibTrans" presStyleCnt="0"/>
      <dgm:spPr/>
    </dgm:pt>
    <dgm:pt modelId="{809C5ECF-9C3A-4F92-AD13-9511CBA546F9}" type="pres">
      <dgm:prSet presAssocID="{0CC39641-9348-48A7-AEBA-BD1B4DEBAF5F}" presName="compNode" presStyleCnt="0"/>
      <dgm:spPr/>
    </dgm:pt>
    <dgm:pt modelId="{BAA5D9DC-26AD-4D0A-A1A8-0C412E035386}" type="pres">
      <dgm:prSet presAssocID="{0CC39641-9348-48A7-AEBA-BD1B4DEBAF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74FA52A6-6BB4-4A1D-B0E0-53006DD6E29F}" type="pres">
      <dgm:prSet presAssocID="{0CC39641-9348-48A7-AEBA-BD1B4DEBAF5F}" presName="iconSpace" presStyleCnt="0"/>
      <dgm:spPr/>
    </dgm:pt>
    <dgm:pt modelId="{1E3408C5-BF7D-42A6-A1CE-75CF1E067D39}" type="pres">
      <dgm:prSet presAssocID="{0CC39641-9348-48A7-AEBA-BD1B4DEBAF5F}" presName="parTx" presStyleLbl="revTx" presStyleIdx="4" presStyleCnt="6" custLinFactNeighborX="-2331">
        <dgm:presLayoutVars>
          <dgm:chMax val="0"/>
          <dgm:chPref val="0"/>
        </dgm:presLayoutVars>
      </dgm:prSet>
      <dgm:spPr/>
    </dgm:pt>
    <dgm:pt modelId="{F4ACEBE9-B835-486D-A5CA-FD49C1CC29A0}" type="pres">
      <dgm:prSet presAssocID="{0CC39641-9348-48A7-AEBA-BD1B4DEBAF5F}" presName="txSpace" presStyleCnt="0"/>
      <dgm:spPr/>
    </dgm:pt>
    <dgm:pt modelId="{34DFEFAB-9434-40C0-831F-15066420314F}" type="pres">
      <dgm:prSet presAssocID="{0CC39641-9348-48A7-AEBA-BD1B4DEBAF5F}" presName="desTx" presStyleLbl="revTx" presStyleIdx="5" presStyleCnt="6" custLinFactY="-5777" custLinFactNeighborX="-1851" custLinFactNeighborY="-100000">
        <dgm:presLayoutVars/>
      </dgm:prSet>
      <dgm:spPr/>
    </dgm:pt>
  </dgm:ptLst>
  <dgm:cxnLst>
    <dgm:cxn modelId="{05539A14-E28A-4709-9965-C111C5B9875F}" srcId="{0CC39641-9348-48A7-AEBA-BD1B4DEBAF5F}" destId="{8E39DF9F-4EF3-41FD-856C-F366522DF88D}" srcOrd="0" destOrd="0" parTransId="{E32A58ED-8571-481C-B99B-914BB053F752}" sibTransId="{D838EDF5-5A2F-430D-9B7C-3F2F0FFB87A7}"/>
    <dgm:cxn modelId="{6FE04D1F-F228-4E2C-A6B2-4952A5EC7D5D}" srcId="{7B207982-A272-4E61-97DF-6666AEAF58A3}" destId="{BDEF1127-A2CD-4AEF-B2DC-517089C8C5DC}" srcOrd="0" destOrd="0" parTransId="{FA0E51C9-82F4-4CBD-A284-36887840E03F}" sibTransId="{95EDADAF-032D-456E-BDA7-16F41271F4E6}"/>
    <dgm:cxn modelId="{F0C46634-644A-4530-8CA8-497EBFBD4C01}" type="presOf" srcId="{BDEF1127-A2CD-4AEF-B2DC-517089C8C5DC}" destId="{479429BA-A2D9-4944-81AB-7B082DBADD83}" srcOrd="0" destOrd="0" presId="urn:microsoft.com/office/officeart/2018/2/layout/IconLabelDescriptionList"/>
    <dgm:cxn modelId="{CF0DC93E-B521-48C2-95A4-91F695238E96}" type="presOf" srcId="{C7E30C2E-1640-4E49-8C02-D170B5275265}" destId="{931440A9-C0FA-4448-BBD7-A5882B73046B}" srcOrd="0" destOrd="0" presId="urn:microsoft.com/office/officeart/2018/2/layout/IconLabelDescriptionList"/>
    <dgm:cxn modelId="{8460EEB7-534A-4518-9ACF-F48B61913E80}" type="presOf" srcId="{8E39DF9F-4EF3-41FD-856C-F366522DF88D}" destId="{34DFEFAB-9434-40C0-831F-15066420314F}" srcOrd="0" destOrd="0" presId="urn:microsoft.com/office/officeart/2018/2/layout/IconLabelDescriptionList"/>
    <dgm:cxn modelId="{FC8665B8-61BC-4FF9-9BC7-1095AD8937EE}" srcId="{7B207982-A272-4E61-97DF-6666AEAF58A3}" destId="{0CC39641-9348-48A7-AEBA-BD1B4DEBAF5F}" srcOrd="2" destOrd="0" parTransId="{996049D9-A626-4DB1-941A-699DFC5ED016}" sibTransId="{50CE8F18-3F13-4D68-9ED6-2CB1E584A450}"/>
    <dgm:cxn modelId="{EDED5EC8-C8AA-42AC-BB63-E91B3BD949C7}" srcId="{7B207982-A272-4E61-97DF-6666AEAF58A3}" destId="{C7E30C2E-1640-4E49-8C02-D170B5275265}" srcOrd="1" destOrd="0" parTransId="{C4F4E603-0AC2-41FF-8301-81494A8E59C0}" sibTransId="{E300AEAC-ADD4-49A8-A34E-304D3880D64D}"/>
    <dgm:cxn modelId="{AF1688D0-AF90-4535-A3B7-7BA744BD008A}" type="presOf" srcId="{0CC39641-9348-48A7-AEBA-BD1B4DEBAF5F}" destId="{1E3408C5-BF7D-42A6-A1CE-75CF1E067D39}" srcOrd="0" destOrd="0" presId="urn:microsoft.com/office/officeart/2018/2/layout/IconLabelDescriptionList"/>
    <dgm:cxn modelId="{9836FEDD-DF4E-4077-9BC0-614460DF6ABF}" type="presOf" srcId="{7B207982-A272-4E61-97DF-6666AEAF58A3}" destId="{7C57AF56-EABA-4C7A-B36A-01FF8B5E49C7}" srcOrd="0" destOrd="0" presId="urn:microsoft.com/office/officeart/2018/2/layout/IconLabelDescriptionList"/>
    <dgm:cxn modelId="{65AB3600-F18D-446E-948F-8CB92E4F5D8F}" type="presParOf" srcId="{7C57AF56-EABA-4C7A-B36A-01FF8B5E49C7}" destId="{1CA5D32A-F436-426F-9A45-48187EEFA9D8}" srcOrd="0" destOrd="0" presId="urn:microsoft.com/office/officeart/2018/2/layout/IconLabelDescriptionList"/>
    <dgm:cxn modelId="{AF117EE2-2D5F-4BF8-BCA2-39FDDC81CF8F}" type="presParOf" srcId="{1CA5D32A-F436-426F-9A45-48187EEFA9D8}" destId="{A3E3F8C8-0E51-45B3-85EE-AD5103B17D22}" srcOrd="0" destOrd="0" presId="urn:microsoft.com/office/officeart/2018/2/layout/IconLabelDescriptionList"/>
    <dgm:cxn modelId="{959E5C1D-4392-4EC9-8E37-845D825970F6}" type="presParOf" srcId="{1CA5D32A-F436-426F-9A45-48187EEFA9D8}" destId="{21C1E32F-F39F-4312-BE0F-113DB9012D0D}" srcOrd="1" destOrd="0" presId="urn:microsoft.com/office/officeart/2018/2/layout/IconLabelDescriptionList"/>
    <dgm:cxn modelId="{144DE2AA-3AD6-4475-82AC-20C1BA84FAC7}" type="presParOf" srcId="{1CA5D32A-F436-426F-9A45-48187EEFA9D8}" destId="{479429BA-A2D9-4944-81AB-7B082DBADD83}" srcOrd="2" destOrd="0" presId="urn:microsoft.com/office/officeart/2018/2/layout/IconLabelDescriptionList"/>
    <dgm:cxn modelId="{CA967742-07AC-4B0E-8FC1-550B468F1251}" type="presParOf" srcId="{1CA5D32A-F436-426F-9A45-48187EEFA9D8}" destId="{81451D01-3AFF-48C2-A192-252E037E31BE}" srcOrd="3" destOrd="0" presId="urn:microsoft.com/office/officeart/2018/2/layout/IconLabelDescriptionList"/>
    <dgm:cxn modelId="{DE50E5C7-11DC-4857-ABD8-053667DE4BFF}" type="presParOf" srcId="{1CA5D32A-F436-426F-9A45-48187EEFA9D8}" destId="{4134EE8B-96BF-41D9-9F9A-E1D21FB60D84}" srcOrd="4" destOrd="0" presId="urn:microsoft.com/office/officeart/2018/2/layout/IconLabelDescriptionList"/>
    <dgm:cxn modelId="{1461FC03-BD8F-47A8-AAEE-AAA62E8AAC38}" type="presParOf" srcId="{7C57AF56-EABA-4C7A-B36A-01FF8B5E49C7}" destId="{E25D656C-02E2-42AF-BD93-9E1F2074B028}" srcOrd="1" destOrd="0" presId="urn:microsoft.com/office/officeart/2018/2/layout/IconLabelDescriptionList"/>
    <dgm:cxn modelId="{7077C725-C22C-446B-B213-C50076F78EC6}" type="presParOf" srcId="{7C57AF56-EABA-4C7A-B36A-01FF8B5E49C7}" destId="{C4E15973-EF1D-434E-8F5A-2949799298BD}" srcOrd="2" destOrd="0" presId="urn:microsoft.com/office/officeart/2018/2/layout/IconLabelDescriptionList"/>
    <dgm:cxn modelId="{99A55B13-9280-4F6F-B606-F856454721CA}" type="presParOf" srcId="{C4E15973-EF1D-434E-8F5A-2949799298BD}" destId="{07FDC8F5-147E-486D-B412-A01D87202DF1}" srcOrd="0" destOrd="0" presId="urn:microsoft.com/office/officeart/2018/2/layout/IconLabelDescriptionList"/>
    <dgm:cxn modelId="{259331D0-CBE6-4BB0-9540-7023CF4D2688}" type="presParOf" srcId="{C4E15973-EF1D-434E-8F5A-2949799298BD}" destId="{C2DB9F00-82EC-4C77-838A-1E3211E57B32}" srcOrd="1" destOrd="0" presId="urn:microsoft.com/office/officeart/2018/2/layout/IconLabelDescriptionList"/>
    <dgm:cxn modelId="{5342E7B2-4FDA-43CC-9FE7-DC3ECAA9DD21}" type="presParOf" srcId="{C4E15973-EF1D-434E-8F5A-2949799298BD}" destId="{931440A9-C0FA-4448-BBD7-A5882B73046B}" srcOrd="2" destOrd="0" presId="urn:microsoft.com/office/officeart/2018/2/layout/IconLabelDescriptionList"/>
    <dgm:cxn modelId="{41C5C5CB-D4C5-4317-B4E9-330D78178957}" type="presParOf" srcId="{C4E15973-EF1D-434E-8F5A-2949799298BD}" destId="{10B8281A-873E-42B5-9430-B5E6DD1994B5}" srcOrd="3" destOrd="0" presId="urn:microsoft.com/office/officeart/2018/2/layout/IconLabelDescriptionList"/>
    <dgm:cxn modelId="{7927DBDE-FA11-405E-9013-034852B5B8E5}" type="presParOf" srcId="{C4E15973-EF1D-434E-8F5A-2949799298BD}" destId="{E3A2F00B-5DC6-4B33-9F8B-D99877C98379}" srcOrd="4" destOrd="0" presId="urn:microsoft.com/office/officeart/2018/2/layout/IconLabelDescriptionList"/>
    <dgm:cxn modelId="{A234F1FE-D1DE-457C-B217-C4B118FEF0AB}" type="presParOf" srcId="{7C57AF56-EABA-4C7A-B36A-01FF8B5E49C7}" destId="{C1619155-E1EF-49AD-A048-700CBB30E904}" srcOrd="3" destOrd="0" presId="urn:microsoft.com/office/officeart/2018/2/layout/IconLabelDescriptionList"/>
    <dgm:cxn modelId="{4AA019D6-4657-4ADF-8FAC-BBD547681BBA}" type="presParOf" srcId="{7C57AF56-EABA-4C7A-B36A-01FF8B5E49C7}" destId="{809C5ECF-9C3A-4F92-AD13-9511CBA546F9}" srcOrd="4" destOrd="0" presId="urn:microsoft.com/office/officeart/2018/2/layout/IconLabelDescriptionList"/>
    <dgm:cxn modelId="{F9F0F623-10F0-4008-991B-048925AE8283}" type="presParOf" srcId="{809C5ECF-9C3A-4F92-AD13-9511CBA546F9}" destId="{BAA5D9DC-26AD-4D0A-A1A8-0C412E035386}" srcOrd="0" destOrd="0" presId="urn:microsoft.com/office/officeart/2018/2/layout/IconLabelDescriptionList"/>
    <dgm:cxn modelId="{5239308F-A7D1-4DFB-A2E0-F53D99F173F7}" type="presParOf" srcId="{809C5ECF-9C3A-4F92-AD13-9511CBA546F9}" destId="{74FA52A6-6BB4-4A1D-B0E0-53006DD6E29F}" srcOrd="1" destOrd="0" presId="urn:microsoft.com/office/officeart/2018/2/layout/IconLabelDescriptionList"/>
    <dgm:cxn modelId="{46C2E72F-FC08-42A5-84AE-0EEAE24D2AA5}" type="presParOf" srcId="{809C5ECF-9C3A-4F92-AD13-9511CBA546F9}" destId="{1E3408C5-BF7D-42A6-A1CE-75CF1E067D39}" srcOrd="2" destOrd="0" presId="urn:microsoft.com/office/officeart/2018/2/layout/IconLabelDescriptionList"/>
    <dgm:cxn modelId="{E941DDF7-A60F-490F-8407-BE13BEF2F49A}" type="presParOf" srcId="{809C5ECF-9C3A-4F92-AD13-9511CBA546F9}" destId="{F4ACEBE9-B835-486D-A5CA-FD49C1CC29A0}" srcOrd="3" destOrd="0" presId="urn:microsoft.com/office/officeart/2018/2/layout/IconLabelDescriptionList"/>
    <dgm:cxn modelId="{4B46EB24-B133-4818-834E-205F7F3E42A8}" type="presParOf" srcId="{809C5ECF-9C3A-4F92-AD13-9511CBA546F9}" destId="{34DFEFAB-9434-40C0-831F-15066420314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43F007-E691-4CE1-98C7-22F83CEBDB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AF440F3-BFA0-45C3-81FA-1C11F45A9C93}">
      <dgm:prSet/>
      <dgm:spPr/>
      <dgm:t>
        <a:bodyPr/>
        <a:lstStyle/>
        <a:p>
          <a:pPr>
            <a:lnSpc>
              <a:spcPct val="100000"/>
            </a:lnSpc>
          </a:pPr>
          <a:r>
            <a:rPr lang="en-US"/>
            <a:t>The dataset was split into training (956), test (1231), and validation sets (239). </a:t>
          </a:r>
        </a:p>
      </dgm:t>
    </dgm:pt>
    <dgm:pt modelId="{5CFEDA3C-2730-42A9-830C-85F27C87F3E7}" type="parTrans" cxnId="{D9170A6A-8AE1-488C-8740-FA04D4B08536}">
      <dgm:prSet/>
      <dgm:spPr/>
      <dgm:t>
        <a:bodyPr/>
        <a:lstStyle/>
        <a:p>
          <a:endParaRPr lang="en-US"/>
        </a:p>
      </dgm:t>
    </dgm:pt>
    <dgm:pt modelId="{35DF424D-7418-4A08-9AE9-CF40013EAC88}" type="sibTrans" cxnId="{D9170A6A-8AE1-488C-8740-FA04D4B08536}">
      <dgm:prSet/>
      <dgm:spPr/>
      <dgm:t>
        <a:bodyPr/>
        <a:lstStyle/>
        <a:p>
          <a:endParaRPr lang="en-US"/>
        </a:p>
      </dgm:t>
    </dgm:pt>
    <dgm:pt modelId="{0CF9F8F6-5A77-483C-BCE0-E26A151DFADB}">
      <dgm:prSet/>
      <dgm:spPr/>
      <dgm:t>
        <a:bodyPr/>
        <a:lstStyle/>
        <a:p>
          <a:pPr>
            <a:lnSpc>
              <a:spcPct val="100000"/>
            </a:lnSpc>
          </a:pPr>
          <a:r>
            <a:rPr lang="en-US"/>
            <a:t>I used the following models – </a:t>
          </a:r>
        </a:p>
      </dgm:t>
    </dgm:pt>
    <dgm:pt modelId="{C4E18BAD-B920-432C-9DEB-42460092EDA1}" type="parTrans" cxnId="{69613D9D-8438-4234-BB6E-C2969A42D8DA}">
      <dgm:prSet/>
      <dgm:spPr/>
      <dgm:t>
        <a:bodyPr/>
        <a:lstStyle/>
        <a:p>
          <a:endParaRPr lang="en-US"/>
        </a:p>
      </dgm:t>
    </dgm:pt>
    <dgm:pt modelId="{E9A85266-ECC9-413D-B2B0-679CA0A9A7CE}" type="sibTrans" cxnId="{69613D9D-8438-4234-BB6E-C2969A42D8DA}">
      <dgm:prSet/>
      <dgm:spPr/>
      <dgm:t>
        <a:bodyPr/>
        <a:lstStyle/>
        <a:p>
          <a:endParaRPr lang="en-US"/>
        </a:p>
      </dgm:t>
    </dgm:pt>
    <dgm:pt modelId="{E40BA66C-A963-4770-8AD3-DB1863F82E14}">
      <dgm:prSet/>
      <dgm:spPr/>
      <dgm:t>
        <a:bodyPr/>
        <a:lstStyle/>
        <a:p>
          <a:pPr>
            <a:lnSpc>
              <a:spcPct val="100000"/>
            </a:lnSpc>
          </a:pPr>
          <a:r>
            <a:rPr lang="en-US"/>
            <a:t>Linear Regression</a:t>
          </a:r>
        </a:p>
      </dgm:t>
    </dgm:pt>
    <dgm:pt modelId="{15773B6D-B5BD-4E0C-9642-C4410218B0DC}" type="parTrans" cxnId="{BE680E5F-6A26-40A7-B2FF-B4007832AAEC}">
      <dgm:prSet/>
      <dgm:spPr/>
      <dgm:t>
        <a:bodyPr/>
        <a:lstStyle/>
        <a:p>
          <a:endParaRPr lang="en-US"/>
        </a:p>
      </dgm:t>
    </dgm:pt>
    <dgm:pt modelId="{B19D6D14-FD84-4449-82A4-C2988BF18BA8}" type="sibTrans" cxnId="{BE680E5F-6A26-40A7-B2FF-B4007832AAEC}">
      <dgm:prSet/>
      <dgm:spPr/>
      <dgm:t>
        <a:bodyPr/>
        <a:lstStyle/>
        <a:p>
          <a:endParaRPr lang="en-US"/>
        </a:p>
      </dgm:t>
    </dgm:pt>
    <dgm:pt modelId="{1E5EED2A-AFC7-4BEB-8097-357CC8BCE533}">
      <dgm:prSet/>
      <dgm:spPr/>
      <dgm:t>
        <a:bodyPr/>
        <a:lstStyle/>
        <a:p>
          <a:pPr>
            <a:lnSpc>
              <a:spcPct val="100000"/>
            </a:lnSpc>
          </a:pPr>
          <a:r>
            <a:rPr lang="en-US"/>
            <a:t>Gradient Boosting Regressor</a:t>
          </a:r>
        </a:p>
      </dgm:t>
    </dgm:pt>
    <dgm:pt modelId="{9CAE6A58-C031-45B6-9C9E-320007479FAB}" type="parTrans" cxnId="{B7EFCE01-DD94-414C-BE16-96F1DD65ADF1}">
      <dgm:prSet/>
      <dgm:spPr/>
      <dgm:t>
        <a:bodyPr/>
        <a:lstStyle/>
        <a:p>
          <a:endParaRPr lang="en-US"/>
        </a:p>
      </dgm:t>
    </dgm:pt>
    <dgm:pt modelId="{B39A46A6-E419-4463-A3C0-2FE05CFFCF5F}" type="sibTrans" cxnId="{B7EFCE01-DD94-414C-BE16-96F1DD65ADF1}">
      <dgm:prSet/>
      <dgm:spPr/>
      <dgm:t>
        <a:bodyPr/>
        <a:lstStyle/>
        <a:p>
          <a:endParaRPr lang="en-US"/>
        </a:p>
      </dgm:t>
    </dgm:pt>
    <dgm:pt modelId="{9BD718CC-D5FB-444E-ACBA-70126EC1847D}">
      <dgm:prSet/>
      <dgm:spPr/>
      <dgm:t>
        <a:bodyPr/>
        <a:lstStyle/>
        <a:p>
          <a:pPr>
            <a:lnSpc>
              <a:spcPct val="100000"/>
            </a:lnSpc>
          </a:pPr>
          <a:r>
            <a:rPr lang="en-US"/>
            <a:t>XGBRegressor</a:t>
          </a:r>
        </a:p>
      </dgm:t>
    </dgm:pt>
    <dgm:pt modelId="{05E42D80-603F-41F7-BEDA-1F1A726C453F}" type="parTrans" cxnId="{C2381434-C0CC-4359-82FB-562D83E366AB}">
      <dgm:prSet/>
      <dgm:spPr/>
      <dgm:t>
        <a:bodyPr/>
        <a:lstStyle/>
        <a:p>
          <a:endParaRPr lang="en-US"/>
        </a:p>
      </dgm:t>
    </dgm:pt>
    <dgm:pt modelId="{3B6A5078-F9D6-41CC-8B98-C703EA590166}" type="sibTrans" cxnId="{C2381434-C0CC-4359-82FB-562D83E366AB}">
      <dgm:prSet/>
      <dgm:spPr/>
      <dgm:t>
        <a:bodyPr/>
        <a:lstStyle/>
        <a:p>
          <a:endParaRPr lang="en-US"/>
        </a:p>
      </dgm:t>
    </dgm:pt>
    <dgm:pt modelId="{D918846B-5A08-400F-89AA-3FCB2F05A128}" type="pres">
      <dgm:prSet presAssocID="{8943F007-E691-4CE1-98C7-22F83CEBDB97}" presName="root" presStyleCnt="0">
        <dgm:presLayoutVars>
          <dgm:dir/>
          <dgm:resizeHandles val="exact"/>
        </dgm:presLayoutVars>
      </dgm:prSet>
      <dgm:spPr/>
    </dgm:pt>
    <dgm:pt modelId="{E170D6A8-8D70-436B-BF81-128CB9AFFC59}" type="pres">
      <dgm:prSet presAssocID="{9AF440F3-BFA0-45C3-81FA-1C11F45A9C93}" presName="compNode" presStyleCnt="0"/>
      <dgm:spPr/>
    </dgm:pt>
    <dgm:pt modelId="{A6341598-047E-4BA0-8585-DBDA181715AD}" type="pres">
      <dgm:prSet presAssocID="{9AF440F3-BFA0-45C3-81FA-1C11F45A9C93}" presName="bgRect" presStyleLbl="bgShp" presStyleIdx="0" presStyleCnt="2"/>
      <dgm:spPr/>
    </dgm:pt>
    <dgm:pt modelId="{54C72B96-40BF-4E64-8826-386879A54682}" type="pres">
      <dgm:prSet presAssocID="{9AF440F3-BFA0-45C3-81FA-1C11F45A9C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4616E90-4550-4D21-8DC0-83DA3539226F}" type="pres">
      <dgm:prSet presAssocID="{9AF440F3-BFA0-45C3-81FA-1C11F45A9C93}" presName="spaceRect" presStyleCnt="0"/>
      <dgm:spPr/>
    </dgm:pt>
    <dgm:pt modelId="{055B2F98-44EF-4380-A5E7-FE8000E59073}" type="pres">
      <dgm:prSet presAssocID="{9AF440F3-BFA0-45C3-81FA-1C11F45A9C93}" presName="parTx" presStyleLbl="revTx" presStyleIdx="0" presStyleCnt="3">
        <dgm:presLayoutVars>
          <dgm:chMax val="0"/>
          <dgm:chPref val="0"/>
        </dgm:presLayoutVars>
      </dgm:prSet>
      <dgm:spPr/>
    </dgm:pt>
    <dgm:pt modelId="{C4677E7B-4D57-498A-A433-6C9DA0DB997F}" type="pres">
      <dgm:prSet presAssocID="{35DF424D-7418-4A08-9AE9-CF40013EAC88}" presName="sibTrans" presStyleCnt="0"/>
      <dgm:spPr/>
    </dgm:pt>
    <dgm:pt modelId="{41D3AAE7-878F-442A-AF9A-BBEB58B847BA}" type="pres">
      <dgm:prSet presAssocID="{0CF9F8F6-5A77-483C-BCE0-E26A151DFADB}" presName="compNode" presStyleCnt="0"/>
      <dgm:spPr/>
    </dgm:pt>
    <dgm:pt modelId="{A94CA98D-54A9-4D51-86E1-3A8FCF4917CF}" type="pres">
      <dgm:prSet presAssocID="{0CF9F8F6-5A77-483C-BCE0-E26A151DFADB}" presName="bgRect" presStyleLbl="bgShp" presStyleIdx="1" presStyleCnt="2"/>
      <dgm:spPr/>
    </dgm:pt>
    <dgm:pt modelId="{FEF87C82-0E29-4D41-83D9-ACAC145680CA}" type="pres">
      <dgm:prSet presAssocID="{0CF9F8F6-5A77-483C-BCE0-E26A151DFA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D90E7038-F4CB-4D46-9B35-02CB768F4778}" type="pres">
      <dgm:prSet presAssocID="{0CF9F8F6-5A77-483C-BCE0-E26A151DFADB}" presName="spaceRect" presStyleCnt="0"/>
      <dgm:spPr/>
    </dgm:pt>
    <dgm:pt modelId="{5BB69397-01C1-48CE-A99D-5D4C0F036E68}" type="pres">
      <dgm:prSet presAssocID="{0CF9F8F6-5A77-483C-BCE0-E26A151DFADB}" presName="parTx" presStyleLbl="revTx" presStyleIdx="1" presStyleCnt="3">
        <dgm:presLayoutVars>
          <dgm:chMax val="0"/>
          <dgm:chPref val="0"/>
        </dgm:presLayoutVars>
      </dgm:prSet>
      <dgm:spPr/>
    </dgm:pt>
    <dgm:pt modelId="{95076AD6-E5E4-4E9B-9235-C8F6EAC07DD4}" type="pres">
      <dgm:prSet presAssocID="{0CF9F8F6-5A77-483C-BCE0-E26A151DFADB}" presName="desTx" presStyleLbl="revTx" presStyleIdx="2" presStyleCnt="3">
        <dgm:presLayoutVars/>
      </dgm:prSet>
      <dgm:spPr/>
    </dgm:pt>
  </dgm:ptLst>
  <dgm:cxnLst>
    <dgm:cxn modelId="{B7EFCE01-DD94-414C-BE16-96F1DD65ADF1}" srcId="{0CF9F8F6-5A77-483C-BCE0-E26A151DFADB}" destId="{1E5EED2A-AFC7-4BEB-8097-357CC8BCE533}" srcOrd="1" destOrd="0" parTransId="{9CAE6A58-C031-45B6-9C9E-320007479FAB}" sibTransId="{B39A46A6-E419-4463-A3C0-2FE05CFFCF5F}"/>
    <dgm:cxn modelId="{50C59813-2FAD-478C-8A0E-9008F9949848}" type="presOf" srcId="{0CF9F8F6-5A77-483C-BCE0-E26A151DFADB}" destId="{5BB69397-01C1-48CE-A99D-5D4C0F036E68}" srcOrd="0" destOrd="0" presId="urn:microsoft.com/office/officeart/2018/2/layout/IconVerticalSolidList"/>
    <dgm:cxn modelId="{ADF4E925-6A62-4F84-A976-6BE1DD4889F9}" type="presOf" srcId="{E40BA66C-A963-4770-8AD3-DB1863F82E14}" destId="{95076AD6-E5E4-4E9B-9235-C8F6EAC07DD4}" srcOrd="0" destOrd="0" presId="urn:microsoft.com/office/officeart/2018/2/layout/IconVerticalSolidList"/>
    <dgm:cxn modelId="{FDCDE228-26A9-408C-A6B1-9DFCB62DEDD0}" type="presOf" srcId="{9AF440F3-BFA0-45C3-81FA-1C11F45A9C93}" destId="{055B2F98-44EF-4380-A5E7-FE8000E59073}" srcOrd="0" destOrd="0" presId="urn:microsoft.com/office/officeart/2018/2/layout/IconVerticalSolidList"/>
    <dgm:cxn modelId="{C2381434-C0CC-4359-82FB-562D83E366AB}" srcId="{0CF9F8F6-5A77-483C-BCE0-E26A151DFADB}" destId="{9BD718CC-D5FB-444E-ACBA-70126EC1847D}" srcOrd="2" destOrd="0" parTransId="{05E42D80-603F-41F7-BEDA-1F1A726C453F}" sibTransId="{3B6A5078-F9D6-41CC-8B98-C703EA590166}"/>
    <dgm:cxn modelId="{BE680E5F-6A26-40A7-B2FF-B4007832AAEC}" srcId="{0CF9F8F6-5A77-483C-BCE0-E26A151DFADB}" destId="{E40BA66C-A963-4770-8AD3-DB1863F82E14}" srcOrd="0" destOrd="0" parTransId="{15773B6D-B5BD-4E0C-9642-C4410218B0DC}" sibTransId="{B19D6D14-FD84-4449-82A4-C2988BF18BA8}"/>
    <dgm:cxn modelId="{D9170A6A-8AE1-488C-8740-FA04D4B08536}" srcId="{8943F007-E691-4CE1-98C7-22F83CEBDB97}" destId="{9AF440F3-BFA0-45C3-81FA-1C11F45A9C93}" srcOrd="0" destOrd="0" parTransId="{5CFEDA3C-2730-42A9-830C-85F27C87F3E7}" sibTransId="{35DF424D-7418-4A08-9AE9-CF40013EAC88}"/>
    <dgm:cxn modelId="{0C96A859-98CE-451F-A28E-D705C47DF4CD}" type="presOf" srcId="{9BD718CC-D5FB-444E-ACBA-70126EC1847D}" destId="{95076AD6-E5E4-4E9B-9235-C8F6EAC07DD4}" srcOrd="0" destOrd="2" presId="urn:microsoft.com/office/officeart/2018/2/layout/IconVerticalSolidList"/>
    <dgm:cxn modelId="{69613D9D-8438-4234-BB6E-C2969A42D8DA}" srcId="{8943F007-E691-4CE1-98C7-22F83CEBDB97}" destId="{0CF9F8F6-5A77-483C-BCE0-E26A151DFADB}" srcOrd="1" destOrd="0" parTransId="{C4E18BAD-B920-432C-9DEB-42460092EDA1}" sibTransId="{E9A85266-ECC9-413D-B2B0-679CA0A9A7CE}"/>
    <dgm:cxn modelId="{3D89C6A4-331B-44A2-8CD9-DEDC280A4288}" type="presOf" srcId="{1E5EED2A-AFC7-4BEB-8097-357CC8BCE533}" destId="{95076AD6-E5E4-4E9B-9235-C8F6EAC07DD4}" srcOrd="0" destOrd="1" presId="urn:microsoft.com/office/officeart/2018/2/layout/IconVerticalSolidList"/>
    <dgm:cxn modelId="{B7B39BD8-04A5-44A7-BAA2-4694A5E2BDD2}" type="presOf" srcId="{8943F007-E691-4CE1-98C7-22F83CEBDB97}" destId="{D918846B-5A08-400F-89AA-3FCB2F05A128}" srcOrd="0" destOrd="0" presId="urn:microsoft.com/office/officeart/2018/2/layout/IconVerticalSolidList"/>
    <dgm:cxn modelId="{A8090861-A0F9-4037-AB5B-FD64CA009C5F}" type="presParOf" srcId="{D918846B-5A08-400F-89AA-3FCB2F05A128}" destId="{E170D6A8-8D70-436B-BF81-128CB9AFFC59}" srcOrd="0" destOrd="0" presId="urn:microsoft.com/office/officeart/2018/2/layout/IconVerticalSolidList"/>
    <dgm:cxn modelId="{A58C1A61-C569-44A8-9807-33A58529933E}" type="presParOf" srcId="{E170D6A8-8D70-436B-BF81-128CB9AFFC59}" destId="{A6341598-047E-4BA0-8585-DBDA181715AD}" srcOrd="0" destOrd="0" presId="urn:microsoft.com/office/officeart/2018/2/layout/IconVerticalSolidList"/>
    <dgm:cxn modelId="{95D4FD80-835E-41C0-9762-140F18C7801C}" type="presParOf" srcId="{E170D6A8-8D70-436B-BF81-128CB9AFFC59}" destId="{54C72B96-40BF-4E64-8826-386879A54682}" srcOrd="1" destOrd="0" presId="urn:microsoft.com/office/officeart/2018/2/layout/IconVerticalSolidList"/>
    <dgm:cxn modelId="{558E9288-12C4-4213-9227-8004B160BE7B}" type="presParOf" srcId="{E170D6A8-8D70-436B-BF81-128CB9AFFC59}" destId="{54616E90-4550-4D21-8DC0-83DA3539226F}" srcOrd="2" destOrd="0" presId="urn:microsoft.com/office/officeart/2018/2/layout/IconVerticalSolidList"/>
    <dgm:cxn modelId="{AF99453C-11A2-4AA1-82B0-5A3B5035ABA3}" type="presParOf" srcId="{E170D6A8-8D70-436B-BF81-128CB9AFFC59}" destId="{055B2F98-44EF-4380-A5E7-FE8000E59073}" srcOrd="3" destOrd="0" presId="urn:microsoft.com/office/officeart/2018/2/layout/IconVerticalSolidList"/>
    <dgm:cxn modelId="{DE8CB9A4-4EC2-4F25-A28A-D01F407BC4B1}" type="presParOf" srcId="{D918846B-5A08-400F-89AA-3FCB2F05A128}" destId="{C4677E7B-4D57-498A-A433-6C9DA0DB997F}" srcOrd="1" destOrd="0" presId="urn:microsoft.com/office/officeart/2018/2/layout/IconVerticalSolidList"/>
    <dgm:cxn modelId="{E362C7B7-BD78-4A6C-A78E-01522482D78C}" type="presParOf" srcId="{D918846B-5A08-400F-89AA-3FCB2F05A128}" destId="{41D3AAE7-878F-442A-AF9A-BBEB58B847BA}" srcOrd="2" destOrd="0" presId="urn:microsoft.com/office/officeart/2018/2/layout/IconVerticalSolidList"/>
    <dgm:cxn modelId="{8D3EC059-4823-439F-97B3-6DA8E5534528}" type="presParOf" srcId="{41D3AAE7-878F-442A-AF9A-BBEB58B847BA}" destId="{A94CA98D-54A9-4D51-86E1-3A8FCF4917CF}" srcOrd="0" destOrd="0" presId="urn:microsoft.com/office/officeart/2018/2/layout/IconVerticalSolidList"/>
    <dgm:cxn modelId="{D9AFF4A9-F6A4-4CF1-AE4F-4DCEFB4B7DD3}" type="presParOf" srcId="{41D3AAE7-878F-442A-AF9A-BBEB58B847BA}" destId="{FEF87C82-0E29-4D41-83D9-ACAC145680CA}" srcOrd="1" destOrd="0" presId="urn:microsoft.com/office/officeart/2018/2/layout/IconVerticalSolidList"/>
    <dgm:cxn modelId="{228FBF6A-8F9D-42E3-A67A-3F65D46644F9}" type="presParOf" srcId="{41D3AAE7-878F-442A-AF9A-BBEB58B847BA}" destId="{D90E7038-F4CB-4D46-9B35-02CB768F4778}" srcOrd="2" destOrd="0" presId="urn:microsoft.com/office/officeart/2018/2/layout/IconVerticalSolidList"/>
    <dgm:cxn modelId="{698C44B6-DC80-4726-AD2A-C68ACBA80FE2}" type="presParOf" srcId="{41D3AAE7-878F-442A-AF9A-BBEB58B847BA}" destId="{5BB69397-01C1-48CE-A99D-5D4C0F036E68}" srcOrd="3" destOrd="0" presId="urn:microsoft.com/office/officeart/2018/2/layout/IconVerticalSolidList"/>
    <dgm:cxn modelId="{556E0E4F-3CD8-4925-A1F8-2B595DE70FE0}" type="presParOf" srcId="{41D3AAE7-878F-442A-AF9A-BBEB58B847BA}" destId="{95076AD6-E5E4-4E9B-9235-C8F6EAC07DD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7AE9BF-E1C3-49AE-92CA-E62F274DE37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30EC1BF3-CC16-4753-93D8-9B7D6CB2E247}">
      <dgm:prSet/>
      <dgm:spPr/>
      <dgm:t>
        <a:bodyPr/>
        <a:lstStyle/>
        <a:p>
          <a:r>
            <a:rPr lang="en-US" dirty="0"/>
            <a:t>The metric used is Root Mean Squared Error (RMSE) between the predicted value and the observed sales price to determine how well the model performs. The RMSE value for the models used are – </a:t>
          </a:r>
        </a:p>
      </dgm:t>
    </dgm:pt>
    <dgm:pt modelId="{EEE21945-4147-449D-BC31-AEFECCD7A095}" type="parTrans" cxnId="{A3DF30A8-A3B6-4AAE-9F06-606BF233CC63}">
      <dgm:prSet/>
      <dgm:spPr/>
      <dgm:t>
        <a:bodyPr/>
        <a:lstStyle/>
        <a:p>
          <a:endParaRPr lang="en-US"/>
        </a:p>
      </dgm:t>
    </dgm:pt>
    <dgm:pt modelId="{31097383-A43D-439E-8EA7-AD88650BE4B9}" type="sibTrans" cxnId="{A3DF30A8-A3B6-4AAE-9F06-606BF233CC63}">
      <dgm:prSet/>
      <dgm:spPr/>
      <dgm:t>
        <a:bodyPr/>
        <a:lstStyle/>
        <a:p>
          <a:endParaRPr lang="en-US"/>
        </a:p>
      </dgm:t>
    </dgm:pt>
    <dgm:pt modelId="{670BE5AE-581B-48FF-916E-CB78B2915900}">
      <dgm:prSet/>
      <dgm:spPr/>
      <dgm:t>
        <a:bodyPr/>
        <a:lstStyle/>
        <a:p>
          <a:r>
            <a:rPr lang="en-US" dirty="0"/>
            <a:t>Linear Regression – 0.124</a:t>
          </a:r>
        </a:p>
      </dgm:t>
    </dgm:pt>
    <dgm:pt modelId="{479F3F83-AB85-457E-B782-A3CBAE3FCAD1}" type="parTrans" cxnId="{077D28AF-D3E0-4FC3-89E3-75E1008744E6}">
      <dgm:prSet/>
      <dgm:spPr/>
      <dgm:t>
        <a:bodyPr/>
        <a:lstStyle/>
        <a:p>
          <a:endParaRPr lang="en-US"/>
        </a:p>
      </dgm:t>
    </dgm:pt>
    <dgm:pt modelId="{8CBCA5DF-8756-4201-90E0-2F132BD19393}" type="sibTrans" cxnId="{077D28AF-D3E0-4FC3-89E3-75E1008744E6}">
      <dgm:prSet/>
      <dgm:spPr/>
      <dgm:t>
        <a:bodyPr/>
        <a:lstStyle/>
        <a:p>
          <a:endParaRPr lang="en-US"/>
        </a:p>
      </dgm:t>
    </dgm:pt>
    <dgm:pt modelId="{0A12CF00-B817-44E8-BD85-FBB4B7F9A4E9}">
      <dgm:prSet/>
      <dgm:spPr/>
      <dgm:t>
        <a:bodyPr/>
        <a:lstStyle/>
        <a:p>
          <a:r>
            <a:rPr lang="en-US"/>
            <a:t>Gradient Boosting Regressor – 0.121</a:t>
          </a:r>
        </a:p>
      </dgm:t>
    </dgm:pt>
    <dgm:pt modelId="{96A16146-5525-4900-A581-AD221437FF58}" type="parTrans" cxnId="{DBE181CB-A9D7-484D-928B-511346159CAD}">
      <dgm:prSet/>
      <dgm:spPr/>
      <dgm:t>
        <a:bodyPr/>
        <a:lstStyle/>
        <a:p>
          <a:endParaRPr lang="en-US"/>
        </a:p>
      </dgm:t>
    </dgm:pt>
    <dgm:pt modelId="{8B5BFC15-3E8A-4672-AFAE-CFBF1677C4B0}" type="sibTrans" cxnId="{DBE181CB-A9D7-484D-928B-511346159CAD}">
      <dgm:prSet/>
      <dgm:spPr/>
      <dgm:t>
        <a:bodyPr/>
        <a:lstStyle/>
        <a:p>
          <a:endParaRPr lang="en-US"/>
        </a:p>
      </dgm:t>
    </dgm:pt>
    <dgm:pt modelId="{EDCE0890-DDAD-45E4-A72E-7CB54851D9BB}">
      <dgm:prSet/>
      <dgm:spPr/>
      <dgm:t>
        <a:bodyPr/>
        <a:lstStyle/>
        <a:p>
          <a:r>
            <a:rPr lang="en-US"/>
            <a:t>XGBRegressor – 0.125</a:t>
          </a:r>
        </a:p>
      </dgm:t>
    </dgm:pt>
    <dgm:pt modelId="{7128C344-2427-46D3-911E-5B7D29448F84}" type="parTrans" cxnId="{9DD4510C-51A1-448F-A16E-A4EF84DD7DDE}">
      <dgm:prSet/>
      <dgm:spPr/>
      <dgm:t>
        <a:bodyPr/>
        <a:lstStyle/>
        <a:p>
          <a:endParaRPr lang="en-US"/>
        </a:p>
      </dgm:t>
    </dgm:pt>
    <dgm:pt modelId="{E2D9E736-4A72-4F03-8D10-2E1D10CF6437}" type="sibTrans" cxnId="{9DD4510C-51A1-448F-A16E-A4EF84DD7DDE}">
      <dgm:prSet/>
      <dgm:spPr/>
      <dgm:t>
        <a:bodyPr/>
        <a:lstStyle/>
        <a:p>
          <a:endParaRPr lang="en-US"/>
        </a:p>
      </dgm:t>
    </dgm:pt>
    <dgm:pt modelId="{07BDD6F3-8BAE-4D2D-B54A-DC49222A6EF2}" type="pres">
      <dgm:prSet presAssocID="{067AE9BF-E1C3-49AE-92CA-E62F274DE37F}" presName="linear" presStyleCnt="0">
        <dgm:presLayoutVars>
          <dgm:animLvl val="lvl"/>
          <dgm:resizeHandles val="exact"/>
        </dgm:presLayoutVars>
      </dgm:prSet>
      <dgm:spPr/>
    </dgm:pt>
    <dgm:pt modelId="{328497BB-B1A0-47FE-9205-ACA1C946B71E}" type="pres">
      <dgm:prSet presAssocID="{30EC1BF3-CC16-4753-93D8-9B7D6CB2E247}" presName="parentText" presStyleLbl="node1" presStyleIdx="0" presStyleCnt="4">
        <dgm:presLayoutVars>
          <dgm:chMax val="0"/>
          <dgm:bulletEnabled val="1"/>
        </dgm:presLayoutVars>
      </dgm:prSet>
      <dgm:spPr/>
    </dgm:pt>
    <dgm:pt modelId="{23197481-4D1B-4D53-A7ED-4F5C54CA26F8}" type="pres">
      <dgm:prSet presAssocID="{31097383-A43D-439E-8EA7-AD88650BE4B9}" presName="spacer" presStyleCnt="0"/>
      <dgm:spPr/>
    </dgm:pt>
    <dgm:pt modelId="{B7B1A523-6202-4443-98C3-D7346A29D94B}" type="pres">
      <dgm:prSet presAssocID="{670BE5AE-581B-48FF-916E-CB78B2915900}" presName="parentText" presStyleLbl="node1" presStyleIdx="1" presStyleCnt="4" custLinFactNeighborY="-39165">
        <dgm:presLayoutVars>
          <dgm:chMax val="0"/>
          <dgm:bulletEnabled val="1"/>
        </dgm:presLayoutVars>
      </dgm:prSet>
      <dgm:spPr/>
    </dgm:pt>
    <dgm:pt modelId="{EB502F1D-3559-4C9E-A258-94B10E62A91B}" type="pres">
      <dgm:prSet presAssocID="{8CBCA5DF-8756-4201-90E0-2F132BD19393}" presName="spacer" presStyleCnt="0"/>
      <dgm:spPr/>
    </dgm:pt>
    <dgm:pt modelId="{CA012CA8-1574-4E91-AAC6-E9E604EFD92B}" type="pres">
      <dgm:prSet presAssocID="{0A12CF00-B817-44E8-BD85-FBB4B7F9A4E9}" presName="parentText" presStyleLbl="node1" presStyleIdx="2" presStyleCnt="4">
        <dgm:presLayoutVars>
          <dgm:chMax val="0"/>
          <dgm:bulletEnabled val="1"/>
        </dgm:presLayoutVars>
      </dgm:prSet>
      <dgm:spPr/>
    </dgm:pt>
    <dgm:pt modelId="{29E93E81-0E8E-46BA-A1BC-B9F5E9878551}" type="pres">
      <dgm:prSet presAssocID="{8B5BFC15-3E8A-4672-AFAE-CFBF1677C4B0}" presName="spacer" presStyleCnt="0"/>
      <dgm:spPr/>
    </dgm:pt>
    <dgm:pt modelId="{5A9B46D9-D920-4A2F-8610-B3EAEBB93E11}" type="pres">
      <dgm:prSet presAssocID="{EDCE0890-DDAD-45E4-A72E-7CB54851D9BB}" presName="parentText" presStyleLbl="node1" presStyleIdx="3" presStyleCnt="4">
        <dgm:presLayoutVars>
          <dgm:chMax val="0"/>
          <dgm:bulletEnabled val="1"/>
        </dgm:presLayoutVars>
      </dgm:prSet>
      <dgm:spPr/>
    </dgm:pt>
  </dgm:ptLst>
  <dgm:cxnLst>
    <dgm:cxn modelId="{9DD4510C-51A1-448F-A16E-A4EF84DD7DDE}" srcId="{067AE9BF-E1C3-49AE-92CA-E62F274DE37F}" destId="{EDCE0890-DDAD-45E4-A72E-7CB54851D9BB}" srcOrd="3" destOrd="0" parTransId="{7128C344-2427-46D3-911E-5B7D29448F84}" sibTransId="{E2D9E736-4A72-4F03-8D10-2E1D10CF6437}"/>
    <dgm:cxn modelId="{4BE35F1D-49BC-440A-AAFA-19BC27DED4C0}" type="presOf" srcId="{30EC1BF3-CC16-4753-93D8-9B7D6CB2E247}" destId="{328497BB-B1A0-47FE-9205-ACA1C946B71E}" srcOrd="0" destOrd="0" presId="urn:microsoft.com/office/officeart/2005/8/layout/vList2"/>
    <dgm:cxn modelId="{09D6C75F-700D-49C4-A325-FB25FF058424}" type="presOf" srcId="{0A12CF00-B817-44E8-BD85-FBB4B7F9A4E9}" destId="{CA012CA8-1574-4E91-AAC6-E9E604EFD92B}" srcOrd="0" destOrd="0" presId="urn:microsoft.com/office/officeart/2005/8/layout/vList2"/>
    <dgm:cxn modelId="{B5CBD044-08D5-489B-BBA6-4299EDB2201D}" type="presOf" srcId="{670BE5AE-581B-48FF-916E-CB78B2915900}" destId="{B7B1A523-6202-4443-98C3-D7346A29D94B}" srcOrd="0" destOrd="0" presId="urn:microsoft.com/office/officeart/2005/8/layout/vList2"/>
    <dgm:cxn modelId="{A3DF30A8-A3B6-4AAE-9F06-606BF233CC63}" srcId="{067AE9BF-E1C3-49AE-92CA-E62F274DE37F}" destId="{30EC1BF3-CC16-4753-93D8-9B7D6CB2E247}" srcOrd="0" destOrd="0" parTransId="{EEE21945-4147-449D-BC31-AEFECCD7A095}" sibTransId="{31097383-A43D-439E-8EA7-AD88650BE4B9}"/>
    <dgm:cxn modelId="{077D28AF-D3E0-4FC3-89E3-75E1008744E6}" srcId="{067AE9BF-E1C3-49AE-92CA-E62F274DE37F}" destId="{670BE5AE-581B-48FF-916E-CB78B2915900}" srcOrd="1" destOrd="0" parTransId="{479F3F83-AB85-457E-B782-A3CBAE3FCAD1}" sibTransId="{8CBCA5DF-8756-4201-90E0-2F132BD19393}"/>
    <dgm:cxn modelId="{DBE181CB-A9D7-484D-928B-511346159CAD}" srcId="{067AE9BF-E1C3-49AE-92CA-E62F274DE37F}" destId="{0A12CF00-B817-44E8-BD85-FBB4B7F9A4E9}" srcOrd="2" destOrd="0" parTransId="{96A16146-5525-4900-A581-AD221437FF58}" sibTransId="{8B5BFC15-3E8A-4672-AFAE-CFBF1677C4B0}"/>
    <dgm:cxn modelId="{33E56ED6-E63C-45EA-82C8-9468929EBC71}" type="presOf" srcId="{EDCE0890-DDAD-45E4-A72E-7CB54851D9BB}" destId="{5A9B46D9-D920-4A2F-8610-B3EAEBB93E11}" srcOrd="0" destOrd="0" presId="urn:microsoft.com/office/officeart/2005/8/layout/vList2"/>
    <dgm:cxn modelId="{83BE46E5-05DA-4E52-85FC-E2218796C91A}" type="presOf" srcId="{067AE9BF-E1C3-49AE-92CA-E62F274DE37F}" destId="{07BDD6F3-8BAE-4D2D-B54A-DC49222A6EF2}" srcOrd="0" destOrd="0" presId="urn:microsoft.com/office/officeart/2005/8/layout/vList2"/>
    <dgm:cxn modelId="{0C8FF6DB-934C-4423-9478-D25F358D6199}" type="presParOf" srcId="{07BDD6F3-8BAE-4D2D-B54A-DC49222A6EF2}" destId="{328497BB-B1A0-47FE-9205-ACA1C946B71E}" srcOrd="0" destOrd="0" presId="urn:microsoft.com/office/officeart/2005/8/layout/vList2"/>
    <dgm:cxn modelId="{576AAA97-8D2C-4D99-A41D-6BFBE827A0F1}" type="presParOf" srcId="{07BDD6F3-8BAE-4D2D-B54A-DC49222A6EF2}" destId="{23197481-4D1B-4D53-A7ED-4F5C54CA26F8}" srcOrd="1" destOrd="0" presId="urn:microsoft.com/office/officeart/2005/8/layout/vList2"/>
    <dgm:cxn modelId="{BE04AEC8-04F9-4170-9CDC-4E1478FD3E8A}" type="presParOf" srcId="{07BDD6F3-8BAE-4D2D-B54A-DC49222A6EF2}" destId="{B7B1A523-6202-4443-98C3-D7346A29D94B}" srcOrd="2" destOrd="0" presId="urn:microsoft.com/office/officeart/2005/8/layout/vList2"/>
    <dgm:cxn modelId="{A13886C1-A9FA-4F5F-B76A-A9E2BAFA2F86}" type="presParOf" srcId="{07BDD6F3-8BAE-4D2D-B54A-DC49222A6EF2}" destId="{EB502F1D-3559-4C9E-A258-94B10E62A91B}" srcOrd="3" destOrd="0" presId="urn:microsoft.com/office/officeart/2005/8/layout/vList2"/>
    <dgm:cxn modelId="{591DABE6-1792-4E83-A17D-20833C66A837}" type="presParOf" srcId="{07BDD6F3-8BAE-4D2D-B54A-DC49222A6EF2}" destId="{CA012CA8-1574-4E91-AAC6-E9E604EFD92B}" srcOrd="4" destOrd="0" presId="urn:microsoft.com/office/officeart/2005/8/layout/vList2"/>
    <dgm:cxn modelId="{E03B3AD7-C250-4A74-925A-3527A031ADF6}" type="presParOf" srcId="{07BDD6F3-8BAE-4D2D-B54A-DC49222A6EF2}" destId="{29E93E81-0E8E-46BA-A1BC-B9F5E9878551}" srcOrd="5" destOrd="0" presId="urn:microsoft.com/office/officeart/2005/8/layout/vList2"/>
    <dgm:cxn modelId="{407F219B-120D-40A4-AD54-4BA845E11B7F}" type="presParOf" srcId="{07BDD6F3-8BAE-4D2D-B54A-DC49222A6EF2}" destId="{5A9B46D9-D920-4A2F-8610-B3EAEBB93E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3F8C8-0E51-45B3-85EE-AD5103B17D22}">
      <dsp:nvSpPr>
        <dsp:cNvPr id="0" name=""/>
        <dsp:cNvSpPr/>
      </dsp:nvSpPr>
      <dsp:spPr>
        <a:xfrm>
          <a:off x="393" y="106563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429BA-A2D9-4944-81AB-7B082DBADD83}">
      <dsp:nvSpPr>
        <dsp:cNvPr id="0" name=""/>
        <dsp:cNvSpPr/>
      </dsp:nvSpPr>
      <dsp:spPr>
        <a:xfrm>
          <a:off x="393" y="2259657"/>
          <a:ext cx="3138750"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Dataset contains 79 explanatory variables describing (almost) every aspect of residential homes in Ames, Iowa. </a:t>
          </a:r>
        </a:p>
      </dsp:txBody>
      <dsp:txXfrm>
        <a:off x="393" y="2259657"/>
        <a:ext cx="3138750" cy="588515"/>
      </dsp:txXfrm>
    </dsp:sp>
    <dsp:sp modelId="{4134EE8B-96BF-41D9-9F9A-E1D21FB60D84}">
      <dsp:nvSpPr>
        <dsp:cNvPr id="0" name=""/>
        <dsp:cNvSpPr/>
      </dsp:nvSpPr>
      <dsp:spPr>
        <a:xfrm>
          <a:off x="393" y="2892574"/>
          <a:ext cx="3138750" cy="393131"/>
        </a:xfrm>
        <a:prstGeom prst="rect">
          <a:avLst/>
        </a:prstGeom>
        <a:noFill/>
        <a:ln>
          <a:noFill/>
        </a:ln>
        <a:effectLst/>
      </dsp:spPr>
      <dsp:style>
        <a:lnRef idx="0">
          <a:scrgbClr r="0" g="0" b="0"/>
        </a:lnRef>
        <a:fillRef idx="0">
          <a:scrgbClr r="0" g="0" b="0"/>
        </a:fillRef>
        <a:effectRef idx="0">
          <a:scrgbClr r="0" g="0" b="0"/>
        </a:effectRef>
        <a:fontRef idx="minor"/>
      </dsp:style>
    </dsp:sp>
    <dsp:sp modelId="{07FDC8F5-147E-486D-B412-A01D87202DF1}">
      <dsp:nvSpPr>
        <dsp:cNvPr id="0" name=""/>
        <dsp:cNvSpPr/>
      </dsp:nvSpPr>
      <dsp:spPr>
        <a:xfrm>
          <a:off x="3688425" y="106563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440A9-C0FA-4448-BBD7-A5882B73046B}">
      <dsp:nvSpPr>
        <dsp:cNvPr id="0" name=""/>
        <dsp:cNvSpPr/>
      </dsp:nvSpPr>
      <dsp:spPr>
        <a:xfrm>
          <a:off x="3688425" y="2259657"/>
          <a:ext cx="3138750"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Predict the final price of residential homes in Ames, Iowa </a:t>
          </a:r>
        </a:p>
      </dsp:txBody>
      <dsp:txXfrm>
        <a:off x="3688425" y="2259657"/>
        <a:ext cx="3138750" cy="588515"/>
      </dsp:txXfrm>
    </dsp:sp>
    <dsp:sp modelId="{E3A2F00B-5DC6-4B33-9F8B-D99877C98379}">
      <dsp:nvSpPr>
        <dsp:cNvPr id="0" name=""/>
        <dsp:cNvSpPr/>
      </dsp:nvSpPr>
      <dsp:spPr>
        <a:xfrm>
          <a:off x="3688425" y="2892574"/>
          <a:ext cx="3138750" cy="393131"/>
        </a:xfrm>
        <a:prstGeom prst="rect">
          <a:avLst/>
        </a:prstGeom>
        <a:noFill/>
        <a:ln>
          <a:noFill/>
        </a:ln>
        <a:effectLst/>
      </dsp:spPr>
      <dsp:style>
        <a:lnRef idx="0">
          <a:scrgbClr r="0" g="0" b="0"/>
        </a:lnRef>
        <a:fillRef idx="0">
          <a:scrgbClr r="0" g="0" b="0"/>
        </a:fillRef>
        <a:effectRef idx="0">
          <a:scrgbClr r="0" g="0" b="0"/>
        </a:effectRef>
        <a:fontRef idx="minor"/>
      </dsp:style>
    </dsp:sp>
    <dsp:sp modelId="{BAA5D9DC-26AD-4D0A-A1A8-0C412E035386}">
      <dsp:nvSpPr>
        <dsp:cNvPr id="0" name=""/>
        <dsp:cNvSpPr/>
      </dsp:nvSpPr>
      <dsp:spPr>
        <a:xfrm>
          <a:off x="7376456" y="106563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408C5-BF7D-42A6-A1CE-75CF1E067D39}">
      <dsp:nvSpPr>
        <dsp:cNvPr id="0" name=""/>
        <dsp:cNvSpPr/>
      </dsp:nvSpPr>
      <dsp:spPr>
        <a:xfrm>
          <a:off x="7303291" y="2259657"/>
          <a:ext cx="3138750"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dirty="0"/>
            <a:t>Question</a:t>
          </a:r>
          <a:endParaRPr lang="en-US" sz="1400" b="1" kern="1200" dirty="0"/>
        </a:p>
      </dsp:txBody>
      <dsp:txXfrm>
        <a:off x="7303291" y="2259657"/>
        <a:ext cx="3138750" cy="588515"/>
      </dsp:txXfrm>
    </dsp:sp>
    <dsp:sp modelId="{34DFEFAB-9434-40C0-831F-15066420314F}">
      <dsp:nvSpPr>
        <dsp:cNvPr id="0" name=""/>
        <dsp:cNvSpPr/>
      </dsp:nvSpPr>
      <dsp:spPr>
        <a:xfrm>
          <a:off x="7318357" y="2476731"/>
          <a:ext cx="3138750" cy="39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kern="1200" dirty="0"/>
            <a:t>How to handle overfitting and underfitting problem?</a:t>
          </a:r>
          <a:endParaRPr lang="en-US" sz="1400" kern="1200" dirty="0"/>
        </a:p>
      </dsp:txBody>
      <dsp:txXfrm>
        <a:off x="7318357" y="2476731"/>
        <a:ext cx="3138750" cy="393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41598-047E-4BA0-8585-DBDA181715A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72B96-40BF-4E64-8826-386879A5468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B2F98-44EF-4380-A5E7-FE8000E5907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The dataset was split into training (956), test (1231), and validation sets (239). </a:t>
          </a:r>
        </a:p>
      </dsp:txBody>
      <dsp:txXfrm>
        <a:off x="1507738" y="707092"/>
        <a:ext cx="9007861" cy="1305401"/>
      </dsp:txXfrm>
    </dsp:sp>
    <dsp:sp modelId="{A94CA98D-54A9-4D51-86E1-3A8FCF4917C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87C82-0E29-4D41-83D9-ACAC145680C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69397-01C1-48CE-A99D-5D4C0F036E68}">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I used the following models – </a:t>
          </a:r>
        </a:p>
      </dsp:txBody>
      <dsp:txXfrm>
        <a:off x="1507738" y="2338844"/>
        <a:ext cx="4732020" cy="1305401"/>
      </dsp:txXfrm>
    </dsp:sp>
    <dsp:sp modelId="{95076AD6-E5E4-4E9B-9235-C8F6EAC07DD4}">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a:t>Linear Regression</a:t>
          </a:r>
        </a:p>
        <a:p>
          <a:pPr marL="0" lvl="0" indent="0" algn="l" defTabSz="755650">
            <a:lnSpc>
              <a:spcPct val="100000"/>
            </a:lnSpc>
            <a:spcBef>
              <a:spcPct val="0"/>
            </a:spcBef>
            <a:spcAft>
              <a:spcPct val="35000"/>
            </a:spcAft>
            <a:buNone/>
          </a:pPr>
          <a:r>
            <a:rPr lang="en-US" sz="1700" kern="1200"/>
            <a:t>Gradient Boosting Regressor</a:t>
          </a:r>
        </a:p>
        <a:p>
          <a:pPr marL="0" lvl="0" indent="0" algn="l" defTabSz="755650">
            <a:lnSpc>
              <a:spcPct val="100000"/>
            </a:lnSpc>
            <a:spcBef>
              <a:spcPct val="0"/>
            </a:spcBef>
            <a:spcAft>
              <a:spcPct val="35000"/>
            </a:spcAft>
            <a:buNone/>
          </a:pPr>
          <a:r>
            <a:rPr lang="en-US" sz="1700" kern="1200"/>
            <a:t>XGBRegressor</a:t>
          </a:r>
        </a:p>
      </dsp:txBody>
      <dsp:txXfrm>
        <a:off x="6239758" y="2338844"/>
        <a:ext cx="427584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497BB-B1A0-47FE-9205-ACA1C946B71E}">
      <dsp:nvSpPr>
        <dsp:cNvPr id="0" name=""/>
        <dsp:cNvSpPr/>
      </dsp:nvSpPr>
      <dsp:spPr>
        <a:xfrm>
          <a:off x="0" y="498069"/>
          <a:ext cx="10515600" cy="79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metric used is Root Mean Squared Error (RMSE) between the predicted value and the observed sales price to determine how well the model performs. The RMSE value for the models used are – </a:t>
          </a:r>
        </a:p>
      </dsp:txBody>
      <dsp:txXfrm>
        <a:off x="38838" y="536907"/>
        <a:ext cx="10437924" cy="717924"/>
      </dsp:txXfrm>
    </dsp:sp>
    <dsp:sp modelId="{B7B1A523-6202-4443-98C3-D7346A29D94B}">
      <dsp:nvSpPr>
        <dsp:cNvPr id="0" name=""/>
        <dsp:cNvSpPr/>
      </dsp:nvSpPr>
      <dsp:spPr>
        <a:xfrm>
          <a:off x="0" y="1328709"/>
          <a:ext cx="10515600" cy="79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Linear Regression – 0.124</a:t>
          </a:r>
        </a:p>
      </dsp:txBody>
      <dsp:txXfrm>
        <a:off x="38838" y="1367547"/>
        <a:ext cx="10437924" cy="717924"/>
      </dsp:txXfrm>
    </dsp:sp>
    <dsp:sp modelId="{CA012CA8-1574-4E91-AAC6-E9E604EFD92B}">
      <dsp:nvSpPr>
        <dsp:cNvPr id="0" name=""/>
        <dsp:cNvSpPr/>
      </dsp:nvSpPr>
      <dsp:spPr>
        <a:xfrm>
          <a:off x="0" y="2204469"/>
          <a:ext cx="10515600" cy="79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Gradient Boosting Regressor – 0.121</a:t>
          </a:r>
        </a:p>
      </dsp:txBody>
      <dsp:txXfrm>
        <a:off x="38838" y="2243307"/>
        <a:ext cx="10437924" cy="717924"/>
      </dsp:txXfrm>
    </dsp:sp>
    <dsp:sp modelId="{5A9B46D9-D920-4A2F-8610-B3EAEBB93E11}">
      <dsp:nvSpPr>
        <dsp:cNvPr id="0" name=""/>
        <dsp:cNvSpPr/>
      </dsp:nvSpPr>
      <dsp:spPr>
        <a:xfrm>
          <a:off x="0" y="3057669"/>
          <a:ext cx="10515600" cy="79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XGBRegressor – 0.125</a:t>
          </a:r>
        </a:p>
      </dsp:txBody>
      <dsp:txXfrm>
        <a:off x="38838" y="3096507"/>
        <a:ext cx="10437924" cy="7179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B71C-7960-95D4-C3B8-AD5D3E4A9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D4C336-AD40-D6C3-81BB-E07E45140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DB37EC-C30D-F273-A3AB-D57E309CD0F6}"/>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E7435CEA-DBE7-FC42-C621-6E9D88A3E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5F7AA-FC6A-F472-8BB2-EB01AE8737C1}"/>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298410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04FB-B181-01A1-95B6-D952FA31B1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9B150-5F4E-F750-816D-24C572E5F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86718-7B0B-E3A3-633B-4A9FADA1F88E}"/>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3C745ED8-608D-F66F-9084-1E932C2AF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1F444-02B5-11D7-ED4A-33E94888C800}"/>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256182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3ADF0-AD5D-F1DE-93F7-C8CE5063CF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6290D-A9AE-9F19-755B-F800B8E6F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4788E-4645-3941-51BC-AD4A872CB111}"/>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34CC6645-FE74-7B30-4133-8AD29212A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8F5C9-477E-E6CD-1086-9A6456F37CFB}"/>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42978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D221-3B30-D616-71CD-6C1A840C9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63B10-7A0A-1FF6-93A0-1AA5D5EB6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62C23-71ED-5E1A-B1DF-AA7B1A443F6C}"/>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15016C7D-47FD-0C43-C4D6-CD308897E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87861-0D31-D6CE-85A1-669507039AE9}"/>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295087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E4E1-5E0A-8270-CC7C-B11D43BC5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6F978F-5B72-5523-7DBF-E0BCAA301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6BC19-47DB-6D34-6385-FE027A511224}"/>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D79B7BA4-32B0-7EC8-9747-DEC991B00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D2366-7FDD-7607-9109-1545BD155A35}"/>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419380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DCC6-FC0C-EABB-3E0B-57F3AC9E0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4F297-EA70-CE78-F9E3-89A606CC8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A3265-4C79-B8B9-8795-8BF91A475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47F42-1D4C-7CD9-654D-6818F4A59725}"/>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6" name="Footer Placeholder 5">
            <a:extLst>
              <a:ext uri="{FF2B5EF4-FFF2-40B4-BE49-F238E27FC236}">
                <a16:creationId xmlns:a16="http://schemas.microsoft.com/office/drawing/2014/main" id="{BB726017-C5AA-26E2-9343-87C0624FB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AB4E0-4515-DA63-8F0F-2265C426D18E}"/>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38980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B828-559E-0DA8-60DC-69279CAE9A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1646A-58F4-7847-048F-A5D66669B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1AAD3-DE4D-29DB-AD2E-8C1F3C4191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89D52-B497-23AC-59E8-4C192F0BC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8DE9D-E7F1-4943-5DD3-1CBB9A2CA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A3CB2-5476-F9D7-2FA9-26667B560BE9}"/>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8" name="Footer Placeholder 7">
            <a:extLst>
              <a:ext uri="{FF2B5EF4-FFF2-40B4-BE49-F238E27FC236}">
                <a16:creationId xmlns:a16="http://schemas.microsoft.com/office/drawing/2014/main" id="{488478C9-DA09-CEFB-351B-6F77D69BFE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B2121A-71E3-D3E3-7664-FF38B0988C0E}"/>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65780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8C54-C502-FA5A-6C42-D0FF9AAB4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2E574-C2EE-4736-B2E8-01CA1DC08F7B}"/>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4" name="Footer Placeholder 3">
            <a:extLst>
              <a:ext uri="{FF2B5EF4-FFF2-40B4-BE49-F238E27FC236}">
                <a16:creationId xmlns:a16="http://schemas.microsoft.com/office/drawing/2014/main" id="{D1F1EA04-49E4-D319-05A4-E8B447866C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42D6A-1DDC-CF6A-23B6-785F4234E30A}"/>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269085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64721-4E97-9F12-7E03-28793AB8BD35}"/>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3" name="Footer Placeholder 2">
            <a:extLst>
              <a:ext uri="{FF2B5EF4-FFF2-40B4-BE49-F238E27FC236}">
                <a16:creationId xmlns:a16="http://schemas.microsoft.com/office/drawing/2014/main" id="{358D9758-9417-4481-600C-1C60E7BCF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381822-428C-A4C2-BFDB-CB8AC02FEF9A}"/>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347558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3DCF-4FE2-6BAE-0CD3-7790A0FF7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2944D4-61EF-8EFF-38C1-FD12D0116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76D5F8-5D0C-CFE9-D144-F2AF9A57F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6F037-1B83-F0C3-4D08-90FDB9DD0079}"/>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6" name="Footer Placeholder 5">
            <a:extLst>
              <a:ext uri="{FF2B5EF4-FFF2-40B4-BE49-F238E27FC236}">
                <a16:creationId xmlns:a16="http://schemas.microsoft.com/office/drawing/2014/main" id="{3D194F68-BD5F-8954-F5A4-DDAC26982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0BACE-0150-D1A7-0734-9B5512ED6F37}"/>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28551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64E-58DD-9C52-BEFE-94D0CC1F3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7CE8A-9A0A-F2CC-22AB-8F04BE6FC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1C0BD9-CE66-C9A3-4812-5F380EF30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7F170-09D2-2890-8564-0DE7C9D9E9F5}"/>
              </a:ext>
            </a:extLst>
          </p:cNvPr>
          <p:cNvSpPr>
            <a:spLocks noGrp="1"/>
          </p:cNvSpPr>
          <p:nvPr>
            <p:ph type="dt" sz="half" idx="10"/>
          </p:nvPr>
        </p:nvSpPr>
        <p:spPr/>
        <p:txBody>
          <a:bodyPr/>
          <a:lstStyle/>
          <a:p>
            <a:fld id="{7C87955C-4F3D-4708-A773-EEB55869A86B}" type="datetimeFigureOut">
              <a:rPr lang="en-US" smtClean="0"/>
              <a:t>4/20/2023</a:t>
            </a:fld>
            <a:endParaRPr lang="en-US"/>
          </a:p>
        </p:txBody>
      </p:sp>
      <p:sp>
        <p:nvSpPr>
          <p:cNvPr id="6" name="Footer Placeholder 5">
            <a:extLst>
              <a:ext uri="{FF2B5EF4-FFF2-40B4-BE49-F238E27FC236}">
                <a16:creationId xmlns:a16="http://schemas.microsoft.com/office/drawing/2014/main" id="{4A53D3E1-A5A5-AF34-A18D-E8EDD1A63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50F53-4214-A49D-2CB8-6715DE6E0092}"/>
              </a:ext>
            </a:extLst>
          </p:cNvPr>
          <p:cNvSpPr>
            <a:spLocks noGrp="1"/>
          </p:cNvSpPr>
          <p:nvPr>
            <p:ph type="sldNum" sz="quarter" idx="12"/>
          </p:nvPr>
        </p:nvSpPr>
        <p:spPr/>
        <p:txBody>
          <a:bodyPr/>
          <a:lstStyle/>
          <a:p>
            <a:fld id="{4BFED744-AE46-4FA2-8A96-A706F7659C32}" type="slidenum">
              <a:rPr lang="en-US" smtClean="0"/>
              <a:t>‹#›</a:t>
            </a:fld>
            <a:endParaRPr lang="en-US"/>
          </a:p>
        </p:txBody>
      </p:sp>
    </p:spTree>
    <p:extLst>
      <p:ext uri="{BB962C8B-B14F-4D97-AF65-F5344CB8AC3E}">
        <p14:creationId xmlns:p14="http://schemas.microsoft.com/office/powerpoint/2010/main" val="10468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05B69-4D60-5DD0-175F-781B955DA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93FF6-4EBF-943F-4DE2-A5E05B508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4CAC0-A760-1301-E4D4-99ACEB7B4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7955C-4F3D-4708-A773-EEB55869A86B}" type="datetimeFigureOut">
              <a:rPr lang="en-US" smtClean="0"/>
              <a:t>4/20/2023</a:t>
            </a:fld>
            <a:endParaRPr lang="en-US"/>
          </a:p>
        </p:txBody>
      </p:sp>
      <p:sp>
        <p:nvSpPr>
          <p:cNvPr id="5" name="Footer Placeholder 4">
            <a:extLst>
              <a:ext uri="{FF2B5EF4-FFF2-40B4-BE49-F238E27FC236}">
                <a16:creationId xmlns:a16="http://schemas.microsoft.com/office/drawing/2014/main" id="{F7980E12-88C2-E277-91A9-35C4531EA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5B6133-AAA0-5044-0A72-D0A08CBBF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D744-AE46-4FA2-8A96-A706F7659C32}" type="slidenum">
              <a:rPr lang="en-US" smtClean="0"/>
              <a:t>‹#›</a:t>
            </a:fld>
            <a:endParaRPr lang="en-US"/>
          </a:p>
        </p:txBody>
      </p:sp>
    </p:spTree>
    <p:extLst>
      <p:ext uri="{BB962C8B-B14F-4D97-AF65-F5344CB8AC3E}">
        <p14:creationId xmlns:p14="http://schemas.microsoft.com/office/powerpoint/2010/main" val="371144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AEC18-5B0E-DECD-4055-2CFFFEFB4FA8}"/>
              </a:ext>
            </a:extLst>
          </p:cNvPr>
          <p:cNvSpPr>
            <a:spLocks noGrp="1"/>
          </p:cNvSpPr>
          <p:nvPr>
            <p:ph type="ctrTitle"/>
          </p:nvPr>
        </p:nvSpPr>
        <p:spPr>
          <a:xfrm>
            <a:off x="5297762" y="640080"/>
            <a:ext cx="6251110" cy="3566160"/>
          </a:xfrm>
        </p:spPr>
        <p:txBody>
          <a:bodyPr anchor="b">
            <a:normAutofit/>
          </a:bodyPr>
          <a:lstStyle/>
          <a:p>
            <a:pPr algn="l"/>
            <a:r>
              <a:rPr lang="en-US" sz="5400"/>
              <a:t>Predict Housing Prices</a:t>
            </a:r>
          </a:p>
        </p:txBody>
      </p:sp>
      <p:sp>
        <p:nvSpPr>
          <p:cNvPr id="3" name="Subtitle 2">
            <a:extLst>
              <a:ext uri="{FF2B5EF4-FFF2-40B4-BE49-F238E27FC236}">
                <a16:creationId xmlns:a16="http://schemas.microsoft.com/office/drawing/2014/main" id="{7021E067-C527-0B20-65A4-3D432C9C1F27}"/>
              </a:ext>
            </a:extLst>
          </p:cNvPr>
          <p:cNvSpPr>
            <a:spLocks noGrp="1"/>
          </p:cNvSpPr>
          <p:nvPr>
            <p:ph type="subTitle" idx="1"/>
          </p:nvPr>
        </p:nvSpPr>
        <p:spPr>
          <a:xfrm>
            <a:off x="5297760" y="4636008"/>
            <a:ext cx="6251111" cy="1572768"/>
          </a:xfrm>
        </p:spPr>
        <p:txBody>
          <a:bodyPr>
            <a:normAutofit/>
          </a:bodyPr>
          <a:lstStyle/>
          <a:p>
            <a:pPr algn="l"/>
            <a:r>
              <a:rPr lang="en-US"/>
              <a:t>Shashwat Dhayade</a:t>
            </a:r>
          </a:p>
        </p:txBody>
      </p:sp>
      <p:pic>
        <p:nvPicPr>
          <p:cNvPr id="14" name="Picture 4" descr="Figures of houses in different position and sizes">
            <a:extLst>
              <a:ext uri="{FF2B5EF4-FFF2-40B4-BE49-F238E27FC236}">
                <a16:creationId xmlns:a16="http://schemas.microsoft.com/office/drawing/2014/main" id="{2B540B87-23AA-C311-E472-60FCB77C0BCA}"/>
              </a:ext>
            </a:extLst>
          </p:cNvPr>
          <p:cNvPicPr>
            <a:picLocks noChangeAspect="1"/>
          </p:cNvPicPr>
          <p:nvPr/>
        </p:nvPicPr>
        <p:blipFill rotWithShape="1">
          <a:blip r:embed="rId2"/>
          <a:srcRect l="22153" r="3964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86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20DB3-D170-2192-EAB3-6969598CCDEF}"/>
              </a:ext>
            </a:extLst>
          </p:cNvPr>
          <p:cNvSpPr>
            <a:spLocks noGrp="1"/>
          </p:cNvSpPr>
          <p:nvPr>
            <p:ph type="title"/>
          </p:nvPr>
        </p:nvSpPr>
        <p:spPr>
          <a:xfrm>
            <a:off x="630936" y="640823"/>
            <a:ext cx="3419856" cy="5583148"/>
          </a:xfrm>
        </p:spPr>
        <p:txBody>
          <a:bodyPr anchor="ctr">
            <a:normAutofit/>
          </a:bodyPr>
          <a:lstStyle/>
          <a:p>
            <a:r>
              <a:rPr lang="en-US" sz="5400"/>
              <a:t>Exploratory Data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 text, plot, colorfulness&#10;&#10;Description automatically generated">
            <a:extLst>
              <a:ext uri="{FF2B5EF4-FFF2-40B4-BE49-F238E27FC236}">
                <a16:creationId xmlns:a16="http://schemas.microsoft.com/office/drawing/2014/main" id="{8FAD82A8-98A8-C18F-3A65-090EF7EB7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488" y="3426126"/>
            <a:ext cx="6894576" cy="2447573"/>
          </a:xfrm>
          <a:prstGeom prst="rect">
            <a:avLst/>
          </a:prstGeom>
        </p:spPr>
      </p:pic>
      <p:sp>
        <p:nvSpPr>
          <p:cNvPr id="3" name="Content Placeholder 2">
            <a:extLst>
              <a:ext uri="{FF2B5EF4-FFF2-40B4-BE49-F238E27FC236}">
                <a16:creationId xmlns:a16="http://schemas.microsoft.com/office/drawing/2014/main" id="{5054BA01-2499-E3DA-3F42-621797DD406E}"/>
              </a:ext>
            </a:extLst>
          </p:cNvPr>
          <p:cNvSpPr>
            <a:spLocks noGrp="1"/>
          </p:cNvSpPr>
          <p:nvPr>
            <p:ph idx="1"/>
          </p:nvPr>
        </p:nvSpPr>
        <p:spPr>
          <a:xfrm>
            <a:off x="4870704" y="1363965"/>
            <a:ext cx="6894576" cy="1428487"/>
          </a:xfrm>
        </p:spPr>
        <p:txBody>
          <a:bodyPr anchor="t">
            <a:normAutofit/>
          </a:bodyPr>
          <a:lstStyle/>
          <a:p>
            <a:r>
              <a:rPr lang="en-US" sz="1900" dirty="0">
                <a:effectLst/>
                <a:latin typeface="Times New Roman" panose="02020603050405020304" pitchFamily="18" charset="0"/>
                <a:ea typeface="Times New Roman" panose="02020603050405020304" pitchFamily="18" charset="0"/>
              </a:rPr>
              <a:t>In this project, EDA was conducted to gain insights into the distribution of variables and their correlations with the target variable, </a:t>
            </a:r>
            <a:r>
              <a:rPr lang="en-US" sz="1900" dirty="0" err="1">
                <a:effectLst/>
                <a:latin typeface="Times New Roman" panose="02020603050405020304" pitchFamily="18" charset="0"/>
                <a:ea typeface="Times New Roman" panose="02020603050405020304" pitchFamily="18" charset="0"/>
              </a:rPr>
              <a:t>SalePrice</a:t>
            </a:r>
            <a:r>
              <a:rPr lang="en-US" sz="1900" dirty="0">
                <a:effectLst/>
                <a:latin typeface="Times New Roman" panose="02020603050405020304" pitchFamily="18" charset="0"/>
                <a:ea typeface="Times New Roman" panose="02020603050405020304" pitchFamily="18" charset="0"/>
              </a:rPr>
              <a:t>. Various visualizations such as histograms, scatter plots, and correlation matrices were used to analyze the data.</a:t>
            </a:r>
          </a:p>
          <a:p>
            <a:endParaRPr lang="en-US" sz="1900" dirty="0"/>
          </a:p>
        </p:txBody>
      </p:sp>
    </p:spTree>
    <p:extLst>
      <p:ext uri="{BB962C8B-B14F-4D97-AF65-F5344CB8AC3E}">
        <p14:creationId xmlns:p14="http://schemas.microsoft.com/office/powerpoint/2010/main" val="19790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B73DE8-3180-CA21-4925-AC36673F640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Feature Engineering</a:t>
            </a:r>
          </a:p>
        </p:txBody>
      </p:sp>
      <p:sp>
        <p:nvSpPr>
          <p:cNvPr id="23"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CC2EED9-B108-25DD-FE95-77293866448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effectLst/>
              </a:rPr>
              <a:t>I dropped 32 categorical variables from the dataset and added 52 features. Thus, I have 100 features in total and 2426 rows.</a:t>
            </a:r>
            <a:endParaRPr lang="en-US"/>
          </a:p>
        </p:txBody>
      </p:sp>
      <p:pic>
        <p:nvPicPr>
          <p:cNvPr id="5" name="Content Placeholder 4" descr="A picture containing text, plot, line, diagram&#10;&#10;Description automatically generated">
            <a:extLst>
              <a:ext uri="{FF2B5EF4-FFF2-40B4-BE49-F238E27FC236}">
                <a16:creationId xmlns:a16="http://schemas.microsoft.com/office/drawing/2014/main" id="{87D53951-A1BB-7DD0-FC8D-31BC307CDD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143" y="2729397"/>
            <a:ext cx="4994788" cy="3483864"/>
          </a:xfrm>
          <a:prstGeom prst="rect">
            <a:avLst/>
          </a:prstGeom>
        </p:spPr>
      </p:pic>
      <p:pic>
        <p:nvPicPr>
          <p:cNvPr id="7" name="Picture 6" descr="A picture containing text, line, plot, screenshot&#10;&#10;Description automatically generated">
            <a:extLst>
              <a:ext uri="{FF2B5EF4-FFF2-40B4-BE49-F238E27FC236}">
                <a16:creationId xmlns:a16="http://schemas.microsoft.com/office/drawing/2014/main" id="{A3107029-A57A-5698-D6EA-B73290A20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85" y="2729397"/>
            <a:ext cx="5219273" cy="3483864"/>
          </a:xfrm>
          <a:prstGeom prst="rect">
            <a:avLst/>
          </a:prstGeom>
        </p:spPr>
      </p:pic>
    </p:spTree>
    <p:extLst>
      <p:ext uri="{BB962C8B-B14F-4D97-AF65-F5344CB8AC3E}">
        <p14:creationId xmlns:p14="http://schemas.microsoft.com/office/powerpoint/2010/main" val="37941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088CDF-4784-1C27-5107-328578AB0771}"/>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Replace Categorical with Numerical Features</a:t>
            </a:r>
          </a:p>
        </p:txBody>
      </p:sp>
      <p:pic>
        <p:nvPicPr>
          <p:cNvPr id="5" name="Content Placeholder 4" descr="A screenshot of a computer code&#10;&#10;Description automatically generated with medium confidence">
            <a:extLst>
              <a:ext uri="{FF2B5EF4-FFF2-40B4-BE49-F238E27FC236}">
                <a16:creationId xmlns:a16="http://schemas.microsoft.com/office/drawing/2014/main" id="{3B8559D4-CC85-4550-CA7E-ACBD4C473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367465"/>
            <a:ext cx="10744200" cy="3921633"/>
          </a:xfrm>
          <a:prstGeom prst="rect">
            <a:avLst/>
          </a:prstGeom>
        </p:spPr>
      </p:pic>
    </p:spTree>
    <p:extLst>
      <p:ext uri="{BB962C8B-B14F-4D97-AF65-F5344CB8AC3E}">
        <p14:creationId xmlns:p14="http://schemas.microsoft.com/office/powerpoint/2010/main" val="18910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B7B9-FCEA-B323-D520-6AC4E5DA1F67}"/>
              </a:ext>
            </a:extLst>
          </p:cNvPr>
          <p:cNvSpPr>
            <a:spLocks noGrp="1"/>
          </p:cNvSpPr>
          <p:nvPr>
            <p:ph type="title"/>
          </p:nvPr>
        </p:nvSpPr>
        <p:spPr/>
        <p:txBody>
          <a:bodyPr/>
          <a:lstStyle/>
          <a:p>
            <a:r>
              <a:rPr lang="en-US" dirty="0"/>
              <a:t>Model Selection</a:t>
            </a:r>
          </a:p>
        </p:txBody>
      </p:sp>
      <p:graphicFrame>
        <p:nvGraphicFramePr>
          <p:cNvPr id="5" name="Content Placeholder 2">
            <a:extLst>
              <a:ext uri="{FF2B5EF4-FFF2-40B4-BE49-F238E27FC236}">
                <a16:creationId xmlns:a16="http://schemas.microsoft.com/office/drawing/2014/main" id="{90ED07F5-B256-221C-5AB5-19F560F942AF}"/>
              </a:ext>
            </a:extLst>
          </p:cNvPr>
          <p:cNvGraphicFramePr>
            <a:graphicFrameLocks noGrp="1"/>
          </p:cNvGraphicFramePr>
          <p:nvPr>
            <p:ph idx="1"/>
            <p:extLst>
              <p:ext uri="{D42A27DB-BD31-4B8C-83A1-F6EECF244321}">
                <p14:modId xmlns:p14="http://schemas.microsoft.com/office/powerpoint/2010/main" val="3110024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27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2425-5BE0-81E0-A6E5-E890707657FE}"/>
              </a:ext>
            </a:extLst>
          </p:cNvPr>
          <p:cNvSpPr>
            <a:spLocks noGrp="1"/>
          </p:cNvSpPr>
          <p:nvPr>
            <p:ph type="title"/>
          </p:nvPr>
        </p:nvSpPr>
        <p:spPr/>
        <p:txBody>
          <a:bodyPr/>
          <a:lstStyle/>
          <a:p>
            <a:r>
              <a:rPr lang="en-US" dirty="0"/>
              <a:t>Model Evaluation</a:t>
            </a:r>
          </a:p>
        </p:txBody>
      </p:sp>
      <p:graphicFrame>
        <p:nvGraphicFramePr>
          <p:cNvPr id="5" name="Content Placeholder 2">
            <a:extLst>
              <a:ext uri="{FF2B5EF4-FFF2-40B4-BE49-F238E27FC236}">
                <a16:creationId xmlns:a16="http://schemas.microsoft.com/office/drawing/2014/main" id="{FE87316F-234F-D0E9-0E90-6933C6EC7455}"/>
              </a:ext>
            </a:extLst>
          </p:cNvPr>
          <p:cNvGraphicFramePr>
            <a:graphicFrameLocks noGrp="1"/>
          </p:cNvGraphicFramePr>
          <p:nvPr>
            <p:ph idx="1"/>
            <p:extLst>
              <p:ext uri="{D42A27DB-BD31-4B8C-83A1-F6EECF244321}">
                <p14:modId xmlns:p14="http://schemas.microsoft.com/office/powerpoint/2010/main" val="26842480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42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E22EB5-2A8D-8C6A-AB92-BC87AA312D88}"/>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Performance Comparison</a:t>
            </a:r>
          </a:p>
        </p:txBody>
      </p:sp>
      <p:sp>
        <p:nvSpPr>
          <p:cNvPr id="27" name="Rectangle 2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96EEBE2-CCBF-CA30-72CB-6F7E701A57B6}"/>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Training Score &gt; Cross-validation score: Overfitting</a:t>
            </a:r>
            <a:endParaRPr lang="en-US"/>
          </a:p>
          <a:p>
            <a:pPr indent="-228600">
              <a:lnSpc>
                <a:spcPct val="90000"/>
              </a:lnSpc>
              <a:spcAft>
                <a:spcPts val="600"/>
              </a:spcAft>
              <a:buFont typeface="Arial" panose="020B0604020202020204" pitchFamily="34" charset="0"/>
              <a:buChar char="•"/>
            </a:pPr>
            <a:r>
              <a:rPr lang="en-US" dirty="0"/>
              <a:t>Training Error &lt; Cross-validation error: Overfitting</a:t>
            </a:r>
            <a:endParaRPr lang="en-US"/>
          </a:p>
        </p:txBody>
      </p:sp>
      <p:pic>
        <p:nvPicPr>
          <p:cNvPr id="5" name="Content Placeholder 4" descr="A picture containing text, screenshot, plot, line&#10;&#10;Description automatically generated">
            <a:extLst>
              <a:ext uri="{FF2B5EF4-FFF2-40B4-BE49-F238E27FC236}">
                <a16:creationId xmlns:a16="http://schemas.microsoft.com/office/drawing/2014/main" id="{E37CE8D4-9CF1-5CF9-A6E3-36669D14E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784" y="3037145"/>
            <a:ext cx="3584448" cy="2777946"/>
          </a:xfrm>
          <a:prstGeom prst="rect">
            <a:avLst/>
          </a:prstGeom>
        </p:spPr>
      </p:pic>
      <p:pic>
        <p:nvPicPr>
          <p:cNvPr id="9" name="Picture 8" descr="A graph of training error&#10;&#10;Description automatically generated with low confidence">
            <a:extLst>
              <a:ext uri="{FF2B5EF4-FFF2-40B4-BE49-F238E27FC236}">
                <a16:creationId xmlns:a16="http://schemas.microsoft.com/office/drawing/2014/main" id="{C2F05B53-76F1-3489-8F75-4D88E77A6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599" y="3041625"/>
            <a:ext cx="3584448" cy="2768985"/>
          </a:xfrm>
          <a:prstGeom prst="rect">
            <a:avLst/>
          </a:prstGeom>
        </p:spPr>
      </p:pic>
      <p:pic>
        <p:nvPicPr>
          <p:cNvPr id="7" name="Picture 6" descr="A picture containing text, screenshot, line, font&#10;&#10;Description automatically generated">
            <a:extLst>
              <a:ext uri="{FF2B5EF4-FFF2-40B4-BE49-F238E27FC236}">
                <a16:creationId xmlns:a16="http://schemas.microsoft.com/office/drawing/2014/main" id="{A3249D0C-DC0D-FD5D-8C32-AF65C36A6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415" y="3292536"/>
            <a:ext cx="3584448" cy="2267163"/>
          </a:xfrm>
          <a:prstGeom prst="rect">
            <a:avLst/>
          </a:prstGeom>
        </p:spPr>
      </p:pic>
    </p:spTree>
    <p:extLst>
      <p:ext uri="{BB962C8B-B14F-4D97-AF65-F5344CB8AC3E}">
        <p14:creationId xmlns:p14="http://schemas.microsoft.com/office/powerpoint/2010/main" val="218708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3DA4DD-7315-A4F2-7E99-73BE0CDBD99D}"/>
              </a:ext>
            </a:extLst>
          </p:cNvPr>
          <p:cNvSpPr>
            <a:spLocks noGrp="1"/>
          </p:cNvSpPr>
          <p:nvPr>
            <p:ph type="title"/>
          </p:nvPr>
        </p:nvSpPr>
        <p:spPr>
          <a:xfrm>
            <a:off x="1115568" y="548640"/>
            <a:ext cx="10168128" cy="1179576"/>
          </a:xfrm>
        </p:spPr>
        <p:txBody>
          <a:bodyPr>
            <a:normAutofit/>
          </a:bodyPr>
          <a:lstStyle/>
          <a:p>
            <a:r>
              <a:rPr lang="en-US" sz="4000"/>
              <a:t>Result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BC1AE8-D2BC-20E6-E1E2-87D9526A07EB}"/>
              </a:ext>
            </a:extLst>
          </p:cNvPr>
          <p:cNvSpPr>
            <a:spLocks noGrp="1"/>
          </p:cNvSpPr>
          <p:nvPr>
            <p:ph idx="1"/>
          </p:nvPr>
        </p:nvSpPr>
        <p:spPr>
          <a:xfrm>
            <a:off x="1115568" y="2481943"/>
            <a:ext cx="10168128" cy="3695020"/>
          </a:xfrm>
        </p:spPr>
        <p:txBody>
          <a:bodyPr>
            <a:normAutofit/>
          </a:bodyPr>
          <a:lstStyle/>
          <a:p>
            <a:pPr marL="0" marR="0">
              <a:spcBef>
                <a:spcPts val="0"/>
              </a:spcBef>
              <a:spcAft>
                <a:spcPts val="600"/>
              </a:spcAft>
            </a:pPr>
            <a:r>
              <a:rPr lang="en-US" sz="1500">
                <a:effectLst/>
                <a:latin typeface="Times New Roman" panose="02020603050405020304" pitchFamily="18" charset="0"/>
                <a:ea typeface="Times New Roman" panose="02020603050405020304" pitchFamily="18" charset="0"/>
              </a:rPr>
              <a:t>Linear Regression –</a:t>
            </a:r>
          </a:p>
          <a:p>
            <a:pPr marL="457200" lvl="1">
              <a:spcBef>
                <a:spcPts val="0"/>
              </a:spcBef>
              <a:spcAft>
                <a:spcPts val="600"/>
              </a:spcAft>
            </a:pPr>
            <a:r>
              <a:rPr lang="en-US" sz="1500">
                <a:effectLst/>
                <a:latin typeface="Times New Roman" panose="02020603050405020304" pitchFamily="18" charset="0"/>
                <a:ea typeface="Times New Roman" panose="02020603050405020304" pitchFamily="18" charset="0"/>
              </a:rPr>
              <a:t>The model and performance plots show that the predicted values and the true values are close to the RMSE of 0.124. The learning curve tells us that the model is overfitting because of its simple understanding of the data. It cannot capture the complexity.</a:t>
            </a:r>
          </a:p>
          <a:p>
            <a:pPr marL="0" marR="0" indent="0">
              <a:spcBef>
                <a:spcPts val="0"/>
              </a:spcBef>
              <a:spcAft>
                <a:spcPts val="600"/>
              </a:spcAft>
              <a:buNone/>
            </a:pPr>
            <a:r>
              <a:rPr lang="en-US" sz="1500">
                <a:effectLst/>
                <a:latin typeface="Times New Roman" panose="02020603050405020304" pitchFamily="18" charset="0"/>
                <a:ea typeface="Times New Roman" panose="02020603050405020304" pitchFamily="18" charset="0"/>
              </a:rPr>
              <a:t> </a:t>
            </a:r>
          </a:p>
          <a:p>
            <a:pPr marL="0" marR="0">
              <a:spcBef>
                <a:spcPts val="0"/>
              </a:spcBef>
              <a:spcAft>
                <a:spcPts val="600"/>
              </a:spcAft>
            </a:pPr>
            <a:r>
              <a:rPr lang="en-US" sz="1500">
                <a:effectLst/>
                <a:latin typeface="Times New Roman" panose="02020603050405020304" pitchFamily="18" charset="0"/>
                <a:ea typeface="Times New Roman" panose="02020603050405020304" pitchFamily="18" charset="0"/>
              </a:rPr>
              <a:t>Gradient Boosting Regressor – </a:t>
            </a:r>
          </a:p>
          <a:p>
            <a:pPr marL="457200" lvl="1">
              <a:spcBef>
                <a:spcPts val="0"/>
              </a:spcBef>
              <a:spcAft>
                <a:spcPts val="600"/>
              </a:spcAft>
            </a:pPr>
            <a:r>
              <a:rPr lang="en-US" sz="1500">
                <a:effectLst/>
                <a:latin typeface="Times New Roman" panose="02020603050405020304" pitchFamily="18" charset="0"/>
                <a:ea typeface="Times New Roman" panose="02020603050405020304" pitchFamily="18" charset="0"/>
              </a:rPr>
              <a:t>The learning curve and RMSE show that the training score is higher than the cross-validation score. This shows that the model might be too complex and fitting noise in training data which makes it overfitting.</a:t>
            </a:r>
          </a:p>
          <a:p>
            <a:pPr marL="0" marR="0" indent="0">
              <a:spcBef>
                <a:spcPts val="0"/>
              </a:spcBef>
              <a:spcAft>
                <a:spcPts val="600"/>
              </a:spcAft>
              <a:buNone/>
            </a:pPr>
            <a:r>
              <a:rPr lang="en-US" sz="1500">
                <a:effectLst/>
                <a:latin typeface="Times New Roman" panose="02020603050405020304" pitchFamily="18" charset="0"/>
                <a:ea typeface="Times New Roman" panose="02020603050405020304" pitchFamily="18" charset="0"/>
              </a:rPr>
              <a:t> </a:t>
            </a:r>
          </a:p>
          <a:p>
            <a:pPr marL="0" marR="0">
              <a:spcBef>
                <a:spcPts val="0"/>
              </a:spcBef>
              <a:spcAft>
                <a:spcPts val="600"/>
              </a:spcAft>
            </a:pPr>
            <a:r>
              <a:rPr lang="en-US" sz="1500">
                <a:effectLst/>
                <a:latin typeface="Times New Roman" panose="02020603050405020304" pitchFamily="18" charset="0"/>
                <a:ea typeface="Times New Roman" panose="02020603050405020304" pitchFamily="18" charset="0"/>
              </a:rPr>
              <a:t>XGBRegressor – </a:t>
            </a:r>
          </a:p>
          <a:p>
            <a:pPr marL="457200" lvl="1">
              <a:spcBef>
                <a:spcPts val="0"/>
              </a:spcBef>
              <a:spcAft>
                <a:spcPts val="600"/>
              </a:spcAft>
            </a:pPr>
            <a:r>
              <a:rPr lang="en-US" sz="1500">
                <a:effectLst/>
                <a:latin typeface="Times New Roman" panose="02020603050405020304" pitchFamily="18" charset="0"/>
                <a:ea typeface="Times New Roman" panose="02020603050405020304" pitchFamily="18" charset="0"/>
              </a:rPr>
              <a:t>The residual plot and learning curve shows that the model might be overfitting. Because the training error is lower than the cross-validation error. But the difference between them is extremely low. This might show that the model might be better than the gradient-boosting regressor. Overall, considering the RMSE value and the plots XGBRegressor model is the best model.</a:t>
            </a:r>
          </a:p>
        </p:txBody>
      </p:sp>
    </p:spTree>
    <p:extLst>
      <p:ext uri="{BB962C8B-B14F-4D97-AF65-F5344CB8AC3E}">
        <p14:creationId xmlns:p14="http://schemas.microsoft.com/office/powerpoint/2010/main" val="81856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C9844-2816-4A2E-E08F-794CA7C11916}"/>
              </a:ext>
            </a:extLst>
          </p:cNvPr>
          <p:cNvSpPr>
            <a:spLocks noGrp="1"/>
          </p:cNvSpPr>
          <p:nvPr>
            <p:ph type="title"/>
          </p:nvPr>
        </p:nvSpPr>
        <p:spPr>
          <a:xfrm>
            <a:off x="841248" y="502920"/>
            <a:ext cx="10509504" cy="1975104"/>
          </a:xfrm>
        </p:spPr>
        <p:txBody>
          <a:bodyPr anchor="b">
            <a:normAutofit/>
          </a:bodyPr>
          <a:lstStyle/>
          <a:p>
            <a:r>
              <a:rPr lang="en-US" sz="5400"/>
              <a:t>Challenges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4D1BD2B-2ACF-A713-C19B-4BB07E7D60D8}"/>
              </a:ext>
            </a:extLst>
          </p:cNvPr>
          <p:cNvSpPr>
            <a:spLocks noGrp="1"/>
          </p:cNvSpPr>
          <p:nvPr>
            <p:ph idx="1"/>
          </p:nvPr>
        </p:nvSpPr>
        <p:spPr>
          <a:xfrm>
            <a:off x="841248" y="3328416"/>
            <a:ext cx="10509504" cy="2715768"/>
          </a:xfrm>
        </p:spPr>
        <p:txBody>
          <a:bodyPr>
            <a:normAutofit/>
          </a:bodyPr>
          <a:lstStyle/>
          <a:p>
            <a:r>
              <a:rPr lang="en-US" sz="2200">
                <a:effectLst/>
                <a:latin typeface="Times New Roman" panose="02020603050405020304" pitchFamily="18" charset="0"/>
                <a:ea typeface="Times New Roman" panose="02020603050405020304" pitchFamily="18" charset="0"/>
              </a:rPr>
              <a:t>The challenges I faced were how to incorporate the categorical variables in the dataset as numerical features. But, in the future Data Understanding will be something I will pay more attention to because the rest of the project depends on it and it helps in saving time rather than fixing upcoming unavoidable errors. </a:t>
            </a:r>
          </a:p>
        </p:txBody>
      </p:sp>
    </p:spTree>
    <p:extLst>
      <p:ext uri="{BB962C8B-B14F-4D97-AF65-F5344CB8AC3E}">
        <p14:creationId xmlns:p14="http://schemas.microsoft.com/office/powerpoint/2010/main" val="231889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B4A2F0-B9CD-C9B0-DD3D-6348EE7AF99F}"/>
              </a:ext>
            </a:extLst>
          </p:cNvPr>
          <p:cNvSpPr>
            <a:spLocks noGrp="1"/>
          </p:cNvSpPr>
          <p:nvPr>
            <p:ph type="title"/>
          </p:nvPr>
        </p:nvSpPr>
        <p:spPr>
          <a:xfrm>
            <a:off x="1115568" y="1408153"/>
            <a:ext cx="10168128" cy="1315035"/>
          </a:xfrm>
        </p:spPr>
        <p:txBody>
          <a:bodyPr>
            <a:normAutofit/>
          </a:bodyPr>
          <a:lstStyle/>
          <a:p>
            <a:r>
              <a:rPr lang="en-US" sz="4000"/>
              <a:t>Future Directions and Takeaways</a:t>
            </a:r>
          </a:p>
        </p:txBody>
      </p:sp>
      <p:sp>
        <p:nvSpPr>
          <p:cNvPr id="12"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7D7F7E2-58C4-7DFD-EB4F-C3F270BD2560}"/>
              </a:ext>
            </a:extLst>
          </p:cNvPr>
          <p:cNvSpPr>
            <a:spLocks noGrp="1"/>
          </p:cNvSpPr>
          <p:nvPr>
            <p:ph idx="1"/>
          </p:nvPr>
        </p:nvSpPr>
        <p:spPr>
          <a:xfrm>
            <a:off x="1115568" y="2962656"/>
            <a:ext cx="10168128" cy="2624328"/>
          </a:xfrm>
        </p:spPr>
        <p:txBody>
          <a:bodyPr>
            <a:normAutofit/>
          </a:bodyPr>
          <a:lstStyle/>
          <a:p>
            <a:r>
              <a:rPr lang="en-US" sz="1400" dirty="0">
                <a:effectLst/>
                <a:latin typeface="Times New Roman" panose="02020603050405020304" pitchFamily="18" charset="0"/>
                <a:ea typeface="Times New Roman" panose="02020603050405020304" pitchFamily="18" charset="0"/>
              </a:rPr>
              <a:t>This project can be used in the future for projects involving construction management, and various applications of industrial engineering. </a:t>
            </a:r>
            <a:endParaRPr lang="en-US" sz="1400" dirty="0">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Overall, the project was successful because the RMSE value shows that the XGB model is a good predictor. </a:t>
            </a:r>
          </a:p>
          <a:p>
            <a:r>
              <a:rPr lang="en-US" sz="1400" dirty="0">
                <a:effectLst/>
                <a:latin typeface="Times New Roman" panose="02020603050405020304" pitchFamily="18" charset="0"/>
                <a:ea typeface="Times New Roman" panose="02020603050405020304" pitchFamily="18" charset="0"/>
              </a:rPr>
              <a:t>Linear regression models can capture linear relationships between the predictors and the response variable.</a:t>
            </a:r>
          </a:p>
          <a:p>
            <a:r>
              <a:rPr lang="en-US" sz="1400" dirty="0">
                <a:effectLst/>
                <a:latin typeface="Times New Roman" panose="02020603050405020304" pitchFamily="18" charset="0"/>
                <a:ea typeface="Times New Roman" panose="02020603050405020304" pitchFamily="18" charset="0"/>
              </a:rPr>
              <a:t>GBR can capture these complex relationships by building a series of decision trees, where each tree learns to predict the residual error of the previous tree. </a:t>
            </a:r>
          </a:p>
          <a:p>
            <a:r>
              <a:rPr lang="en-US" sz="1400" dirty="0">
                <a:effectLst/>
                <a:latin typeface="Times New Roman" panose="02020603050405020304" pitchFamily="18" charset="0"/>
                <a:ea typeface="Times New Roman" panose="02020603050405020304" pitchFamily="18" charset="0"/>
              </a:rPr>
              <a:t>One of the main advantages of the </a:t>
            </a:r>
            <a:r>
              <a:rPr lang="en-US" sz="1400" dirty="0" err="1">
                <a:effectLst/>
                <a:latin typeface="Times New Roman" panose="02020603050405020304" pitchFamily="18" charset="0"/>
                <a:ea typeface="Times New Roman" panose="02020603050405020304" pitchFamily="18" charset="0"/>
              </a:rPr>
              <a:t>XGBRegressor</a:t>
            </a:r>
            <a:r>
              <a:rPr lang="en-US" sz="1400" dirty="0">
                <a:effectLst/>
                <a:latin typeface="Times New Roman" panose="02020603050405020304" pitchFamily="18" charset="0"/>
                <a:ea typeface="Times New Roman" panose="02020603050405020304" pitchFamily="18" charset="0"/>
              </a:rPr>
              <a:t> algorithm is its speed and scalability. The algorithm is designed to handle large datasets with high dimensionality, which makes it well-suited for the dataset.</a:t>
            </a:r>
          </a:p>
          <a:p>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380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07EF0E-52D6-4BE3-A360-87329F6F0D1E}"/>
              </a:ext>
            </a:extLst>
          </p:cNvPr>
          <p:cNvSpPr>
            <a:spLocks noGrp="1"/>
          </p:cNvSpPr>
          <p:nvPr>
            <p:ph type="title"/>
          </p:nvPr>
        </p:nvSpPr>
        <p:spPr>
          <a:xfrm>
            <a:off x="1115568" y="1408153"/>
            <a:ext cx="10168128" cy="1315035"/>
          </a:xfrm>
        </p:spPr>
        <p:txBody>
          <a:bodyPr>
            <a:normAutofit/>
          </a:bodyPr>
          <a:lstStyle/>
          <a:p>
            <a:r>
              <a:rPr lang="en-US" sz="4000" b="0" i="0">
                <a:effectLst/>
                <a:latin typeface="Lato Extended"/>
              </a:rPr>
              <a:t>How to handle overfitting and underfitting problem?</a:t>
            </a:r>
            <a:endParaRPr lang="en-US" sz="4000"/>
          </a:p>
        </p:txBody>
      </p:sp>
      <p:sp>
        <p:nvSpPr>
          <p:cNvPr id="12"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D635B65-120F-FD7A-B8A3-A3413A2A4D08}"/>
              </a:ext>
            </a:extLst>
          </p:cNvPr>
          <p:cNvSpPr>
            <a:spLocks noGrp="1"/>
          </p:cNvSpPr>
          <p:nvPr>
            <p:ph idx="1"/>
          </p:nvPr>
        </p:nvSpPr>
        <p:spPr>
          <a:xfrm>
            <a:off x="1115568" y="2962656"/>
            <a:ext cx="10168128" cy="2624328"/>
          </a:xfrm>
        </p:spPr>
        <p:txBody>
          <a:bodyPr>
            <a:normAutofit/>
          </a:bodyPr>
          <a:lstStyle/>
          <a:p>
            <a:r>
              <a:rPr lang="en-US" sz="2000">
                <a:effectLst/>
                <a:latin typeface="Times New Roman" panose="02020603050405020304" pitchFamily="18" charset="0"/>
                <a:ea typeface="Times New Roman" panose="02020603050405020304" pitchFamily="18" charset="0"/>
              </a:rPr>
              <a:t>The overfitting and underfitting models were handled using an appropriate number of features. </a:t>
            </a:r>
          </a:p>
          <a:p>
            <a:r>
              <a:rPr lang="en-US" sz="2000">
                <a:effectLst/>
                <a:latin typeface="Times New Roman" panose="02020603050405020304" pitchFamily="18" charset="0"/>
                <a:ea typeface="Times New Roman" panose="02020603050405020304" pitchFamily="18" charset="0"/>
              </a:rPr>
              <a:t>The complexity of the model was kept optimum by trying different hyperparameters. </a:t>
            </a:r>
          </a:p>
          <a:p>
            <a:r>
              <a:rPr lang="en-US" sz="2000">
                <a:effectLst/>
                <a:latin typeface="Times New Roman" panose="02020603050405020304" pitchFamily="18" charset="0"/>
                <a:ea typeface="Times New Roman" panose="02020603050405020304" pitchFamily="18" charset="0"/>
              </a:rPr>
              <a:t>The split between the train and validation set was optimized to get better predictions.</a:t>
            </a:r>
          </a:p>
          <a:p>
            <a:endParaRPr lang="en-US" sz="2000"/>
          </a:p>
        </p:txBody>
      </p:sp>
    </p:spTree>
    <p:extLst>
      <p:ext uri="{BB962C8B-B14F-4D97-AF65-F5344CB8AC3E}">
        <p14:creationId xmlns:p14="http://schemas.microsoft.com/office/powerpoint/2010/main" val="423612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04CD0-CA4A-EC60-2C78-DCF33EA64D54}"/>
              </a:ext>
            </a:extLst>
          </p:cNvPr>
          <p:cNvSpPr>
            <a:spLocks noGrp="1"/>
          </p:cNvSpPr>
          <p:nvPr>
            <p:ph type="title"/>
          </p:nvPr>
        </p:nvSpPr>
        <p:spPr>
          <a:xfrm>
            <a:off x="838200" y="556995"/>
            <a:ext cx="10515600" cy="1133693"/>
          </a:xfrm>
        </p:spPr>
        <p:txBody>
          <a:bodyPr>
            <a:normAutofit/>
          </a:bodyPr>
          <a:lstStyle/>
          <a:p>
            <a:r>
              <a:rPr lang="en-US" sz="5200"/>
              <a:t>Introduction</a:t>
            </a:r>
          </a:p>
        </p:txBody>
      </p:sp>
      <p:graphicFrame>
        <p:nvGraphicFramePr>
          <p:cNvPr id="5" name="Content Placeholder 2">
            <a:extLst>
              <a:ext uri="{FF2B5EF4-FFF2-40B4-BE49-F238E27FC236}">
                <a16:creationId xmlns:a16="http://schemas.microsoft.com/office/drawing/2014/main" id="{24F729F5-1CDD-BCEF-9407-10A3DB5110C3}"/>
              </a:ext>
            </a:extLst>
          </p:cNvPr>
          <p:cNvGraphicFramePr>
            <a:graphicFrameLocks noGrp="1"/>
          </p:cNvGraphicFramePr>
          <p:nvPr>
            <p:ph idx="1"/>
            <p:extLst>
              <p:ext uri="{D42A27DB-BD31-4B8C-83A1-F6EECF244321}">
                <p14:modId xmlns:p14="http://schemas.microsoft.com/office/powerpoint/2010/main" val="3458910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403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37DEE-2A8D-9476-7AEB-FAB9A3506B27}"/>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D85195DC-AEDD-38E3-7E93-175400B18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6B853153-F5F3-4E08-B433-889D717CE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50844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547D-55A0-80D3-966D-BE0728DAE0AB}"/>
              </a:ext>
            </a:extLst>
          </p:cNvPr>
          <p:cNvSpPr>
            <a:spLocks noGrp="1"/>
          </p:cNvSpPr>
          <p:nvPr>
            <p:ph type="title"/>
          </p:nvPr>
        </p:nvSpPr>
        <p:spPr>
          <a:xfrm>
            <a:off x="686834" y="1153572"/>
            <a:ext cx="3200400" cy="4461163"/>
          </a:xfrm>
        </p:spPr>
        <p:txBody>
          <a:bodyPr>
            <a:normAutofit/>
          </a:bodyPr>
          <a:lstStyle/>
          <a:p>
            <a:r>
              <a:rPr lang="en-US">
                <a:solidFill>
                  <a:srgbClr val="FFFFFF"/>
                </a:solidFill>
              </a:rPr>
              <a:t>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343A88-BE2A-F615-CAF5-26A0D7D7D322}"/>
              </a:ext>
            </a:extLst>
          </p:cNvPr>
          <p:cNvSpPr>
            <a:spLocks noGrp="1"/>
          </p:cNvSpPr>
          <p:nvPr>
            <p:ph idx="1"/>
          </p:nvPr>
        </p:nvSpPr>
        <p:spPr>
          <a:xfrm>
            <a:off x="4447308" y="591344"/>
            <a:ext cx="6906491" cy="5585619"/>
          </a:xfrm>
        </p:spPr>
        <p:txBody>
          <a:bodyPr anchor="ctr">
            <a:normAutofit/>
          </a:bodyPr>
          <a:lstStyle/>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train.csv - the training set (1460)</a:t>
            </a: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test.csv - the test set (1459)</a:t>
            </a: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data_description.txt - full description of each column, originally prepared by Dean De Cock but lightly edited to match the column names used here. It contains 79 explanatory variables describing (almost) every aspect of residential homes</a:t>
            </a: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sample_submission.csv - a benchmark submission from a linear regression on year and month of sale, lot square footage, and number of bedrooms</a:t>
            </a:r>
          </a:p>
          <a:p>
            <a:r>
              <a:rPr lang="en-US" sz="2000" dirty="0">
                <a:latin typeface="Times New Roman" panose="02020603050405020304" pitchFamily="18" charset="0"/>
                <a:cs typeface="Times New Roman" panose="02020603050405020304" pitchFamily="18" charset="0"/>
              </a:rPr>
              <a:t>It can be downloaded from Kaggle - https://www.kaggle.com/competitions/home-data-for-ml-course/data</a:t>
            </a:r>
          </a:p>
        </p:txBody>
      </p:sp>
    </p:spTree>
    <p:extLst>
      <p:ext uri="{BB962C8B-B14F-4D97-AF65-F5344CB8AC3E}">
        <p14:creationId xmlns:p14="http://schemas.microsoft.com/office/powerpoint/2010/main" val="338837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0B234-137F-7291-7551-D5B03C39C699}"/>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Preparation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40C376-4398-BFA9-7926-FC6D1917A55C}"/>
              </a:ext>
            </a:extLst>
          </p:cNvPr>
          <p:cNvSpPr>
            <a:spLocks noGrp="1"/>
          </p:cNvSpPr>
          <p:nvPr>
            <p:ph idx="1"/>
          </p:nvPr>
        </p:nvSpPr>
        <p:spPr>
          <a:xfrm>
            <a:off x="4447308" y="591344"/>
            <a:ext cx="6906491" cy="5585619"/>
          </a:xfrm>
        </p:spPr>
        <p:txBody>
          <a:bodyPr anchor="ctr">
            <a:normAutofit/>
          </a:bodyPr>
          <a:lstStyle/>
          <a:p>
            <a:r>
              <a:rPr lang="en-US">
                <a:effectLst/>
                <a:latin typeface="Times New Roman" panose="02020603050405020304" pitchFamily="18" charset="0"/>
                <a:ea typeface="Times New Roman" panose="02020603050405020304" pitchFamily="18" charset="0"/>
              </a:rPr>
              <a:t>It involves handling missing values, transforming categorical variables to numerical ones, scaling numeric features, and identifying outliers.</a:t>
            </a:r>
            <a:endParaRPr lang="en-US" dirty="0"/>
          </a:p>
        </p:txBody>
      </p:sp>
    </p:spTree>
    <p:extLst>
      <p:ext uri="{BB962C8B-B14F-4D97-AF65-F5344CB8AC3E}">
        <p14:creationId xmlns:p14="http://schemas.microsoft.com/office/powerpoint/2010/main" val="222594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B15F01-D65A-8B09-A473-1F41A44EE3EE}"/>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Scaling Numeric Features</a:t>
            </a:r>
          </a:p>
        </p:txBody>
      </p:sp>
      <p:sp>
        <p:nvSpPr>
          <p:cNvPr id="1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0192A082-25F2-7C58-B62B-47992889A2BB}"/>
              </a:ext>
            </a:extLst>
          </p:cNvPr>
          <p:cNvSpPr>
            <a:spLocks noGrp="1"/>
          </p:cNvSpPr>
          <p:nvPr>
            <p:ph idx="1"/>
          </p:nvPr>
        </p:nvSpPr>
        <p:spPr>
          <a:xfrm>
            <a:off x="5516679" y="1364712"/>
            <a:ext cx="6007608" cy="427512"/>
          </a:xfrm>
        </p:spPr>
        <p:txBody>
          <a:bodyPr vert="horz" lIns="91440" tIns="45720" rIns="91440" bIns="45720" rtlCol="0" anchor="ctr">
            <a:normAutofit/>
          </a:bodyPr>
          <a:lstStyle/>
          <a:p>
            <a:r>
              <a:rPr lang="en-US" sz="1600" dirty="0"/>
              <a:t>I used natural log for transformation reduce the skewness</a:t>
            </a:r>
          </a:p>
          <a:p>
            <a:endParaRPr lang="en-US" sz="2200" dirty="0"/>
          </a:p>
        </p:txBody>
      </p:sp>
      <p:pic>
        <p:nvPicPr>
          <p:cNvPr id="7" name="Picture 6" descr="A picture containing text, diagram, plot, screenshot&#10;&#10;Description automatically generated">
            <a:extLst>
              <a:ext uri="{FF2B5EF4-FFF2-40B4-BE49-F238E27FC236}">
                <a16:creationId xmlns:a16="http://schemas.microsoft.com/office/drawing/2014/main" id="{2D250B87-C1F5-AEE3-6310-1E50E7E18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869" y="2432898"/>
            <a:ext cx="4988389" cy="3678936"/>
          </a:xfrm>
          <a:prstGeom prst="rect">
            <a:avLst/>
          </a:prstGeom>
        </p:spPr>
      </p:pic>
      <p:pic>
        <p:nvPicPr>
          <p:cNvPr id="5" name="Content Placeholder 4" descr="A picture containing diagram, text, plot, screenshot&#10;&#10;Description automatically generated">
            <a:extLst>
              <a:ext uri="{FF2B5EF4-FFF2-40B4-BE49-F238E27FC236}">
                <a16:creationId xmlns:a16="http://schemas.microsoft.com/office/drawing/2014/main" id="{65D4B647-3DDC-FD0B-C33A-F2174192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09" y="2432898"/>
            <a:ext cx="5145366" cy="3678936"/>
          </a:xfrm>
          <a:prstGeom prst="rect">
            <a:avLst/>
          </a:prstGeom>
        </p:spPr>
      </p:pic>
    </p:spTree>
    <p:extLst>
      <p:ext uri="{BB962C8B-B14F-4D97-AF65-F5344CB8AC3E}">
        <p14:creationId xmlns:p14="http://schemas.microsoft.com/office/powerpoint/2010/main" val="215360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A4483-9D4C-F202-AFD7-98806CB59614}"/>
              </a:ext>
            </a:extLst>
          </p:cNvPr>
          <p:cNvSpPr>
            <a:spLocks noGrp="1"/>
          </p:cNvSpPr>
          <p:nvPr>
            <p:ph type="title"/>
          </p:nvPr>
        </p:nvSpPr>
        <p:spPr>
          <a:xfrm>
            <a:off x="808638" y="386930"/>
            <a:ext cx="9236700" cy="1188950"/>
          </a:xfrm>
        </p:spPr>
        <p:txBody>
          <a:bodyPr anchor="b">
            <a:normAutofit/>
          </a:bodyPr>
          <a:lstStyle/>
          <a:p>
            <a:r>
              <a:rPr lang="en-US" sz="5400"/>
              <a:t>Missing Values</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9" name="Rectangle 1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plot, diagram&#10;&#10;Description automatically generated">
            <a:extLst>
              <a:ext uri="{FF2B5EF4-FFF2-40B4-BE49-F238E27FC236}">
                <a16:creationId xmlns:a16="http://schemas.microsoft.com/office/drawing/2014/main" id="{CC49478D-7F68-7DF5-3B04-B433B832D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19" y="3004206"/>
            <a:ext cx="4536442" cy="2785820"/>
          </a:xfrm>
        </p:spPr>
      </p:pic>
      <p:pic>
        <p:nvPicPr>
          <p:cNvPr id="7" name="Picture 6" descr="A picture containing text, screenshot, diagram, plot&#10;&#10;Description automatically generated">
            <a:extLst>
              <a:ext uri="{FF2B5EF4-FFF2-40B4-BE49-F238E27FC236}">
                <a16:creationId xmlns:a16="http://schemas.microsoft.com/office/drawing/2014/main" id="{92B07E41-B1CA-5C79-2AB5-572C824A5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450" y="2955427"/>
            <a:ext cx="4720718" cy="2883378"/>
          </a:xfrm>
          <a:prstGeom prst="rect">
            <a:avLst/>
          </a:prstGeom>
        </p:spPr>
      </p:pic>
      <p:sp>
        <p:nvSpPr>
          <p:cNvPr id="10" name="TextBox 9">
            <a:extLst>
              <a:ext uri="{FF2B5EF4-FFF2-40B4-BE49-F238E27FC236}">
                <a16:creationId xmlns:a16="http://schemas.microsoft.com/office/drawing/2014/main" id="{BFF6DBE2-0A7D-45C5-778F-56C672ACD616}"/>
              </a:ext>
            </a:extLst>
          </p:cNvPr>
          <p:cNvSpPr txBox="1"/>
          <p:nvPr/>
        </p:nvSpPr>
        <p:spPr>
          <a:xfrm>
            <a:off x="2051596" y="2542091"/>
            <a:ext cx="2748253" cy="327782"/>
          </a:xfrm>
          <a:prstGeom prst="rect">
            <a:avLst/>
          </a:prstGeom>
          <a:noFill/>
        </p:spPr>
        <p:txBody>
          <a:bodyPr wrap="none" rtlCol="0">
            <a:spAutoFit/>
          </a:bodyPr>
          <a:lstStyle/>
          <a:p>
            <a:pPr defTabSz="777240">
              <a:spcAft>
                <a:spcPts val="600"/>
              </a:spcAft>
            </a:pPr>
            <a:r>
              <a:rPr lang="en-US" sz="1530" kern="1200" dirty="0">
                <a:solidFill>
                  <a:schemeClr val="tx1"/>
                </a:solidFill>
                <a:latin typeface="+mn-lt"/>
                <a:ea typeface="+mn-ea"/>
                <a:cs typeface="+mn-cs"/>
              </a:rPr>
              <a:t>Used value with most frequency</a:t>
            </a:r>
            <a:endParaRPr lang="en-US" dirty="0"/>
          </a:p>
        </p:txBody>
      </p:sp>
      <p:sp>
        <p:nvSpPr>
          <p:cNvPr id="11" name="TextBox 10">
            <a:extLst>
              <a:ext uri="{FF2B5EF4-FFF2-40B4-BE49-F238E27FC236}">
                <a16:creationId xmlns:a16="http://schemas.microsoft.com/office/drawing/2014/main" id="{84B5A819-E7B0-0A17-008C-F49E7F409905}"/>
              </a:ext>
            </a:extLst>
          </p:cNvPr>
          <p:cNvSpPr txBox="1"/>
          <p:nvPr/>
        </p:nvSpPr>
        <p:spPr>
          <a:xfrm>
            <a:off x="7086021" y="2597155"/>
            <a:ext cx="2936125" cy="327782"/>
          </a:xfrm>
          <a:prstGeom prst="rect">
            <a:avLst/>
          </a:prstGeom>
          <a:noFill/>
        </p:spPr>
        <p:txBody>
          <a:bodyPr wrap="none" rtlCol="0">
            <a:spAutoFit/>
          </a:bodyPr>
          <a:lstStyle/>
          <a:p>
            <a:pPr defTabSz="777240">
              <a:spcAft>
                <a:spcPts val="600"/>
              </a:spcAft>
            </a:pPr>
            <a:r>
              <a:rPr lang="en-US" sz="1530" kern="1200" dirty="0">
                <a:solidFill>
                  <a:schemeClr val="tx1"/>
                </a:solidFill>
                <a:latin typeface="+mn-lt"/>
                <a:ea typeface="+mn-ea"/>
                <a:cs typeface="+mn-cs"/>
              </a:rPr>
              <a:t>Used median because of skewness</a:t>
            </a:r>
            <a:endParaRPr lang="en-US" dirty="0"/>
          </a:p>
        </p:txBody>
      </p:sp>
    </p:spTree>
    <p:extLst>
      <p:ext uri="{BB962C8B-B14F-4D97-AF65-F5344CB8AC3E}">
        <p14:creationId xmlns:p14="http://schemas.microsoft.com/office/powerpoint/2010/main" val="240442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FC9F4-C36A-9449-3D8B-96B6C7FDDA8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Drop Features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B32E906-FB9E-9079-F089-EC2181D812CA}"/>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Dropped features with more than 80% NAN values</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743C07D1-4D4E-2776-806C-E207BE867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418292"/>
            <a:ext cx="6903720" cy="4021416"/>
          </a:xfrm>
          <a:prstGeom prst="rect">
            <a:avLst/>
          </a:prstGeom>
        </p:spPr>
      </p:pic>
    </p:spTree>
    <p:extLst>
      <p:ext uri="{BB962C8B-B14F-4D97-AF65-F5344CB8AC3E}">
        <p14:creationId xmlns:p14="http://schemas.microsoft.com/office/powerpoint/2010/main" val="83846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F40C7-1B65-835C-82F4-BF9D072AB25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Outliers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screenshot, diagram&#10;&#10;Description automatically generated">
            <a:extLst>
              <a:ext uri="{FF2B5EF4-FFF2-40B4-BE49-F238E27FC236}">
                <a16:creationId xmlns:a16="http://schemas.microsoft.com/office/drawing/2014/main" id="{C4BC7561-576A-DE97-9F3D-CC4DA91D7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655913"/>
            <a:ext cx="5614416" cy="3579189"/>
          </a:xfrm>
          <a:prstGeom prst="rect">
            <a:avLst/>
          </a:prstGeom>
        </p:spPr>
      </p:pic>
      <p:pic>
        <p:nvPicPr>
          <p:cNvPr id="5" name="Content Placeholder 4" descr="A picture containing screenshot, text, line, rectangle&#10;&#10;Description automatically generated">
            <a:extLst>
              <a:ext uri="{FF2B5EF4-FFF2-40B4-BE49-F238E27FC236}">
                <a16:creationId xmlns:a16="http://schemas.microsoft.com/office/drawing/2014/main" id="{C394EA3A-E7C4-F239-A6FC-655574367C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4496" y="3062959"/>
            <a:ext cx="5614416" cy="2765098"/>
          </a:xfrm>
          <a:prstGeom prst="rect">
            <a:avLst/>
          </a:prstGeom>
        </p:spPr>
      </p:pic>
    </p:spTree>
    <p:extLst>
      <p:ext uri="{BB962C8B-B14F-4D97-AF65-F5344CB8AC3E}">
        <p14:creationId xmlns:p14="http://schemas.microsoft.com/office/powerpoint/2010/main" val="1802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6A1577-37FC-C679-8D16-71845056FB5E}"/>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Categorical to Numerical</a:t>
            </a:r>
          </a:p>
        </p:txBody>
      </p:sp>
      <p:sp>
        <p:nvSpPr>
          <p:cNvPr id="14" name="Freeform: Shape 13">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with low confidence">
            <a:extLst>
              <a:ext uri="{FF2B5EF4-FFF2-40B4-BE49-F238E27FC236}">
                <a16:creationId xmlns:a16="http://schemas.microsoft.com/office/drawing/2014/main" id="{04CCA798-8A2F-C0E1-F9AB-7B30527EF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814" y="1909483"/>
            <a:ext cx="10552091" cy="4141694"/>
          </a:xfrm>
          <a:prstGeom prst="rect">
            <a:avLst/>
          </a:prstGeom>
        </p:spPr>
      </p:pic>
    </p:spTree>
    <p:extLst>
      <p:ext uri="{BB962C8B-B14F-4D97-AF65-F5344CB8AC3E}">
        <p14:creationId xmlns:p14="http://schemas.microsoft.com/office/powerpoint/2010/main" val="255927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790</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Lato Extended</vt:lpstr>
      <vt:lpstr>Times New Roman</vt:lpstr>
      <vt:lpstr>Office Theme</vt:lpstr>
      <vt:lpstr>Predict Housing Prices</vt:lpstr>
      <vt:lpstr>Introduction</vt:lpstr>
      <vt:lpstr>Dataset</vt:lpstr>
      <vt:lpstr>Data Preparation</vt:lpstr>
      <vt:lpstr>Scaling Numeric Features</vt:lpstr>
      <vt:lpstr>Missing Values</vt:lpstr>
      <vt:lpstr>Drop Features</vt:lpstr>
      <vt:lpstr>Outliers</vt:lpstr>
      <vt:lpstr>Categorical to Numerical</vt:lpstr>
      <vt:lpstr>Exploratory Data Analysis</vt:lpstr>
      <vt:lpstr>Feature Engineering</vt:lpstr>
      <vt:lpstr>Replace Categorical with Numerical Features</vt:lpstr>
      <vt:lpstr>Model Selection</vt:lpstr>
      <vt:lpstr>Model Evaluation</vt:lpstr>
      <vt:lpstr>Performance Comparison</vt:lpstr>
      <vt:lpstr>Result</vt:lpstr>
      <vt:lpstr>Challenges</vt:lpstr>
      <vt:lpstr>Future Directions and Takeaways</vt:lpstr>
      <vt:lpstr>How to handle overfitting and underfitting problem?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Housing Prices</dc:title>
  <dc:creator>Dhayade, Shashwat</dc:creator>
  <cp:lastModifiedBy>Dhayade, Shashwat</cp:lastModifiedBy>
  <cp:revision>3</cp:revision>
  <dcterms:created xsi:type="dcterms:W3CDTF">2023-04-20T20:22:40Z</dcterms:created>
  <dcterms:modified xsi:type="dcterms:W3CDTF">2023-04-20T22:16:48Z</dcterms:modified>
</cp:coreProperties>
</file>