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8" r:id="rId3"/>
    <p:sldId id="257" r:id="rId4"/>
    <p:sldId id="260" r:id="rId5"/>
    <p:sldId id="269" r:id="rId6"/>
    <p:sldId id="262" r:id="rId7"/>
    <p:sldId id="263" r:id="rId8"/>
    <p:sldId id="264" r:id="rId9"/>
    <p:sldId id="265" r:id="rId10"/>
    <p:sldId id="270" r:id="rId11"/>
    <p:sldId id="266" r:id="rId12"/>
    <p:sldId id="267" r:id="rId13"/>
    <p:sldId id="268" r:id="rId14"/>
    <p:sldId id="25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703"/>
  </p:normalViewPr>
  <p:slideViewPr>
    <p:cSldViewPr snapToGrid="0">
      <p:cViewPr>
        <p:scale>
          <a:sx n="121" d="100"/>
          <a:sy n="121" d="100"/>
        </p:scale>
        <p:origin x="44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C917F0-57BE-4B29-BEFE-68C0AC96042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4_2" csCatId="accent4" phldr="1"/>
      <dgm:spPr/>
      <dgm:t>
        <a:bodyPr/>
        <a:lstStyle/>
        <a:p>
          <a:endParaRPr lang="en-US"/>
        </a:p>
      </dgm:t>
    </dgm:pt>
    <dgm:pt modelId="{B04CE956-9DA2-4DFE-9503-695C29D95E23}">
      <dgm:prSet/>
      <dgm:spPr/>
      <dgm:t>
        <a:bodyPr/>
        <a:lstStyle/>
        <a:p>
          <a:r>
            <a:rPr lang="en-US"/>
            <a:t>Support Vector Machines</a:t>
          </a:r>
        </a:p>
      </dgm:t>
    </dgm:pt>
    <dgm:pt modelId="{B02E5DBA-636C-4C2B-8A5D-601C2ED55467}" type="parTrans" cxnId="{FCC542E0-CE8B-470B-93CE-2507FA2A1387}">
      <dgm:prSet/>
      <dgm:spPr/>
      <dgm:t>
        <a:bodyPr/>
        <a:lstStyle/>
        <a:p>
          <a:endParaRPr lang="en-US"/>
        </a:p>
      </dgm:t>
    </dgm:pt>
    <dgm:pt modelId="{5448D60B-AB8E-4D69-8233-03E52EB90FB4}" type="sibTrans" cxnId="{FCC542E0-CE8B-470B-93CE-2507FA2A1387}">
      <dgm:prSet/>
      <dgm:spPr/>
      <dgm:t>
        <a:bodyPr/>
        <a:lstStyle/>
        <a:p>
          <a:endParaRPr lang="en-US"/>
        </a:p>
      </dgm:t>
    </dgm:pt>
    <dgm:pt modelId="{41196418-3276-4D2D-AF0D-15752B4182AA}">
      <dgm:prSet/>
      <dgm:spPr/>
      <dgm:t>
        <a:bodyPr/>
        <a:lstStyle/>
        <a:p>
          <a:r>
            <a:rPr lang="en-US"/>
            <a:t>K-means Clustering</a:t>
          </a:r>
        </a:p>
      </dgm:t>
    </dgm:pt>
    <dgm:pt modelId="{279391B8-E1B6-4C20-A015-BBDA0A160C3A}" type="parTrans" cxnId="{38946916-038B-40A8-9FC3-5545659BFBD9}">
      <dgm:prSet/>
      <dgm:spPr/>
      <dgm:t>
        <a:bodyPr/>
        <a:lstStyle/>
        <a:p>
          <a:endParaRPr lang="en-US"/>
        </a:p>
      </dgm:t>
    </dgm:pt>
    <dgm:pt modelId="{04CDF5D2-9E0C-42BB-BCBE-733A9666164F}" type="sibTrans" cxnId="{38946916-038B-40A8-9FC3-5545659BFBD9}">
      <dgm:prSet/>
      <dgm:spPr/>
      <dgm:t>
        <a:bodyPr/>
        <a:lstStyle/>
        <a:p>
          <a:endParaRPr lang="en-US"/>
        </a:p>
      </dgm:t>
    </dgm:pt>
    <dgm:pt modelId="{9B6FEA66-53F1-48DD-8F82-0298A4153141}">
      <dgm:prSet/>
      <dgm:spPr/>
      <dgm:t>
        <a:bodyPr/>
        <a:lstStyle/>
        <a:p>
          <a:r>
            <a:rPr lang="en-US"/>
            <a:t>Random Forest</a:t>
          </a:r>
        </a:p>
      </dgm:t>
    </dgm:pt>
    <dgm:pt modelId="{E16482CC-AE64-4E2B-B8CA-85CFE94E6C9F}" type="parTrans" cxnId="{15046299-AF60-4A8E-939F-4E74F954F59F}">
      <dgm:prSet/>
      <dgm:spPr/>
      <dgm:t>
        <a:bodyPr/>
        <a:lstStyle/>
        <a:p>
          <a:endParaRPr lang="en-US"/>
        </a:p>
      </dgm:t>
    </dgm:pt>
    <dgm:pt modelId="{F5EE5DDB-777F-4225-86A0-328E88ADF653}" type="sibTrans" cxnId="{15046299-AF60-4A8E-939F-4E74F954F59F}">
      <dgm:prSet/>
      <dgm:spPr/>
      <dgm:t>
        <a:bodyPr/>
        <a:lstStyle/>
        <a:p>
          <a:endParaRPr lang="en-US"/>
        </a:p>
      </dgm:t>
    </dgm:pt>
    <dgm:pt modelId="{CF8D17BF-0589-5B42-BC4E-56F59EDF2100}">
      <dgm:prSet/>
      <dgm:spPr/>
      <dgm:t>
        <a:bodyPr/>
        <a:lstStyle/>
        <a:p>
          <a:r>
            <a:rPr lang="en-US"/>
            <a:t>Convolutional Neural Networks</a:t>
          </a:r>
        </a:p>
      </dgm:t>
    </dgm:pt>
    <dgm:pt modelId="{BB6BB9A5-51B4-354A-842E-DF0471C45DA4}" type="parTrans" cxnId="{B83F345C-1BDA-D54A-B7EE-90B8CE000B3A}">
      <dgm:prSet/>
      <dgm:spPr/>
      <dgm:t>
        <a:bodyPr/>
        <a:lstStyle/>
        <a:p>
          <a:endParaRPr lang="en-US"/>
        </a:p>
      </dgm:t>
    </dgm:pt>
    <dgm:pt modelId="{8B0DD397-7DF8-9941-A04B-034A1C50119A}" type="sibTrans" cxnId="{B83F345C-1BDA-D54A-B7EE-90B8CE000B3A}">
      <dgm:prSet/>
      <dgm:spPr/>
      <dgm:t>
        <a:bodyPr/>
        <a:lstStyle/>
        <a:p>
          <a:endParaRPr lang="en-US"/>
        </a:p>
      </dgm:t>
    </dgm:pt>
    <dgm:pt modelId="{C8E48E7B-F829-4D56-B850-D540D4693F46}" type="pres">
      <dgm:prSet presAssocID="{A1C917F0-57BE-4B29-BEFE-68C0AC960423}" presName="root" presStyleCnt="0">
        <dgm:presLayoutVars>
          <dgm:dir/>
          <dgm:resizeHandles val="exact"/>
        </dgm:presLayoutVars>
      </dgm:prSet>
      <dgm:spPr/>
    </dgm:pt>
    <dgm:pt modelId="{F1CA751C-C67C-4B7F-AD03-052CD54790FC}" type="pres">
      <dgm:prSet presAssocID="{B04CE956-9DA2-4DFE-9503-695C29D95E23}" presName="compNode" presStyleCnt="0"/>
      <dgm:spPr/>
    </dgm:pt>
    <dgm:pt modelId="{C341105D-99FB-4E47-82F8-A6832F129B0D}" type="pres">
      <dgm:prSet presAssocID="{B04CE956-9DA2-4DFE-9503-695C29D95E23}" presName="bgRect" presStyleLbl="bgShp" presStyleIdx="0" presStyleCnt="4"/>
      <dgm:spPr/>
    </dgm:pt>
    <dgm:pt modelId="{88DCA583-BE0A-482E-959B-3E2F56AC5F88}" type="pres">
      <dgm:prSet presAssocID="{B04CE956-9DA2-4DFE-9503-695C29D95E2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F9B0A1F-308E-43FA-934B-67FD643C8786}" type="pres">
      <dgm:prSet presAssocID="{B04CE956-9DA2-4DFE-9503-695C29D95E23}" presName="spaceRect" presStyleCnt="0"/>
      <dgm:spPr/>
    </dgm:pt>
    <dgm:pt modelId="{7AEB8BE6-104F-4DEA-B82D-98BA278A8087}" type="pres">
      <dgm:prSet presAssocID="{B04CE956-9DA2-4DFE-9503-695C29D95E23}" presName="parTx" presStyleLbl="revTx" presStyleIdx="0" presStyleCnt="4">
        <dgm:presLayoutVars>
          <dgm:chMax val="0"/>
          <dgm:chPref val="0"/>
        </dgm:presLayoutVars>
      </dgm:prSet>
      <dgm:spPr/>
    </dgm:pt>
    <dgm:pt modelId="{4EF5A2DA-78F0-4AF6-8CB8-BCC21ABBA83C}" type="pres">
      <dgm:prSet presAssocID="{5448D60B-AB8E-4D69-8233-03E52EB90FB4}" presName="sibTrans" presStyleCnt="0"/>
      <dgm:spPr/>
    </dgm:pt>
    <dgm:pt modelId="{AA3667C2-7E20-45E8-85A3-218EAC9CB1C6}" type="pres">
      <dgm:prSet presAssocID="{CF8D17BF-0589-5B42-BC4E-56F59EDF2100}" presName="compNode" presStyleCnt="0"/>
      <dgm:spPr/>
    </dgm:pt>
    <dgm:pt modelId="{A01FD71F-9D2C-4D29-A452-45B7F944FC32}" type="pres">
      <dgm:prSet presAssocID="{CF8D17BF-0589-5B42-BC4E-56F59EDF2100}" presName="bgRect" presStyleLbl="bgShp" presStyleIdx="1" presStyleCnt="4"/>
      <dgm:spPr/>
    </dgm:pt>
    <dgm:pt modelId="{06BE0A5E-1838-4CDD-B08E-8E549557E2E4}" type="pres">
      <dgm:prSet presAssocID="{CF8D17BF-0589-5B42-BC4E-56F59EDF210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6D9FA232-42AA-4782-8187-81634ACDFD33}" type="pres">
      <dgm:prSet presAssocID="{CF8D17BF-0589-5B42-BC4E-56F59EDF2100}" presName="spaceRect" presStyleCnt="0"/>
      <dgm:spPr/>
    </dgm:pt>
    <dgm:pt modelId="{3E4C30B4-8A63-40F1-8895-02B7D9283FFC}" type="pres">
      <dgm:prSet presAssocID="{CF8D17BF-0589-5B42-BC4E-56F59EDF2100}" presName="parTx" presStyleLbl="revTx" presStyleIdx="1" presStyleCnt="4">
        <dgm:presLayoutVars>
          <dgm:chMax val="0"/>
          <dgm:chPref val="0"/>
        </dgm:presLayoutVars>
      </dgm:prSet>
      <dgm:spPr/>
    </dgm:pt>
    <dgm:pt modelId="{991BF769-8726-4677-828B-9A95A21B445F}" type="pres">
      <dgm:prSet presAssocID="{8B0DD397-7DF8-9941-A04B-034A1C50119A}" presName="sibTrans" presStyleCnt="0"/>
      <dgm:spPr/>
    </dgm:pt>
    <dgm:pt modelId="{34D017EA-AD60-446F-A130-E83B02E1280F}" type="pres">
      <dgm:prSet presAssocID="{41196418-3276-4D2D-AF0D-15752B4182AA}" presName="compNode" presStyleCnt="0"/>
      <dgm:spPr/>
    </dgm:pt>
    <dgm:pt modelId="{B1DF8061-667C-4DD4-8806-3855866A6504}" type="pres">
      <dgm:prSet presAssocID="{41196418-3276-4D2D-AF0D-15752B4182AA}" presName="bgRect" presStyleLbl="bgShp" presStyleIdx="2" presStyleCnt="4"/>
      <dgm:spPr/>
    </dgm:pt>
    <dgm:pt modelId="{C3D4A1CF-F24F-4BE9-B224-3BCCB1F4BA3B}" type="pres">
      <dgm:prSet presAssocID="{41196418-3276-4D2D-AF0D-15752B4182A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6C5F125B-8801-439F-84AB-AF59AB1742A2}" type="pres">
      <dgm:prSet presAssocID="{41196418-3276-4D2D-AF0D-15752B4182AA}" presName="spaceRect" presStyleCnt="0"/>
      <dgm:spPr/>
    </dgm:pt>
    <dgm:pt modelId="{721361E8-B9B1-402A-8649-A69F274DF299}" type="pres">
      <dgm:prSet presAssocID="{41196418-3276-4D2D-AF0D-15752B4182AA}" presName="parTx" presStyleLbl="revTx" presStyleIdx="2" presStyleCnt="4">
        <dgm:presLayoutVars>
          <dgm:chMax val="0"/>
          <dgm:chPref val="0"/>
        </dgm:presLayoutVars>
      </dgm:prSet>
      <dgm:spPr/>
    </dgm:pt>
    <dgm:pt modelId="{179AF7D9-43B6-4DD1-B925-E004FF767528}" type="pres">
      <dgm:prSet presAssocID="{04CDF5D2-9E0C-42BB-BCBE-733A9666164F}" presName="sibTrans" presStyleCnt="0"/>
      <dgm:spPr/>
    </dgm:pt>
    <dgm:pt modelId="{CE4EC7D1-3865-400B-BDFC-2BF430A1DD88}" type="pres">
      <dgm:prSet presAssocID="{9B6FEA66-53F1-48DD-8F82-0298A4153141}" presName="compNode" presStyleCnt="0"/>
      <dgm:spPr/>
    </dgm:pt>
    <dgm:pt modelId="{104EF0AC-6CD8-4EC5-9FAB-F540BF14284C}" type="pres">
      <dgm:prSet presAssocID="{9B6FEA66-53F1-48DD-8F82-0298A4153141}" presName="bgRect" presStyleLbl="bgShp" presStyleIdx="3" presStyleCnt="4"/>
      <dgm:spPr/>
    </dgm:pt>
    <dgm:pt modelId="{AB15AA65-9AD6-4C20-AF6C-382A937C6B3A}" type="pres">
      <dgm:prSet presAssocID="{9B6FEA66-53F1-48DD-8F82-0298A415314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826EC01B-2121-454F-B319-6807BD3DB188}" type="pres">
      <dgm:prSet presAssocID="{9B6FEA66-53F1-48DD-8F82-0298A4153141}" presName="spaceRect" presStyleCnt="0"/>
      <dgm:spPr/>
    </dgm:pt>
    <dgm:pt modelId="{13AFFE05-B58C-4334-B974-DF1530CF9ADE}" type="pres">
      <dgm:prSet presAssocID="{9B6FEA66-53F1-48DD-8F82-0298A415314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8946916-038B-40A8-9FC3-5545659BFBD9}" srcId="{A1C917F0-57BE-4B29-BEFE-68C0AC960423}" destId="{41196418-3276-4D2D-AF0D-15752B4182AA}" srcOrd="2" destOrd="0" parTransId="{279391B8-E1B6-4C20-A015-BBDA0A160C3A}" sibTransId="{04CDF5D2-9E0C-42BB-BCBE-733A9666164F}"/>
    <dgm:cxn modelId="{376C7D27-850E-6F44-A757-7785AA0E4150}" type="presOf" srcId="{9B6FEA66-53F1-48DD-8F82-0298A4153141}" destId="{13AFFE05-B58C-4334-B974-DF1530CF9ADE}" srcOrd="0" destOrd="0" presId="urn:microsoft.com/office/officeart/2018/2/layout/IconVerticalSolidList"/>
    <dgm:cxn modelId="{5A0D3938-65BD-1B47-96B0-F1F6CA7D48ED}" type="presOf" srcId="{CF8D17BF-0589-5B42-BC4E-56F59EDF2100}" destId="{3E4C30B4-8A63-40F1-8895-02B7D9283FFC}" srcOrd="0" destOrd="0" presId="urn:microsoft.com/office/officeart/2018/2/layout/IconVerticalSolidList"/>
    <dgm:cxn modelId="{B83F345C-1BDA-D54A-B7EE-90B8CE000B3A}" srcId="{A1C917F0-57BE-4B29-BEFE-68C0AC960423}" destId="{CF8D17BF-0589-5B42-BC4E-56F59EDF2100}" srcOrd="1" destOrd="0" parTransId="{BB6BB9A5-51B4-354A-842E-DF0471C45DA4}" sibTransId="{8B0DD397-7DF8-9941-A04B-034A1C50119A}"/>
    <dgm:cxn modelId="{15046299-AF60-4A8E-939F-4E74F954F59F}" srcId="{A1C917F0-57BE-4B29-BEFE-68C0AC960423}" destId="{9B6FEA66-53F1-48DD-8F82-0298A4153141}" srcOrd="3" destOrd="0" parTransId="{E16482CC-AE64-4E2B-B8CA-85CFE94E6C9F}" sibTransId="{F5EE5DDB-777F-4225-86A0-328E88ADF653}"/>
    <dgm:cxn modelId="{FCC542E0-CE8B-470B-93CE-2507FA2A1387}" srcId="{A1C917F0-57BE-4B29-BEFE-68C0AC960423}" destId="{B04CE956-9DA2-4DFE-9503-695C29D95E23}" srcOrd="0" destOrd="0" parTransId="{B02E5DBA-636C-4C2B-8A5D-601C2ED55467}" sibTransId="{5448D60B-AB8E-4D69-8233-03E52EB90FB4}"/>
    <dgm:cxn modelId="{2A2F00E7-CAFD-014C-9B03-AE4E562BF91D}" type="presOf" srcId="{41196418-3276-4D2D-AF0D-15752B4182AA}" destId="{721361E8-B9B1-402A-8649-A69F274DF299}" srcOrd="0" destOrd="0" presId="urn:microsoft.com/office/officeart/2018/2/layout/IconVerticalSolidList"/>
    <dgm:cxn modelId="{55ACB7E7-93D2-0647-AD03-2AAAFD9F4ED0}" type="presOf" srcId="{A1C917F0-57BE-4B29-BEFE-68C0AC960423}" destId="{C8E48E7B-F829-4D56-B850-D540D4693F46}" srcOrd="0" destOrd="0" presId="urn:microsoft.com/office/officeart/2018/2/layout/IconVerticalSolidList"/>
    <dgm:cxn modelId="{A22499ED-32F0-4F4E-8BB3-ED11EE24C1C3}" type="presOf" srcId="{B04CE956-9DA2-4DFE-9503-695C29D95E23}" destId="{7AEB8BE6-104F-4DEA-B82D-98BA278A8087}" srcOrd="0" destOrd="0" presId="urn:microsoft.com/office/officeart/2018/2/layout/IconVerticalSolidList"/>
    <dgm:cxn modelId="{CCF5E18B-59F3-424F-BCDB-982AE1CB29BB}" type="presParOf" srcId="{C8E48E7B-F829-4D56-B850-D540D4693F46}" destId="{F1CA751C-C67C-4B7F-AD03-052CD54790FC}" srcOrd="0" destOrd="0" presId="urn:microsoft.com/office/officeart/2018/2/layout/IconVerticalSolidList"/>
    <dgm:cxn modelId="{2BF0A87D-FE88-8F41-A8F1-FE0E27CCA708}" type="presParOf" srcId="{F1CA751C-C67C-4B7F-AD03-052CD54790FC}" destId="{C341105D-99FB-4E47-82F8-A6832F129B0D}" srcOrd="0" destOrd="0" presId="urn:microsoft.com/office/officeart/2018/2/layout/IconVerticalSolidList"/>
    <dgm:cxn modelId="{9DA0216C-B55B-B34E-AEDE-63DED81E7AB4}" type="presParOf" srcId="{F1CA751C-C67C-4B7F-AD03-052CD54790FC}" destId="{88DCA583-BE0A-482E-959B-3E2F56AC5F88}" srcOrd="1" destOrd="0" presId="urn:microsoft.com/office/officeart/2018/2/layout/IconVerticalSolidList"/>
    <dgm:cxn modelId="{914C4D07-272A-4645-837D-37BF39393580}" type="presParOf" srcId="{F1CA751C-C67C-4B7F-AD03-052CD54790FC}" destId="{2F9B0A1F-308E-43FA-934B-67FD643C8786}" srcOrd="2" destOrd="0" presId="urn:microsoft.com/office/officeart/2018/2/layout/IconVerticalSolidList"/>
    <dgm:cxn modelId="{EDDB5390-1FA5-594E-B726-600FC8E6C0E6}" type="presParOf" srcId="{F1CA751C-C67C-4B7F-AD03-052CD54790FC}" destId="{7AEB8BE6-104F-4DEA-B82D-98BA278A8087}" srcOrd="3" destOrd="0" presId="urn:microsoft.com/office/officeart/2018/2/layout/IconVerticalSolidList"/>
    <dgm:cxn modelId="{950DAD78-772A-B74F-8496-381F05E5D59D}" type="presParOf" srcId="{C8E48E7B-F829-4D56-B850-D540D4693F46}" destId="{4EF5A2DA-78F0-4AF6-8CB8-BCC21ABBA83C}" srcOrd="1" destOrd="0" presId="urn:microsoft.com/office/officeart/2018/2/layout/IconVerticalSolidList"/>
    <dgm:cxn modelId="{61A89E53-805A-EE4C-B038-2B57C07BA156}" type="presParOf" srcId="{C8E48E7B-F829-4D56-B850-D540D4693F46}" destId="{AA3667C2-7E20-45E8-85A3-218EAC9CB1C6}" srcOrd="2" destOrd="0" presId="urn:microsoft.com/office/officeart/2018/2/layout/IconVerticalSolidList"/>
    <dgm:cxn modelId="{2957E83F-827F-8642-A514-B42C540CD8C7}" type="presParOf" srcId="{AA3667C2-7E20-45E8-85A3-218EAC9CB1C6}" destId="{A01FD71F-9D2C-4D29-A452-45B7F944FC32}" srcOrd="0" destOrd="0" presId="urn:microsoft.com/office/officeart/2018/2/layout/IconVerticalSolidList"/>
    <dgm:cxn modelId="{928F1918-4811-1647-98AA-812066AF0E45}" type="presParOf" srcId="{AA3667C2-7E20-45E8-85A3-218EAC9CB1C6}" destId="{06BE0A5E-1838-4CDD-B08E-8E549557E2E4}" srcOrd="1" destOrd="0" presId="urn:microsoft.com/office/officeart/2018/2/layout/IconVerticalSolidList"/>
    <dgm:cxn modelId="{F0727BCB-56DD-E54A-933B-211C9B2B08CD}" type="presParOf" srcId="{AA3667C2-7E20-45E8-85A3-218EAC9CB1C6}" destId="{6D9FA232-42AA-4782-8187-81634ACDFD33}" srcOrd="2" destOrd="0" presId="urn:microsoft.com/office/officeart/2018/2/layout/IconVerticalSolidList"/>
    <dgm:cxn modelId="{EB740842-F189-5842-8BFC-94EB41571512}" type="presParOf" srcId="{AA3667C2-7E20-45E8-85A3-218EAC9CB1C6}" destId="{3E4C30B4-8A63-40F1-8895-02B7D9283FFC}" srcOrd="3" destOrd="0" presId="urn:microsoft.com/office/officeart/2018/2/layout/IconVerticalSolidList"/>
    <dgm:cxn modelId="{04FA662C-3AC3-3247-850F-31F5F0165D1F}" type="presParOf" srcId="{C8E48E7B-F829-4D56-B850-D540D4693F46}" destId="{991BF769-8726-4677-828B-9A95A21B445F}" srcOrd="3" destOrd="0" presId="urn:microsoft.com/office/officeart/2018/2/layout/IconVerticalSolidList"/>
    <dgm:cxn modelId="{B51D5307-1B84-2846-9B27-8214E09BEA93}" type="presParOf" srcId="{C8E48E7B-F829-4D56-B850-D540D4693F46}" destId="{34D017EA-AD60-446F-A130-E83B02E1280F}" srcOrd="4" destOrd="0" presId="urn:microsoft.com/office/officeart/2018/2/layout/IconVerticalSolidList"/>
    <dgm:cxn modelId="{F27CBC49-C035-C443-AC53-19E2164B9957}" type="presParOf" srcId="{34D017EA-AD60-446F-A130-E83B02E1280F}" destId="{B1DF8061-667C-4DD4-8806-3855866A6504}" srcOrd="0" destOrd="0" presId="urn:microsoft.com/office/officeart/2018/2/layout/IconVerticalSolidList"/>
    <dgm:cxn modelId="{2B3A7445-0D46-3C42-A77D-93D0FDFBD3B0}" type="presParOf" srcId="{34D017EA-AD60-446F-A130-E83B02E1280F}" destId="{C3D4A1CF-F24F-4BE9-B224-3BCCB1F4BA3B}" srcOrd="1" destOrd="0" presId="urn:microsoft.com/office/officeart/2018/2/layout/IconVerticalSolidList"/>
    <dgm:cxn modelId="{A7DDEA2E-385B-DE4D-B0AD-B9B41B453DE8}" type="presParOf" srcId="{34D017EA-AD60-446F-A130-E83B02E1280F}" destId="{6C5F125B-8801-439F-84AB-AF59AB1742A2}" srcOrd="2" destOrd="0" presId="urn:microsoft.com/office/officeart/2018/2/layout/IconVerticalSolidList"/>
    <dgm:cxn modelId="{E6858EDA-1560-F542-872B-934539C21264}" type="presParOf" srcId="{34D017EA-AD60-446F-A130-E83B02E1280F}" destId="{721361E8-B9B1-402A-8649-A69F274DF299}" srcOrd="3" destOrd="0" presId="urn:microsoft.com/office/officeart/2018/2/layout/IconVerticalSolidList"/>
    <dgm:cxn modelId="{91105EC0-A235-6246-9017-F4AEFA7BFF1C}" type="presParOf" srcId="{C8E48E7B-F829-4D56-B850-D540D4693F46}" destId="{179AF7D9-43B6-4DD1-B925-E004FF767528}" srcOrd="5" destOrd="0" presId="urn:microsoft.com/office/officeart/2018/2/layout/IconVerticalSolidList"/>
    <dgm:cxn modelId="{04DD8B14-5A31-624F-99C3-29954D2CB353}" type="presParOf" srcId="{C8E48E7B-F829-4D56-B850-D540D4693F46}" destId="{CE4EC7D1-3865-400B-BDFC-2BF430A1DD88}" srcOrd="6" destOrd="0" presId="urn:microsoft.com/office/officeart/2018/2/layout/IconVerticalSolidList"/>
    <dgm:cxn modelId="{5B0F042F-358A-5546-9ABC-5474B621F6F2}" type="presParOf" srcId="{CE4EC7D1-3865-400B-BDFC-2BF430A1DD88}" destId="{104EF0AC-6CD8-4EC5-9FAB-F540BF14284C}" srcOrd="0" destOrd="0" presId="urn:microsoft.com/office/officeart/2018/2/layout/IconVerticalSolidList"/>
    <dgm:cxn modelId="{BE7664AA-9319-C548-B4F9-EC78FF4B1306}" type="presParOf" srcId="{CE4EC7D1-3865-400B-BDFC-2BF430A1DD88}" destId="{AB15AA65-9AD6-4C20-AF6C-382A937C6B3A}" srcOrd="1" destOrd="0" presId="urn:microsoft.com/office/officeart/2018/2/layout/IconVerticalSolidList"/>
    <dgm:cxn modelId="{03AF8AF6-8743-BE4E-98D6-4C71DC235B1E}" type="presParOf" srcId="{CE4EC7D1-3865-400B-BDFC-2BF430A1DD88}" destId="{826EC01B-2121-454F-B319-6807BD3DB188}" srcOrd="2" destOrd="0" presId="urn:microsoft.com/office/officeart/2018/2/layout/IconVerticalSolidList"/>
    <dgm:cxn modelId="{FF9DAB2F-8878-7A47-B065-C1A571EEA36F}" type="presParOf" srcId="{CE4EC7D1-3865-400B-BDFC-2BF430A1DD88}" destId="{13AFFE05-B58C-4334-B974-DF1530CF9A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1105D-99FB-4E47-82F8-A6832F129B0D}">
      <dsp:nvSpPr>
        <dsp:cNvPr id="0" name=""/>
        <dsp:cNvSpPr/>
      </dsp:nvSpPr>
      <dsp:spPr>
        <a:xfrm>
          <a:off x="0" y="2277"/>
          <a:ext cx="6096000" cy="115407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DCA583-BE0A-482E-959B-3E2F56AC5F88}">
      <dsp:nvSpPr>
        <dsp:cNvPr id="0" name=""/>
        <dsp:cNvSpPr/>
      </dsp:nvSpPr>
      <dsp:spPr>
        <a:xfrm>
          <a:off x="349107" y="261943"/>
          <a:ext cx="634740" cy="6347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B8BE6-104F-4DEA-B82D-98BA278A8087}">
      <dsp:nvSpPr>
        <dsp:cNvPr id="0" name=""/>
        <dsp:cNvSpPr/>
      </dsp:nvSpPr>
      <dsp:spPr>
        <a:xfrm>
          <a:off x="1332954" y="2277"/>
          <a:ext cx="4763045" cy="1154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39" tIns="122139" rIns="122139" bIns="12213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Support Vector Machines</a:t>
          </a:r>
        </a:p>
      </dsp:txBody>
      <dsp:txXfrm>
        <a:off x="1332954" y="2277"/>
        <a:ext cx="4763045" cy="1154072"/>
      </dsp:txXfrm>
    </dsp:sp>
    <dsp:sp modelId="{A01FD71F-9D2C-4D29-A452-45B7F944FC32}">
      <dsp:nvSpPr>
        <dsp:cNvPr id="0" name=""/>
        <dsp:cNvSpPr/>
      </dsp:nvSpPr>
      <dsp:spPr>
        <a:xfrm>
          <a:off x="0" y="1444868"/>
          <a:ext cx="6096000" cy="115407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BE0A5E-1838-4CDD-B08E-8E549557E2E4}">
      <dsp:nvSpPr>
        <dsp:cNvPr id="0" name=""/>
        <dsp:cNvSpPr/>
      </dsp:nvSpPr>
      <dsp:spPr>
        <a:xfrm>
          <a:off x="349107" y="1704534"/>
          <a:ext cx="634740" cy="6347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C30B4-8A63-40F1-8895-02B7D9283FFC}">
      <dsp:nvSpPr>
        <dsp:cNvPr id="0" name=""/>
        <dsp:cNvSpPr/>
      </dsp:nvSpPr>
      <dsp:spPr>
        <a:xfrm>
          <a:off x="1332954" y="1444868"/>
          <a:ext cx="4763045" cy="1154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39" tIns="122139" rIns="122139" bIns="12213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Convolutional Neural Networks</a:t>
          </a:r>
        </a:p>
      </dsp:txBody>
      <dsp:txXfrm>
        <a:off x="1332954" y="1444868"/>
        <a:ext cx="4763045" cy="1154072"/>
      </dsp:txXfrm>
    </dsp:sp>
    <dsp:sp modelId="{B1DF8061-667C-4DD4-8806-3855866A6504}">
      <dsp:nvSpPr>
        <dsp:cNvPr id="0" name=""/>
        <dsp:cNvSpPr/>
      </dsp:nvSpPr>
      <dsp:spPr>
        <a:xfrm>
          <a:off x="0" y="2887459"/>
          <a:ext cx="6096000" cy="115407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4A1CF-F24F-4BE9-B224-3BCCB1F4BA3B}">
      <dsp:nvSpPr>
        <dsp:cNvPr id="0" name=""/>
        <dsp:cNvSpPr/>
      </dsp:nvSpPr>
      <dsp:spPr>
        <a:xfrm>
          <a:off x="349107" y="3147125"/>
          <a:ext cx="634740" cy="6347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1361E8-B9B1-402A-8649-A69F274DF299}">
      <dsp:nvSpPr>
        <dsp:cNvPr id="0" name=""/>
        <dsp:cNvSpPr/>
      </dsp:nvSpPr>
      <dsp:spPr>
        <a:xfrm>
          <a:off x="1332954" y="2887459"/>
          <a:ext cx="4763045" cy="1154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39" tIns="122139" rIns="122139" bIns="12213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K-means Clustering</a:t>
          </a:r>
        </a:p>
      </dsp:txBody>
      <dsp:txXfrm>
        <a:off x="1332954" y="2887459"/>
        <a:ext cx="4763045" cy="1154072"/>
      </dsp:txXfrm>
    </dsp:sp>
    <dsp:sp modelId="{104EF0AC-6CD8-4EC5-9FAB-F540BF14284C}">
      <dsp:nvSpPr>
        <dsp:cNvPr id="0" name=""/>
        <dsp:cNvSpPr/>
      </dsp:nvSpPr>
      <dsp:spPr>
        <a:xfrm>
          <a:off x="0" y="4330050"/>
          <a:ext cx="6096000" cy="115407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15AA65-9AD6-4C20-AF6C-382A937C6B3A}">
      <dsp:nvSpPr>
        <dsp:cNvPr id="0" name=""/>
        <dsp:cNvSpPr/>
      </dsp:nvSpPr>
      <dsp:spPr>
        <a:xfrm>
          <a:off x="349107" y="4589716"/>
          <a:ext cx="634740" cy="6347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FFE05-B58C-4334-B974-DF1530CF9ADE}">
      <dsp:nvSpPr>
        <dsp:cNvPr id="0" name=""/>
        <dsp:cNvSpPr/>
      </dsp:nvSpPr>
      <dsp:spPr>
        <a:xfrm>
          <a:off x="1332954" y="4330050"/>
          <a:ext cx="4763045" cy="1154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39" tIns="122139" rIns="122139" bIns="12213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Random Forest</a:t>
          </a:r>
        </a:p>
      </dsp:txBody>
      <dsp:txXfrm>
        <a:off x="1332954" y="4330050"/>
        <a:ext cx="4763045" cy="1154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4/30/23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1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2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5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0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5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6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4/30/23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8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4/30/23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0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4/30/23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8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3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2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1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joeyhussain/asl10lette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61FB7DE9-F562-4290-99B7-8C2189D6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B354F8A8-7D5A-4944-8B6C-36BBF5C0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D61006-84F1-213B-30F8-2B25BC4E1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3687878"/>
            <a:ext cx="8115299" cy="1265404"/>
          </a:xfrm>
        </p:spPr>
        <p:txBody>
          <a:bodyPr>
            <a:normAutofit/>
          </a:bodyPr>
          <a:lstStyle/>
          <a:p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To Translate Letters In American Sign Language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429BD-A921-E70D-7059-CE2B30BDB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200" y="4953282"/>
            <a:ext cx="6781800" cy="76111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Joey Hussain</a:t>
            </a:r>
          </a:p>
        </p:txBody>
      </p:sp>
      <p:pic>
        <p:nvPicPr>
          <p:cNvPr id="1028" name="Picture 4" descr="American Sign Language - Wikipedia">
            <a:extLst>
              <a:ext uri="{FF2B5EF4-FFF2-40B4-BE49-F238E27FC236}">
                <a16:creationId xmlns:a16="http://schemas.microsoft.com/office/drawing/2014/main" id="{C805066A-5473-ABB7-158B-6294BEECC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29612" y="1371600"/>
            <a:ext cx="4918707" cy="222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555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2DDF4-207F-8D43-F0FF-91DF83A2C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412FA-A9F1-763B-BEF7-2368B5852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r>
              <a:rPr lang="en-US" dirty="0"/>
              <a:t>Hyperparameters Tuned</a:t>
            </a:r>
          </a:p>
          <a:p>
            <a:pPr lvl="1"/>
            <a:r>
              <a:rPr lang="en-US" dirty="0"/>
              <a:t>Number of estimators - 500</a:t>
            </a:r>
          </a:p>
          <a:p>
            <a:pPr lvl="1"/>
            <a:r>
              <a:rPr lang="en-US" dirty="0"/>
              <a:t>Max depth – 20</a:t>
            </a:r>
          </a:p>
          <a:p>
            <a:pPr lvl="1"/>
            <a:r>
              <a:rPr lang="en-US" dirty="0"/>
              <a:t>Minimum Sample Split - 2</a:t>
            </a:r>
          </a:p>
          <a:p>
            <a:pPr lvl="1"/>
            <a:r>
              <a:rPr lang="en-US" dirty="0"/>
              <a:t>Minimum Sample Leaf - 1</a:t>
            </a:r>
          </a:p>
          <a:p>
            <a:pPr lvl="1"/>
            <a:r>
              <a:rPr lang="en-US" dirty="0"/>
              <a:t>Max Features – Auto</a:t>
            </a:r>
          </a:p>
          <a:p>
            <a:pPr lvl="1"/>
            <a:r>
              <a:rPr lang="en-US" dirty="0"/>
              <a:t>Base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C192D-34B1-779E-C626-754A81A6A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49" y="2206257"/>
            <a:ext cx="4819246" cy="346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42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8A1AE3-B0CB-654E-CA5F-43EDE9E7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Overall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2D68F-C5C2-4DEF-BB3B-23A74A94F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r>
              <a:rPr lang="en-US" dirty="0"/>
              <a:t>Best Performing Model were SVM and CNN</a:t>
            </a:r>
          </a:p>
          <a:p>
            <a:r>
              <a:rPr lang="en-US" dirty="0"/>
              <a:t>CNN took longer of time and used Data without PCA</a:t>
            </a:r>
          </a:p>
          <a:p>
            <a:r>
              <a:rPr lang="en-US" dirty="0"/>
              <a:t>SVM used Data that went through PCA</a:t>
            </a:r>
          </a:p>
          <a:p>
            <a:r>
              <a:rPr lang="en-US" dirty="0"/>
              <a:t>Could potentially finetune and build on CNN model more to get better accuracy.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53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8A1AE3-B0CB-654E-CA5F-43EDE9E7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2D68F-C5C2-4DEF-BB3B-23A74A94F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r>
              <a:rPr lang="en-US" dirty="0"/>
              <a:t>The main challenged face in this project was over K-Means</a:t>
            </a:r>
          </a:p>
          <a:p>
            <a:r>
              <a:rPr lang="en-US" dirty="0"/>
              <a:t>K-Means was a model that I spent a lot of time testing and trying out different methods to no avail in term of improving accuracy.</a:t>
            </a:r>
          </a:p>
          <a:p>
            <a:r>
              <a:rPr lang="en-US" dirty="0"/>
              <a:t>Would not attempt to do this model again for a similar dataset</a:t>
            </a:r>
          </a:p>
        </p:txBody>
      </p:sp>
    </p:spTree>
    <p:extLst>
      <p:ext uri="{BB962C8B-B14F-4D97-AF65-F5344CB8AC3E}">
        <p14:creationId xmlns:p14="http://schemas.microsoft.com/office/powerpoint/2010/main" val="831438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8A1AE3-B0CB-654E-CA5F-43EDE9E7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2D68F-C5C2-4DEF-BB3B-23A74A94F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r>
              <a:rPr lang="en-US" dirty="0"/>
              <a:t>Test models built on entire dataset of 26 letters.</a:t>
            </a:r>
          </a:p>
          <a:p>
            <a:r>
              <a:rPr lang="en-US" dirty="0"/>
              <a:t>Use Object Detection to segment out hand using sign language in image and try to use this as additional training. </a:t>
            </a:r>
          </a:p>
          <a:p>
            <a:r>
              <a:rPr lang="en-US" dirty="0"/>
              <a:t>Build model to do real time object detection and sign language translation.</a:t>
            </a:r>
          </a:p>
        </p:txBody>
      </p:sp>
    </p:spTree>
    <p:extLst>
      <p:ext uri="{BB962C8B-B14F-4D97-AF65-F5344CB8AC3E}">
        <p14:creationId xmlns:p14="http://schemas.microsoft.com/office/powerpoint/2010/main" val="1270435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6F7C09B-DBA8-4350-A63F-29BFFD234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CD36A4C-72B1-4E93-8EA9-AA442697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7818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E95C1-2FE0-D2E8-6A06-3531BAB1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4038600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PROS AND CONS</a:t>
            </a:r>
            <a:br>
              <a:rPr lang="en-US" sz="3600" b="1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3600" b="1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OF CHATGPT</a:t>
            </a:r>
          </a:p>
        </p:txBody>
      </p:sp>
      <p:pic>
        <p:nvPicPr>
          <p:cNvPr id="1026" name="Picture 2" descr="ChatGPT - Wikipedia">
            <a:extLst>
              <a:ext uri="{FF2B5EF4-FFF2-40B4-BE49-F238E27FC236}">
                <a16:creationId xmlns:a16="http://schemas.microsoft.com/office/drawing/2014/main" id="{5BF34BEB-D406-F1D2-9335-9DA773DA6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7600" y="1409700"/>
            <a:ext cx="4038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646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10EE8294-4110-44EB-8577-6CA8DF797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7C45E44A-48F0-452E-94AB-C02C0355C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700" y="685800"/>
            <a:ext cx="74295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BD957-F1B1-E7E4-F890-6134DD3E9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0" y="942449"/>
            <a:ext cx="6096000" cy="936840"/>
          </a:xfrm>
        </p:spPr>
        <p:txBody>
          <a:bodyPr>
            <a:normAutofit/>
          </a:bodyPr>
          <a:lstStyle/>
          <a:p>
            <a:pPr algn="ctr"/>
            <a:r>
              <a:rPr lang="en-US"/>
              <a:t>Advantages</a:t>
            </a:r>
          </a:p>
        </p:txBody>
      </p:sp>
      <p:pic>
        <p:nvPicPr>
          <p:cNvPr id="16" name="Picture 5" descr="Many question marks on black background">
            <a:extLst>
              <a:ext uri="{FF2B5EF4-FFF2-40B4-BE49-F238E27FC236}">
                <a16:creationId xmlns:a16="http://schemas.microsoft.com/office/drawing/2014/main" id="{F30572D3-9C19-B933-93FC-A26850866F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087" r="3753" b="2"/>
          <a:stretch/>
        </p:blipFill>
        <p:spPr>
          <a:xfrm>
            <a:off x="1" y="10"/>
            <a:ext cx="3390899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BDD2-D3CF-ABF3-861E-233A40AF5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977" y="2135938"/>
            <a:ext cx="6247233" cy="3535585"/>
          </a:xfrm>
        </p:spPr>
        <p:txBody>
          <a:bodyPr>
            <a:normAutofit/>
          </a:bodyPr>
          <a:lstStyle/>
          <a:p>
            <a:r>
              <a:rPr lang="en-US" dirty="0"/>
              <a:t>Simplifies mundane tasks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Allows inexperience people a guide to code things for business or personal us</a:t>
            </a:r>
          </a:p>
          <a:p>
            <a:endParaRPr lang="en-US" dirty="0"/>
          </a:p>
          <a:p>
            <a:r>
              <a:rPr lang="en-US" dirty="0"/>
              <a:t>Aids people in learning about topics that they are passionate about.</a:t>
            </a:r>
          </a:p>
        </p:txBody>
      </p:sp>
    </p:spTree>
    <p:extLst>
      <p:ext uri="{BB962C8B-B14F-4D97-AF65-F5344CB8AC3E}">
        <p14:creationId xmlns:p14="http://schemas.microsoft.com/office/powerpoint/2010/main" val="1281432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EE8294-4110-44EB-8577-6CA8DF797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45E44A-48F0-452E-94AB-C02C0355C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700" y="685800"/>
            <a:ext cx="74295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CA5701-BBDA-3A18-94E5-DFD7C54A1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0" y="942449"/>
            <a:ext cx="6096000" cy="9368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Disadvantages</a:t>
            </a:r>
            <a:endParaRPr lang="en-US"/>
          </a:p>
        </p:txBody>
      </p:sp>
      <p:pic>
        <p:nvPicPr>
          <p:cNvPr id="5" name="Picture 4" descr="A group of people discussing something&#10;&#10;Description automatically generated with low confidence">
            <a:extLst>
              <a:ext uri="{FF2B5EF4-FFF2-40B4-BE49-F238E27FC236}">
                <a16:creationId xmlns:a16="http://schemas.microsoft.com/office/drawing/2014/main" id="{7542CBF9-93F4-A948-DD2A-11985B57C6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14" r="47073"/>
          <a:stretch/>
        </p:blipFill>
        <p:spPr>
          <a:xfrm>
            <a:off x="1" y="10"/>
            <a:ext cx="3390899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F4853-0D5A-183E-F00A-2E188CABF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977" y="2135938"/>
            <a:ext cx="6247233" cy="3535585"/>
          </a:xfrm>
        </p:spPr>
        <p:txBody>
          <a:bodyPr>
            <a:normAutofit/>
          </a:bodyPr>
          <a:lstStyle/>
          <a:p>
            <a:r>
              <a:rPr lang="en-US" dirty="0"/>
              <a:t>Could lead to loss of jobs.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Provides Wrong Information at times.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 of date on current events.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1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48EB7-E747-F1C3-491A-E8C44401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Goal of project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BEDC97-816E-4A72-1579-016DCBDE1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500 thousand people who live in the United States in which their native language is that of American Sign Language.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who do use ASL as there only way to communicate struggle with holding conversations with people who do not possess the understanding of Sign Language.</a:t>
            </a:r>
          </a:p>
          <a:p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computer vision model to translate sign language with high accuracy by analyzing three different algorithms.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45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5FF86-3C01-235F-6BA3-1AE91DBD9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Dataset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95374-BB30-F5CD-A75B-05F1DEBB4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https://www.kaggle.com/datasets/joeyhussain/asl10letters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385 Megabytes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Letters A-J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 Images per Letter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8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45">
            <a:extLst>
              <a:ext uri="{FF2B5EF4-FFF2-40B4-BE49-F238E27FC236}">
                <a16:creationId xmlns:a16="http://schemas.microsoft.com/office/drawing/2014/main" id="{47A29D71-28B3-472C-8D17-34C462243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47">
            <a:extLst>
              <a:ext uri="{FF2B5EF4-FFF2-40B4-BE49-F238E27FC236}">
                <a16:creationId xmlns:a16="http://schemas.microsoft.com/office/drawing/2014/main" id="{77C5C6A8-3DFC-41EE-8BDC-AF44AF9FD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4676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854FE-E06C-71E4-49D7-919C3111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422032"/>
            <a:ext cx="6083272" cy="1106657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Data Preprocessing</a:t>
            </a:r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DDFE4B49-4B18-3124-5C94-C6EEDFCB3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28" y="1805354"/>
            <a:ext cx="6083272" cy="4473526"/>
          </a:xfrm>
        </p:spPr>
        <p:txBody>
          <a:bodyPr>
            <a:normAutofit/>
          </a:bodyPr>
          <a:lstStyle/>
          <a:p>
            <a:r>
              <a:rPr lang="en-US"/>
              <a:t>Data Augmentation</a:t>
            </a:r>
          </a:p>
          <a:p>
            <a:r>
              <a:rPr lang="en-US"/>
              <a:t>Observe Pixel Intensities</a:t>
            </a:r>
          </a:p>
          <a:p>
            <a:r>
              <a:rPr lang="en-US"/>
              <a:t>Check Distribution of Labels</a:t>
            </a:r>
          </a:p>
          <a:p>
            <a:r>
              <a:rPr lang="en-US"/>
              <a:t>PCA for Solving Multicollinearity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38C68773-CFF6-AE9D-B850-C8808DF04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971" y="685800"/>
            <a:ext cx="2364930" cy="1637714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F98CEF9-CC00-6AB2-F846-53B3390EA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422" y="2610141"/>
            <a:ext cx="3180028" cy="16377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3193C3-CEE0-04B8-13A9-6077A9F4BD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774" r="40016"/>
          <a:stretch/>
        </p:blipFill>
        <p:spPr>
          <a:xfrm>
            <a:off x="9059361" y="4534486"/>
            <a:ext cx="1553605" cy="163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07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678705-CF8E-4B51-B199-74BB431C7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E17E22-15C6-47B6-B957-58A8838B9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76F68F-43D8-4293-8C34-5085FD90B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163" y="685800"/>
            <a:ext cx="1083068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71D125-48BB-DEC3-8992-4669E2075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503" y="682485"/>
            <a:ext cx="5359987" cy="54004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1219B8-DC40-3D0C-6399-AF05FC73C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47" y="682486"/>
            <a:ext cx="5393556" cy="516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9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E37EC-94A8-844F-54A2-F2DB2E5A8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models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3B4971B-2477-A1A2-BCF3-C8147906D8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530721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1194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AFAAB919-2CB3-4C63-AEB9-FC71BF0E6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9CBFFF93-F6E6-406C-AAA2-49F85E4C9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487" y="685800"/>
            <a:ext cx="7452913" cy="54864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1D66C-A213-A481-301F-1BDC882D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783" y="965456"/>
            <a:ext cx="6285925" cy="919042"/>
          </a:xfrm>
        </p:spPr>
        <p:txBody>
          <a:bodyPr>
            <a:normAutofit/>
          </a:bodyPr>
          <a:lstStyle/>
          <a:p>
            <a:pPr algn="ctr"/>
            <a:r>
              <a:rPr lang="en-US" sz="3000"/>
              <a:t>Support Vector Machines (SVM)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7FE40-DBF5-7FA3-9D7C-F4BF75CFE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783" y="2135938"/>
            <a:ext cx="6285925" cy="3465337"/>
          </a:xfrm>
        </p:spPr>
        <p:txBody>
          <a:bodyPr>
            <a:normAutofit/>
          </a:bodyPr>
          <a:lstStyle/>
          <a:p>
            <a:r>
              <a:rPr lang="en-US" dirty="0"/>
              <a:t>Hyperparameters Tuned</a:t>
            </a:r>
          </a:p>
          <a:p>
            <a:pPr lvl="1"/>
            <a:r>
              <a:rPr lang="en-US" dirty="0"/>
              <a:t>Cost - 10</a:t>
            </a:r>
          </a:p>
          <a:p>
            <a:pPr lvl="1"/>
            <a:r>
              <a:rPr lang="en-US" dirty="0"/>
              <a:t>Kernel – </a:t>
            </a:r>
            <a:r>
              <a:rPr lang="en-US" dirty="0" err="1"/>
              <a:t>rbf</a:t>
            </a:r>
            <a:r>
              <a:rPr lang="en-US" dirty="0"/>
              <a:t>/poly</a:t>
            </a:r>
          </a:p>
          <a:p>
            <a:pPr lvl="1"/>
            <a:r>
              <a:rPr lang="en-US" dirty="0"/>
              <a:t>Degree - 3</a:t>
            </a:r>
          </a:p>
          <a:p>
            <a:pPr lvl="1"/>
            <a:r>
              <a:rPr lang="en-US" dirty="0"/>
              <a:t>Gamma – 0.01/.01</a:t>
            </a:r>
          </a:p>
          <a:p>
            <a:pPr lvl="1"/>
            <a:r>
              <a:rPr lang="en-US" dirty="0"/>
              <a:t>Coefficient - 1</a:t>
            </a:r>
          </a:p>
          <a:p>
            <a:pPr lvl="1"/>
            <a:r>
              <a:rPr lang="en-US" dirty="0"/>
              <a:t>PCA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456B1-D98A-80A8-F584-0AE00192EA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4"/>
          <a:stretch/>
        </p:blipFill>
        <p:spPr>
          <a:xfrm>
            <a:off x="8153400" y="685801"/>
            <a:ext cx="3352800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9622A0-3B07-BACC-FFF3-4BF6F1E4C5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9" r="13171" b="-3"/>
          <a:stretch/>
        </p:blipFill>
        <p:spPr>
          <a:xfrm>
            <a:off x="8153400" y="3429000"/>
            <a:ext cx="3352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70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FAAB919-2CB3-4C63-AEB9-FC71BF0E6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BFFF93-F6E6-406C-AAA2-49F85E4C9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487" y="685800"/>
            <a:ext cx="7452913" cy="54864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2DDF4-207F-8D43-F0FF-91DF83A2C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783" y="965456"/>
            <a:ext cx="6285925" cy="919042"/>
          </a:xfrm>
        </p:spPr>
        <p:txBody>
          <a:bodyPr>
            <a:normAutofit/>
          </a:bodyPr>
          <a:lstStyle/>
          <a:p>
            <a:pPr algn="ctr"/>
            <a:r>
              <a:rPr lang="en-US" sz="3000"/>
              <a:t>Convolutional Neural Networks 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412FA-A9F1-763B-BEF7-2368B5852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783" y="2135938"/>
            <a:ext cx="6285925" cy="3465337"/>
          </a:xfrm>
        </p:spPr>
        <p:txBody>
          <a:bodyPr>
            <a:normAutofit/>
          </a:bodyPr>
          <a:lstStyle/>
          <a:p>
            <a:r>
              <a:rPr lang="en-US" dirty="0"/>
              <a:t>Hyperparameters Tuned</a:t>
            </a:r>
          </a:p>
          <a:p>
            <a:pPr lvl="1"/>
            <a:r>
              <a:rPr lang="en-US" dirty="0"/>
              <a:t>Epochs - 15</a:t>
            </a:r>
          </a:p>
          <a:p>
            <a:pPr lvl="1"/>
            <a:r>
              <a:rPr lang="en-US" dirty="0"/>
              <a:t>Dropout – 0.6</a:t>
            </a:r>
          </a:p>
          <a:p>
            <a:pPr lvl="1"/>
            <a:r>
              <a:rPr lang="en-US" dirty="0"/>
              <a:t>Batch Size – 32</a:t>
            </a:r>
          </a:p>
          <a:p>
            <a:pPr lvl="1"/>
            <a:r>
              <a:rPr lang="en-US" dirty="0"/>
              <a:t>Dense Units - 256</a:t>
            </a:r>
          </a:p>
          <a:p>
            <a:pPr lvl="1"/>
            <a:r>
              <a:rPr lang="en-US" dirty="0"/>
              <a:t>Base Data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D7B71-B65D-122B-937D-3E4B6A87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24" b="-4"/>
          <a:stretch/>
        </p:blipFill>
        <p:spPr>
          <a:xfrm>
            <a:off x="8153400" y="685801"/>
            <a:ext cx="3352800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37BDC0-C14F-6E91-E19A-765A19876A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10" r="2575" b="2"/>
          <a:stretch/>
        </p:blipFill>
        <p:spPr>
          <a:xfrm>
            <a:off x="8153400" y="3429000"/>
            <a:ext cx="3805518" cy="311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89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2D1AFA-95C5-4183-3227-689E52DD6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66ACA-DF27-0BB2-D98A-0D9719D0E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r>
              <a:rPr lang="en-US" dirty="0"/>
              <a:t>Hyperparameters Tuned</a:t>
            </a:r>
          </a:p>
          <a:p>
            <a:pPr lvl="1"/>
            <a:r>
              <a:rPr lang="en-US" dirty="0"/>
              <a:t>Number of Clusters - 8</a:t>
            </a:r>
          </a:p>
          <a:p>
            <a:pPr lvl="1"/>
            <a:r>
              <a:rPr lang="en-US" dirty="0"/>
              <a:t>Random State - 456</a:t>
            </a:r>
          </a:p>
          <a:p>
            <a:pPr lvl="1"/>
            <a:r>
              <a:rPr lang="en-US" dirty="0"/>
              <a:t>Base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6A6778-9C5D-5FE2-A9FE-B3004E7DA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419" y="2051212"/>
            <a:ext cx="4855796" cy="385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49923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418</Words>
  <Application>Microsoft Macintosh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Gill Sans MT</vt:lpstr>
      <vt:lpstr>Goudy Old Style</vt:lpstr>
      <vt:lpstr>Times New Roman</vt:lpstr>
      <vt:lpstr>ClassicFrameVTI</vt:lpstr>
      <vt:lpstr>Computer Vision To Translate Letters In American Sign Language</vt:lpstr>
      <vt:lpstr>Goal of project</vt:lpstr>
      <vt:lpstr>Dataset</vt:lpstr>
      <vt:lpstr>Data Preprocessing</vt:lpstr>
      <vt:lpstr>PowerPoint Presentation</vt:lpstr>
      <vt:lpstr>models</vt:lpstr>
      <vt:lpstr>Support Vector Machines (SVM)</vt:lpstr>
      <vt:lpstr>Convolutional Neural Networks (CNN)</vt:lpstr>
      <vt:lpstr>K-Means clustering</vt:lpstr>
      <vt:lpstr>Random Forest</vt:lpstr>
      <vt:lpstr>Overall Findings</vt:lpstr>
      <vt:lpstr>challenges</vt:lpstr>
      <vt:lpstr>Future work</vt:lpstr>
      <vt:lpstr>PROS AND CONS  OF CHATGPT</vt:lpstr>
      <vt:lpstr>Advantages</vt:lpstr>
      <vt:lpstr>Disadvantages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To Translate Letters In American Sign Language</dc:title>
  <dc:creator>Hussain, Joey</dc:creator>
  <cp:lastModifiedBy>Hussain, Joey</cp:lastModifiedBy>
  <cp:revision>6</cp:revision>
  <dcterms:created xsi:type="dcterms:W3CDTF">2023-04-24T18:04:41Z</dcterms:created>
  <dcterms:modified xsi:type="dcterms:W3CDTF">2023-05-01T01:51:06Z</dcterms:modified>
</cp:coreProperties>
</file>