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d3e8c87a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d3e8c87a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d3e8c87a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d3e8c87a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d3e8c87a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d3e8c87a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d3e8c87a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d3e8c87a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d3e8c87a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d3e8c87a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d3e8c87a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d3e8c87a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d3e8c87a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d3e8c87a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d3e8c87a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d3e8c87a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d3e8c87a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d3e8c87a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d3e8c87a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d3e8c87a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d3e8c87a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d3e8c87a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d3e8c87a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d3e8c87a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d3e8c87a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d3e8c87a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d3e8c87a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d3e8c87a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d3e8c87a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d3e8c87a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d3e8c87a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d3e8c87a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d3e8c87a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d3e8c87a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d3e8c87a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d3e8c87a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d3e8c87a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d3e8c87a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kaggle.com/competitions/predict-student-performance-from-game-play/overview" TargetMode="External"/><Relationship Id="rId4" Type="http://schemas.openxmlformats.org/officeDocument/2006/relationships/hyperlink" Target="https://www.kaggle.com/code/cdeotte/xgboost-baseline-0-680" TargetMode="External"/><Relationship Id="rId5" Type="http://schemas.openxmlformats.org/officeDocument/2006/relationships/hyperlink" Target="https://xgboost.readthedocs.io/en/stable/python/index.html" TargetMode="External"/><Relationship Id="rId6" Type="http://schemas.openxmlformats.org/officeDocument/2006/relationships/hyperlink" Target="https://scikit-learn.org/stab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1900"/>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Predict Student Performance From Gameplay</a:t>
            </a:r>
            <a:endParaRPr/>
          </a:p>
        </p:txBody>
      </p:sp>
      <p:sp>
        <p:nvSpPr>
          <p:cNvPr id="64" name="Google Shape;64;p13"/>
          <p:cNvSpPr txBox="1"/>
          <p:nvPr>
            <p:ph idx="1" type="subTitle"/>
          </p:nvPr>
        </p:nvSpPr>
        <p:spPr>
          <a:xfrm>
            <a:off x="1680300" y="3049450"/>
            <a:ext cx="5783400" cy="7239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en"/>
              <a:t>https://www.kaggle.com/competitions/predict-student-performance-from-game-play/overview</a:t>
            </a:r>
            <a:endParaRPr/>
          </a:p>
        </p:txBody>
      </p:sp>
      <p:sp>
        <p:nvSpPr>
          <p:cNvPr id="65" name="Google Shape;65;p13"/>
          <p:cNvSpPr txBox="1"/>
          <p:nvPr/>
        </p:nvSpPr>
        <p:spPr>
          <a:xfrm>
            <a:off x="667525" y="4461925"/>
            <a:ext cx="155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DATA 3421</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Elliott Wooton</a:t>
            </a:r>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Visualizations Cont.</a:t>
            </a:r>
            <a:endParaRPr/>
          </a:p>
        </p:txBody>
      </p:sp>
      <p:sp>
        <p:nvSpPr>
          <p:cNvPr id="128" name="Google Shape;12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Outliers are removed using the </a:t>
            </a:r>
            <a:r>
              <a:rPr lang="en"/>
              <a:t>standard</a:t>
            </a:r>
            <a:r>
              <a:rPr lang="en"/>
              <a:t> methods for Min-Max and Z-score BEFORE </a:t>
            </a:r>
            <a:r>
              <a:rPr lang="en"/>
              <a:t>previous</a:t>
            </a:r>
            <a:r>
              <a:rPr lang="en"/>
              <a:t> visualizations.</a:t>
            </a:r>
            <a:endParaRPr/>
          </a:p>
          <a:p>
            <a:pPr indent="-317500" lvl="1" marL="914400" rtl="0" algn="l">
              <a:spcBef>
                <a:spcPts val="0"/>
              </a:spcBef>
              <a:spcAft>
                <a:spcPts val="0"/>
              </a:spcAft>
              <a:buSzPts val="1400"/>
              <a:buChar char="○"/>
            </a:pPr>
            <a:r>
              <a:rPr lang="en"/>
              <a:t>Min-Max: outliers are removed at the Q25 - 1.5*IQR and Q75 + 1.5IQR range.</a:t>
            </a:r>
            <a:endParaRPr/>
          </a:p>
          <a:p>
            <a:pPr indent="-317500" lvl="1" marL="914400" rtl="0" algn="l">
              <a:spcBef>
                <a:spcPts val="0"/>
              </a:spcBef>
              <a:spcAft>
                <a:spcPts val="0"/>
              </a:spcAft>
              <a:buSzPts val="1400"/>
              <a:buChar char="○"/>
            </a:pPr>
            <a:r>
              <a:rPr lang="en"/>
              <a:t>Z-score: Removed outside [-3.5,3.5] range.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Finalized Train Set Creation</a:t>
            </a:r>
            <a:endParaRPr/>
          </a:p>
        </p:txBody>
      </p:sp>
      <p:sp>
        <p:nvSpPr>
          <p:cNvPr id="134" name="Google Shape;134;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Multicollinearity is </a:t>
            </a:r>
            <a:r>
              <a:rPr lang="en"/>
              <a:t>initially</a:t>
            </a:r>
            <a:r>
              <a:rPr lang="en"/>
              <a:t> tested for by analyzing the correlation matrices of the each level_group category.</a:t>
            </a:r>
            <a:endParaRPr/>
          </a:p>
          <a:p>
            <a:pPr indent="-342900" lvl="0" marL="457200" rtl="0" algn="l">
              <a:spcBef>
                <a:spcPts val="0"/>
              </a:spcBef>
              <a:spcAft>
                <a:spcPts val="0"/>
              </a:spcAft>
              <a:buSzPts val="1800"/>
              <a:buChar char="●"/>
            </a:pPr>
            <a:r>
              <a:rPr lang="en"/>
              <a:t>Multicollinearity is clearly seen, as is to be expected considering the size of the dataset and method of feature engineering.</a:t>
            </a:r>
            <a:endParaRPr/>
          </a:p>
          <a:p>
            <a:pPr indent="-342900" lvl="0" marL="457200" rtl="0" algn="l">
              <a:spcBef>
                <a:spcPts val="0"/>
              </a:spcBef>
              <a:spcAft>
                <a:spcPts val="0"/>
              </a:spcAft>
              <a:buSzPts val="1800"/>
              <a:buChar char="●"/>
            </a:pPr>
            <a:r>
              <a:rPr lang="en"/>
              <a:t>At this point, it is decided to go with three datasets: two Z-scaled datasets with different methods of tackling the MultiC problem, and one min-max scaled set with MultiC not accounted for.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6737325" y="458025"/>
            <a:ext cx="2364525" cy="1867800"/>
          </a:xfrm>
          <a:prstGeom prst="rect">
            <a:avLst/>
          </a:prstGeom>
          <a:noFill/>
          <a:ln>
            <a:noFill/>
          </a:ln>
        </p:spPr>
      </p:pic>
      <p:sp>
        <p:nvSpPr>
          <p:cNvPr id="140" name="Google Shape;14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Multicollinearity</a:t>
            </a:r>
            <a:endParaRPr/>
          </a:p>
        </p:txBody>
      </p:sp>
      <p:sp>
        <p:nvSpPr>
          <p:cNvPr id="141" name="Google Shape;141;p24"/>
          <p:cNvSpPr txBox="1"/>
          <p:nvPr>
            <p:ph idx="1" type="body"/>
          </p:nvPr>
        </p:nvSpPr>
        <p:spPr>
          <a:xfrm>
            <a:off x="387900" y="1489825"/>
            <a:ext cx="5170200" cy="3078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The methods of removing Multicollinearity from the Z-scaled:</a:t>
            </a:r>
            <a:endParaRPr/>
          </a:p>
          <a:p>
            <a:pPr indent="-325755" lvl="0" marL="457200" rtl="0" algn="l">
              <a:spcBef>
                <a:spcPts val="1200"/>
              </a:spcBef>
              <a:spcAft>
                <a:spcPts val="0"/>
              </a:spcAft>
              <a:buSzPct val="100000"/>
              <a:buChar char="●"/>
            </a:pPr>
            <a:r>
              <a:rPr lang="en"/>
              <a:t>PCA: Done for each level_group so as not to scale any particular one more based on irrelevant data. Mean variance explained is .73 </a:t>
            </a:r>
            <a:r>
              <a:rPr lang="en"/>
              <a:t>between</a:t>
            </a:r>
            <a:r>
              <a:rPr lang="en"/>
              <a:t> the 3 groups, with each containing 8 </a:t>
            </a:r>
            <a:r>
              <a:rPr lang="en" u="sng"/>
              <a:t>components</a:t>
            </a:r>
            <a:r>
              <a:rPr lang="en"/>
              <a:t>.</a:t>
            </a:r>
            <a:endParaRPr/>
          </a:p>
          <a:p>
            <a:pPr indent="-325755" lvl="0" marL="457200" rtl="0" algn="l">
              <a:spcBef>
                <a:spcPts val="0"/>
              </a:spcBef>
              <a:spcAft>
                <a:spcPts val="0"/>
              </a:spcAft>
              <a:buSzPct val="100000"/>
              <a:buChar char="●"/>
            </a:pPr>
            <a:r>
              <a:rPr lang="en"/>
              <a:t>VIF analysis done for each level_group with different thresholds depending on the VIFs attained. A total of 7 of the same variables were taken from each of the sets, leaving 23 </a:t>
            </a:r>
            <a:r>
              <a:rPr lang="en" u="sng"/>
              <a:t>explanatory variables.</a:t>
            </a:r>
            <a:endParaRPr u="sng"/>
          </a:p>
        </p:txBody>
      </p:sp>
      <p:pic>
        <p:nvPicPr>
          <p:cNvPr id="142" name="Google Shape;142;p24"/>
          <p:cNvPicPr preferRelativeResize="0"/>
          <p:nvPr/>
        </p:nvPicPr>
        <p:blipFill>
          <a:blip r:embed="rId4">
            <a:alphaModFix/>
          </a:blip>
          <a:stretch>
            <a:fillRect/>
          </a:stretch>
        </p:blipFill>
        <p:spPr>
          <a:xfrm>
            <a:off x="5558096" y="1206950"/>
            <a:ext cx="1083425" cy="3644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148" name="Google Shape;148;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Each of three created training sets are fed to 3 models:</a:t>
            </a:r>
            <a:endParaRPr/>
          </a:p>
          <a:p>
            <a:pPr indent="-342900" lvl="0" marL="457200" rtl="0" algn="l">
              <a:spcBef>
                <a:spcPts val="1200"/>
              </a:spcBef>
              <a:spcAft>
                <a:spcPts val="0"/>
              </a:spcAft>
              <a:buSzPts val="1800"/>
              <a:buChar char="●"/>
            </a:pPr>
            <a:r>
              <a:rPr lang="en"/>
              <a:t>Logistic Regression</a:t>
            </a:r>
            <a:endParaRPr/>
          </a:p>
          <a:p>
            <a:pPr indent="-342900" lvl="0" marL="457200" rtl="0" algn="l">
              <a:spcBef>
                <a:spcPts val="0"/>
              </a:spcBef>
              <a:spcAft>
                <a:spcPts val="0"/>
              </a:spcAft>
              <a:buSzPts val="1800"/>
              <a:buChar char="●"/>
            </a:pPr>
            <a:r>
              <a:rPr lang="en"/>
              <a:t>XGBoost</a:t>
            </a:r>
            <a:endParaRPr/>
          </a:p>
          <a:p>
            <a:pPr indent="-342900" lvl="0" marL="457200" rtl="0" algn="l">
              <a:spcBef>
                <a:spcPts val="0"/>
              </a:spcBef>
              <a:spcAft>
                <a:spcPts val="0"/>
              </a:spcAft>
              <a:buSzPts val="1800"/>
              <a:buChar char="●"/>
            </a:pPr>
            <a:r>
              <a:rPr lang="en"/>
              <a:t>Random Forest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With cross validation done via GroupKFold with 5 splits and the </a:t>
            </a:r>
            <a:r>
              <a:rPr lang="en"/>
              <a:t>metric</a:t>
            </a:r>
            <a:r>
              <a:rPr lang="en"/>
              <a:t> being F1 macro-averaged (unweighted mean) across all the question-based models.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87900" y="148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
        <p:nvSpPr>
          <p:cNvPr id="154" name="Google Shape;154;p26"/>
          <p:cNvSpPr txBox="1"/>
          <p:nvPr>
            <p:ph idx="1" type="body"/>
          </p:nvPr>
        </p:nvSpPr>
        <p:spPr>
          <a:xfrm>
            <a:off x="387900" y="1489825"/>
            <a:ext cx="35190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Hyper Params:</a:t>
            </a:r>
            <a:endParaRPr/>
          </a:p>
          <a:p>
            <a:pPr indent="-317500" lvl="1" marL="914400" rtl="0" algn="l">
              <a:spcBef>
                <a:spcPts val="0"/>
              </a:spcBef>
              <a:spcAft>
                <a:spcPts val="0"/>
              </a:spcAft>
              <a:buSzPts val="1400"/>
              <a:buChar char="○"/>
            </a:pPr>
            <a:r>
              <a:rPr lang="en"/>
              <a:t>Maximum Iterations: 200</a:t>
            </a:r>
            <a:endParaRPr/>
          </a:p>
          <a:p>
            <a:pPr indent="-317500" lvl="1" marL="914400" rtl="0" algn="l">
              <a:spcBef>
                <a:spcPts val="0"/>
              </a:spcBef>
              <a:spcAft>
                <a:spcPts val="0"/>
              </a:spcAft>
              <a:buSzPts val="1400"/>
              <a:buChar char="○"/>
            </a:pPr>
            <a:r>
              <a:rPr lang="en"/>
              <a:t>Solver: Limited Memory BFGS</a:t>
            </a:r>
            <a:endParaRPr/>
          </a:p>
          <a:p>
            <a:pPr indent="-317500" lvl="1" marL="914400" rtl="0" algn="l">
              <a:spcBef>
                <a:spcPts val="0"/>
              </a:spcBef>
              <a:spcAft>
                <a:spcPts val="0"/>
              </a:spcAft>
              <a:buSzPts val="1400"/>
              <a:buChar char="○"/>
            </a:pPr>
            <a:r>
              <a:rPr lang="en"/>
              <a:t>Penalty: l2</a:t>
            </a:r>
            <a:endParaRPr/>
          </a:p>
          <a:p>
            <a:pPr indent="-317500" lvl="1" marL="914400" rtl="0" algn="l">
              <a:spcBef>
                <a:spcPts val="0"/>
              </a:spcBef>
              <a:spcAft>
                <a:spcPts val="0"/>
              </a:spcAft>
              <a:buSzPts val="1400"/>
              <a:buChar char="○"/>
            </a:pPr>
            <a:r>
              <a:rPr lang="en"/>
              <a:t>Warm start: True</a:t>
            </a:r>
            <a:endParaRPr/>
          </a:p>
          <a:p>
            <a:pPr indent="-342900" lvl="0" marL="457200" rtl="0" algn="l">
              <a:spcBef>
                <a:spcPts val="0"/>
              </a:spcBef>
              <a:spcAft>
                <a:spcPts val="0"/>
              </a:spcAft>
              <a:buSzPts val="1800"/>
              <a:buChar char="●"/>
            </a:pPr>
            <a:r>
              <a:rPr lang="en"/>
              <a:t>Time to </a:t>
            </a:r>
            <a:r>
              <a:rPr lang="en"/>
              <a:t>execute</a:t>
            </a:r>
            <a:r>
              <a:rPr lang="en"/>
              <a:t> per set:</a:t>
            </a:r>
            <a:endParaRPr/>
          </a:p>
          <a:p>
            <a:pPr indent="-317500" lvl="1" marL="914400" rtl="0" algn="l">
              <a:spcBef>
                <a:spcPts val="0"/>
              </a:spcBef>
              <a:spcAft>
                <a:spcPts val="0"/>
              </a:spcAft>
              <a:buSzPts val="1400"/>
              <a:buChar char="○"/>
            </a:pPr>
            <a:r>
              <a:rPr lang="en"/>
              <a:t>VIF: 11.7s</a:t>
            </a:r>
            <a:endParaRPr/>
          </a:p>
          <a:p>
            <a:pPr indent="-317500" lvl="1" marL="914400" rtl="0" algn="l">
              <a:spcBef>
                <a:spcPts val="0"/>
              </a:spcBef>
              <a:spcAft>
                <a:spcPts val="0"/>
              </a:spcAft>
              <a:buSzPts val="1400"/>
              <a:buChar char="○"/>
            </a:pPr>
            <a:r>
              <a:rPr lang="en"/>
              <a:t>PCA: 7.4s</a:t>
            </a:r>
            <a:endParaRPr/>
          </a:p>
          <a:p>
            <a:pPr indent="-317500" lvl="1" marL="914400" rtl="0" algn="l">
              <a:spcBef>
                <a:spcPts val="0"/>
              </a:spcBef>
              <a:spcAft>
                <a:spcPts val="0"/>
              </a:spcAft>
              <a:buSzPts val="1400"/>
              <a:buChar char="○"/>
            </a:pPr>
            <a:r>
              <a:rPr lang="en"/>
              <a:t>m</a:t>
            </a:r>
            <a:r>
              <a:rPr lang="en"/>
              <a:t>in_max : 19s</a:t>
            </a:r>
            <a:endParaRPr/>
          </a:p>
        </p:txBody>
      </p:sp>
      <p:pic>
        <p:nvPicPr>
          <p:cNvPr id="155" name="Google Shape;155;p26"/>
          <p:cNvPicPr preferRelativeResize="0"/>
          <p:nvPr/>
        </p:nvPicPr>
        <p:blipFill>
          <a:blip r:embed="rId3">
            <a:alphaModFix/>
          </a:blip>
          <a:stretch>
            <a:fillRect/>
          </a:stretch>
        </p:blipFill>
        <p:spPr>
          <a:xfrm>
            <a:off x="3906909" y="834950"/>
            <a:ext cx="4450065" cy="1306450"/>
          </a:xfrm>
          <a:prstGeom prst="rect">
            <a:avLst/>
          </a:prstGeom>
          <a:noFill/>
          <a:ln>
            <a:noFill/>
          </a:ln>
        </p:spPr>
      </p:pic>
      <p:pic>
        <p:nvPicPr>
          <p:cNvPr id="156" name="Google Shape;156;p26"/>
          <p:cNvPicPr preferRelativeResize="0"/>
          <p:nvPr/>
        </p:nvPicPr>
        <p:blipFill>
          <a:blip r:embed="rId4">
            <a:alphaModFix/>
          </a:blip>
          <a:stretch>
            <a:fillRect/>
          </a:stretch>
        </p:blipFill>
        <p:spPr>
          <a:xfrm>
            <a:off x="3906900" y="2228097"/>
            <a:ext cx="4450074" cy="1306453"/>
          </a:xfrm>
          <a:prstGeom prst="rect">
            <a:avLst/>
          </a:prstGeom>
          <a:noFill/>
          <a:ln>
            <a:noFill/>
          </a:ln>
        </p:spPr>
      </p:pic>
      <p:pic>
        <p:nvPicPr>
          <p:cNvPr id="157" name="Google Shape;157;p26"/>
          <p:cNvPicPr preferRelativeResize="0"/>
          <p:nvPr/>
        </p:nvPicPr>
        <p:blipFill>
          <a:blip r:embed="rId5">
            <a:alphaModFix/>
          </a:blip>
          <a:stretch>
            <a:fillRect/>
          </a:stretch>
        </p:blipFill>
        <p:spPr>
          <a:xfrm>
            <a:off x="3906909" y="3683874"/>
            <a:ext cx="4450065" cy="1306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52775" y="148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XGBoost</a:t>
            </a:r>
            <a:endParaRPr/>
          </a:p>
        </p:txBody>
      </p:sp>
      <p:sp>
        <p:nvSpPr>
          <p:cNvPr id="163" name="Google Shape;163;p27"/>
          <p:cNvSpPr txBox="1"/>
          <p:nvPr>
            <p:ph idx="1" type="body"/>
          </p:nvPr>
        </p:nvSpPr>
        <p:spPr>
          <a:xfrm>
            <a:off x="387900" y="1489825"/>
            <a:ext cx="30903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Hyper Params:</a:t>
            </a:r>
            <a:endParaRPr/>
          </a:p>
          <a:p>
            <a:pPr indent="-310832" lvl="1" marL="914400" rtl="0" algn="l">
              <a:spcBef>
                <a:spcPts val="0"/>
              </a:spcBef>
              <a:spcAft>
                <a:spcPts val="0"/>
              </a:spcAft>
              <a:buSzPct val="100000"/>
              <a:buChar char="○"/>
            </a:pPr>
            <a:r>
              <a:rPr lang="en"/>
              <a:t>o</a:t>
            </a:r>
            <a:r>
              <a:rPr lang="en"/>
              <a:t>bjective: binary </a:t>
            </a:r>
            <a:r>
              <a:rPr lang="en"/>
              <a:t>logistic</a:t>
            </a:r>
            <a:endParaRPr/>
          </a:p>
          <a:p>
            <a:pPr indent="-310832" lvl="1" marL="914400" rtl="0" algn="l">
              <a:spcBef>
                <a:spcPts val="0"/>
              </a:spcBef>
              <a:spcAft>
                <a:spcPts val="0"/>
              </a:spcAft>
              <a:buSzPct val="100000"/>
              <a:buChar char="○"/>
            </a:pPr>
            <a:r>
              <a:rPr lang="en"/>
              <a:t>eval: logloss</a:t>
            </a:r>
            <a:endParaRPr/>
          </a:p>
          <a:p>
            <a:pPr indent="-310832" lvl="1" marL="914400" rtl="0" algn="l">
              <a:spcBef>
                <a:spcPts val="0"/>
              </a:spcBef>
              <a:spcAft>
                <a:spcPts val="0"/>
              </a:spcAft>
              <a:buSzPct val="100000"/>
              <a:buChar char="○"/>
            </a:pPr>
            <a:r>
              <a:rPr lang="en"/>
              <a:t>learning rate: 0.05</a:t>
            </a:r>
            <a:endParaRPr/>
          </a:p>
          <a:p>
            <a:pPr indent="-310832" lvl="1" marL="914400" rtl="0" algn="l">
              <a:spcBef>
                <a:spcPts val="0"/>
              </a:spcBef>
              <a:spcAft>
                <a:spcPts val="0"/>
              </a:spcAft>
              <a:buSzPct val="100000"/>
              <a:buChar char="○"/>
            </a:pPr>
            <a:r>
              <a:rPr lang="en"/>
              <a:t>max depth: 4</a:t>
            </a:r>
            <a:endParaRPr/>
          </a:p>
          <a:p>
            <a:pPr indent="-310832" lvl="1" marL="914400" rtl="0" algn="l">
              <a:spcBef>
                <a:spcPts val="0"/>
              </a:spcBef>
              <a:spcAft>
                <a:spcPts val="0"/>
              </a:spcAft>
              <a:buSzPct val="100000"/>
              <a:buChar char="○"/>
            </a:pPr>
            <a:r>
              <a:rPr lang="en"/>
              <a:t>estimators: 1000</a:t>
            </a:r>
            <a:endParaRPr/>
          </a:p>
          <a:p>
            <a:pPr indent="-310832" lvl="1" marL="914400" rtl="0" algn="l">
              <a:spcBef>
                <a:spcPts val="0"/>
              </a:spcBef>
              <a:spcAft>
                <a:spcPts val="0"/>
              </a:spcAft>
              <a:buSzPct val="100000"/>
              <a:buChar char="○"/>
            </a:pPr>
            <a:r>
              <a:rPr lang="en"/>
              <a:t>tree method: hist</a:t>
            </a:r>
            <a:endParaRPr/>
          </a:p>
          <a:p>
            <a:pPr indent="-310832" lvl="1" marL="914400" rtl="0" algn="l">
              <a:spcBef>
                <a:spcPts val="0"/>
              </a:spcBef>
              <a:spcAft>
                <a:spcPts val="0"/>
              </a:spcAft>
              <a:buSzPct val="100000"/>
              <a:buChar char="○"/>
            </a:pPr>
            <a:r>
              <a:rPr lang="en"/>
              <a:t>early stopping: 50</a:t>
            </a:r>
            <a:endParaRPr/>
          </a:p>
          <a:p>
            <a:pPr indent="-334327" lvl="0" marL="457200" rtl="0" algn="l">
              <a:spcBef>
                <a:spcPts val="0"/>
              </a:spcBef>
              <a:spcAft>
                <a:spcPts val="0"/>
              </a:spcAft>
              <a:buSzPct val="100000"/>
              <a:buChar char="●"/>
            </a:pPr>
            <a:r>
              <a:rPr lang="en"/>
              <a:t>Time to execute per set:</a:t>
            </a:r>
            <a:endParaRPr/>
          </a:p>
          <a:p>
            <a:pPr indent="-310832" lvl="1" marL="914400" rtl="0" algn="l">
              <a:spcBef>
                <a:spcPts val="0"/>
              </a:spcBef>
              <a:spcAft>
                <a:spcPts val="0"/>
              </a:spcAft>
              <a:buSzPct val="100000"/>
              <a:buChar char="○"/>
            </a:pPr>
            <a:r>
              <a:rPr lang="en"/>
              <a:t>VIF: 46.6s</a:t>
            </a:r>
            <a:endParaRPr/>
          </a:p>
          <a:p>
            <a:pPr indent="-310832" lvl="1" marL="914400" rtl="0" algn="l">
              <a:spcBef>
                <a:spcPts val="0"/>
              </a:spcBef>
              <a:spcAft>
                <a:spcPts val="0"/>
              </a:spcAft>
              <a:buSzPct val="100000"/>
              <a:buChar char="○"/>
            </a:pPr>
            <a:r>
              <a:rPr lang="en"/>
              <a:t>PCA: 32.2s</a:t>
            </a:r>
            <a:endParaRPr/>
          </a:p>
          <a:p>
            <a:pPr indent="-310832" lvl="1" marL="914400" rtl="0" algn="l">
              <a:spcBef>
                <a:spcPts val="0"/>
              </a:spcBef>
              <a:spcAft>
                <a:spcPts val="0"/>
              </a:spcAft>
              <a:buSzPct val="100000"/>
              <a:buChar char="○"/>
            </a:pPr>
            <a:r>
              <a:rPr lang="en"/>
              <a:t>m</a:t>
            </a:r>
            <a:r>
              <a:rPr lang="en"/>
              <a:t>in_max: 54s</a:t>
            </a:r>
            <a:endParaRPr/>
          </a:p>
          <a:p>
            <a:pPr indent="0" lvl="0" marL="0" rtl="0" algn="l">
              <a:spcBef>
                <a:spcPts val="1200"/>
              </a:spcBef>
              <a:spcAft>
                <a:spcPts val="1200"/>
              </a:spcAft>
              <a:buNone/>
            </a:pPr>
            <a:r>
              <a:t/>
            </a:r>
            <a:endParaRPr/>
          </a:p>
        </p:txBody>
      </p:sp>
      <p:pic>
        <p:nvPicPr>
          <p:cNvPr id="164" name="Google Shape;164;p27"/>
          <p:cNvPicPr preferRelativeResize="0"/>
          <p:nvPr/>
        </p:nvPicPr>
        <p:blipFill>
          <a:blip r:embed="rId3">
            <a:alphaModFix/>
          </a:blip>
          <a:stretch>
            <a:fillRect/>
          </a:stretch>
        </p:blipFill>
        <p:spPr>
          <a:xfrm>
            <a:off x="4053213" y="715500"/>
            <a:ext cx="4667774" cy="1370375"/>
          </a:xfrm>
          <a:prstGeom prst="rect">
            <a:avLst/>
          </a:prstGeom>
          <a:noFill/>
          <a:ln>
            <a:noFill/>
          </a:ln>
        </p:spPr>
      </p:pic>
      <p:pic>
        <p:nvPicPr>
          <p:cNvPr id="165" name="Google Shape;165;p27"/>
          <p:cNvPicPr preferRelativeResize="0"/>
          <p:nvPr/>
        </p:nvPicPr>
        <p:blipFill>
          <a:blip r:embed="rId4">
            <a:alphaModFix/>
          </a:blip>
          <a:stretch>
            <a:fillRect/>
          </a:stretch>
        </p:blipFill>
        <p:spPr>
          <a:xfrm>
            <a:off x="4053198" y="2210588"/>
            <a:ext cx="4667790" cy="1370375"/>
          </a:xfrm>
          <a:prstGeom prst="rect">
            <a:avLst/>
          </a:prstGeom>
          <a:noFill/>
          <a:ln>
            <a:noFill/>
          </a:ln>
        </p:spPr>
      </p:pic>
      <p:pic>
        <p:nvPicPr>
          <p:cNvPr id="166" name="Google Shape;166;p27"/>
          <p:cNvPicPr preferRelativeResize="0"/>
          <p:nvPr/>
        </p:nvPicPr>
        <p:blipFill>
          <a:blip r:embed="rId5">
            <a:alphaModFix/>
          </a:blip>
          <a:stretch>
            <a:fillRect/>
          </a:stretch>
        </p:blipFill>
        <p:spPr>
          <a:xfrm>
            <a:off x="4053200" y="3674744"/>
            <a:ext cx="4667798" cy="1370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87900" y="191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Forest</a:t>
            </a:r>
            <a:endParaRPr/>
          </a:p>
        </p:txBody>
      </p:sp>
      <p:sp>
        <p:nvSpPr>
          <p:cNvPr id="172" name="Google Shape;172;p28"/>
          <p:cNvSpPr txBox="1"/>
          <p:nvPr>
            <p:ph idx="1" type="body"/>
          </p:nvPr>
        </p:nvSpPr>
        <p:spPr>
          <a:xfrm>
            <a:off x="387900" y="1489825"/>
            <a:ext cx="34206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Hyper Params:</a:t>
            </a:r>
            <a:endParaRPr/>
          </a:p>
          <a:p>
            <a:pPr indent="-317500" lvl="1" marL="914400" rtl="0" algn="l">
              <a:spcBef>
                <a:spcPts val="0"/>
              </a:spcBef>
              <a:spcAft>
                <a:spcPts val="0"/>
              </a:spcAft>
              <a:buSzPts val="1400"/>
              <a:buChar char="○"/>
            </a:pPr>
            <a:r>
              <a:rPr lang="en"/>
              <a:t>c</a:t>
            </a:r>
            <a:r>
              <a:rPr lang="en"/>
              <a:t>riterion: gini index</a:t>
            </a:r>
            <a:endParaRPr/>
          </a:p>
          <a:p>
            <a:pPr indent="-317500" lvl="1" marL="914400" rtl="0" algn="l">
              <a:spcBef>
                <a:spcPts val="0"/>
              </a:spcBef>
              <a:spcAft>
                <a:spcPts val="0"/>
              </a:spcAft>
              <a:buSzPts val="1400"/>
              <a:buChar char="○"/>
            </a:pPr>
            <a:r>
              <a:rPr lang="en"/>
              <a:t>m</a:t>
            </a:r>
            <a:r>
              <a:rPr lang="en"/>
              <a:t>ax features: log2</a:t>
            </a:r>
            <a:endParaRPr/>
          </a:p>
          <a:p>
            <a:pPr indent="-317500" lvl="1" marL="914400" rtl="0" algn="l">
              <a:spcBef>
                <a:spcPts val="0"/>
              </a:spcBef>
              <a:spcAft>
                <a:spcPts val="0"/>
              </a:spcAft>
              <a:buSzPts val="1400"/>
              <a:buChar char="○"/>
            </a:pPr>
            <a:r>
              <a:rPr lang="en"/>
              <a:t>b</a:t>
            </a:r>
            <a:r>
              <a:rPr lang="en"/>
              <a:t>ootstrap: False</a:t>
            </a:r>
            <a:endParaRPr/>
          </a:p>
          <a:p>
            <a:pPr indent="-317500" lvl="1" marL="914400" rtl="0" algn="l">
              <a:spcBef>
                <a:spcPts val="0"/>
              </a:spcBef>
              <a:spcAft>
                <a:spcPts val="0"/>
              </a:spcAft>
              <a:buSzPts val="1400"/>
              <a:buChar char="○"/>
            </a:pPr>
            <a:r>
              <a:rPr lang="en"/>
              <a:t>m</a:t>
            </a:r>
            <a:r>
              <a:rPr lang="en"/>
              <a:t>ax depth: 4</a:t>
            </a:r>
            <a:endParaRPr/>
          </a:p>
          <a:p>
            <a:pPr indent="-317500" lvl="1" marL="914400" rtl="0" algn="l">
              <a:spcBef>
                <a:spcPts val="0"/>
              </a:spcBef>
              <a:spcAft>
                <a:spcPts val="0"/>
              </a:spcAft>
              <a:buSzPts val="1400"/>
              <a:buChar char="○"/>
            </a:pPr>
            <a:r>
              <a:rPr lang="en"/>
              <a:t>w</a:t>
            </a:r>
            <a:r>
              <a:rPr lang="en"/>
              <a:t>arm start: True</a:t>
            </a:r>
            <a:endParaRPr/>
          </a:p>
          <a:p>
            <a:pPr indent="-317500" lvl="1" marL="914400" rtl="0" algn="l">
              <a:spcBef>
                <a:spcPts val="0"/>
              </a:spcBef>
              <a:spcAft>
                <a:spcPts val="0"/>
              </a:spcAft>
              <a:buSzPts val="1400"/>
              <a:buChar char="○"/>
            </a:pPr>
            <a:r>
              <a:rPr lang="en"/>
              <a:t>estimators: 100</a:t>
            </a:r>
            <a:endParaRPr/>
          </a:p>
          <a:p>
            <a:pPr indent="-342900" lvl="0" marL="457200" rtl="0" algn="l">
              <a:spcBef>
                <a:spcPts val="0"/>
              </a:spcBef>
              <a:spcAft>
                <a:spcPts val="0"/>
              </a:spcAft>
              <a:buSzPts val="1800"/>
              <a:buChar char="●"/>
            </a:pPr>
            <a:r>
              <a:rPr lang="en"/>
              <a:t>Time to execute per set:</a:t>
            </a:r>
            <a:endParaRPr/>
          </a:p>
          <a:p>
            <a:pPr indent="-317500" lvl="1" marL="914400" rtl="0" algn="l">
              <a:spcBef>
                <a:spcPts val="0"/>
              </a:spcBef>
              <a:spcAft>
                <a:spcPts val="0"/>
              </a:spcAft>
              <a:buSzPts val="1400"/>
              <a:buChar char="○"/>
            </a:pPr>
            <a:r>
              <a:rPr lang="en"/>
              <a:t>VIF: 3min 5s</a:t>
            </a:r>
            <a:endParaRPr/>
          </a:p>
          <a:p>
            <a:pPr indent="-317500" lvl="1" marL="914400" rtl="0" algn="l">
              <a:spcBef>
                <a:spcPts val="0"/>
              </a:spcBef>
              <a:spcAft>
                <a:spcPts val="0"/>
              </a:spcAft>
              <a:buSzPts val="1400"/>
              <a:buChar char="○"/>
            </a:pPr>
            <a:r>
              <a:rPr lang="en"/>
              <a:t>PCA: 3min 49s</a:t>
            </a:r>
            <a:endParaRPr/>
          </a:p>
          <a:p>
            <a:pPr indent="-317500" lvl="1" marL="914400" rtl="0" algn="l">
              <a:spcBef>
                <a:spcPts val="0"/>
              </a:spcBef>
              <a:spcAft>
                <a:spcPts val="0"/>
              </a:spcAft>
              <a:buSzPts val="1400"/>
              <a:buChar char="○"/>
            </a:pPr>
            <a:r>
              <a:rPr lang="en"/>
              <a:t>m</a:t>
            </a:r>
            <a:r>
              <a:rPr lang="en"/>
              <a:t>in_max: 3min 6s</a:t>
            </a:r>
            <a:endParaRPr/>
          </a:p>
          <a:p>
            <a:pPr indent="0" lvl="0" marL="0" rtl="0" algn="l">
              <a:spcBef>
                <a:spcPts val="1200"/>
              </a:spcBef>
              <a:spcAft>
                <a:spcPts val="1200"/>
              </a:spcAft>
              <a:buNone/>
            </a:pPr>
            <a:r>
              <a:t/>
            </a:r>
            <a:endParaRPr/>
          </a:p>
        </p:txBody>
      </p:sp>
      <p:pic>
        <p:nvPicPr>
          <p:cNvPr id="173" name="Google Shape;173;p28"/>
          <p:cNvPicPr preferRelativeResize="0"/>
          <p:nvPr/>
        </p:nvPicPr>
        <p:blipFill>
          <a:blip r:embed="rId3">
            <a:alphaModFix/>
          </a:blip>
          <a:stretch>
            <a:fillRect/>
          </a:stretch>
        </p:blipFill>
        <p:spPr>
          <a:xfrm>
            <a:off x="4218417" y="737888"/>
            <a:ext cx="4590708" cy="1347738"/>
          </a:xfrm>
          <a:prstGeom prst="rect">
            <a:avLst/>
          </a:prstGeom>
          <a:noFill/>
          <a:ln>
            <a:noFill/>
          </a:ln>
        </p:spPr>
      </p:pic>
      <p:pic>
        <p:nvPicPr>
          <p:cNvPr id="174" name="Google Shape;174;p28"/>
          <p:cNvPicPr preferRelativeResize="0"/>
          <p:nvPr/>
        </p:nvPicPr>
        <p:blipFill>
          <a:blip r:embed="rId4">
            <a:alphaModFix/>
          </a:blip>
          <a:stretch>
            <a:fillRect/>
          </a:stretch>
        </p:blipFill>
        <p:spPr>
          <a:xfrm>
            <a:off x="4218438" y="2236075"/>
            <a:ext cx="4590663" cy="1347725"/>
          </a:xfrm>
          <a:prstGeom prst="rect">
            <a:avLst/>
          </a:prstGeom>
          <a:noFill/>
          <a:ln>
            <a:noFill/>
          </a:ln>
        </p:spPr>
      </p:pic>
      <p:pic>
        <p:nvPicPr>
          <p:cNvPr id="175" name="Google Shape;175;p28"/>
          <p:cNvPicPr preferRelativeResize="0"/>
          <p:nvPr/>
        </p:nvPicPr>
        <p:blipFill>
          <a:blip r:embed="rId5">
            <a:alphaModFix/>
          </a:blip>
          <a:stretch>
            <a:fillRect/>
          </a:stretch>
        </p:blipFill>
        <p:spPr>
          <a:xfrm>
            <a:off x="4218425" y="3734255"/>
            <a:ext cx="4590700" cy="13477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and Conclusion</a:t>
            </a:r>
            <a:endParaRPr/>
          </a:p>
        </p:txBody>
      </p:sp>
      <p:sp>
        <p:nvSpPr>
          <p:cNvPr id="181" name="Google Shape;181;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Due to what is most likely a poor choice of algorithms, Almost every single set of 18 models produced similar results. Considering the initial goal of the challenge being finding a lightweight model for educators to be able to use in an analysis tool or on the dashboard of a game-based learning service, Logistic Regression is a clear in winner in terms of time saving. A normalized data using the Z-scale with features removed using VIF has the best F1 score of 0.675 at 0.63 threshold takes about 12 seconds to train the model.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87" name="Google Shape;187;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Read the data in chunks avoiding memory error</a:t>
            </a:r>
            <a:endParaRPr/>
          </a:p>
          <a:p>
            <a:pPr indent="-342900" lvl="0" marL="457200" rtl="0" algn="l">
              <a:spcBef>
                <a:spcPts val="0"/>
              </a:spcBef>
              <a:spcAft>
                <a:spcPts val="0"/>
              </a:spcAft>
              <a:buSzPts val="1800"/>
              <a:buChar char="●"/>
            </a:pPr>
            <a:r>
              <a:rPr lang="en"/>
              <a:t>Feature engineering given how the data was arranged</a:t>
            </a:r>
            <a:endParaRPr/>
          </a:p>
          <a:p>
            <a:pPr indent="-342900" lvl="0" marL="457200" rtl="0" algn="l">
              <a:spcBef>
                <a:spcPts val="0"/>
              </a:spcBef>
              <a:spcAft>
                <a:spcPts val="0"/>
              </a:spcAft>
              <a:buSzPts val="1800"/>
              <a:buChar char="●"/>
            </a:pPr>
            <a:r>
              <a:rPr lang="en"/>
              <a:t>Creating a dictionary of models, one for each question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a:t>
            </a:r>
            <a:endParaRPr/>
          </a:p>
        </p:txBody>
      </p:sp>
      <p:sp>
        <p:nvSpPr>
          <p:cNvPr id="193" name="Google Shape;193;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Ways to </a:t>
            </a:r>
            <a:r>
              <a:rPr lang="en"/>
              <a:t>improve</a:t>
            </a:r>
            <a:r>
              <a:rPr lang="en"/>
              <a:t> evaluation metric</a:t>
            </a:r>
            <a:endParaRPr/>
          </a:p>
          <a:p>
            <a:pPr indent="-317500" lvl="1" marL="914400" rtl="0" algn="l">
              <a:spcBef>
                <a:spcPts val="0"/>
              </a:spcBef>
              <a:spcAft>
                <a:spcPts val="0"/>
              </a:spcAft>
              <a:buSzPts val="1400"/>
              <a:buChar char="○"/>
            </a:pPr>
            <a:r>
              <a:rPr lang="en"/>
              <a:t>Further feature engineering and selection</a:t>
            </a:r>
            <a:endParaRPr/>
          </a:p>
          <a:p>
            <a:pPr indent="-317500" lvl="1" marL="914400" rtl="0" algn="l">
              <a:spcBef>
                <a:spcPts val="0"/>
              </a:spcBef>
              <a:spcAft>
                <a:spcPts val="0"/>
              </a:spcAft>
              <a:buSzPts val="1400"/>
              <a:buChar char="○"/>
            </a:pPr>
            <a:r>
              <a:rPr lang="en"/>
              <a:t>Consider more models/hyper parameters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Framework</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the Overview page on the </a:t>
            </a:r>
            <a:r>
              <a:rPr lang="en">
                <a:highlight>
                  <a:schemeClr val="lt1"/>
                </a:highlight>
              </a:rPr>
              <a:t>Predict Student Performance from Game Play Kaggle competition hosted by The Learning Agency Lab: </a:t>
            </a:r>
            <a:endParaRPr>
              <a:highlight>
                <a:schemeClr val="lt1"/>
              </a:highlight>
            </a:endParaRPr>
          </a:p>
          <a:p>
            <a:pPr indent="0" lvl="0" marL="0" rtl="0" algn="l">
              <a:spcBef>
                <a:spcPts val="1200"/>
              </a:spcBef>
              <a:spcAft>
                <a:spcPts val="0"/>
              </a:spcAft>
              <a:buNone/>
            </a:pPr>
            <a:r>
              <a:rPr lang="en">
                <a:highlight>
                  <a:schemeClr val="lt1"/>
                </a:highlight>
              </a:rPr>
              <a:t>“Most game-based learning platforms do not sufficiently make use of knowledge tracing to support individual students… </a:t>
            </a:r>
            <a:r>
              <a:rPr lang="en">
                <a:highlight>
                  <a:schemeClr val="lt1"/>
                </a:highlight>
                <a:latin typeface="Arial"/>
                <a:ea typeface="Arial"/>
                <a:cs typeface="Arial"/>
                <a:sym typeface="Arial"/>
              </a:rPr>
              <a:t>you'll enable game developers to improve educational games and further support the educators who use these games with dashboards and analytic tools.</a:t>
            </a:r>
            <a:r>
              <a:rPr lang="en">
                <a:highlight>
                  <a:schemeClr val="lt1"/>
                </a:highlight>
              </a:rPr>
              <a:t>”</a:t>
            </a:r>
            <a:endParaRPr>
              <a:highlight>
                <a:schemeClr val="lt1"/>
              </a:highlight>
            </a:endParaRPr>
          </a:p>
          <a:p>
            <a:pPr indent="0" lvl="0" marL="0" rtl="0" algn="l">
              <a:spcBef>
                <a:spcPts val="1200"/>
              </a:spcBef>
              <a:spcAft>
                <a:spcPts val="120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199" name="Google Shape;199;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https://www.kaggle.com/competitions/predict-student-performance-from-game-play/overview</a:t>
            </a:r>
            <a:endParaRPr/>
          </a:p>
          <a:p>
            <a:pPr indent="-342900" lvl="0" marL="457200" rtl="0" algn="l">
              <a:spcBef>
                <a:spcPts val="0"/>
              </a:spcBef>
              <a:spcAft>
                <a:spcPts val="0"/>
              </a:spcAft>
              <a:buSzPts val="1800"/>
              <a:buChar char="●"/>
            </a:pPr>
            <a:r>
              <a:rPr lang="en" u="sng">
                <a:solidFill>
                  <a:schemeClr val="hlink"/>
                </a:solidFill>
                <a:hlinkClick r:id="rId4"/>
              </a:rPr>
              <a:t>https://www.kaggle.com/code/cdeotte/xgboost-baseline-0-680</a:t>
            </a:r>
            <a:endParaRPr/>
          </a:p>
          <a:p>
            <a:pPr indent="-342900" lvl="0" marL="457200" rtl="0" algn="l">
              <a:spcBef>
                <a:spcPts val="0"/>
              </a:spcBef>
              <a:spcAft>
                <a:spcPts val="0"/>
              </a:spcAft>
              <a:buSzPts val="1800"/>
              <a:buChar char="●"/>
            </a:pPr>
            <a:r>
              <a:rPr lang="en" u="sng">
                <a:solidFill>
                  <a:schemeClr val="hlink"/>
                </a:solidFill>
                <a:hlinkClick r:id="rId5"/>
              </a:rPr>
              <a:t>https://xgboost.readthedocs.io/en/stable/python/index.html</a:t>
            </a:r>
            <a:endParaRPr/>
          </a:p>
          <a:p>
            <a:pPr indent="-342900" lvl="0" marL="457200" rtl="0" algn="l">
              <a:spcBef>
                <a:spcPts val="0"/>
              </a:spcBef>
              <a:spcAft>
                <a:spcPts val="0"/>
              </a:spcAft>
              <a:buSzPts val="1800"/>
              <a:buChar char="●"/>
            </a:pPr>
            <a:r>
              <a:rPr lang="en" u="sng">
                <a:solidFill>
                  <a:schemeClr val="hlink"/>
                </a:solidFill>
                <a:hlinkClick r:id="rId6"/>
              </a:rPr>
              <a:t>https://scikit-learn.org/stable/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387900" y="1489825"/>
            <a:ext cx="8368200" cy="2030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Along with the usual Leaderboard-High Score prizes typically given out with Kaggle challenges, a second leaderboard was created based on a submitted model’s </a:t>
            </a:r>
            <a:r>
              <a:rPr lang="en"/>
              <a:t>efficiency. The goal is to create the most effective, light weight model that can be used with as little carbon footprint as possible. The efficiency formula is given below, however this formula was not used during this experiment. However, the idea of picking the fastest/most efficient model very much is the focus. The goal of the efficiency formula is to minimize it.</a:t>
            </a:r>
            <a:endParaRPr/>
          </a:p>
        </p:txBody>
      </p:sp>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Goals</a:t>
            </a:r>
            <a:endParaRPr/>
          </a:p>
        </p:txBody>
      </p:sp>
      <p:pic>
        <p:nvPicPr>
          <p:cNvPr id="78" name="Google Shape;78;p15"/>
          <p:cNvPicPr preferRelativeResize="0"/>
          <p:nvPr/>
        </p:nvPicPr>
        <p:blipFill>
          <a:blip r:embed="rId3">
            <a:alphaModFix/>
          </a:blip>
          <a:stretch>
            <a:fillRect/>
          </a:stretch>
        </p:blipFill>
        <p:spPr>
          <a:xfrm>
            <a:off x="1957375" y="3756950"/>
            <a:ext cx="5229225" cy="514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84" name="Google Shape;84;p16"/>
          <p:cNvSpPr txBox="1"/>
          <p:nvPr>
            <p:ph idx="1" type="body"/>
          </p:nvPr>
        </p:nvSpPr>
        <p:spPr>
          <a:xfrm>
            <a:off x="177100" y="1482800"/>
            <a:ext cx="5043600" cy="347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4.72 GB Train / 659.86kB Test datasets</a:t>
            </a:r>
            <a:endParaRPr/>
          </a:p>
          <a:p>
            <a:pPr indent="-342900" lvl="0" marL="457200" rtl="0" algn="l">
              <a:spcBef>
                <a:spcPts val="0"/>
              </a:spcBef>
              <a:spcAft>
                <a:spcPts val="0"/>
              </a:spcAft>
              <a:buSzPts val="1800"/>
              <a:buChar char="●"/>
            </a:pPr>
            <a:r>
              <a:rPr lang="en"/>
              <a:t>Train dataset split into train.csv and train_labels.csv</a:t>
            </a:r>
            <a:endParaRPr/>
          </a:p>
          <a:p>
            <a:pPr indent="-342900" lvl="0" marL="457200" rtl="0" algn="l">
              <a:spcBef>
                <a:spcPts val="0"/>
              </a:spcBef>
              <a:spcAft>
                <a:spcPts val="0"/>
              </a:spcAft>
              <a:buSzPts val="1800"/>
              <a:buChar char="●"/>
            </a:pPr>
            <a:r>
              <a:rPr lang="en"/>
              <a:t> 20 cols / 26.3m rows</a:t>
            </a:r>
            <a:endParaRPr/>
          </a:p>
          <a:p>
            <a:pPr indent="-342900" lvl="0" marL="457200" rtl="0" algn="l">
              <a:spcBef>
                <a:spcPts val="0"/>
              </a:spcBef>
              <a:spcAft>
                <a:spcPts val="0"/>
              </a:spcAft>
              <a:buSzPts val="1800"/>
              <a:buChar char="●"/>
            </a:pPr>
            <a:r>
              <a:rPr lang="en"/>
              <a:t>Rows are broken up into blocks called sessions, and each session contains </a:t>
            </a:r>
            <a:r>
              <a:rPr lang="en"/>
              <a:t>every individual event that the player experienced during a given set of levels.</a:t>
            </a:r>
            <a:endParaRPr/>
          </a:p>
          <a:p>
            <a:pPr indent="-342900" lvl="0" marL="457200" rtl="0" algn="l">
              <a:spcBef>
                <a:spcPts val="0"/>
              </a:spcBef>
              <a:spcAft>
                <a:spcPts val="0"/>
              </a:spcAft>
              <a:buSzPts val="1800"/>
              <a:buChar char="●"/>
            </a:pPr>
            <a:r>
              <a:rPr lang="en"/>
              <a:t>Mix of categorical and quantitative data.</a:t>
            </a:r>
            <a:endParaRPr/>
          </a:p>
        </p:txBody>
      </p:sp>
      <p:pic>
        <p:nvPicPr>
          <p:cNvPr id="85" name="Google Shape;85;p16"/>
          <p:cNvPicPr preferRelativeResize="0"/>
          <p:nvPr/>
        </p:nvPicPr>
        <p:blipFill>
          <a:blip r:embed="rId3">
            <a:alphaModFix/>
          </a:blip>
          <a:stretch>
            <a:fillRect/>
          </a:stretch>
        </p:blipFill>
        <p:spPr>
          <a:xfrm>
            <a:off x="5006448" y="1419582"/>
            <a:ext cx="4078497" cy="152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387900" y="1489825"/>
            <a:ext cx="39264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Sessions are taken from level groups (“0-4”, “5-12”, “13-22”), with corresponding question pools (“1-3”, ”4-13”, “14-18”).</a:t>
            </a:r>
            <a:endParaRPr/>
          </a:p>
          <a:p>
            <a:pPr indent="-342900" lvl="0" marL="457200" rtl="0" algn="l">
              <a:spcBef>
                <a:spcPts val="0"/>
              </a:spcBef>
              <a:spcAft>
                <a:spcPts val="0"/>
              </a:spcAft>
              <a:buSzPts val="1800"/>
              <a:buChar char="●"/>
            </a:pPr>
            <a:r>
              <a:rPr lang="en"/>
              <a:t>t</a:t>
            </a:r>
            <a:r>
              <a:rPr lang="en"/>
              <a:t>rain_labels.csv lists every question answered individually from 1-18 per session.</a:t>
            </a:r>
            <a:endParaRPr/>
          </a:p>
        </p:txBody>
      </p:sp>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cont.</a:t>
            </a:r>
            <a:endParaRPr/>
          </a:p>
        </p:txBody>
      </p:sp>
      <p:pic>
        <p:nvPicPr>
          <p:cNvPr id="92" name="Google Shape;92;p17"/>
          <p:cNvPicPr preferRelativeResize="0"/>
          <p:nvPr/>
        </p:nvPicPr>
        <p:blipFill>
          <a:blip r:embed="rId3">
            <a:alphaModFix/>
          </a:blip>
          <a:stretch>
            <a:fillRect/>
          </a:stretch>
        </p:blipFill>
        <p:spPr>
          <a:xfrm>
            <a:off x="5412700" y="1510025"/>
            <a:ext cx="2590800" cy="3038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Preprocessing Goals</a:t>
            </a:r>
            <a:endParaRPr/>
          </a:p>
        </p:txBody>
      </p:sp>
      <p:sp>
        <p:nvSpPr>
          <p:cNvPr id="98" name="Google Shape;98;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
              <a:t>Dataset is large (4.72GB), so data has to be read and manipulated in chunks.</a:t>
            </a:r>
            <a:endParaRPr/>
          </a:p>
          <a:p>
            <a:pPr indent="-334327" lvl="0" marL="457200" rtl="0" algn="l">
              <a:lnSpc>
                <a:spcPct val="150000"/>
              </a:lnSpc>
              <a:spcBef>
                <a:spcPts val="0"/>
              </a:spcBef>
              <a:spcAft>
                <a:spcPts val="0"/>
              </a:spcAft>
              <a:buSzPct val="100000"/>
              <a:buChar char="●"/>
            </a:pPr>
            <a:r>
              <a:rPr lang="en"/>
              <a:t>Aggregate sessions to be </a:t>
            </a:r>
            <a:r>
              <a:rPr lang="en"/>
              <a:t>able to map train_labels to train’s level_groups.</a:t>
            </a:r>
            <a:endParaRPr/>
          </a:p>
          <a:p>
            <a:pPr indent="-310832" lvl="1" marL="914400" rtl="0" algn="l">
              <a:lnSpc>
                <a:spcPct val="150000"/>
              </a:lnSpc>
              <a:spcBef>
                <a:spcPts val="0"/>
              </a:spcBef>
              <a:spcAft>
                <a:spcPts val="0"/>
              </a:spcAft>
              <a:buSzPct val="100000"/>
              <a:buChar char="○"/>
            </a:pPr>
            <a:r>
              <a:rPr lang="en"/>
              <a:t>Feature engineer using pandas groupby DataFrame method to handle both qualitative and quantitative variable types.</a:t>
            </a:r>
            <a:endParaRPr/>
          </a:p>
          <a:p>
            <a:pPr indent="-334327" lvl="0" marL="457200" rtl="0" algn="l">
              <a:lnSpc>
                <a:spcPct val="150000"/>
              </a:lnSpc>
              <a:spcBef>
                <a:spcPts val="0"/>
              </a:spcBef>
              <a:spcAft>
                <a:spcPts val="0"/>
              </a:spcAft>
              <a:buSzPct val="100000"/>
              <a:buChar char="●"/>
            </a:pPr>
            <a:r>
              <a:rPr lang="en"/>
              <a:t>Scale / normalize data for potential PCA done in chunks defined by level_group to avoid outlying data.</a:t>
            </a:r>
            <a:endParaRPr/>
          </a:p>
          <a:p>
            <a:pPr indent="-334327" lvl="0" marL="457200" rtl="0" algn="l">
              <a:lnSpc>
                <a:spcPct val="150000"/>
              </a:lnSpc>
              <a:spcBef>
                <a:spcPts val="0"/>
              </a:spcBef>
              <a:spcAft>
                <a:spcPts val="0"/>
              </a:spcAft>
              <a:buSzPct val="100000"/>
              <a:buChar char="●"/>
            </a:pPr>
            <a:r>
              <a:rPr lang="en"/>
              <a:t>Construct 3 datasets:</a:t>
            </a:r>
            <a:endParaRPr/>
          </a:p>
          <a:p>
            <a:pPr indent="-310832" lvl="1" marL="914400" rtl="0" algn="l">
              <a:lnSpc>
                <a:spcPct val="150000"/>
              </a:lnSpc>
              <a:spcBef>
                <a:spcPts val="0"/>
              </a:spcBef>
              <a:spcAft>
                <a:spcPts val="0"/>
              </a:spcAft>
              <a:buSzPct val="100000"/>
              <a:buChar char="○"/>
            </a:pPr>
            <a:r>
              <a:rPr lang="en"/>
              <a:t>Z-scaled dataset with PCA for MultiC</a:t>
            </a:r>
            <a:endParaRPr/>
          </a:p>
          <a:p>
            <a:pPr indent="-310832" lvl="1" marL="914400" rtl="0" algn="l">
              <a:lnSpc>
                <a:spcPct val="150000"/>
              </a:lnSpc>
              <a:spcBef>
                <a:spcPts val="0"/>
              </a:spcBef>
              <a:spcAft>
                <a:spcPts val="0"/>
              </a:spcAft>
              <a:buSzPct val="100000"/>
              <a:buChar char="○"/>
            </a:pPr>
            <a:r>
              <a:rPr lang="en"/>
              <a:t>Z-scaled dataset with VIF for MultiC</a:t>
            </a:r>
            <a:endParaRPr/>
          </a:p>
          <a:p>
            <a:pPr indent="-310832" lvl="1" marL="914400" rtl="0" algn="l">
              <a:lnSpc>
                <a:spcPct val="150000"/>
              </a:lnSpc>
              <a:spcBef>
                <a:spcPts val="0"/>
              </a:spcBef>
              <a:spcAft>
                <a:spcPts val="0"/>
              </a:spcAft>
              <a:buSzPct val="100000"/>
              <a:buChar char="○"/>
            </a:pPr>
            <a:r>
              <a:rPr lang="en"/>
              <a:t>Min-max scaled dataset with MultiC unaccounted for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
        <p:nvSpPr>
          <p:cNvPr id="104" name="Google Shape;104;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20 cols that included the level group and session id, 31 cols are created using pandas aggregate “groupby” method for DataFrames.</a:t>
            </a:r>
            <a:endParaRPr/>
          </a:p>
          <a:p>
            <a:pPr indent="-342900" lvl="0" marL="457200" rtl="0" algn="l">
              <a:spcBef>
                <a:spcPts val="0"/>
              </a:spcBef>
              <a:spcAft>
                <a:spcPts val="0"/>
              </a:spcAft>
              <a:buSzPts val="1800"/>
              <a:buChar char="●"/>
            </a:pPr>
            <a:r>
              <a:rPr lang="en"/>
              <a:t>In the projects “processpipline.py” and its respective </a:t>
            </a:r>
            <a:r>
              <a:rPr lang="en"/>
              <a:t>class</a:t>
            </a:r>
            <a:r>
              <a:rPr lang="en"/>
              <a:t>, the mangled method __feature_engineer separates the </a:t>
            </a:r>
            <a:r>
              <a:rPr lang="en"/>
              <a:t>events into categorical, numerical, and events categories.</a:t>
            </a:r>
            <a:endParaRPr/>
          </a:p>
          <a:p>
            <a:pPr indent="-317500" lvl="1" marL="914400" rtl="0" algn="l">
              <a:spcBef>
                <a:spcPts val="0"/>
              </a:spcBef>
              <a:spcAft>
                <a:spcPts val="0"/>
              </a:spcAft>
              <a:buSzPts val="1400"/>
              <a:buChar char="○"/>
            </a:pPr>
            <a:r>
              <a:rPr lang="en"/>
              <a:t>Categorical variables are summed by the number of time unique categories appear across a level_group / session to create a new variable</a:t>
            </a:r>
            <a:endParaRPr/>
          </a:p>
          <a:p>
            <a:pPr indent="-317500" lvl="1" marL="914400" rtl="0" algn="l">
              <a:spcBef>
                <a:spcPts val="0"/>
              </a:spcBef>
              <a:spcAft>
                <a:spcPts val="0"/>
              </a:spcAft>
              <a:buSzPts val="1400"/>
              <a:buChar char="○"/>
            </a:pPr>
            <a:r>
              <a:rPr lang="en"/>
              <a:t>Numerical values have their mean and standard deviations taken to create two new variables</a:t>
            </a:r>
            <a:endParaRPr/>
          </a:p>
          <a:p>
            <a:pPr indent="-317500" lvl="1" marL="914400" rtl="0" algn="l">
              <a:spcBef>
                <a:spcPts val="0"/>
              </a:spcBef>
              <a:spcAft>
                <a:spcPts val="0"/>
              </a:spcAft>
              <a:buSzPts val="1400"/>
              <a:buChar char="○"/>
            </a:pPr>
            <a:r>
              <a:rPr lang="en"/>
              <a:t>Event categories, as well as the elapsed_time variables are summed to create new variables.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Engineering cont.</a:t>
            </a:r>
            <a:endParaRPr/>
          </a:p>
        </p:txBody>
      </p:sp>
      <p:sp>
        <p:nvSpPr>
          <p:cNvPr id="110" name="Google Shape;110;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a:t>
            </a:r>
            <a:r>
              <a:rPr lang="en"/>
              <a:t> this new dataset, every row represents one level_group per session. With this, models trained for questions that belong to specific level_groups can be trained using their proper, associated data.</a:t>
            </a:r>
            <a:endParaRPr/>
          </a:p>
        </p:txBody>
      </p:sp>
      <p:pic>
        <p:nvPicPr>
          <p:cNvPr id="111" name="Google Shape;111;p20"/>
          <p:cNvPicPr preferRelativeResize="0"/>
          <p:nvPr/>
        </p:nvPicPr>
        <p:blipFill>
          <a:blip r:embed="rId3">
            <a:alphaModFix/>
          </a:blip>
          <a:stretch>
            <a:fillRect/>
          </a:stretch>
        </p:blipFill>
        <p:spPr>
          <a:xfrm>
            <a:off x="2056792" y="2698200"/>
            <a:ext cx="5030409" cy="222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Visualizations</a:t>
            </a:r>
            <a:endParaRPr/>
          </a:p>
        </p:txBody>
      </p:sp>
      <p:pic>
        <p:nvPicPr>
          <p:cNvPr id="117" name="Google Shape;117;p21"/>
          <p:cNvPicPr preferRelativeResize="0"/>
          <p:nvPr/>
        </p:nvPicPr>
        <p:blipFill>
          <a:blip r:embed="rId3">
            <a:alphaModFix/>
          </a:blip>
          <a:stretch>
            <a:fillRect/>
          </a:stretch>
        </p:blipFill>
        <p:spPr>
          <a:xfrm>
            <a:off x="387900" y="1641799"/>
            <a:ext cx="2283200" cy="1859925"/>
          </a:xfrm>
          <a:prstGeom prst="rect">
            <a:avLst/>
          </a:prstGeom>
          <a:noFill/>
          <a:ln>
            <a:noFill/>
          </a:ln>
        </p:spPr>
      </p:pic>
      <p:pic>
        <p:nvPicPr>
          <p:cNvPr id="118" name="Google Shape;118;p21"/>
          <p:cNvPicPr preferRelativeResize="0"/>
          <p:nvPr/>
        </p:nvPicPr>
        <p:blipFill>
          <a:blip r:embed="rId4">
            <a:alphaModFix/>
          </a:blip>
          <a:stretch>
            <a:fillRect/>
          </a:stretch>
        </p:blipFill>
        <p:spPr>
          <a:xfrm>
            <a:off x="3402605" y="1641800"/>
            <a:ext cx="2338794" cy="1859925"/>
          </a:xfrm>
          <a:prstGeom prst="rect">
            <a:avLst/>
          </a:prstGeom>
          <a:noFill/>
          <a:ln>
            <a:noFill/>
          </a:ln>
        </p:spPr>
      </p:pic>
      <p:pic>
        <p:nvPicPr>
          <p:cNvPr id="119" name="Google Shape;119;p21"/>
          <p:cNvPicPr preferRelativeResize="0"/>
          <p:nvPr/>
        </p:nvPicPr>
        <p:blipFill>
          <a:blip r:embed="rId5">
            <a:alphaModFix/>
          </a:blip>
          <a:stretch>
            <a:fillRect/>
          </a:stretch>
        </p:blipFill>
        <p:spPr>
          <a:xfrm>
            <a:off x="6378837" y="1641787"/>
            <a:ext cx="2377263" cy="1859925"/>
          </a:xfrm>
          <a:prstGeom prst="rect">
            <a:avLst/>
          </a:prstGeom>
          <a:noFill/>
          <a:ln>
            <a:noFill/>
          </a:ln>
        </p:spPr>
      </p:pic>
      <p:sp>
        <p:nvSpPr>
          <p:cNvPr id="120" name="Google Shape;120;p21"/>
          <p:cNvSpPr txBox="1"/>
          <p:nvPr/>
        </p:nvSpPr>
        <p:spPr>
          <a:xfrm>
            <a:off x="731950" y="3738175"/>
            <a:ext cx="159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No scaling Histogram for level_std in the 0-4 level_group</a:t>
            </a:r>
            <a:endParaRPr>
              <a:solidFill>
                <a:schemeClr val="dk1"/>
              </a:solidFill>
              <a:latin typeface="Roboto"/>
              <a:ea typeface="Roboto"/>
              <a:cs typeface="Roboto"/>
              <a:sym typeface="Roboto"/>
            </a:endParaRPr>
          </a:p>
        </p:txBody>
      </p:sp>
      <p:sp>
        <p:nvSpPr>
          <p:cNvPr id="121" name="Google Shape;121;p21"/>
          <p:cNvSpPr txBox="1"/>
          <p:nvPr/>
        </p:nvSpPr>
        <p:spPr>
          <a:xfrm>
            <a:off x="3774450" y="3738175"/>
            <a:ext cx="159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min-max</a:t>
            </a:r>
            <a:r>
              <a:rPr lang="en">
                <a:solidFill>
                  <a:schemeClr val="dk1"/>
                </a:solidFill>
                <a:latin typeface="Roboto"/>
                <a:ea typeface="Roboto"/>
                <a:cs typeface="Roboto"/>
                <a:sym typeface="Roboto"/>
              </a:rPr>
              <a:t> scaling Histogram for level_std in the 0-4 level_group</a:t>
            </a:r>
            <a:endParaRPr>
              <a:solidFill>
                <a:schemeClr val="dk1"/>
              </a:solidFill>
              <a:latin typeface="Roboto"/>
              <a:ea typeface="Roboto"/>
              <a:cs typeface="Roboto"/>
              <a:sym typeface="Roboto"/>
            </a:endParaRPr>
          </a:p>
        </p:txBody>
      </p:sp>
      <p:sp>
        <p:nvSpPr>
          <p:cNvPr id="122" name="Google Shape;122;p21"/>
          <p:cNvSpPr txBox="1"/>
          <p:nvPr/>
        </p:nvSpPr>
        <p:spPr>
          <a:xfrm>
            <a:off x="6816950" y="3738175"/>
            <a:ext cx="151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Z-score scaling Histogram for level_std in the 0-4 level_group</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