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2" r:id="rId7"/>
    <p:sldId id="261" r:id="rId8"/>
    <p:sldId id="264" r:id="rId9"/>
    <p:sldId id="268" r:id="rId10"/>
    <p:sldId id="269" r:id="rId11"/>
    <p:sldId id="263" r:id="rId12"/>
    <p:sldId id="267" r:id="rId13"/>
    <p:sldId id="278" r:id="rId14"/>
    <p:sldId id="279" r:id="rId15"/>
    <p:sldId id="273" r:id="rId16"/>
    <p:sldId id="277" r:id="rId17"/>
    <p:sldId id="275" r:id="rId18"/>
    <p:sldId id="276" r:id="rId19"/>
    <p:sldId id="272" r:id="rId20"/>
    <p:sldId id="282"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p:restoredTop sz="94632"/>
  </p:normalViewPr>
  <p:slideViewPr>
    <p:cSldViewPr snapToGrid="0">
      <p:cViewPr varScale="1">
        <p:scale>
          <a:sx n="102" d="100"/>
          <a:sy n="102"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36448-EB1E-6D44-9E1B-7F4B313C62C4}"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1EF3C-A5E2-E449-82D5-14C0F2680B75}" type="slidenum">
              <a:rPr lang="en-US" smtClean="0"/>
              <a:t>‹#›</a:t>
            </a:fld>
            <a:endParaRPr lang="en-US"/>
          </a:p>
        </p:txBody>
      </p:sp>
    </p:spTree>
    <p:extLst>
      <p:ext uri="{BB962C8B-B14F-4D97-AF65-F5344CB8AC3E}">
        <p14:creationId xmlns:p14="http://schemas.microsoft.com/office/powerpoint/2010/main" val="25599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Histogram using </a:t>
            </a:r>
            <a:r>
              <a:rPr lang="en-US" dirty="0" err="1"/>
              <a:t>X_train</a:t>
            </a:r>
            <a:r>
              <a:rPr lang="en-US" dirty="0"/>
              <a:t> Data</a:t>
            </a:r>
          </a:p>
        </p:txBody>
      </p:sp>
      <p:sp>
        <p:nvSpPr>
          <p:cNvPr id="4" name="Slide Number Placeholder 3"/>
          <p:cNvSpPr>
            <a:spLocks noGrp="1"/>
          </p:cNvSpPr>
          <p:nvPr>
            <p:ph type="sldNum" sz="quarter" idx="5"/>
          </p:nvPr>
        </p:nvSpPr>
        <p:spPr/>
        <p:txBody>
          <a:bodyPr/>
          <a:lstStyle/>
          <a:p>
            <a:fld id="{ECA1EF3C-A5E2-E449-82D5-14C0F2680B75}" type="slidenum">
              <a:rPr lang="en-US" smtClean="0"/>
              <a:t>5</a:t>
            </a:fld>
            <a:endParaRPr lang="en-US"/>
          </a:p>
        </p:txBody>
      </p:sp>
    </p:spTree>
    <p:extLst>
      <p:ext uri="{BB962C8B-B14F-4D97-AF65-F5344CB8AC3E}">
        <p14:creationId xmlns:p14="http://schemas.microsoft.com/office/powerpoint/2010/main" val="120801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Statistics</a:t>
            </a:r>
          </a:p>
        </p:txBody>
      </p:sp>
      <p:sp>
        <p:nvSpPr>
          <p:cNvPr id="4" name="Slide Number Placeholder 3"/>
          <p:cNvSpPr>
            <a:spLocks noGrp="1"/>
          </p:cNvSpPr>
          <p:nvPr>
            <p:ph type="sldNum" sz="quarter" idx="5"/>
          </p:nvPr>
        </p:nvSpPr>
        <p:spPr/>
        <p:txBody>
          <a:bodyPr/>
          <a:lstStyle/>
          <a:p>
            <a:fld id="{ECA1EF3C-A5E2-E449-82D5-14C0F2680B75}" type="slidenum">
              <a:rPr lang="en-US" smtClean="0"/>
              <a:t>6</a:t>
            </a:fld>
            <a:endParaRPr lang="en-US"/>
          </a:p>
        </p:txBody>
      </p:sp>
    </p:spTree>
    <p:extLst>
      <p:ext uri="{BB962C8B-B14F-4D97-AF65-F5344CB8AC3E}">
        <p14:creationId xmlns:p14="http://schemas.microsoft.com/office/powerpoint/2010/main" val="130931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Matrix</a:t>
            </a:r>
          </a:p>
        </p:txBody>
      </p:sp>
      <p:sp>
        <p:nvSpPr>
          <p:cNvPr id="4" name="Slide Number Placeholder 3"/>
          <p:cNvSpPr>
            <a:spLocks noGrp="1"/>
          </p:cNvSpPr>
          <p:nvPr>
            <p:ph type="sldNum" sz="quarter" idx="5"/>
          </p:nvPr>
        </p:nvSpPr>
        <p:spPr/>
        <p:txBody>
          <a:bodyPr/>
          <a:lstStyle/>
          <a:p>
            <a:fld id="{ECA1EF3C-A5E2-E449-82D5-14C0F2680B75}" type="slidenum">
              <a:rPr lang="en-US" smtClean="0"/>
              <a:t>7</a:t>
            </a:fld>
            <a:endParaRPr lang="en-US"/>
          </a:p>
        </p:txBody>
      </p:sp>
    </p:spTree>
    <p:extLst>
      <p:ext uri="{BB962C8B-B14F-4D97-AF65-F5344CB8AC3E}">
        <p14:creationId xmlns:p14="http://schemas.microsoft.com/office/powerpoint/2010/main" val="14884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A1EF3C-A5E2-E449-82D5-14C0F2680B75}" type="slidenum">
              <a:rPr lang="en-US" smtClean="0"/>
              <a:t>17</a:t>
            </a:fld>
            <a:endParaRPr lang="en-US"/>
          </a:p>
        </p:txBody>
      </p:sp>
    </p:spTree>
    <p:extLst>
      <p:ext uri="{BB962C8B-B14F-4D97-AF65-F5344CB8AC3E}">
        <p14:creationId xmlns:p14="http://schemas.microsoft.com/office/powerpoint/2010/main" val="20655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CA0-47F5-DCBD-6AE1-0BBD228DC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DCBA2B-DF27-2561-EC4B-51A6BAB13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0F1785-F63B-573F-B580-F1DE61308B0F}"/>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5" name="Footer Placeholder 4">
            <a:extLst>
              <a:ext uri="{FF2B5EF4-FFF2-40B4-BE49-F238E27FC236}">
                <a16:creationId xmlns:a16="http://schemas.microsoft.com/office/drawing/2014/main" id="{5350FE1B-D8CD-B6ED-BE0A-B0F10CDA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3C8DF-85D9-51DD-F454-F28DAB3F21A6}"/>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81466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7283-693D-157B-C2F9-C5B81392A5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48A2B1-F071-13F9-0900-647EF892C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88DF9-F216-E4A9-0617-9878BDF81272}"/>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5" name="Footer Placeholder 4">
            <a:extLst>
              <a:ext uri="{FF2B5EF4-FFF2-40B4-BE49-F238E27FC236}">
                <a16:creationId xmlns:a16="http://schemas.microsoft.com/office/drawing/2014/main" id="{124BE273-F82B-92A6-EBBF-F1EE539E9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8E712-AB1A-F6D3-1B0E-9CAAAD35C7E6}"/>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37015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B6449-ABB4-8694-78F7-3C21183748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E85AA-DA77-85E9-0980-BF72C45C9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79F40-68F7-7061-D476-0F903BBD2AFB}"/>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5" name="Footer Placeholder 4">
            <a:extLst>
              <a:ext uri="{FF2B5EF4-FFF2-40B4-BE49-F238E27FC236}">
                <a16:creationId xmlns:a16="http://schemas.microsoft.com/office/drawing/2014/main" id="{DB47429C-1321-5B53-AE74-90CA88FCB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E2BF9-4150-B523-F2D3-BC65FBD177FA}"/>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388677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7496-8166-40C9-1F1F-4912A89F8D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C9CE5-E740-DDD6-062B-C7EA4F610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93699-154E-5CE5-D81F-261CB4D8DA91}"/>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5" name="Footer Placeholder 4">
            <a:extLst>
              <a:ext uri="{FF2B5EF4-FFF2-40B4-BE49-F238E27FC236}">
                <a16:creationId xmlns:a16="http://schemas.microsoft.com/office/drawing/2014/main" id="{1A51EBEA-FDFB-49BD-E8C0-2291DB2BB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5D439-6E96-671C-CEAC-5BE3DB35D440}"/>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100277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82D5-E1DD-D46C-6AF5-783FEDCF11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A6C6-8377-6733-820C-A8CA31BF11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806BB-506E-067B-EEAB-F542DDFE89F1}"/>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5" name="Footer Placeholder 4">
            <a:extLst>
              <a:ext uri="{FF2B5EF4-FFF2-40B4-BE49-F238E27FC236}">
                <a16:creationId xmlns:a16="http://schemas.microsoft.com/office/drawing/2014/main" id="{1345085D-F54C-26C4-BC4D-A336875BF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C3CF-439C-004B-A865-C8323D33EB28}"/>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225159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79D6-1DFD-775A-F90C-BE2C2C65B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7BF05-4840-1C2F-C5AE-26FEAC90B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333C06-B2CC-97D4-2002-4AF1FBA65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BAA49-D0FF-8CF7-23A7-D9EC11099A9E}"/>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6" name="Footer Placeholder 5">
            <a:extLst>
              <a:ext uri="{FF2B5EF4-FFF2-40B4-BE49-F238E27FC236}">
                <a16:creationId xmlns:a16="http://schemas.microsoft.com/office/drawing/2014/main" id="{816FB1C1-0BC9-FD64-5B24-1341CD914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0DC9C-B03F-8255-4D2B-DBAA9B9669F9}"/>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243194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2607-54F1-A160-A1F4-EB9F06DB1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F4B7F-15D7-4DAF-DA78-6973ECF43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BB5D9-2E7B-2B9B-2E79-7C2C2B582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E57BA4-8771-34D0-8B4E-84D34CDF7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4E7FF-3141-BA0E-460A-1C870B4650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E1A826-2319-F3F8-4F24-5D38FE533244}"/>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8" name="Footer Placeholder 7">
            <a:extLst>
              <a:ext uri="{FF2B5EF4-FFF2-40B4-BE49-F238E27FC236}">
                <a16:creationId xmlns:a16="http://schemas.microsoft.com/office/drawing/2014/main" id="{B44A9A84-21E2-0DC9-3270-1244D204C9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2C7E5A-0F5D-CD1C-E5A8-02EFEF910E47}"/>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170733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02A6-1574-778F-DEB5-FD5EBFA46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735EE-1221-25E9-06D4-1EE59F2ECC69}"/>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4" name="Footer Placeholder 3">
            <a:extLst>
              <a:ext uri="{FF2B5EF4-FFF2-40B4-BE49-F238E27FC236}">
                <a16:creationId xmlns:a16="http://schemas.microsoft.com/office/drawing/2014/main" id="{AE337DB5-35EF-9ECD-C043-9D430218B9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09A0-597F-ED79-26FA-E0D5C6DBA365}"/>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115662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743273-E895-22AD-DF9C-66D61445AFAF}"/>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3" name="Footer Placeholder 2">
            <a:extLst>
              <a:ext uri="{FF2B5EF4-FFF2-40B4-BE49-F238E27FC236}">
                <a16:creationId xmlns:a16="http://schemas.microsoft.com/office/drawing/2014/main" id="{E6499F66-7388-1AC8-EC8E-F532B72636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BC86B6-1DD7-2D4B-833F-C46E4C370D0A}"/>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289444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22AC-51CD-0752-C7A1-AA7955A48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DF369-9345-0378-9D34-016D2C051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03A2E5-CE88-58D4-1CC9-C886C02D5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55818-74A0-B084-4F4F-14A4DEB2E059}"/>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6" name="Footer Placeholder 5">
            <a:extLst>
              <a:ext uri="{FF2B5EF4-FFF2-40B4-BE49-F238E27FC236}">
                <a16:creationId xmlns:a16="http://schemas.microsoft.com/office/drawing/2014/main" id="{AC6708AC-B4EB-7AA5-4ADE-548045EAE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81500-9C60-D871-8B2F-BD2A81E20184}"/>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38124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05B9-7EEB-3783-EAA5-D3F4E94B4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33424B-F71C-00D2-A7E4-C13FA3B0F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12F2D-912F-2580-442C-711978A58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EDD38-F427-E761-706B-F0FA4F48518E}"/>
              </a:ext>
            </a:extLst>
          </p:cNvPr>
          <p:cNvSpPr>
            <a:spLocks noGrp="1"/>
          </p:cNvSpPr>
          <p:nvPr>
            <p:ph type="dt" sz="half" idx="10"/>
          </p:nvPr>
        </p:nvSpPr>
        <p:spPr/>
        <p:txBody>
          <a:bodyPr/>
          <a:lstStyle/>
          <a:p>
            <a:fld id="{1864EE4C-CFFE-EF45-89F2-7342E02D3BB7}" type="datetimeFigureOut">
              <a:rPr lang="en-US" smtClean="0"/>
              <a:t>4/28/23</a:t>
            </a:fld>
            <a:endParaRPr lang="en-US"/>
          </a:p>
        </p:txBody>
      </p:sp>
      <p:sp>
        <p:nvSpPr>
          <p:cNvPr id="6" name="Footer Placeholder 5">
            <a:extLst>
              <a:ext uri="{FF2B5EF4-FFF2-40B4-BE49-F238E27FC236}">
                <a16:creationId xmlns:a16="http://schemas.microsoft.com/office/drawing/2014/main" id="{2AF76F76-AF0D-FFA5-F6CC-EEC462E5C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443FC-816C-0385-C00C-0C32931B82A6}"/>
              </a:ext>
            </a:extLst>
          </p:cNvPr>
          <p:cNvSpPr>
            <a:spLocks noGrp="1"/>
          </p:cNvSpPr>
          <p:nvPr>
            <p:ph type="sldNum" sz="quarter" idx="12"/>
          </p:nvPr>
        </p:nvSpPr>
        <p:spPr/>
        <p:txBody>
          <a:bodyPr/>
          <a:lstStyle/>
          <a:p>
            <a:fld id="{6C8E4915-E7CA-734E-8165-6E6C338D69B6}" type="slidenum">
              <a:rPr lang="en-US" smtClean="0"/>
              <a:t>‹#›</a:t>
            </a:fld>
            <a:endParaRPr lang="en-US"/>
          </a:p>
        </p:txBody>
      </p:sp>
    </p:spTree>
    <p:extLst>
      <p:ext uri="{BB962C8B-B14F-4D97-AF65-F5344CB8AC3E}">
        <p14:creationId xmlns:p14="http://schemas.microsoft.com/office/powerpoint/2010/main" val="100337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C86DC6-E529-1901-E217-BFC9F294F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A0C75-54E7-3F8C-DBA8-73AF765D7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C20E5-30B3-0B8D-E467-01323A468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4EE4C-CFFE-EF45-89F2-7342E02D3BB7}" type="datetimeFigureOut">
              <a:rPr lang="en-US" smtClean="0"/>
              <a:t>4/28/23</a:t>
            </a:fld>
            <a:endParaRPr lang="en-US"/>
          </a:p>
        </p:txBody>
      </p:sp>
      <p:sp>
        <p:nvSpPr>
          <p:cNvPr id="5" name="Footer Placeholder 4">
            <a:extLst>
              <a:ext uri="{FF2B5EF4-FFF2-40B4-BE49-F238E27FC236}">
                <a16:creationId xmlns:a16="http://schemas.microsoft.com/office/drawing/2014/main" id="{F262FE82-E29D-A91D-6965-197F304B7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7E8ACC-8161-8B0D-0AE4-0CFF02D59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E4915-E7CA-734E-8165-6E6C338D69B6}" type="slidenum">
              <a:rPr lang="en-US" smtClean="0"/>
              <a:t>‹#›</a:t>
            </a:fld>
            <a:endParaRPr lang="en-US"/>
          </a:p>
        </p:txBody>
      </p:sp>
    </p:spTree>
    <p:extLst>
      <p:ext uri="{BB962C8B-B14F-4D97-AF65-F5344CB8AC3E}">
        <p14:creationId xmlns:p14="http://schemas.microsoft.com/office/powerpoint/2010/main" val="367778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thedevastator/exploring-risk-factors-for-cardiovascular-diseas" TargetMode="External"/><Relationship Id="rId1" Type="http://schemas.openxmlformats.org/officeDocument/2006/relationships/slideLayout" Target="../slideLayouts/slideLayout4.xml"/><Relationship Id="rId4" Type="http://schemas.openxmlformats.org/officeDocument/2006/relationships/hyperlink" Target="https://www.medijournalshub.com/article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ata-flair.training/blogs/dimensionality-reduction-tutorial/" TargetMode="External"/><Relationship Id="rId2" Type="http://schemas.openxmlformats.org/officeDocument/2006/relationships/hyperlink" Target="https://www.upgrad.com/blog/top-dimensionality-reduction-techniques-for-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C857-FE69-D844-5B1F-1B185D564DE0}"/>
              </a:ext>
            </a:extLst>
          </p:cNvPr>
          <p:cNvSpPr>
            <a:spLocks noGrp="1"/>
          </p:cNvSpPr>
          <p:nvPr>
            <p:ph type="ctrTitle"/>
          </p:nvPr>
        </p:nvSpPr>
        <p:spPr>
          <a:xfrm>
            <a:off x="1524000" y="1122362"/>
            <a:ext cx="9144000" cy="3699019"/>
          </a:xfrm>
        </p:spPr>
        <p:txBody>
          <a:bodyPr>
            <a:noAutofit/>
          </a:bodyPr>
          <a:lstStyle/>
          <a:p>
            <a:r>
              <a:rPr lang="en-US" sz="7200" b="1" dirty="0">
                <a:ln w="28575">
                  <a:solidFill>
                    <a:srgbClr val="C00000"/>
                  </a:solidFill>
                </a:ln>
                <a:solidFill>
                  <a:schemeClr val="accent1"/>
                </a:solidFill>
                <a:latin typeface="Zapfino" panose="03030300040707070C03" pitchFamily="66" charset="77"/>
              </a:rPr>
              <a:t>Cardiovascular</a:t>
            </a:r>
          </a:p>
        </p:txBody>
      </p:sp>
      <p:sp>
        <p:nvSpPr>
          <p:cNvPr id="3" name="Subtitle 2">
            <a:extLst>
              <a:ext uri="{FF2B5EF4-FFF2-40B4-BE49-F238E27FC236}">
                <a16:creationId xmlns:a16="http://schemas.microsoft.com/office/drawing/2014/main" id="{17B5A808-95C2-9F69-6F22-C120C09C7DF0}"/>
              </a:ext>
            </a:extLst>
          </p:cNvPr>
          <p:cNvSpPr>
            <a:spLocks noGrp="1"/>
          </p:cNvSpPr>
          <p:nvPr>
            <p:ph type="subTitle" idx="1"/>
          </p:nvPr>
        </p:nvSpPr>
        <p:spPr>
          <a:xfrm>
            <a:off x="1524000" y="4821382"/>
            <a:ext cx="9144000" cy="436418"/>
          </a:xfrm>
        </p:spPr>
        <p:txBody>
          <a:bodyPr/>
          <a:lstStyle/>
          <a:p>
            <a:r>
              <a:rPr lang="en-US" dirty="0">
                <a:latin typeface="Gabriola" pitchFamily="82" charset="0"/>
              </a:rPr>
              <a:t>Maria Noori</a:t>
            </a:r>
          </a:p>
        </p:txBody>
      </p:sp>
    </p:spTree>
    <p:extLst>
      <p:ext uri="{BB962C8B-B14F-4D97-AF65-F5344CB8AC3E}">
        <p14:creationId xmlns:p14="http://schemas.microsoft.com/office/powerpoint/2010/main" val="95804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19E3-E459-660F-8EAC-F7A620F723BE}"/>
              </a:ext>
            </a:extLst>
          </p:cNvPr>
          <p:cNvSpPr>
            <a:spLocks noGrp="1"/>
          </p:cNvSpPr>
          <p:nvPr>
            <p:ph type="title"/>
          </p:nvPr>
        </p:nvSpPr>
        <p:spPr>
          <a:xfrm>
            <a:off x="7050740" y="1661006"/>
            <a:ext cx="5091953" cy="1325563"/>
          </a:xfrm>
        </p:spPr>
        <p:txBody>
          <a:bodyPr/>
          <a:lstStyle/>
          <a:p>
            <a:pPr algn="ctr"/>
            <a:r>
              <a:rPr lang="en-US" dirty="0"/>
              <a:t>PCA </a:t>
            </a:r>
            <a:br>
              <a:rPr lang="en-US" dirty="0"/>
            </a:br>
            <a:r>
              <a:rPr lang="en-US" dirty="0"/>
              <a:t>(Logistic Regression)</a:t>
            </a:r>
          </a:p>
        </p:txBody>
      </p:sp>
      <p:sp>
        <p:nvSpPr>
          <p:cNvPr id="5" name="TextBox 4">
            <a:extLst>
              <a:ext uri="{FF2B5EF4-FFF2-40B4-BE49-F238E27FC236}">
                <a16:creationId xmlns:a16="http://schemas.microsoft.com/office/drawing/2014/main" id="{E4C1DFBA-39BF-FA0B-77CA-8CEBFE46B500}"/>
              </a:ext>
            </a:extLst>
          </p:cNvPr>
          <p:cNvSpPr txBox="1"/>
          <p:nvPr/>
        </p:nvSpPr>
        <p:spPr>
          <a:xfrm>
            <a:off x="7523629" y="3871431"/>
            <a:ext cx="4146177" cy="523220"/>
          </a:xfrm>
          <a:prstGeom prst="rect">
            <a:avLst/>
          </a:prstGeom>
          <a:noFill/>
        </p:spPr>
        <p:txBody>
          <a:bodyPr wrap="square">
            <a:spAutoFit/>
          </a:bodyPr>
          <a:lstStyle/>
          <a:p>
            <a:r>
              <a:rPr lang="en-US" sz="2800" dirty="0"/>
              <a:t>Accuracy: 0.824 (0.034)</a:t>
            </a:r>
          </a:p>
        </p:txBody>
      </p:sp>
      <p:pic>
        <p:nvPicPr>
          <p:cNvPr id="2050" name="Picture 2">
            <a:extLst>
              <a:ext uri="{FF2B5EF4-FFF2-40B4-BE49-F238E27FC236}">
                <a16:creationId xmlns:a16="http://schemas.microsoft.com/office/drawing/2014/main" id="{2FEF6583-24BF-4C5E-BAFF-CA5A39171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961" y="1368866"/>
            <a:ext cx="6454588" cy="433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30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A47947-20D1-8A7F-976F-00B58C2D6F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953" y="1494501"/>
            <a:ext cx="5858768" cy="38689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C7DF9C-A82E-FEC6-DD37-86D2C78DC3CD}"/>
              </a:ext>
            </a:extLst>
          </p:cNvPr>
          <p:cNvSpPr txBox="1"/>
          <p:nvPr/>
        </p:nvSpPr>
        <p:spPr>
          <a:xfrm>
            <a:off x="6992471" y="2890391"/>
            <a:ext cx="4643718" cy="1077218"/>
          </a:xfrm>
          <a:prstGeom prst="rect">
            <a:avLst/>
          </a:prstGeom>
          <a:noFill/>
        </p:spPr>
        <p:txBody>
          <a:bodyPr wrap="square">
            <a:spAutoFit/>
          </a:bodyPr>
          <a:lstStyle/>
          <a:p>
            <a:r>
              <a:rPr lang="en-US" sz="3200" dirty="0"/>
              <a:t>RF train accuracy: 1.000 </a:t>
            </a:r>
          </a:p>
          <a:p>
            <a:r>
              <a:rPr lang="en-US" sz="3200" dirty="0"/>
              <a:t>RF test accuracy: 0.722</a:t>
            </a:r>
          </a:p>
        </p:txBody>
      </p:sp>
    </p:spTree>
    <p:extLst>
      <p:ext uri="{BB962C8B-B14F-4D97-AF65-F5344CB8AC3E}">
        <p14:creationId xmlns:p14="http://schemas.microsoft.com/office/powerpoint/2010/main" val="298087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3B7F-DC99-E268-24BF-07B9653C0662}"/>
              </a:ext>
            </a:extLst>
          </p:cNvPr>
          <p:cNvSpPr>
            <a:spLocks noGrp="1"/>
          </p:cNvSpPr>
          <p:nvPr>
            <p:ph type="title"/>
          </p:nvPr>
        </p:nvSpPr>
        <p:spPr/>
        <p:txBody>
          <a:bodyPr/>
          <a:lstStyle/>
          <a:p>
            <a:r>
              <a:rPr lang="en-US" dirty="0"/>
              <a:t>Decision Tree</a:t>
            </a:r>
          </a:p>
        </p:txBody>
      </p:sp>
      <p:pic>
        <p:nvPicPr>
          <p:cNvPr id="3074" name="Picture 2">
            <a:extLst>
              <a:ext uri="{FF2B5EF4-FFF2-40B4-BE49-F238E27FC236}">
                <a16:creationId xmlns:a16="http://schemas.microsoft.com/office/drawing/2014/main" id="{70C175B7-00BA-7801-4D45-5D8B03F2D1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690" y="2105626"/>
            <a:ext cx="5921829" cy="3919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7F1F64-F47E-391B-B9F4-3199CDA3EA48}"/>
              </a:ext>
            </a:extLst>
          </p:cNvPr>
          <p:cNvSpPr txBox="1"/>
          <p:nvPr/>
        </p:nvSpPr>
        <p:spPr>
          <a:xfrm>
            <a:off x="6544235" y="2496233"/>
            <a:ext cx="4809565" cy="2308324"/>
          </a:xfrm>
          <a:prstGeom prst="rect">
            <a:avLst/>
          </a:prstGeom>
          <a:noFill/>
        </p:spPr>
        <p:txBody>
          <a:bodyPr wrap="square">
            <a:spAutoFit/>
          </a:bodyPr>
          <a:lstStyle/>
          <a:p>
            <a:r>
              <a:rPr lang="en-US" sz="3600" dirty="0"/>
              <a:t>Train data accuracy: 1.0 </a:t>
            </a:r>
          </a:p>
          <a:p>
            <a:endParaRPr lang="en-US" sz="3600" dirty="0"/>
          </a:p>
          <a:p>
            <a:r>
              <a:rPr lang="en-US" sz="3600" dirty="0"/>
              <a:t>Test data accuracy: 0.9925238095238095</a:t>
            </a:r>
          </a:p>
        </p:txBody>
      </p:sp>
    </p:spTree>
    <p:extLst>
      <p:ext uri="{BB962C8B-B14F-4D97-AF65-F5344CB8AC3E}">
        <p14:creationId xmlns:p14="http://schemas.microsoft.com/office/powerpoint/2010/main" val="71736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Dimensionality Reduction in kdb+ | KX">
            <a:extLst>
              <a:ext uri="{FF2B5EF4-FFF2-40B4-BE49-F238E27FC236}">
                <a16:creationId xmlns:a16="http://schemas.microsoft.com/office/drawing/2014/main" id="{658A1C44-D676-7261-2D8D-E6853FD8061F}"/>
              </a:ext>
            </a:extLst>
          </p:cNvPr>
          <p:cNvPicPr>
            <a:picLocks noChangeAspect="1" noChangeArrowheads="1"/>
          </p:cNvPicPr>
          <p:nvPr/>
        </p:nvPicPr>
        <p:blipFill rotWithShape="1">
          <a:blip r:embed="rId2">
            <a:alphaModFix amt="44000"/>
            <a:extLst>
              <a:ext uri="{28A0092B-C50C-407E-A947-70E740481C1C}">
                <a14:useLocalDpi xmlns:a14="http://schemas.microsoft.com/office/drawing/2010/main" val="0"/>
              </a:ext>
            </a:extLst>
          </a:blip>
          <a:srcRect t="7799" b="779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4547BF-4F6C-E54A-1D55-9537C80BD8C7}"/>
              </a:ext>
            </a:extLst>
          </p:cNvPr>
          <p:cNvSpPr>
            <a:spLocks noGrp="1"/>
          </p:cNvSpPr>
          <p:nvPr>
            <p:ph type="title"/>
          </p:nvPr>
        </p:nvSpPr>
        <p:spPr>
          <a:xfrm>
            <a:off x="679076" y="536668"/>
            <a:ext cx="10833847" cy="5784663"/>
          </a:xfrm>
        </p:spPr>
        <p:txBody>
          <a:bodyPr>
            <a:normAutofit fontScale="90000"/>
          </a:bodyPr>
          <a:lstStyle/>
          <a:p>
            <a:pPr algn="ctr"/>
            <a:r>
              <a:rPr lang="en-US" sz="13800" dirty="0">
                <a:ln w="28575">
                  <a:solidFill>
                    <a:schemeClr val="tx1"/>
                  </a:solidFill>
                  <a:prstDash val="solid"/>
                </a:ln>
                <a:gradFill>
                  <a:gsLst>
                    <a:gs pos="22000">
                      <a:schemeClr val="accent6"/>
                    </a:gs>
                    <a:gs pos="100000">
                      <a:srgbClr val="C00000"/>
                    </a:gs>
                    <a:gs pos="0">
                      <a:schemeClr val="accent1"/>
                    </a:gs>
                    <a:gs pos="74000">
                      <a:schemeClr val="accent2"/>
                    </a:gs>
                    <a:gs pos="52000">
                      <a:schemeClr val="accent4"/>
                    </a:gs>
                  </a:gsLst>
                  <a:lin ang="5400000" scaled="1"/>
                </a:gradFill>
                <a:effectLst>
                  <a:outerShdw dist="38100" dir="2700000" algn="bl" rotWithShape="0">
                    <a:schemeClr val="accent5"/>
                  </a:outerShdw>
                </a:effectLst>
                <a:latin typeface="Gabriola" pitchFamily="82" charset="0"/>
              </a:rPr>
              <a:t>Dimensionality Reduction Techniques </a:t>
            </a:r>
            <a:endParaRPr lang="en-US" sz="13800" dirty="0">
              <a:ln>
                <a:solidFill>
                  <a:schemeClr val="tx1"/>
                </a:solidFill>
              </a:ln>
              <a:gradFill>
                <a:gsLst>
                  <a:gs pos="22000">
                    <a:schemeClr val="accent6"/>
                  </a:gs>
                  <a:gs pos="100000">
                    <a:srgbClr val="C00000"/>
                  </a:gs>
                  <a:gs pos="0">
                    <a:schemeClr val="accent1"/>
                  </a:gs>
                  <a:gs pos="74000">
                    <a:schemeClr val="accent2"/>
                  </a:gs>
                  <a:gs pos="52000">
                    <a:schemeClr val="accent4"/>
                  </a:gs>
                </a:gsLst>
                <a:lin ang="5400000" scaled="1"/>
              </a:gradFill>
            </a:endParaRPr>
          </a:p>
        </p:txBody>
      </p:sp>
    </p:spTree>
    <p:extLst>
      <p:ext uri="{BB962C8B-B14F-4D97-AF65-F5344CB8AC3E}">
        <p14:creationId xmlns:p14="http://schemas.microsoft.com/office/powerpoint/2010/main" val="3467258526"/>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8723" pathEditMode="relative" ptsTypes="AA">
                                      <p:cBhvr>
                                        <p:cTn id="6" dur="30000" fill="hold"/>
                                        <p:tgtEl>
                                          <p:spTgt spid="614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14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8723 L 0.11878 0.0617" pathEditMode="relative" ptsTypes="AA">
                                      <p:cBhvr>
                                        <p:cTn id="11" dur="30000" fill="hold"/>
                                        <p:tgtEl>
                                          <p:spTgt spid="614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11878 0.0617 L 0.24922 0.00124" pathEditMode="relative" ptsTypes="AA">
                                      <p:cBhvr>
                                        <p:cTn id="14" dur="30000" fill="hold"/>
                                        <p:tgtEl>
                                          <p:spTgt spid="614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4922 0.00124 L -0.24922 0.3074" pathEditMode="relative" ptsTypes="AA">
                                      <p:cBhvr>
                                        <p:cTn id="17" dur="30000" fill="hold"/>
                                        <p:tgtEl>
                                          <p:spTgt spid="614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074 L 0 0" pathEditMode="relative" ptsTypes="AA">
                                      <p:cBhvr>
                                        <p:cTn id="20" dur="30000" fill="hold"/>
                                        <p:tgtEl>
                                          <p:spTgt spid="6146"/>
                                        </p:tgtEl>
                                        <p:attrNameLst>
                                          <p:attrName>ppt_x</p:attrName>
                                          <p:attrName>ppt_y</p:attrName>
                                        </p:attrNameLst>
                                      </p:cBhvr>
                                    </p:animMotion>
                                  </p:childTnLst>
                                </p:cTn>
                              </p:par>
                              <p:par>
                                <p:cTn id="21" presetID="6" presetClass="emph" presetSubtype="0" accel="50000" decel="50000" fill="hold" nodeType="withEffect">
                                  <p:stCondLst>
                                    <p:cond delay="5000"/>
                                  </p:stCondLst>
                                  <p:childTnLst>
                                    <p:animScale>
                                      <p:cBhvr>
                                        <p:cTn id="22" dur="30000" fill="hold"/>
                                        <p:tgtEl>
                                          <p:spTgt spid="6146"/>
                                        </p:tgtEl>
                                      </p:cBhvr>
                                      <p:by x="150000" y="150000"/>
                                      <p:to x="100000" y="100000"/>
                                    </p:animScale>
                                  </p:childTnLst>
                                </p:cTn>
                              </p:par>
                            </p:childTnLst>
                          </p:cTn>
                        </p:par>
                        <p:par>
                          <p:cTn id="23" fill="hold">
                            <p:stCondLst>
                              <p:cond delay="170000"/>
                            </p:stCondLst>
                            <p:childTnLst>
                              <p:par>
                                <p:cTn id="24" presetID="0" presetClass="path" presetSubtype="0" accel="50000" decel="50000" fill="hold" nodeType="afterEffect">
                                  <p:stCondLst>
                                    <p:cond delay="0"/>
                                  </p:stCondLst>
                                  <p:childTnLst>
                                    <p:animMotion origin="layout" path="M 0 0 L 0 0" pathEditMode="relative" ptsTypes="AA">
                                      <p:cBhvr>
                                        <p:cTn id="25" dur="5000" fill="hold"/>
                                        <p:tgtEl>
                                          <p:spTgt spid="6146"/>
                                        </p:tgtEl>
                                        <p:attrNameLst>
                                          <p:attrName>ppt_x</p:attrName>
                                          <p:attrName>ppt_y</p:attrName>
                                        </p:attrNameLst>
                                      </p:cBhvr>
                                    </p:animMotion>
                                  </p:childTnLst>
                                </p:cTn>
                              </p:par>
                            </p:childTnLst>
                          </p:cTn>
                        </p:par>
                      </p:childTnLst>
                    </p:cTn>
                  </p:par>
                </p:childTnLst>
              </p:cTn>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705C-66EE-6C8B-8C5D-C35463E1651F}"/>
              </a:ext>
            </a:extLst>
          </p:cNvPr>
          <p:cNvSpPr>
            <a:spLocks noGrp="1"/>
          </p:cNvSpPr>
          <p:nvPr>
            <p:ph type="title"/>
          </p:nvPr>
        </p:nvSpPr>
        <p:spPr>
          <a:xfrm>
            <a:off x="293802" y="3429000"/>
            <a:ext cx="4023120" cy="2641064"/>
          </a:xfrm>
        </p:spPr>
        <p:txBody>
          <a:bodyPr>
            <a:normAutofit/>
          </a:bodyPr>
          <a:lstStyle/>
          <a:p>
            <a:pPr algn="ctr"/>
            <a:r>
              <a:rPr lang="en-US" sz="5400" i="0" dirty="0">
                <a:solidFill>
                  <a:srgbClr val="303133"/>
                </a:solidFill>
                <a:effectLst/>
                <a:latin typeface="Gabriola" pitchFamily="82" charset="0"/>
              </a:rPr>
              <a:t>The Curse of Dimensionality</a:t>
            </a:r>
            <a:endParaRPr lang="en-US" sz="5400" dirty="0">
              <a:latin typeface="Gabriola" pitchFamily="82" charset="0"/>
            </a:endParaRPr>
          </a:p>
        </p:txBody>
      </p:sp>
      <p:sp>
        <p:nvSpPr>
          <p:cNvPr id="3" name="Content Placeholder 2">
            <a:extLst>
              <a:ext uri="{FF2B5EF4-FFF2-40B4-BE49-F238E27FC236}">
                <a16:creationId xmlns:a16="http://schemas.microsoft.com/office/drawing/2014/main" id="{C0C7DA4B-0A63-DF16-AE78-D10B4D333118}"/>
              </a:ext>
            </a:extLst>
          </p:cNvPr>
          <p:cNvSpPr>
            <a:spLocks noGrp="1"/>
          </p:cNvSpPr>
          <p:nvPr>
            <p:ph idx="1"/>
          </p:nvPr>
        </p:nvSpPr>
        <p:spPr>
          <a:xfrm>
            <a:off x="663388" y="555813"/>
            <a:ext cx="10936934" cy="1908333"/>
          </a:xfrm>
        </p:spPr>
        <p:txBody>
          <a:bodyPr>
            <a:normAutofit/>
          </a:bodyPr>
          <a:lstStyle/>
          <a:p>
            <a:pPr algn="l"/>
            <a:r>
              <a:rPr lang="en-US" sz="4000" b="0" i="0" dirty="0">
                <a:solidFill>
                  <a:srgbClr val="000000"/>
                </a:solidFill>
                <a:effectLst/>
                <a:latin typeface="Gabriola" pitchFamily="82" charset="0"/>
              </a:rPr>
              <a:t>The curse of dimensionality is a phenomenon that arises when you work (analyze and visualize) with data in high-dimensional spaces that do not exist in low-dimensional spaces. </a:t>
            </a:r>
          </a:p>
          <a:p>
            <a:endParaRPr lang="en-US" sz="4000" dirty="0">
              <a:latin typeface="Gabriola" pitchFamily="82" charset="0"/>
            </a:endParaRPr>
          </a:p>
        </p:txBody>
      </p:sp>
      <p:pic>
        <p:nvPicPr>
          <p:cNvPr id="9218" name="Picture 2" descr="page3image19536592">
            <a:extLst>
              <a:ext uri="{FF2B5EF4-FFF2-40B4-BE49-F238E27FC236}">
                <a16:creationId xmlns:a16="http://schemas.microsoft.com/office/drawing/2014/main" id="{6766EEBE-A0F6-534D-675E-E584CAB60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632" y="2375648"/>
            <a:ext cx="7139980" cy="41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7FB1E-781F-2899-71B1-8D6E85060551}"/>
              </a:ext>
            </a:extLst>
          </p:cNvPr>
          <p:cNvSpPr>
            <a:spLocks noGrp="1"/>
          </p:cNvSpPr>
          <p:nvPr>
            <p:ph type="title"/>
          </p:nvPr>
        </p:nvSpPr>
        <p:spPr>
          <a:xfrm>
            <a:off x="725083" y="365125"/>
            <a:ext cx="3868767" cy="2038936"/>
          </a:xfrm>
        </p:spPr>
        <p:txBody>
          <a:bodyPr>
            <a:normAutofit/>
          </a:bodyPr>
          <a:lstStyle/>
          <a:p>
            <a:pPr algn="ctr"/>
            <a:r>
              <a:rPr lang="en-US" sz="5400" dirty="0">
                <a:latin typeface="Gabriola" pitchFamily="82" charset="0"/>
              </a:rPr>
              <a:t>Dimensionality Reduction</a:t>
            </a:r>
          </a:p>
        </p:txBody>
      </p:sp>
      <p:sp>
        <p:nvSpPr>
          <p:cNvPr id="3" name="Content Placeholder 2">
            <a:extLst>
              <a:ext uri="{FF2B5EF4-FFF2-40B4-BE49-F238E27FC236}">
                <a16:creationId xmlns:a16="http://schemas.microsoft.com/office/drawing/2014/main" id="{B1FB70D4-F793-05E1-21C4-4403C07E5F0F}"/>
              </a:ext>
            </a:extLst>
          </p:cNvPr>
          <p:cNvSpPr>
            <a:spLocks noGrp="1"/>
          </p:cNvSpPr>
          <p:nvPr>
            <p:ph idx="1"/>
          </p:nvPr>
        </p:nvSpPr>
        <p:spPr>
          <a:xfrm>
            <a:off x="5318934" y="485944"/>
            <a:ext cx="6478620" cy="5886111"/>
          </a:xfrm>
        </p:spPr>
        <p:txBody>
          <a:bodyPr>
            <a:normAutofit/>
          </a:bodyPr>
          <a:lstStyle/>
          <a:p>
            <a:r>
              <a:rPr lang="en-US" sz="3200" dirty="0">
                <a:latin typeface="Gabriola" pitchFamily="82" charset="0"/>
              </a:rPr>
              <a:t>D</a:t>
            </a:r>
            <a:r>
              <a:rPr lang="en-US" sz="3200" i="0" dirty="0">
                <a:effectLst/>
                <a:latin typeface="Gabriola" pitchFamily="82" charset="0"/>
              </a:rPr>
              <a:t>imensionality reduction refers to the technique of reducing the dimension of a data feature set.</a:t>
            </a:r>
          </a:p>
          <a:p>
            <a:r>
              <a:rPr lang="en-US" sz="3200" i="0" dirty="0">
                <a:effectLst/>
                <a:latin typeface="Gabriola" pitchFamily="82" charset="0"/>
              </a:rPr>
              <a:t>Dimensionality reduction techniques can be categorized into two broad categories:</a:t>
            </a:r>
          </a:p>
          <a:p>
            <a:pPr lvl="1"/>
            <a:r>
              <a:rPr lang="en-US" sz="3200" dirty="0">
                <a:latin typeface="Gabriola" pitchFamily="82" charset="0"/>
              </a:rPr>
              <a:t>Feature Selection (three strategies)</a:t>
            </a:r>
          </a:p>
          <a:p>
            <a:pPr lvl="2"/>
            <a:r>
              <a:rPr lang="en-US" sz="3200" dirty="0">
                <a:latin typeface="Gabriola" pitchFamily="82" charset="0"/>
              </a:rPr>
              <a:t>Filter strategy</a:t>
            </a:r>
          </a:p>
          <a:p>
            <a:pPr lvl="2"/>
            <a:r>
              <a:rPr lang="en-US" sz="3200" dirty="0">
                <a:latin typeface="Gabriola" pitchFamily="82" charset="0"/>
              </a:rPr>
              <a:t>Wrapper strategy </a:t>
            </a:r>
          </a:p>
          <a:p>
            <a:pPr lvl="2"/>
            <a:r>
              <a:rPr lang="en-US" sz="3200" dirty="0">
                <a:latin typeface="Gabriola" pitchFamily="82" charset="0"/>
              </a:rPr>
              <a:t>Embedded strategy </a:t>
            </a:r>
          </a:p>
          <a:p>
            <a:pPr lvl="1"/>
            <a:r>
              <a:rPr lang="en-US" sz="3200" dirty="0">
                <a:latin typeface="Gabriola" pitchFamily="82" charset="0"/>
              </a:rPr>
              <a:t>Feature Extraction</a:t>
            </a:r>
          </a:p>
          <a:p>
            <a:pPr lvl="2"/>
            <a:r>
              <a:rPr lang="en-US" sz="3200" dirty="0">
                <a:latin typeface="Gabriola" pitchFamily="82" charset="0"/>
              </a:rPr>
              <a:t>feature projection (conversion from high to lower dimension)</a:t>
            </a:r>
          </a:p>
        </p:txBody>
      </p:sp>
      <p:pic>
        <p:nvPicPr>
          <p:cNvPr id="4098" name="Picture 2" descr="Introduction to Dimensionality Reduction - GeeksforGeeks">
            <a:extLst>
              <a:ext uri="{FF2B5EF4-FFF2-40B4-BE49-F238E27FC236}">
                <a16:creationId xmlns:a16="http://schemas.microsoft.com/office/drawing/2014/main" id="{9109C483-BAC1-F4DD-2B0D-FD90F8A67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786"/>
          <a:stretch/>
        </p:blipFill>
        <p:spPr bwMode="auto">
          <a:xfrm>
            <a:off x="537882" y="2712915"/>
            <a:ext cx="4781052" cy="32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77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0DBEA6-1666-5EA3-B03B-45C111C960BE}"/>
              </a:ext>
            </a:extLst>
          </p:cNvPr>
          <p:cNvSpPr>
            <a:spLocks noGrp="1"/>
          </p:cNvSpPr>
          <p:nvPr>
            <p:ph type="title"/>
          </p:nvPr>
        </p:nvSpPr>
        <p:spPr/>
        <p:txBody>
          <a:bodyPr>
            <a:normAutofit/>
          </a:bodyPr>
          <a:lstStyle/>
          <a:p>
            <a:r>
              <a:rPr lang="en-US" sz="5400" dirty="0">
                <a:latin typeface="Gabriola" pitchFamily="82" charset="0"/>
              </a:rPr>
              <a:t>Dimension Reduction Methods</a:t>
            </a:r>
          </a:p>
        </p:txBody>
      </p:sp>
      <p:sp>
        <p:nvSpPr>
          <p:cNvPr id="3" name="Content Placeholder 2">
            <a:extLst>
              <a:ext uri="{FF2B5EF4-FFF2-40B4-BE49-F238E27FC236}">
                <a16:creationId xmlns:a16="http://schemas.microsoft.com/office/drawing/2014/main" id="{E6F9483E-DFC3-4598-0434-B373F030D745}"/>
              </a:ext>
            </a:extLst>
          </p:cNvPr>
          <p:cNvSpPr>
            <a:spLocks noGrp="1"/>
          </p:cNvSpPr>
          <p:nvPr>
            <p:ph sz="half" idx="1"/>
          </p:nvPr>
        </p:nvSpPr>
        <p:spPr>
          <a:xfrm>
            <a:off x="676840" y="2187389"/>
            <a:ext cx="5849470" cy="3989574"/>
          </a:xfrm>
        </p:spPr>
        <p:txBody>
          <a:bodyPr>
            <a:noAutofit/>
          </a:bodyPr>
          <a:lstStyle/>
          <a:p>
            <a:pPr marL="463550" indent="-463550">
              <a:buFont typeface="Courier New" panose="02070309020205020404" pitchFamily="49" charset="0"/>
              <a:buChar char="o"/>
            </a:pPr>
            <a:r>
              <a:rPr lang="en-US" sz="3200" i="0" dirty="0">
                <a:solidFill>
                  <a:srgbClr val="303133"/>
                </a:solidFill>
                <a:effectLst/>
                <a:latin typeface="Gabriola" pitchFamily="82" charset="0"/>
              </a:rPr>
              <a:t>Principal Component Analysis (PCA)</a:t>
            </a:r>
          </a:p>
          <a:p>
            <a:pPr marL="463550" indent="-463550">
              <a:buFont typeface="Courier New" panose="02070309020205020404" pitchFamily="49" charset="0"/>
              <a:buChar char="o"/>
            </a:pPr>
            <a:r>
              <a:rPr lang="en-US" sz="3200" i="0" dirty="0">
                <a:solidFill>
                  <a:srgbClr val="303133"/>
                </a:solidFill>
                <a:effectLst/>
                <a:latin typeface="Gabriola" pitchFamily="82" charset="0"/>
              </a:rPr>
              <a:t>Non-negative matrix factorization (NMF)</a:t>
            </a:r>
          </a:p>
          <a:p>
            <a:pPr marL="463550" indent="-463550">
              <a:buFont typeface="Courier New" panose="02070309020205020404" pitchFamily="49" charset="0"/>
              <a:buChar char="o"/>
            </a:pPr>
            <a:r>
              <a:rPr lang="en-US" sz="3200" i="0" dirty="0">
                <a:solidFill>
                  <a:srgbClr val="303133"/>
                </a:solidFill>
                <a:effectLst/>
                <a:latin typeface="Gabriola" pitchFamily="82" charset="0"/>
              </a:rPr>
              <a:t>Linear discriminant analysis (LDA)</a:t>
            </a:r>
          </a:p>
          <a:p>
            <a:pPr marL="463550" indent="-463550">
              <a:buFont typeface="Courier New" panose="02070309020205020404" pitchFamily="49" charset="0"/>
              <a:buChar char="o"/>
            </a:pPr>
            <a:r>
              <a:rPr lang="en-US" sz="3200" i="0" dirty="0">
                <a:solidFill>
                  <a:srgbClr val="303133"/>
                </a:solidFill>
                <a:effectLst/>
                <a:latin typeface="Gabriola" pitchFamily="82" charset="0"/>
              </a:rPr>
              <a:t>Generalized discriminant analysis (GDA)</a:t>
            </a:r>
          </a:p>
          <a:p>
            <a:pPr marL="463550" indent="-463550">
              <a:buFont typeface="Courier New" panose="02070309020205020404" pitchFamily="49" charset="0"/>
              <a:buChar char="o"/>
            </a:pPr>
            <a:r>
              <a:rPr lang="en-US" sz="3200" i="0" dirty="0">
                <a:solidFill>
                  <a:srgbClr val="303133"/>
                </a:solidFill>
                <a:effectLst/>
                <a:latin typeface="Gabriola" pitchFamily="82" charset="0"/>
              </a:rPr>
              <a:t>Missing Values Ratio</a:t>
            </a:r>
          </a:p>
        </p:txBody>
      </p:sp>
      <p:sp>
        <p:nvSpPr>
          <p:cNvPr id="5" name="Content Placeholder 4">
            <a:extLst>
              <a:ext uri="{FF2B5EF4-FFF2-40B4-BE49-F238E27FC236}">
                <a16:creationId xmlns:a16="http://schemas.microsoft.com/office/drawing/2014/main" id="{F13309CB-436C-3D0E-E3B3-61F142409A81}"/>
              </a:ext>
            </a:extLst>
          </p:cNvPr>
          <p:cNvSpPr>
            <a:spLocks noGrp="1"/>
          </p:cNvSpPr>
          <p:nvPr>
            <p:ph sz="half" idx="2"/>
          </p:nvPr>
        </p:nvSpPr>
        <p:spPr>
          <a:xfrm>
            <a:off x="6795246" y="2187387"/>
            <a:ext cx="4666128" cy="3989575"/>
          </a:xfrm>
        </p:spPr>
        <p:txBody>
          <a:bodyPr>
            <a:normAutofit/>
          </a:bodyPr>
          <a:lstStyle/>
          <a:p>
            <a:pPr marL="463550" indent="-463550">
              <a:buFont typeface="Courier New" panose="02070309020205020404" pitchFamily="49" charset="0"/>
              <a:buChar char="o"/>
            </a:pPr>
            <a:r>
              <a:rPr lang="en-US" sz="3200" i="0" dirty="0">
                <a:solidFill>
                  <a:srgbClr val="303133"/>
                </a:solidFill>
                <a:effectLst/>
                <a:latin typeface="Gabriola" pitchFamily="82" charset="0"/>
              </a:rPr>
              <a:t>Low Variance Filter</a:t>
            </a:r>
          </a:p>
          <a:p>
            <a:pPr marL="463550" indent="-463550">
              <a:buFont typeface="Courier New" panose="02070309020205020404" pitchFamily="49" charset="0"/>
              <a:buChar char="o"/>
            </a:pPr>
            <a:r>
              <a:rPr lang="en-US" sz="3200" i="0" dirty="0">
                <a:solidFill>
                  <a:srgbClr val="303133"/>
                </a:solidFill>
                <a:effectLst/>
                <a:latin typeface="Gabriola" pitchFamily="82" charset="0"/>
              </a:rPr>
              <a:t>High Correlation Filter</a:t>
            </a:r>
          </a:p>
          <a:p>
            <a:pPr marL="463550" indent="-463550">
              <a:buFont typeface="Courier New" panose="02070309020205020404" pitchFamily="49" charset="0"/>
              <a:buChar char="o"/>
            </a:pPr>
            <a:r>
              <a:rPr lang="en-US" sz="3200" i="0" dirty="0">
                <a:solidFill>
                  <a:srgbClr val="303133"/>
                </a:solidFill>
                <a:effectLst/>
                <a:latin typeface="Gabriola" pitchFamily="82" charset="0"/>
              </a:rPr>
              <a:t>Backward Feature Elimination</a:t>
            </a:r>
          </a:p>
          <a:p>
            <a:pPr marL="463550" indent="-463550">
              <a:buFont typeface="Courier New" panose="02070309020205020404" pitchFamily="49" charset="0"/>
              <a:buChar char="o"/>
            </a:pPr>
            <a:r>
              <a:rPr lang="en-US" sz="3200" i="0" dirty="0">
                <a:solidFill>
                  <a:srgbClr val="303133"/>
                </a:solidFill>
                <a:effectLst/>
                <a:latin typeface="Gabriola" pitchFamily="82" charset="0"/>
              </a:rPr>
              <a:t>Forward Feature Construction</a:t>
            </a:r>
          </a:p>
          <a:p>
            <a:pPr marL="463550" indent="-463550">
              <a:buFont typeface="Courier New" panose="02070309020205020404" pitchFamily="49" charset="0"/>
              <a:buChar char="o"/>
            </a:pPr>
            <a:r>
              <a:rPr lang="en-US" sz="3200" i="0" dirty="0">
                <a:solidFill>
                  <a:srgbClr val="303133"/>
                </a:solidFill>
                <a:effectLst/>
                <a:latin typeface="Gabriola" pitchFamily="82" charset="0"/>
              </a:rPr>
              <a:t>Random Forests</a:t>
            </a:r>
          </a:p>
        </p:txBody>
      </p:sp>
    </p:spTree>
    <p:extLst>
      <p:ext uri="{BB962C8B-B14F-4D97-AF65-F5344CB8AC3E}">
        <p14:creationId xmlns:p14="http://schemas.microsoft.com/office/powerpoint/2010/main" val="252188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04B0-84B6-C0D6-F2FC-32865D3B2F12}"/>
              </a:ext>
            </a:extLst>
          </p:cNvPr>
          <p:cNvSpPr>
            <a:spLocks noGrp="1"/>
          </p:cNvSpPr>
          <p:nvPr>
            <p:ph type="title"/>
          </p:nvPr>
        </p:nvSpPr>
        <p:spPr>
          <a:xfrm>
            <a:off x="466166" y="1005634"/>
            <a:ext cx="5934634" cy="1325563"/>
          </a:xfrm>
        </p:spPr>
        <p:txBody>
          <a:bodyPr>
            <a:normAutofit/>
          </a:bodyPr>
          <a:lstStyle/>
          <a:p>
            <a:pPr algn="ctr"/>
            <a:r>
              <a:rPr lang="en-US" sz="3600" dirty="0">
                <a:latin typeface="Gabriola" pitchFamily="82" charset="0"/>
              </a:rPr>
              <a:t>Why is it important to use dimensional reduction techniques:</a:t>
            </a:r>
          </a:p>
        </p:txBody>
      </p:sp>
      <p:sp>
        <p:nvSpPr>
          <p:cNvPr id="3" name="Content Placeholder 2">
            <a:extLst>
              <a:ext uri="{FF2B5EF4-FFF2-40B4-BE49-F238E27FC236}">
                <a16:creationId xmlns:a16="http://schemas.microsoft.com/office/drawing/2014/main" id="{222A2C91-2E8D-4B42-50DA-8D66F95DDDC8}"/>
              </a:ext>
            </a:extLst>
          </p:cNvPr>
          <p:cNvSpPr>
            <a:spLocks noGrp="1"/>
          </p:cNvSpPr>
          <p:nvPr>
            <p:ph idx="1"/>
          </p:nvPr>
        </p:nvSpPr>
        <p:spPr>
          <a:xfrm>
            <a:off x="466166" y="3428999"/>
            <a:ext cx="11062446" cy="2747963"/>
          </a:xfrm>
        </p:spPr>
        <p:txBody>
          <a:bodyPr>
            <a:normAutofit/>
          </a:bodyPr>
          <a:lstStyle/>
          <a:p>
            <a:r>
              <a:rPr lang="en-US" sz="3600" dirty="0">
                <a:latin typeface="Gabriola" pitchFamily="82" charset="0"/>
              </a:rPr>
              <a:t>It is hard to visualize the training dataset and work on it.</a:t>
            </a:r>
          </a:p>
          <a:p>
            <a:r>
              <a:rPr lang="en-US" sz="3600" dirty="0">
                <a:latin typeface="Gabriola" pitchFamily="82" charset="0"/>
              </a:rPr>
              <a:t>Many variables are correlated.</a:t>
            </a:r>
          </a:p>
          <a:p>
            <a:r>
              <a:rPr lang="en-US" sz="3600" b="0" i="0" dirty="0">
                <a:solidFill>
                  <a:srgbClr val="000000"/>
                </a:solidFill>
                <a:effectLst/>
                <a:latin typeface="Gabriola" pitchFamily="82" charset="0"/>
              </a:rPr>
              <a:t>When training a ML model in a large dataset, it will result in an overfitted model that fails to perform well on real data.</a:t>
            </a:r>
            <a:endParaRPr lang="en-US" sz="3600" dirty="0">
              <a:latin typeface="Gabriola" pitchFamily="82" charset="0"/>
            </a:endParaRPr>
          </a:p>
        </p:txBody>
      </p:sp>
      <p:pic>
        <p:nvPicPr>
          <p:cNvPr id="7172" name="Picture 4" descr="Chapter 8 Unsupervised learning: dimensionality reduction | Bioinformatics">
            <a:extLst>
              <a:ext uri="{FF2B5EF4-FFF2-40B4-BE49-F238E27FC236}">
                <a16:creationId xmlns:a16="http://schemas.microsoft.com/office/drawing/2014/main" id="{D6DAAB94-70B1-3BB2-410A-F7F0FE072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602" y="848376"/>
            <a:ext cx="4840010" cy="242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77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E532-BEA4-9381-C784-5BA2FD4B79FA}"/>
              </a:ext>
            </a:extLst>
          </p:cNvPr>
          <p:cNvSpPr>
            <a:spLocks noGrp="1"/>
          </p:cNvSpPr>
          <p:nvPr>
            <p:ph type="title"/>
          </p:nvPr>
        </p:nvSpPr>
        <p:spPr>
          <a:xfrm>
            <a:off x="8659907" y="500062"/>
            <a:ext cx="2911286" cy="1325563"/>
          </a:xfrm>
        </p:spPr>
        <p:txBody>
          <a:bodyPr>
            <a:normAutofit/>
          </a:bodyPr>
          <a:lstStyle/>
          <a:p>
            <a:r>
              <a:rPr lang="en-US" sz="6000" dirty="0">
                <a:latin typeface="Gabriola" pitchFamily="82" charset="0"/>
              </a:rPr>
              <a:t>Benefits:</a:t>
            </a:r>
          </a:p>
        </p:txBody>
      </p:sp>
      <p:sp>
        <p:nvSpPr>
          <p:cNvPr id="3" name="Content Placeholder 2">
            <a:extLst>
              <a:ext uri="{FF2B5EF4-FFF2-40B4-BE49-F238E27FC236}">
                <a16:creationId xmlns:a16="http://schemas.microsoft.com/office/drawing/2014/main" id="{2DBE897C-D490-588D-9447-A54B6A268A80}"/>
              </a:ext>
            </a:extLst>
          </p:cNvPr>
          <p:cNvSpPr>
            <a:spLocks noGrp="1"/>
          </p:cNvSpPr>
          <p:nvPr>
            <p:ph idx="1"/>
          </p:nvPr>
        </p:nvSpPr>
        <p:spPr>
          <a:xfrm>
            <a:off x="412376" y="500062"/>
            <a:ext cx="7978589" cy="5676901"/>
          </a:xfrm>
        </p:spPr>
        <p:txBody>
          <a:bodyPr>
            <a:normAutofit/>
          </a:bodyPr>
          <a:lstStyle/>
          <a:p>
            <a:pPr algn="l">
              <a:buFont typeface="Arial" panose="020B0604020202020204" pitchFamily="34" charset="0"/>
              <a:buChar char="•"/>
            </a:pPr>
            <a:r>
              <a:rPr lang="en-US" sz="3600" b="0" i="0" dirty="0">
                <a:solidFill>
                  <a:srgbClr val="303133"/>
                </a:solidFill>
                <a:effectLst/>
                <a:latin typeface="Gabriola" pitchFamily="82" charset="0"/>
              </a:rPr>
              <a:t>It eliminates noise and redundant features.</a:t>
            </a:r>
          </a:p>
          <a:p>
            <a:pPr algn="l">
              <a:buFont typeface="Arial" panose="020B0604020202020204" pitchFamily="34" charset="0"/>
              <a:buChar char="•"/>
            </a:pPr>
            <a:r>
              <a:rPr lang="en-US" sz="3600" b="0" i="0" dirty="0">
                <a:solidFill>
                  <a:srgbClr val="303133"/>
                </a:solidFill>
                <a:effectLst/>
                <a:latin typeface="Gabriola" pitchFamily="82" charset="0"/>
              </a:rPr>
              <a:t>It helps improve the model’s accuracy and performance.</a:t>
            </a:r>
          </a:p>
          <a:p>
            <a:pPr algn="l">
              <a:buFont typeface="Arial" panose="020B0604020202020204" pitchFamily="34" charset="0"/>
              <a:buChar char="•"/>
            </a:pPr>
            <a:r>
              <a:rPr lang="en-US" sz="3600" b="0" i="0" dirty="0">
                <a:solidFill>
                  <a:srgbClr val="303133"/>
                </a:solidFill>
                <a:effectLst/>
                <a:latin typeface="Gabriola" pitchFamily="82" charset="0"/>
              </a:rPr>
              <a:t>It facilitates the usage of algorithms that are unfit for more substantial dimensions.</a:t>
            </a:r>
          </a:p>
          <a:p>
            <a:pPr algn="l">
              <a:buFont typeface="Arial" panose="020B0604020202020204" pitchFamily="34" charset="0"/>
              <a:buChar char="•"/>
            </a:pPr>
            <a:r>
              <a:rPr lang="en-US" sz="3600" b="0" i="0" dirty="0">
                <a:solidFill>
                  <a:srgbClr val="303133"/>
                </a:solidFill>
                <a:effectLst/>
                <a:latin typeface="Gabriola" pitchFamily="82" charset="0"/>
              </a:rPr>
              <a:t>It reduces the amount of storage space required (less data needs lesser storage space).</a:t>
            </a:r>
          </a:p>
          <a:p>
            <a:pPr algn="l">
              <a:buFont typeface="Arial" panose="020B0604020202020204" pitchFamily="34" charset="0"/>
              <a:buChar char="•"/>
            </a:pPr>
            <a:r>
              <a:rPr lang="en-US" sz="3600" b="0" i="0" dirty="0">
                <a:solidFill>
                  <a:srgbClr val="303133"/>
                </a:solidFill>
                <a:effectLst/>
                <a:latin typeface="Gabriola" pitchFamily="82" charset="0"/>
              </a:rPr>
              <a:t>It compresses the data, which reduces the computation time and facilitates faster training of the data.</a:t>
            </a:r>
          </a:p>
        </p:txBody>
      </p:sp>
      <p:pic>
        <p:nvPicPr>
          <p:cNvPr id="4" name="Picture 2" descr="Data Reduction In Data Mining: A Simple And Concise Guide | UNext">
            <a:extLst>
              <a:ext uri="{FF2B5EF4-FFF2-40B4-BE49-F238E27FC236}">
                <a16:creationId xmlns:a16="http://schemas.microsoft.com/office/drawing/2014/main" id="{1167E96A-B869-568D-0C5C-440587DF4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2685" y="1830107"/>
            <a:ext cx="3316939" cy="468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476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Nonlinear Dimensionality Reduction by Locally Linear Embedding | Science">
            <a:extLst>
              <a:ext uri="{FF2B5EF4-FFF2-40B4-BE49-F238E27FC236}">
                <a16:creationId xmlns:a16="http://schemas.microsoft.com/office/drawing/2014/main" id="{8222FBF2-0CD1-9BCC-579D-8C473DF2BD1E}"/>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83395" y="228600"/>
            <a:ext cx="11825209" cy="626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11EFD8-39CE-F229-A8B0-838BA7D5CD9A}"/>
              </a:ext>
            </a:extLst>
          </p:cNvPr>
          <p:cNvSpPr>
            <a:spLocks noGrp="1"/>
          </p:cNvSpPr>
          <p:nvPr>
            <p:ph type="title"/>
          </p:nvPr>
        </p:nvSpPr>
        <p:spPr/>
        <p:txBody>
          <a:bodyPr>
            <a:normAutofit/>
          </a:bodyPr>
          <a:lstStyle/>
          <a:p>
            <a:pPr algn="ctr"/>
            <a:r>
              <a:rPr lang="en-US" sz="6000" b="1" dirty="0">
                <a:solidFill>
                  <a:srgbClr val="333333"/>
                </a:solidFill>
                <a:effectLst/>
                <a:latin typeface="Gabriola" pitchFamily="82" charset="0"/>
              </a:rPr>
              <a:t>Advantages</a:t>
            </a:r>
            <a:endParaRPr lang="en-US" sz="13800" b="1" dirty="0">
              <a:latin typeface="Gabriola" pitchFamily="82" charset="0"/>
            </a:endParaRPr>
          </a:p>
        </p:txBody>
      </p:sp>
      <p:sp>
        <p:nvSpPr>
          <p:cNvPr id="3" name="Content Placeholder 2">
            <a:extLst>
              <a:ext uri="{FF2B5EF4-FFF2-40B4-BE49-F238E27FC236}">
                <a16:creationId xmlns:a16="http://schemas.microsoft.com/office/drawing/2014/main" id="{F98239EE-5FD6-CC66-B45A-678C799D2E54}"/>
              </a:ext>
            </a:extLst>
          </p:cNvPr>
          <p:cNvSpPr>
            <a:spLocks noGrp="1"/>
          </p:cNvSpPr>
          <p:nvPr>
            <p:ph idx="1"/>
          </p:nvPr>
        </p:nvSpPr>
        <p:spPr/>
        <p:txBody>
          <a:bodyPr>
            <a:normAutofit/>
          </a:bodyPr>
          <a:lstStyle/>
          <a:p>
            <a:pPr algn="l" fontAlgn="base">
              <a:buFont typeface="Arial" panose="020B0604020202020204" pitchFamily="34" charset="0"/>
              <a:buChar char="•"/>
            </a:pPr>
            <a:r>
              <a:rPr lang="en-US" sz="4400" b="1" i="0" dirty="0">
                <a:solidFill>
                  <a:srgbClr val="444444"/>
                </a:solidFill>
                <a:effectLst/>
                <a:latin typeface="Gabriola" pitchFamily="82" charset="0"/>
              </a:rPr>
              <a:t>Helps in data compression</a:t>
            </a:r>
          </a:p>
          <a:p>
            <a:pPr algn="l" fontAlgn="base">
              <a:buFont typeface="Arial" panose="020B0604020202020204" pitchFamily="34" charset="0"/>
              <a:buChar char="•"/>
            </a:pPr>
            <a:r>
              <a:rPr lang="en-US" sz="4400" b="1" dirty="0">
                <a:solidFill>
                  <a:srgbClr val="444444"/>
                </a:solidFill>
                <a:latin typeface="Gabriola" pitchFamily="82" charset="0"/>
              </a:rPr>
              <a:t>R</a:t>
            </a:r>
            <a:r>
              <a:rPr lang="en-US" sz="4400" b="1" i="0" dirty="0">
                <a:solidFill>
                  <a:srgbClr val="444444"/>
                </a:solidFill>
                <a:effectLst/>
                <a:latin typeface="Gabriola" pitchFamily="82" charset="0"/>
              </a:rPr>
              <a:t>educes storage space </a:t>
            </a:r>
            <a:r>
              <a:rPr lang="en-US" sz="4400" b="1" dirty="0">
                <a:solidFill>
                  <a:srgbClr val="444444"/>
                </a:solidFill>
                <a:latin typeface="Gabriola" pitchFamily="82" charset="0"/>
              </a:rPr>
              <a:t>a</a:t>
            </a:r>
            <a:r>
              <a:rPr lang="en-US" sz="4400" b="1" i="0" dirty="0">
                <a:solidFill>
                  <a:srgbClr val="444444"/>
                </a:solidFill>
                <a:effectLst/>
                <a:latin typeface="Gabriola" pitchFamily="82" charset="0"/>
              </a:rPr>
              <a:t>nd computation time</a:t>
            </a:r>
          </a:p>
          <a:p>
            <a:pPr algn="l" fontAlgn="base">
              <a:buFont typeface="Arial" panose="020B0604020202020204" pitchFamily="34" charset="0"/>
              <a:buChar char="•"/>
            </a:pPr>
            <a:r>
              <a:rPr lang="en-US" sz="4400" b="1" i="0" dirty="0">
                <a:solidFill>
                  <a:srgbClr val="444444"/>
                </a:solidFill>
                <a:effectLst/>
                <a:latin typeface="Gabriola" pitchFamily="82" charset="0"/>
              </a:rPr>
              <a:t>Helps remove redundant features, if any</a:t>
            </a:r>
          </a:p>
          <a:p>
            <a:pPr algn="l" fontAlgn="base">
              <a:buFont typeface="Arial" panose="020B0604020202020204" pitchFamily="34" charset="0"/>
              <a:buChar char="•"/>
            </a:pPr>
            <a:r>
              <a:rPr lang="en-US" sz="4400" b="1" dirty="0">
                <a:solidFill>
                  <a:srgbClr val="444444"/>
                </a:solidFill>
                <a:latin typeface="Gabriola" pitchFamily="82" charset="0"/>
              </a:rPr>
              <a:t>T</a:t>
            </a:r>
            <a:r>
              <a:rPr lang="en-US" sz="4400" b="1" i="0" dirty="0">
                <a:solidFill>
                  <a:srgbClr val="444444"/>
                </a:solidFill>
                <a:effectLst/>
                <a:latin typeface="Gabriola" pitchFamily="82" charset="0"/>
              </a:rPr>
              <a:t>akes care of multicollinearity that improves the model performance</a:t>
            </a:r>
          </a:p>
          <a:p>
            <a:pPr algn="l" fontAlgn="base">
              <a:buFont typeface="Arial" panose="020B0604020202020204" pitchFamily="34" charset="0"/>
              <a:buChar char="•"/>
            </a:pPr>
            <a:r>
              <a:rPr lang="en-US" sz="4400" b="1" i="0" dirty="0">
                <a:solidFill>
                  <a:srgbClr val="444444"/>
                </a:solidFill>
                <a:effectLst/>
                <a:latin typeface="Gabriola" pitchFamily="82" charset="0"/>
              </a:rPr>
              <a:t>Helps to observe patterns more clearly</a:t>
            </a:r>
          </a:p>
        </p:txBody>
      </p:sp>
    </p:spTree>
    <p:extLst>
      <p:ext uri="{BB962C8B-B14F-4D97-AF65-F5344CB8AC3E}">
        <p14:creationId xmlns:p14="http://schemas.microsoft.com/office/powerpoint/2010/main" val="3939169652"/>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63606 0.02737" pathEditMode="relative" ptsTypes="AA">
                                      <p:cBhvr>
                                        <p:cTn id="6" dur="30000" fill="hold"/>
                                        <p:tgtEl>
                                          <p:spTgt spid="10242"/>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0242"/>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63606 0.02737 L 0.1082 -0.02725" pathEditMode="relative" ptsTypes="AA">
                                      <p:cBhvr>
                                        <p:cTn id="11" dur="30000" fill="hold"/>
                                        <p:tgtEl>
                                          <p:spTgt spid="10242"/>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1082 -0.02725 L 0.63606 0.01566" pathEditMode="relative" ptsTypes="AA">
                                      <p:cBhvr>
                                        <p:cTn id="14" dur="30000" fill="hold"/>
                                        <p:tgtEl>
                                          <p:spTgt spid="10242"/>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63606 0.01566 L 0 0" pathEditMode="relative" ptsTypes="AA">
                                      <p:cBhvr>
                                        <p:cTn id="17" dur="30000" fill="hold"/>
                                        <p:tgtEl>
                                          <p:spTgt spid="10242"/>
                                        </p:tgtEl>
                                        <p:attrNameLst>
                                          <p:attrName>ppt_x</p:attrName>
                                          <p:attrName>ppt_y</p:attrName>
                                        </p:attrNameLst>
                                      </p:cBhvr>
                                    </p:animMotion>
                                  </p:childTnLst>
                                </p:cTn>
                              </p:par>
                              <p:par>
                                <p:cTn id="18" presetID="6" presetClass="emph" presetSubtype="0" accel="50000" decel="50000" fill="hold" nodeType="withEffect">
                                  <p:stCondLst>
                                    <p:cond delay="5000"/>
                                  </p:stCondLst>
                                  <p:childTnLst>
                                    <p:animScale>
                                      <p:cBhvr>
                                        <p:cTn id="19" dur="30000" fill="hold"/>
                                        <p:tgtEl>
                                          <p:spTgt spid="10242"/>
                                        </p:tgtEl>
                                      </p:cBhvr>
                                      <p:by x="150000" y="150000"/>
                                      <p:to x="100000" y="100000"/>
                                    </p:animScale>
                                  </p:childTnLst>
                                </p:cTn>
                              </p:par>
                            </p:childTnLst>
                          </p:cTn>
                        </p:par>
                        <p:par>
                          <p:cTn id="20" fill="hold">
                            <p:stCondLst>
                              <p:cond delay="135000"/>
                            </p:stCondLst>
                            <p:childTnLst>
                              <p:par>
                                <p:cTn id="21" presetID="0" presetClass="path" presetSubtype="0" accel="50000" decel="50000" fill="hold" nodeType="afterEffect">
                                  <p:stCondLst>
                                    <p:cond delay="0"/>
                                  </p:stCondLst>
                                  <p:childTnLst>
                                    <p:animMotion origin="layout" path="M 0 0 L 0 0" pathEditMode="relative" ptsTypes="AA">
                                      <p:cBhvr>
                                        <p:cTn id="22" dur="5000" fill="hold"/>
                                        <p:tgtEl>
                                          <p:spTgt spid="10242"/>
                                        </p:tgtEl>
                                        <p:attrNameLst>
                                          <p:attrName>ppt_x</p:attrName>
                                          <p:attrName>ppt_y</p:attrName>
                                        </p:attrNameLst>
                                      </p:cBhvr>
                                    </p:animMotion>
                                  </p:childTnLst>
                                </p:cTn>
                              </p:par>
                            </p:childTnLst>
                          </p:cTn>
                        </p:par>
                      </p:childTnLst>
                    </p:cTn>
                  </p:par>
                </p:childTnLst>
              </p:cTn>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83F8-760F-56AF-7067-060A8190CD03}"/>
              </a:ext>
            </a:extLst>
          </p:cNvPr>
          <p:cNvSpPr>
            <a:spLocks noGrp="1"/>
          </p:cNvSpPr>
          <p:nvPr>
            <p:ph type="title"/>
          </p:nvPr>
        </p:nvSpPr>
        <p:spPr/>
        <p:txBody>
          <a:bodyPr>
            <a:normAutofit/>
          </a:bodyPr>
          <a:lstStyle/>
          <a:p>
            <a:pPr algn="ctr"/>
            <a:r>
              <a:rPr lang="en-US" dirty="0">
                <a:latin typeface="Gabriola" pitchFamily="82" charset="0"/>
              </a:rPr>
              <a:t>Risk Factors for Cardiovascular Heart Disease</a:t>
            </a:r>
          </a:p>
        </p:txBody>
      </p:sp>
      <p:sp>
        <p:nvSpPr>
          <p:cNvPr id="3" name="Content Placeholder 2">
            <a:extLst>
              <a:ext uri="{FF2B5EF4-FFF2-40B4-BE49-F238E27FC236}">
                <a16:creationId xmlns:a16="http://schemas.microsoft.com/office/drawing/2014/main" id="{10622C5D-52F8-E7F1-898D-402CD859EFDF}"/>
              </a:ext>
            </a:extLst>
          </p:cNvPr>
          <p:cNvSpPr>
            <a:spLocks noGrp="1"/>
          </p:cNvSpPr>
          <p:nvPr>
            <p:ph sz="half" idx="1"/>
          </p:nvPr>
        </p:nvSpPr>
        <p:spPr/>
        <p:txBody>
          <a:bodyPr>
            <a:normAutofit/>
          </a:bodyPr>
          <a:lstStyle/>
          <a:p>
            <a:pPr marL="0" indent="0">
              <a:buNone/>
            </a:pPr>
            <a:r>
              <a:rPr lang="en-US" dirty="0">
                <a:latin typeface="Gabriola" pitchFamily="82" charset="0"/>
              </a:rPr>
              <a:t>This dataset can be used to explore the risk factors of cardiovascular disease in adults. This dataset contains detailed information on the risk factors for cardiovascular disease. It includes information on age, gender, height, weight, blood pressure values, cholesterol levels, glucose levels, smoking habits and alcohol consumption of over 70 thousand individuals.</a:t>
            </a:r>
          </a:p>
          <a:p>
            <a:pPr marL="0" indent="0">
              <a:buNone/>
            </a:pPr>
            <a:r>
              <a:rPr lang="en-US" sz="2400" dirty="0">
                <a:latin typeface="Gabriola" pitchFamily="82" charset="0"/>
                <a:hlinkClick r:id="rId2"/>
              </a:rPr>
              <a:t>https://www.kaggle.com/datasets/thedevastator/exploring-risk-factors-for-cardiovascular-diseas</a:t>
            </a:r>
            <a:endParaRPr lang="en-US" sz="2400" dirty="0">
              <a:latin typeface="Gabriola" pitchFamily="82" charset="0"/>
            </a:endParaRPr>
          </a:p>
          <a:p>
            <a:pPr marL="0" indent="0">
              <a:buNone/>
            </a:pPr>
            <a:endParaRPr lang="en-US" dirty="0">
              <a:latin typeface="Gabriola" pitchFamily="82" charset="0"/>
            </a:endParaRPr>
          </a:p>
          <a:p>
            <a:endParaRPr lang="en-US" dirty="0">
              <a:latin typeface="Gabriola" pitchFamily="82" charset="0"/>
            </a:endParaRPr>
          </a:p>
          <a:p>
            <a:pPr marL="0" indent="0">
              <a:buNone/>
            </a:pPr>
            <a:endParaRPr lang="en-US" dirty="0">
              <a:latin typeface="Gabriola" pitchFamily="82" charset="0"/>
            </a:endParaRPr>
          </a:p>
        </p:txBody>
      </p:sp>
      <p:pic>
        <p:nvPicPr>
          <p:cNvPr id="14" name="Content Placeholder 13" descr="A picture containing blue&#10;&#10;Description automatically generated">
            <a:extLst>
              <a:ext uri="{FF2B5EF4-FFF2-40B4-BE49-F238E27FC236}">
                <a16:creationId xmlns:a16="http://schemas.microsoft.com/office/drawing/2014/main" id="{D54D6591-0DA7-C345-8A52-BBC1BE15DA63}"/>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7602538" y="1690688"/>
            <a:ext cx="3378200" cy="4178300"/>
          </a:xfrm>
        </p:spPr>
      </p:pic>
    </p:spTree>
    <p:extLst>
      <p:ext uri="{BB962C8B-B14F-4D97-AF65-F5344CB8AC3E}">
        <p14:creationId xmlns:p14="http://schemas.microsoft.com/office/powerpoint/2010/main" val="43442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Nonlinear Dimensionality Reduction by Locally Linear Embedding | Science">
            <a:extLst>
              <a:ext uri="{FF2B5EF4-FFF2-40B4-BE49-F238E27FC236}">
                <a16:creationId xmlns:a16="http://schemas.microsoft.com/office/drawing/2014/main" id="{8222FBF2-0CD1-9BCC-579D-8C473DF2BD1E}"/>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83395" y="228600"/>
            <a:ext cx="11825209" cy="626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11EFD8-39CE-F229-A8B0-838BA7D5CD9A}"/>
              </a:ext>
            </a:extLst>
          </p:cNvPr>
          <p:cNvSpPr>
            <a:spLocks noGrp="1"/>
          </p:cNvSpPr>
          <p:nvPr>
            <p:ph type="title"/>
          </p:nvPr>
        </p:nvSpPr>
        <p:spPr/>
        <p:txBody>
          <a:bodyPr>
            <a:normAutofit/>
          </a:bodyPr>
          <a:lstStyle/>
          <a:p>
            <a:pPr algn="ctr"/>
            <a:r>
              <a:rPr lang="en-US" sz="6000" b="1" dirty="0">
                <a:solidFill>
                  <a:srgbClr val="333333"/>
                </a:solidFill>
                <a:latin typeface="Gabriola" pitchFamily="82" charset="0"/>
              </a:rPr>
              <a:t>Disa</a:t>
            </a:r>
            <a:r>
              <a:rPr lang="en-US" sz="6000" b="1" dirty="0">
                <a:solidFill>
                  <a:srgbClr val="333333"/>
                </a:solidFill>
                <a:effectLst/>
                <a:latin typeface="Gabriola" pitchFamily="82" charset="0"/>
              </a:rPr>
              <a:t>dvantages</a:t>
            </a:r>
            <a:endParaRPr lang="en-US" sz="13800" b="1" dirty="0">
              <a:latin typeface="Gabriola" pitchFamily="82" charset="0"/>
            </a:endParaRPr>
          </a:p>
        </p:txBody>
      </p:sp>
      <p:sp>
        <p:nvSpPr>
          <p:cNvPr id="3" name="Content Placeholder 2">
            <a:extLst>
              <a:ext uri="{FF2B5EF4-FFF2-40B4-BE49-F238E27FC236}">
                <a16:creationId xmlns:a16="http://schemas.microsoft.com/office/drawing/2014/main" id="{F98239EE-5FD6-CC66-B45A-678C799D2E54}"/>
              </a:ext>
            </a:extLst>
          </p:cNvPr>
          <p:cNvSpPr>
            <a:spLocks noGrp="1"/>
          </p:cNvSpPr>
          <p:nvPr>
            <p:ph idx="1"/>
          </p:nvPr>
        </p:nvSpPr>
        <p:spPr>
          <a:xfrm>
            <a:off x="838200" y="2400301"/>
            <a:ext cx="10515600" cy="3776662"/>
          </a:xfrm>
        </p:spPr>
        <p:txBody>
          <a:bodyPr>
            <a:normAutofit/>
          </a:bodyPr>
          <a:lstStyle/>
          <a:p>
            <a:pPr algn="l" fontAlgn="base">
              <a:buFont typeface="Arial" panose="020B0604020202020204" pitchFamily="34" charset="0"/>
              <a:buChar char="•"/>
            </a:pPr>
            <a:r>
              <a:rPr lang="en-US" sz="4400" b="1" i="0" dirty="0">
                <a:solidFill>
                  <a:srgbClr val="444444"/>
                </a:solidFill>
                <a:effectLst/>
                <a:latin typeface="Gabriola" pitchFamily="82" charset="0"/>
              </a:rPr>
              <a:t>May lead to some amount of data loss</a:t>
            </a:r>
          </a:p>
          <a:p>
            <a:pPr algn="l" fontAlgn="base">
              <a:buFont typeface="Arial" panose="020B0604020202020204" pitchFamily="34" charset="0"/>
              <a:buChar char="•"/>
            </a:pPr>
            <a:r>
              <a:rPr lang="en-US" sz="4400" b="1" i="0" dirty="0">
                <a:solidFill>
                  <a:srgbClr val="444444"/>
                </a:solidFill>
                <a:effectLst/>
                <a:latin typeface="Gabriola" pitchFamily="82" charset="0"/>
              </a:rPr>
              <a:t>PCA fails in cases where mean and covariance are not enough to define datasets.</a:t>
            </a:r>
          </a:p>
        </p:txBody>
      </p:sp>
    </p:spTree>
    <p:extLst>
      <p:ext uri="{BB962C8B-B14F-4D97-AF65-F5344CB8AC3E}">
        <p14:creationId xmlns:p14="http://schemas.microsoft.com/office/powerpoint/2010/main" val="3118294581"/>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63606 0.02737" pathEditMode="relative" ptsTypes="AA">
                                      <p:cBhvr>
                                        <p:cTn id="6" dur="30000" fill="hold"/>
                                        <p:tgtEl>
                                          <p:spTgt spid="10242"/>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10242"/>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63606 0.02737 L 0.1082 -0.02725" pathEditMode="relative" ptsTypes="AA">
                                      <p:cBhvr>
                                        <p:cTn id="11" dur="30000" fill="hold"/>
                                        <p:tgtEl>
                                          <p:spTgt spid="10242"/>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1082 -0.02725 L 0.63606 0.01566" pathEditMode="relative" ptsTypes="AA">
                                      <p:cBhvr>
                                        <p:cTn id="14" dur="30000" fill="hold"/>
                                        <p:tgtEl>
                                          <p:spTgt spid="10242"/>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63606 0.01566 L 0 0" pathEditMode="relative" ptsTypes="AA">
                                      <p:cBhvr>
                                        <p:cTn id="17" dur="30000" fill="hold"/>
                                        <p:tgtEl>
                                          <p:spTgt spid="10242"/>
                                        </p:tgtEl>
                                        <p:attrNameLst>
                                          <p:attrName>ppt_x</p:attrName>
                                          <p:attrName>ppt_y</p:attrName>
                                        </p:attrNameLst>
                                      </p:cBhvr>
                                    </p:animMotion>
                                  </p:childTnLst>
                                </p:cTn>
                              </p:par>
                              <p:par>
                                <p:cTn id="18" presetID="6" presetClass="emph" presetSubtype="0" accel="50000" decel="50000" fill="hold" nodeType="withEffect">
                                  <p:stCondLst>
                                    <p:cond delay="5000"/>
                                  </p:stCondLst>
                                  <p:childTnLst>
                                    <p:animScale>
                                      <p:cBhvr>
                                        <p:cTn id="19" dur="30000" fill="hold"/>
                                        <p:tgtEl>
                                          <p:spTgt spid="10242"/>
                                        </p:tgtEl>
                                      </p:cBhvr>
                                      <p:by x="150000" y="150000"/>
                                      <p:to x="100000" y="100000"/>
                                    </p:animScale>
                                  </p:childTnLst>
                                </p:cTn>
                              </p:par>
                            </p:childTnLst>
                          </p:cTn>
                        </p:par>
                        <p:par>
                          <p:cTn id="20" fill="hold">
                            <p:stCondLst>
                              <p:cond delay="135000"/>
                            </p:stCondLst>
                            <p:childTnLst>
                              <p:par>
                                <p:cTn id="21" presetID="0" presetClass="path" presetSubtype="0" accel="50000" decel="50000" fill="hold" nodeType="afterEffect">
                                  <p:stCondLst>
                                    <p:cond delay="0"/>
                                  </p:stCondLst>
                                  <p:childTnLst>
                                    <p:animMotion origin="layout" path="M 0 0 L 0 0" pathEditMode="relative" ptsTypes="AA">
                                      <p:cBhvr>
                                        <p:cTn id="22" dur="5000" fill="hold"/>
                                        <p:tgtEl>
                                          <p:spTgt spid="10242"/>
                                        </p:tgtEl>
                                        <p:attrNameLst>
                                          <p:attrName>ppt_x</p:attrName>
                                          <p:attrName>ppt_y</p:attrName>
                                        </p:attrNameLst>
                                      </p:cBhvr>
                                    </p:animMotion>
                                  </p:childTnLst>
                                </p:cTn>
                              </p:par>
                            </p:childTnLst>
                          </p:cTn>
                        </p:par>
                      </p:childTnLst>
                    </p:cTn>
                  </p:par>
                </p:childTnLst>
              </p:cTn>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1C4E-F4CE-A47D-F77B-B55B1228777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4D3A6A9-5C92-B7D2-4DED-64756BC693C2}"/>
              </a:ext>
            </a:extLst>
          </p:cNvPr>
          <p:cNvSpPr>
            <a:spLocks noGrp="1"/>
          </p:cNvSpPr>
          <p:nvPr>
            <p:ph idx="1"/>
          </p:nvPr>
        </p:nvSpPr>
        <p:spPr/>
        <p:txBody>
          <a:bodyPr/>
          <a:lstStyle/>
          <a:p>
            <a:r>
              <a:rPr lang="en-US" dirty="0">
                <a:hlinkClick r:id="rId2"/>
              </a:rPr>
              <a:t>https://www.upgrad.com/blog/top-dimensionality-reduction-techniques-for-machine-learning/</a:t>
            </a:r>
            <a:endParaRPr lang="en-US" dirty="0"/>
          </a:p>
          <a:p>
            <a:r>
              <a:rPr lang="en-US" dirty="0">
                <a:hlinkClick r:id="rId3"/>
              </a:rPr>
              <a:t>https://data-flair.training/blogs/dimensionality-reduction-tutorial/</a:t>
            </a:r>
            <a:endParaRPr lang="en-US" dirty="0"/>
          </a:p>
          <a:p>
            <a:endParaRPr lang="en-US" dirty="0"/>
          </a:p>
          <a:p>
            <a:endParaRPr lang="en-US" dirty="0"/>
          </a:p>
        </p:txBody>
      </p:sp>
    </p:spTree>
    <p:extLst>
      <p:ext uri="{BB962C8B-B14F-4D97-AF65-F5344CB8AC3E}">
        <p14:creationId xmlns:p14="http://schemas.microsoft.com/office/powerpoint/2010/main" val="78914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36593-73B3-0849-59E0-05A4DA623322}"/>
              </a:ext>
            </a:extLst>
          </p:cNvPr>
          <p:cNvSpPr>
            <a:spLocks noGrp="1"/>
          </p:cNvSpPr>
          <p:nvPr>
            <p:ph type="title"/>
          </p:nvPr>
        </p:nvSpPr>
        <p:spPr/>
        <p:txBody>
          <a:bodyPr>
            <a:normAutofit/>
          </a:bodyPr>
          <a:lstStyle/>
          <a:p>
            <a:pPr algn="ctr"/>
            <a:r>
              <a:rPr lang="en-US" sz="4800" dirty="0">
                <a:latin typeface="Gabriola" pitchFamily="82" charset="0"/>
              </a:rPr>
              <a:t>Variables of dataset</a:t>
            </a:r>
          </a:p>
        </p:txBody>
      </p:sp>
      <p:sp>
        <p:nvSpPr>
          <p:cNvPr id="3" name="Content Placeholder 2">
            <a:extLst>
              <a:ext uri="{FF2B5EF4-FFF2-40B4-BE49-F238E27FC236}">
                <a16:creationId xmlns:a16="http://schemas.microsoft.com/office/drawing/2014/main" id="{5C88757D-8357-6BF8-1A95-8DFEEA98156B}"/>
              </a:ext>
            </a:extLst>
          </p:cNvPr>
          <p:cNvSpPr>
            <a:spLocks noGrp="1"/>
          </p:cNvSpPr>
          <p:nvPr>
            <p:ph sz="half" idx="1"/>
          </p:nvPr>
        </p:nvSpPr>
        <p:spPr/>
        <p:txBody>
          <a:bodyPr>
            <a:normAutofit/>
          </a:bodyPr>
          <a:lstStyle/>
          <a:p>
            <a:pPr algn="l"/>
            <a:r>
              <a:rPr lang="en-US" sz="2200" b="1" i="0" u="none" strike="noStrike" dirty="0">
                <a:solidFill>
                  <a:srgbClr val="000000"/>
                </a:solidFill>
                <a:effectLst/>
                <a:latin typeface="Gabriola" pitchFamily="82" charset="0"/>
              </a:rPr>
              <a:t>Age:</a:t>
            </a:r>
            <a:r>
              <a:rPr lang="en-US" sz="2200" b="0" i="0" u="none" strike="noStrike" dirty="0">
                <a:solidFill>
                  <a:srgbClr val="000000"/>
                </a:solidFill>
                <a:effectLst/>
                <a:latin typeface="Gabriola" pitchFamily="82" charset="0"/>
              </a:rPr>
              <a:t> Age of participant (integer) </a:t>
            </a:r>
          </a:p>
          <a:p>
            <a:pPr algn="l"/>
            <a:r>
              <a:rPr lang="en-US" sz="2200" b="1" i="0" u="none" strike="noStrike" dirty="0">
                <a:solidFill>
                  <a:srgbClr val="000000"/>
                </a:solidFill>
                <a:effectLst/>
                <a:latin typeface="Gabriola" pitchFamily="82" charset="0"/>
              </a:rPr>
              <a:t>Gender:</a:t>
            </a:r>
            <a:r>
              <a:rPr lang="en-US" sz="2200" b="0" i="0" u="none" strike="noStrike" dirty="0">
                <a:solidFill>
                  <a:srgbClr val="000000"/>
                </a:solidFill>
                <a:effectLst/>
                <a:latin typeface="Gabriola" pitchFamily="82" charset="0"/>
              </a:rPr>
              <a:t> Gender of participant (male/female).</a:t>
            </a:r>
          </a:p>
          <a:p>
            <a:pPr algn="l"/>
            <a:r>
              <a:rPr lang="en-US" sz="2200" b="1" i="0" u="none" strike="noStrike" dirty="0">
                <a:solidFill>
                  <a:srgbClr val="000000"/>
                </a:solidFill>
                <a:effectLst/>
                <a:latin typeface="Gabriola" pitchFamily="82" charset="0"/>
              </a:rPr>
              <a:t>Height:</a:t>
            </a:r>
            <a:r>
              <a:rPr lang="en-US" sz="2200" b="0" i="0" u="none" strike="noStrike" dirty="0">
                <a:solidFill>
                  <a:srgbClr val="000000"/>
                </a:solidFill>
                <a:effectLst/>
                <a:latin typeface="Gabriola" pitchFamily="82" charset="0"/>
              </a:rPr>
              <a:t> Height measured in centimeters (integer)</a:t>
            </a:r>
          </a:p>
          <a:p>
            <a:pPr algn="l"/>
            <a:r>
              <a:rPr lang="en-US" sz="2200" b="1" i="0" u="none" strike="noStrike" dirty="0">
                <a:solidFill>
                  <a:srgbClr val="000000"/>
                </a:solidFill>
                <a:effectLst/>
                <a:latin typeface="Gabriola" pitchFamily="82" charset="0"/>
              </a:rPr>
              <a:t>Weight:</a:t>
            </a:r>
            <a:r>
              <a:rPr lang="en-US" sz="2200" b="0" i="0" u="none" strike="noStrike" dirty="0">
                <a:solidFill>
                  <a:srgbClr val="000000"/>
                </a:solidFill>
                <a:effectLst/>
                <a:latin typeface="Gabriola" pitchFamily="82" charset="0"/>
              </a:rPr>
              <a:t> Weight measured in kilograms (integer)</a:t>
            </a:r>
          </a:p>
          <a:p>
            <a:pPr algn="l"/>
            <a:r>
              <a:rPr lang="en-US" sz="2200" b="1" i="0" u="none" strike="noStrike" dirty="0" err="1">
                <a:solidFill>
                  <a:srgbClr val="000000"/>
                </a:solidFill>
                <a:effectLst/>
                <a:latin typeface="Gabriola" pitchFamily="82" charset="0"/>
              </a:rPr>
              <a:t>Ap_hi</a:t>
            </a:r>
            <a:r>
              <a:rPr lang="en-US" sz="2200" b="1" i="0" u="none" strike="noStrike" dirty="0">
                <a:solidFill>
                  <a:srgbClr val="000000"/>
                </a:solidFill>
                <a:effectLst/>
                <a:latin typeface="Gabriola" pitchFamily="82" charset="0"/>
              </a:rPr>
              <a:t>:</a:t>
            </a:r>
            <a:r>
              <a:rPr lang="en-US" sz="2200" b="0" i="0" u="none" strike="noStrike" dirty="0">
                <a:solidFill>
                  <a:srgbClr val="000000"/>
                </a:solidFill>
                <a:effectLst/>
                <a:latin typeface="Gabriola" pitchFamily="82" charset="0"/>
              </a:rPr>
              <a:t> Systolic blood pressure reading taken from patient (integer)</a:t>
            </a:r>
          </a:p>
          <a:p>
            <a:pPr algn="l"/>
            <a:r>
              <a:rPr lang="en-US" sz="2200" b="1" i="0" u="none" strike="noStrike" dirty="0" err="1">
                <a:solidFill>
                  <a:srgbClr val="000000"/>
                </a:solidFill>
                <a:effectLst/>
                <a:latin typeface="Gabriola" pitchFamily="82" charset="0"/>
              </a:rPr>
              <a:t>Ap_lo</a:t>
            </a:r>
            <a:r>
              <a:rPr lang="en-US" sz="2200" b="1" i="0" u="none" strike="noStrike" dirty="0">
                <a:solidFill>
                  <a:srgbClr val="000000"/>
                </a:solidFill>
                <a:effectLst/>
                <a:latin typeface="Gabriola" pitchFamily="82" charset="0"/>
              </a:rPr>
              <a:t>:</a:t>
            </a:r>
            <a:r>
              <a:rPr lang="en-US" sz="2200" b="0" i="0" u="none" strike="noStrike" dirty="0">
                <a:solidFill>
                  <a:srgbClr val="000000"/>
                </a:solidFill>
                <a:effectLst/>
                <a:latin typeface="Gabriola" pitchFamily="82" charset="0"/>
              </a:rPr>
              <a:t> Diastolic blood pressure reading taken from patient (integer)</a:t>
            </a:r>
          </a:p>
          <a:p>
            <a:r>
              <a:rPr lang="en-US" sz="2200" b="1" i="0" u="none" strike="noStrike" dirty="0">
                <a:solidFill>
                  <a:srgbClr val="000000"/>
                </a:solidFill>
                <a:effectLst/>
                <a:latin typeface="Gabriola" pitchFamily="82" charset="0"/>
              </a:rPr>
              <a:t>Cholesterol:</a:t>
            </a:r>
            <a:r>
              <a:rPr lang="en-US" sz="2200" b="0" i="0" u="none" strike="noStrike" dirty="0">
                <a:solidFill>
                  <a:srgbClr val="000000"/>
                </a:solidFill>
                <a:effectLst/>
                <a:latin typeface="Gabriola" pitchFamily="82" charset="0"/>
              </a:rPr>
              <a:t> Total cholesterol level read as mg/dl on a scale 0 - 5+ units( integer). Each unit denoting increase/decrease by 20 mg/dL respectively. </a:t>
            </a:r>
          </a:p>
          <a:p>
            <a:endParaRPr lang="en-US" sz="2200" dirty="0"/>
          </a:p>
        </p:txBody>
      </p:sp>
      <p:sp>
        <p:nvSpPr>
          <p:cNvPr id="6" name="Content Placeholder 5">
            <a:extLst>
              <a:ext uri="{FF2B5EF4-FFF2-40B4-BE49-F238E27FC236}">
                <a16:creationId xmlns:a16="http://schemas.microsoft.com/office/drawing/2014/main" id="{40AA177E-2540-8900-7C7F-D54B458ED4F6}"/>
              </a:ext>
            </a:extLst>
          </p:cNvPr>
          <p:cNvSpPr>
            <a:spLocks noGrp="1"/>
          </p:cNvSpPr>
          <p:nvPr>
            <p:ph sz="half" idx="2"/>
          </p:nvPr>
        </p:nvSpPr>
        <p:spPr/>
        <p:txBody>
          <a:bodyPr>
            <a:noAutofit/>
          </a:bodyPr>
          <a:lstStyle/>
          <a:p>
            <a:pPr algn="l"/>
            <a:r>
              <a:rPr lang="en-US" sz="2200" b="1" i="0" u="none" strike="noStrike" dirty="0" err="1">
                <a:solidFill>
                  <a:srgbClr val="000000"/>
                </a:solidFill>
                <a:effectLst/>
                <a:latin typeface="Gabriola" pitchFamily="82" charset="0"/>
              </a:rPr>
              <a:t>Gluc</a:t>
            </a:r>
            <a:r>
              <a:rPr lang="en-US" sz="2200" b="1" i="0" u="none" strike="noStrike" dirty="0">
                <a:solidFill>
                  <a:srgbClr val="000000"/>
                </a:solidFill>
                <a:effectLst/>
                <a:latin typeface="Gabriola" pitchFamily="82" charset="0"/>
              </a:rPr>
              <a:t>:</a:t>
            </a:r>
            <a:r>
              <a:rPr lang="en-US" sz="2200" b="0" i="0" u="none" strike="noStrike" dirty="0">
                <a:solidFill>
                  <a:srgbClr val="000000"/>
                </a:solidFill>
                <a:effectLst/>
                <a:latin typeface="Gabriola" pitchFamily="82" charset="0"/>
              </a:rPr>
              <a:t> Glucose level read as mmol/l on a scale 0 - 16+ units( integer). Each unit denoting increase Decrease by 1 mmol/L respectively.</a:t>
            </a:r>
          </a:p>
          <a:p>
            <a:pPr algn="l"/>
            <a:r>
              <a:rPr lang="en-US" sz="2200" b="1" i="0" u="none" strike="noStrike" dirty="0">
                <a:solidFill>
                  <a:srgbClr val="000000"/>
                </a:solidFill>
                <a:effectLst/>
                <a:latin typeface="Gabriola" pitchFamily="82" charset="0"/>
              </a:rPr>
              <a:t>Smoke:</a:t>
            </a:r>
            <a:r>
              <a:rPr lang="en-US" sz="2200" b="0" i="0" u="none" strike="noStrike" dirty="0">
                <a:solidFill>
                  <a:srgbClr val="000000"/>
                </a:solidFill>
                <a:effectLst/>
                <a:latin typeface="Gabriola" pitchFamily="82" charset="0"/>
              </a:rPr>
              <a:t> Whether person smokes or not(binary; 0= No , 1=Yes).</a:t>
            </a:r>
          </a:p>
          <a:p>
            <a:pPr algn="l"/>
            <a:r>
              <a:rPr lang="en-US" sz="2200" b="1" i="0" u="none" strike="noStrike" dirty="0">
                <a:solidFill>
                  <a:srgbClr val="000000"/>
                </a:solidFill>
                <a:effectLst/>
                <a:latin typeface="Gabriola" pitchFamily="82" charset="0"/>
              </a:rPr>
              <a:t>Alco:</a:t>
            </a:r>
            <a:r>
              <a:rPr lang="en-US" sz="2200" b="0" i="0" u="none" strike="noStrike" dirty="0">
                <a:solidFill>
                  <a:srgbClr val="000000"/>
                </a:solidFill>
                <a:effectLst/>
                <a:latin typeface="Gabriola" pitchFamily="82" charset="0"/>
              </a:rPr>
              <a:t> Whether person drinks alcohol or not(binary; 0=No ,1 =Yes ). </a:t>
            </a:r>
          </a:p>
          <a:p>
            <a:pPr algn="l"/>
            <a:r>
              <a:rPr lang="en-US" sz="2200" b="1" i="0" u="none" strike="noStrike" dirty="0">
                <a:solidFill>
                  <a:srgbClr val="000000"/>
                </a:solidFill>
                <a:effectLst/>
                <a:latin typeface="Gabriola" pitchFamily="82" charset="0"/>
              </a:rPr>
              <a:t>Active:</a:t>
            </a:r>
            <a:r>
              <a:rPr lang="en-US" sz="2200" b="0" i="0" u="none" strike="noStrike" dirty="0">
                <a:solidFill>
                  <a:srgbClr val="000000"/>
                </a:solidFill>
                <a:effectLst/>
                <a:latin typeface="Gabriola" pitchFamily="82" charset="0"/>
              </a:rPr>
              <a:t> whether person physically active or not( Binary ;0 =No,1 = Yes ).</a:t>
            </a:r>
          </a:p>
          <a:p>
            <a:pPr algn="l"/>
            <a:r>
              <a:rPr lang="en-US" sz="2200" b="1" i="0" u="none" strike="noStrike" dirty="0">
                <a:solidFill>
                  <a:srgbClr val="000000"/>
                </a:solidFill>
                <a:effectLst/>
                <a:latin typeface="Gabriola" pitchFamily="82" charset="0"/>
              </a:rPr>
              <a:t>Cardio:</a:t>
            </a:r>
            <a:r>
              <a:rPr lang="en-US" sz="2200" b="0" i="0" u="none" strike="noStrike" dirty="0">
                <a:solidFill>
                  <a:srgbClr val="000000"/>
                </a:solidFill>
                <a:effectLst/>
                <a:latin typeface="Gabriola" pitchFamily="82" charset="0"/>
              </a:rPr>
              <a:t> whether person suffers from cardiovascular diseases or not(Binary ;0=No , 1=Yes )</a:t>
            </a:r>
          </a:p>
          <a:p>
            <a:endParaRPr lang="en-US" sz="2200" dirty="0"/>
          </a:p>
        </p:txBody>
      </p:sp>
    </p:spTree>
    <p:extLst>
      <p:ext uri="{BB962C8B-B14F-4D97-AF65-F5344CB8AC3E}">
        <p14:creationId xmlns:p14="http://schemas.microsoft.com/office/powerpoint/2010/main" val="259365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9B5F-FCF6-B246-E67A-1E657A8A5B72}"/>
              </a:ext>
            </a:extLst>
          </p:cNvPr>
          <p:cNvSpPr>
            <a:spLocks noGrp="1"/>
          </p:cNvSpPr>
          <p:nvPr>
            <p:ph type="title"/>
          </p:nvPr>
        </p:nvSpPr>
        <p:spPr>
          <a:xfrm>
            <a:off x="627529" y="4564867"/>
            <a:ext cx="4571999" cy="1325563"/>
          </a:xfrm>
        </p:spPr>
        <p:txBody>
          <a:bodyPr>
            <a:normAutofit/>
          </a:bodyPr>
          <a:lstStyle/>
          <a:p>
            <a:pPr algn="ctr"/>
            <a:r>
              <a:rPr lang="en-US" dirty="0">
                <a:latin typeface="Gabriola" pitchFamily="82" charset="0"/>
              </a:rPr>
              <a:t>Data preparation</a:t>
            </a:r>
            <a:br>
              <a:rPr lang="en-US" dirty="0">
                <a:latin typeface="Gabriola" pitchFamily="82" charset="0"/>
              </a:rPr>
            </a:br>
            <a:r>
              <a:rPr lang="en-US" dirty="0">
                <a:latin typeface="Gabriola" pitchFamily="82" charset="0"/>
              </a:rPr>
              <a:t>Preprocessing/ Clean Up</a:t>
            </a:r>
          </a:p>
        </p:txBody>
      </p:sp>
      <p:graphicFrame>
        <p:nvGraphicFramePr>
          <p:cNvPr id="4" name="Content Placeholder 3">
            <a:extLst>
              <a:ext uri="{FF2B5EF4-FFF2-40B4-BE49-F238E27FC236}">
                <a16:creationId xmlns:a16="http://schemas.microsoft.com/office/drawing/2014/main" id="{02518FBE-3130-B842-B878-08AC5F27A9EE}"/>
              </a:ext>
            </a:extLst>
          </p:cNvPr>
          <p:cNvGraphicFramePr>
            <a:graphicFrameLocks noGrp="1"/>
          </p:cNvGraphicFramePr>
          <p:nvPr>
            <p:ph idx="1"/>
            <p:extLst>
              <p:ext uri="{D42A27DB-BD31-4B8C-83A1-F6EECF244321}">
                <p14:modId xmlns:p14="http://schemas.microsoft.com/office/powerpoint/2010/main" val="656871781"/>
              </p:ext>
            </p:extLst>
          </p:nvPr>
        </p:nvGraphicFramePr>
        <p:xfrm>
          <a:off x="963169" y="576075"/>
          <a:ext cx="10265662" cy="3300982"/>
        </p:xfrm>
        <a:graphic>
          <a:graphicData uri="http://schemas.openxmlformats.org/drawingml/2006/table">
            <a:tbl>
              <a:tblPr/>
              <a:tblGrid>
                <a:gridCol w="318741">
                  <a:extLst>
                    <a:ext uri="{9D8B030D-6E8A-4147-A177-3AD203B41FA5}">
                      <a16:colId xmlns:a16="http://schemas.microsoft.com/office/drawing/2014/main" val="1699827754"/>
                    </a:ext>
                  </a:extLst>
                </a:gridCol>
                <a:gridCol w="659464">
                  <a:extLst>
                    <a:ext uri="{9D8B030D-6E8A-4147-A177-3AD203B41FA5}">
                      <a16:colId xmlns:a16="http://schemas.microsoft.com/office/drawing/2014/main" val="1508263006"/>
                    </a:ext>
                  </a:extLst>
                </a:gridCol>
                <a:gridCol w="428651">
                  <a:extLst>
                    <a:ext uri="{9D8B030D-6E8A-4147-A177-3AD203B41FA5}">
                      <a16:colId xmlns:a16="http://schemas.microsoft.com/office/drawing/2014/main" val="139705610"/>
                    </a:ext>
                  </a:extLst>
                </a:gridCol>
                <a:gridCol w="813340">
                  <a:extLst>
                    <a:ext uri="{9D8B030D-6E8A-4147-A177-3AD203B41FA5}">
                      <a16:colId xmlns:a16="http://schemas.microsoft.com/office/drawing/2014/main" val="980489556"/>
                    </a:ext>
                  </a:extLst>
                </a:gridCol>
                <a:gridCol w="802349">
                  <a:extLst>
                    <a:ext uri="{9D8B030D-6E8A-4147-A177-3AD203B41FA5}">
                      <a16:colId xmlns:a16="http://schemas.microsoft.com/office/drawing/2014/main" val="3040370110"/>
                    </a:ext>
                  </a:extLst>
                </a:gridCol>
                <a:gridCol w="714419">
                  <a:extLst>
                    <a:ext uri="{9D8B030D-6E8A-4147-A177-3AD203B41FA5}">
                      <a16:colId xmlns:a16="http://schemas.microsoft.com/office/drawing/2014/main" val="4043289094"/>
                    </a:ext>
                  </a:extLst>
                </a:gridCol>
                <a:gridCol w="769376">
                  <a:extLst>
                    <a:ext uri="{9D8B030D-6E8A-4147-A177-3AD203B41FA5}">
                      <a16:colId xmlns:a16="http://schemas.microsoft.com/office/drawing/2014/main" val="818784071"/>
                    </a:ext>
                  </a:extLst>
                </a:gridCol>
                <a:gridCol w="692438">
                  <a:extLst>
                    <a:ext uri="{9D8B030D-6E8A-4147-A177-3AD203B41FA5}">
                      <a16:colId xmlns:a16="http://schemas.microsoft.com/office/drawing/2014/main" val="1306061393"/>
                    </a:ext>
                  </a:extLst>
                </a:gridCol>
                <a:gridCol w="670456">
                  <a:extLst>
                    <a:ext uri="{9D8B030D-6E8A-4147-A177-3AD203B41FA5}">
                      <a16:colId xmlns:a16="http://schemas.microsoft.com/office/drawing/2014/main" val="250284800"/>
                    </a:ext>
                  </a:extLst>
                </a:gridCol>
                <a:gridCol w="1110098">
                  <a:extLst>
                    <a:ext uri="{9D8B030D-6E8A-4147-A177-3AD203B41FA5}">
                      <a16:colId xmlns:a16="http://schemas.microsoft.com/office/drawing/2014/main" val="3694511918"/>
                    </a:ext>
                  </a:extLst>
                </a:gridCol>
                <a:gridCol w="527571">
                  <a:extLst>
                    <a:ext uri="{9D8B030D-6E8A-4147-A177-3AD203B41FA5}">
                      <a16:colId xmlns:a16="http://schemas.microsoft.com/office/drawing/2014/main" val="1055894104"/>
                    </a:ext>
                  </a:extLst>
                </a:gridCol>
                <a:gridCol w="747393">
                  <a:extLst>
                    <a:ext uri="{9D8B030D-6E8A-4147-A177-3AD203B41FA5}">
                      <a16:colId xmlns:a16="http://schemas.microsoft.com/office/drawing/2014/main" val="521860736"/>
                    </a:ext>
                  </a:extLst>
                </a:gridCol>
                <a:gridCol w="565355">
                  <a:extLst>
                    <a:ext uri="{9D8B030D-6E8A-4147-A177-3AD203B41FA5}">
                      <a16:colId xmlns:a16="http://schemas.microsoft.com/office/drawing/2014/main" val="2190392587"/>
                    </a:ext>
                  </a:extLst>
                </a:gridCol>
                <a:gridCol w="676636">
                  <a:extLst>
                    <a:ext uri="{9D8B030D-6E8A-4147-A177-3AD203B41FA5}">
                      <a16:colId xmlns:a16="http://schemas.microsoft.com/office/drawing/2014/main" val="3752664762"/>
                    </a:ext>
                  </a:extLst>
                </a:gridCol>
                <a:gridCol w="769375">
                  <a:extLst>
                    <a:ext uri="{9D8B030D-6E8A-4147-A177-3AD203B41FA5}">
                      <a16:colId xmlns:a16="http://schemas.microsoft.com/office/drawing/2014/main" val="2042380726"/>
                    </a:ext>
                  </a:extLst>
                </a:gridCol>
              </a:tblGrid>
              <a:tr h="733552">
                <a:tc>
                  <a:txBody>
                    <a:bodyPr/>
                    <a:lstStyle/>
                    <a:p>
                      <a:pPr algn="r" fontAlgn="ctr"/>
                      <a:endParaRPr lang="en-US" sz="1600" b="1">
                        <a:effectLst/>
                        <a:latin typeface="Abadi MT Condensed Light" panose="020B0306030101010103" pitchFamily="34" charset="77"/>
                      </a:endParaRP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index</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id</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age</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gender</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height</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weight</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ap_hi</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ap_lo</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cholesterol</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gluc</a:t>
                      </a:r>
                    </a:p>
                  </a:txBody>
                  <a:tcPr anchor="ctr">
                    <a:lnL>
                      <a:noFill/>
                    </a:lnL>
                    <a:lnR>
                      <a:noFill/>
                    </a:lnR>
                    <a:lnT>
                      <a:noFill/>
                    </a:lnT>
                    <a:lnB>
                      <a:noFill/>
                    </a:lnB>
                  </a:tcPr>
                </a:tc>
                <a:tc>
                  <a:txBody>
                    <a:bodyPr/>
                    <a:lstStyle/>
                    <a:p>
                      <a:pPr algn="r" fontAlgn="ctr"/>
                      <a:r>
                        <a:rPr lang="en-US" sz="1600" b="1" dirty="0">
                          <a:effectLst/>
                          <a:latin typeface="Abadi MT Condensed Light" panose="020B0306030101010103" pitchFamily="34" charset="77"/>
                        </a:rPr>
                        <a:t>smoke</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alco</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active</a:t>
                      </a:r>
                    </a:p>
                  </a:txBody>
                  <a:tcPr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cardio</a:t>
                      </a:r>
                    </a:p>
                  </a:txBody>
                  <a:tcPr anchor="ctr">
                    <a:lnL>
                      <a:noFill/>
                    </a:lnL>
                    <a:lnR>
                      <a:noFill/>
                    </a:lnR>
                    <a:lnT>
                      <a:noFill/>
                    </a:lnT>
                    <a:lnB>
                      <a:noFill/>
                    </a:lnB>
                  </a:tcPr>
                </a:tc>
                <a:extLst>
                  <a:ext uri="{0D108BD9-81ED-4DB2-BD59-A6C34878D82A}">
                    <a16:rowId xmlns:a16="http://schemas.microsoft.com/office/drawing/2014/main" val="155031860"/>
                  </a:ext>
                </a:extLst>
              </a:tr>
              <a:tr h="513486">
                <a:tc>
                  <a:txBody>
                    <a:bodyPr/>
                    <a:lstStyle/>
                    <a:p>
                      <a:pPr algn="r" fontAlgn="ctr"/>
                      <a:r>
                        <a:rPr lang="en-US" sz="1600" b="1">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dirty="0">
                          <a:effectLst/>
                          <a:latin typeface="Abadi MT Condensed Light" panose="020B0306030101010103" pitchFamily="34" charset="77"/>
                        </a:rPr>
                        <a:t>18393</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2</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168</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62.0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110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80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extLst>
                  <a:ext uri="{0D108BD9-81ED-4DB2-BD59-A6C34878D82A}">
                    <a16:rowId xmlns:a16="http://schemas.microsoft.com/office/drawing/2014/main" val="2547237201"/>
                  </a:ext>
                </a:extLst>
              </a:tr>
              <a:tr h="513486">
                <a:tc>
                  <a:txBody>
                    <a:bodyPr/>
                    <a:lstStyle/>
                    <a:p>
                      <a:pPr algn="r" fontAlgn="ctr"/>
                      <a:r>
                        <a:rPr lang="en-US" sz="1600" b="1">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20228</a:t>
                      </a:r>
                    </a:p>
                  </a:txBody>
                  <a:tcPr anchor="ctr">
                    <a:lnL>
                      <a:noFill/>
                    </a:lnL>
                    <a:lnR>
                      <a:noFill/>
                    </a:lnR>
                    <a:lnT>
                      <a:noFill/>
                    </a:lnT>
                    <a:lnB>
                      <a:noFill/>
                    </a:lnB>
                  </a:tcPr>
                </a:tc>
                <a:tc>
                  <a:txBody>
                    <a:bodyPr/>
                    <a:lstStyle/>
                    <a:p>
                      <a:pPr algn="r" fontAlgn="ctr"/>
                      <a:r>
                        <a:rPr lang="en-US" sz="1600" dirty="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156</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85.0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140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90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3</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extLst>
                  <a:ext uri="{0D108BD9-81ED-4DB2-BD59-A6C34878D82A}">
                    <a16:rowId xmlns:a16="http://schemas.microsoft.com/office/drawing/2014/main" val="698887902"/>
                  </a:ext>
                </a:extLst>
              </a:tr>
              <a:tr h="513486">
                <a:tc>
                  <a:txBody>
                    <a:bodyPr/>
                    <a:lstStyle/>
                    <a:p>
                      <a:pPr algn="r" fontAlgn="ctr"/>
                      <a:r>
                        <a:rPr lang="en-US" sz="1600" b="1">
                          <a:effectLst/>
                          <a:latin typeface="Abadi MT Condensed Light" panose="020B0306030101010103" pitchFamily="34" charset="77"/>
                        </a:rPr>
                        <a:t>2</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2</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2</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18857</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165</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64.0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130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70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3</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extLst>
                  <a:ext uri="{0D108BD9-81ED-4DB2-BD59-A6C34878D82A}">
                    <a16:rowId xmlns:a16="http://schemas.microsoft.com/office/drawing/2014/main" val="587435924"/>
                  </a:ext>
                </a:extLst>
              </a:tr>
              <a:tr h="513486">
                <a:tc>
                  <a:txBody>
                    <a:bodyPr/>
                    <a:lstStyle/>
                    <a:p>
                      <a:pPr algn="r" fontAlgn="ctr"/>
                      <a:r>
                        <a:rPr lang="en-US" sz="1600" b="1">
                          <a:effectLst/>
                          <a:latin typeface="Abadi MT Condensed Light" panose="020B0306030101010103" pitchFamily="34" charset="77"/>
                        </a:rPr>
                        <a:t>3</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3</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3</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17623</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2</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169</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82.0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150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100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tcPr>
                </a:tc>
                <a:extLst>
                  <a:ext uri="{0D108BD9-81ED-4DB2-BD59-A6C34878D82A}">
                    <a16:rowId xmlns:a16="http://schemas.microsoft.com/office/drawing/2014/main" val="872748672"/>
                  </a:ext>
                </a:extLst>
              </a:tr>
              <a:tr h="513486">
                <a:tc>
                  <a:txBody>
                    <a:bodyPr/>
                    <a:lstStyle/>
                    <a:p>
                      <a:pPr algn="r" fontAlgn="ctr"/>
                      <a:r>
                        <a:rPr lang="en-US" sz="1600" b="1" dirty="0">
                          <a:effectLst/>
                          <a:latin typeface="Abadi MT Condensed Light" panose="020B0306030101010103" pitchFamily="34" charset="77"/>
                        </a:rPr>
                        <a:t>4</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4</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4</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17474</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156</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56.0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100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60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1</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a:effectLst/>
                          <a:latin typeface="Abadi MT Condensed Light" panose="020B0306030101010103" pitchFamily="34" charset="77"/>
                        </a:rPr>
                        <a:t>0</a:t>
                      </a:r>
                    </a:p>
                  </a:txBody>
                  <a:tcPr anchor="ctr">
                    <a:lnL>
                      <a:noFill/>
                    </a:lnL>
                    <a:lnR>
                      <a:noFill/>
                    </a:lnR>
                    <a:lnT>
                      <a:noFill/>
                    </a:lnT>
                    <a:lnB>
                      <a:noFill/>
                    </a:lnB>
                    <a:solidFill>
                      <a:srgbClr val="F5F5F5"/>
                    </a:solidFill>
                  </a:tcPr>
                </a:tc>
                <a:tc>
                  <a:txBody>
                    <a:bodyPr/>
                    <a:lstStyle/>
                    <a:p>
                      <a:pPr algn="r" fontAlgn="ctr"/>
                      <a:r>
                        <a:rPr lang="en-US" sz="1600" dirty="0">
                          <a:effectLst/>
                          <a:latin typeface="Abadi MT Condensed Light" panose="020B0306030101010103" pitchFamily="34" charset="77"/>
                        </a:rPr>
                        <a:t>0</a:t>
                      </a:r>
                    </a:p>
                  </a:txBody>
                  <a:tcPr anchor="ctr">
                    <a:lnL>
                      <a:noFill/>
                    </a:lnL>
                    <a:lnR>
                      <a:noFill/>
                    </a:lnR>
                    <a:lnT>
                      <a:noFill/>
                    </a:lnT>
                    <a:lnB>
                      <a:noFill/>
                    </a:lnB>
                    <a:solidFill>
                      <a:srgbClr val="F5F5F5"/>
                    </a:solidFill>
                  </a:tcPr>
                </a:tc>
                <a:extLst>
                  <a:ext uri="{0D108BD9-81ED-4DB2-BD59-A6C34878D82A}">
                    <a16:rowId xmlns:a16="http://schemas.microsoft.com/office/drawing/2014/main" val="2986000703"/>
                  </a:ext>
                </a:extLst>
              </a:tr>
            </a:tbl>
          </a:graphicData>
        </a:graphic>
      </p:graphicFrame>
      <p:sp>
        <p:nvSpPr>
          <p:cNvPr id="5" name="Rectangle 4">
            <a:extLst>
              <a:ext uri="{FF2B5EF4-FFF2-40B4-BE49-F238E27FC236}">
                <a16:creationId xmlns:a16="http://schemas.microsoft.com/office/drawing/2014/main" id="{BF0975A0-E97E-EBBE-652E-8482CA65E883}"/>
              </a:ext>
            </a:extLst>
          </p:cNvPr>
          <p:cNvSpPr/>
          <p:nvPr/>
        </p:nvSpPr>
        <p:spPr>
          <a:xfrm>
            <a:off x="5458656" y="4073486"/>
            <a:ext cx="5770175" cy="2308324"/>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Gabriola" pitchFamily="82" charset="0"/>
              </a:rPr>
              <a:t>Remove index and id columns</a:t>
            </a:r>
          </a:p>
          <a:p>
            <a:pPr marL="457200" indent="-4572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Gabriola" pitchFamily="82" charset="0"/>
              </a:rPr>
              <a:t>Convert age variable from days to years</a:t>
            </a:r>
          </a:p>
          <a:p>
            <a:pPr marL="457200" indent="-4572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Gabriola" pitchFamily="82" charset="0"/>
              </a:rPr>
              <a:t>There were no duplicates or missing data</a:t>
            </a:r>
          </a:p>
          <a:p>
            <a:pPr marL="457200" indent="-4572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Gabriola" pitchFamily="82" charset="0"/>
              </a:rPr>
              <a:t>Gender: 1 represents women, 2 represents men</a:t>
            </a:r>
          </a:p>
          <a:p>
            <a:r>
              <a:rPr lang="en-US" sz="2400" b="0" cap="none" spc="0" dirty="0">
                <a:ln w="0"/>
                <a:solidFill>
                  <a:schemeClr val="tx1"/>
                </a:solidFill>
                <a:effectLst>
                  <a:outerShdw blurRad="38100" dist="19050" dir="2700000" algn="tl" rotWithShape="0">
                    <a:schemeClr val="dk1">
                      <a:alpha val="40000"/>
                    </a:schemeClr>
                  </a:outerShdw>
                </a:effectLst>
                <a:latin typeface="Gabriola" pitchFamily="82" charset="0"/>
              </a:rPr>
              <a:t>	(Average height of women </a:t>
            </a:r>
            <a:r>
              <a:rPr lang="en-US" sz="2400" dirty="0">
                <a:ln w="0"/>
                <a:effectLst>
                  <a:outerShdw blurRad="38100" dist="19050" dir="2700000" algn="tl" rotWithShape="0">
                    <a:schemeClr val="dk1">
                      <a:alpha val="40000"/>
                    </a:schemeClr>
                  </a:outerShdw>
                </a:effectLst>
                <a:latin typeface="Gabriola" pitchFamily="82" charset="0"/>
              </a:rPr>
              <a:t>is less than men)</a:t>
            </a:r>
          </a:p>
          <a:p>
            <a:pPr marL="342900" indent="-342900">
              <a:buFont typeface="Arial" panose="020B0604020202020204" pitchFamily="34" charset="0"/>
              <a:buChar char="•"/>
            </a:pPr>
            <a:r>
              <a:rPr lang="en-US" sz="2400" b="0" cap="none" spc="0" dirty="0">
                <a:ln w="0"/>
                <a:solidFill>
                  <a:schemeClr val="tx1"/>
                </a:solidFill>
                <a:effectLst>
                  <a:outerShdw blurRad="38100" dist="19050" dir="2700000" algn="tl" rotWithShape="0">
                    <a:schemeClr val="dk1">
                      <a:alpha val="40000"/>
                    </a:schemeClr>
                  </a:outerShdw>
                </a:effectLst>
                <a:latin typeface="Gabriola" pitchFamily="82" charset="0"/>
              </a:rPr>
              <a:t>70% train data, 30% test data</a:t>
            </a:r>
          </a:p>
        </p:txBody>
      </p:sp>
    </p:spTree>
    <p:extLst>
      <p:ext uri="{BB962C8B-B14F-4D97-AF65-F5344CB8AC3E}">
        <p14:creationId xmlns:p14="http://schemas.microsoft.com/office/powerpoint/2010/main" val="298829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B17A-7A78-9AD9-7848-594049B1FEEC}"/>
              </a:ext>
            </a:extLst>
          </p:cNvPr>
          <p:cNvSpPr>
            <a:spLocks noGrp="1"/>
          </p:cNvSpPr>
          <p:nvPr>
            <p:ph type="title"/>
          </p:nvPr>
        </p:nvSpPr>
        <p:spPr>
          <a:xfrm>
            <a:off x="626850" y="313154"/>
            <a:ext cx="2447527" cy="1325563"/>
          </a:xfrm>
        </p:spPr>
        <p:txBody>
          <a:bodyPr/>
          <a:lstStyle/>
          <a:p>
            <a:pPr algn="ctr"/>
            <a:r>
              <a:rPr lang="en-US" dirty="0">
                <a:latin typeface="Gabriola" pitchFamily="82" charset="0"/>
              </a:rPr>
              <a:t>Visualization</a:t>
            </a:r>
          </a:p>
        </p:txBody>
      </p:sp>
      <p:pic>
        <p:nvPicPr>
          <p:cNvPr id="2050" name="Picture 2">
            <a:extLst>
              <a:ext uri="{FF2B5EF4-FFF2-40B4-BE49-F238E27FC236}">
                <a16:creationId xmlns:a16="http://schemas.microsoft.com/office/drawing/2014/main" id="{8D707D62-5E69-1620-C5E8-4BB0A095B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34" y="1779461"/>
            <a:ext cx="2686051" cy="18621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B07491A-9040-6094-62DF-C6E041B6E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469" y="227418"/>
            <a:ext cx="2686052" cy="18621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7E65FB-19B7-524B-6288-9E161DFD8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157" y="149238"/>
            <a:ext cx="2686052" cy="1862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EA009C-764B-8A4A-BE8F-65A0892007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7325" y="149238"/>
            <a:ext cx="2686054" cy="18621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7B88FDB-84C6-FF60-07D2-270527427F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884" y="3782356"/>
            <a:ext cx="2676424" cy="186215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A2261BF-E0D4-1561-353C-5AE7DE7624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4690" y="2407497"/>
            <a:ext cx="2704063" cy="18767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26A2138-F244-9A65-57CF-BEED011327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6020" y="2313094"/>
            <a:ext cx="2707039" cy="18767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FBC30B59-912D-2971-2B77-9435BDBBF3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8426" y="2313094"/>
            <a:ext cx="2843210" cy="197110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F72409FE-C9FC-4852-9258-6BC7F68843A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4690" y="4602125"/>
            <a:ext cx="2686052" cy="186215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7CCACB99-F266-3899-5950-29D73AC242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68988" y="4371000"/>
            <a:ext cx="3019438" cy="209327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BBFA9F66-8C5C-4FD7-CCDB-2F690620CAE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88426" y="4553576"/>
            <a:ext cx="2921007" cy="202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71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C60D5D5-7201-C5F3-6D7D-B24F498B8826}"/>
              </a:ext>
            </a:extLst>
          </p:cNvPr>
          <p:cNvGraphicFramePr>
            <a:graphicFrameLocks noGrp="1"/>
          </p:cNvGraphicFramePr>
          <p:nvPr>
            <p:extLst>
              <p:ext uri="{D42A27DB-BD31-4B8C-83A1-F6EECF244321}">
                <p14:modId xmlns:p14="http://schemas.microsoft.com/office/powerpoint/2010/main" val="2415054538"/>
              </p:ext>
            </p:extLst>
          </p:nvPr>
        </p:nvGraphicFramePr>
        <p:xfrm>
          <a:off x="280416" y="219456"/>
          <a:ext cx="11801860" cy="6522719"/>
        </p:xfrm>
        <a:graphic>
          <a:graphicData uri="http://schemas.openxmlformats.org/drawingml/2006/table">
            <a:tbl>
              <a:tblPr>
                <a:tableStyleId>{8799B23B-EC83-4686-B30A-512413B5E67A}</a:tableStyleId>
              </a:tblPr>
              <a:tblGrid>
                <a:gridCol w="573024">
                  <a:extLst>
                    <a:ext uri="{9D8B030D-6E8A-4147-A177-3AD203B41FA5}">
                      <a16:colId xmlns:a16="http://schemas.microsoft.com/office/drawing/2014/main" val="4230400056"/>
                    </a:ext>
                  </a:extLst>
                </a:gridCol>
                <a:gridCol w="902208">
                  <a:extLst>
                    <a:ext uri="{9D8B030D-6E8A-4147-A177-3AD203B41FA5}">
                      <a16:colId xmlns:a16="http://schemas.microsoft.com/office/drawing/2014/main" val="266467583"/>
                    </a:ext>
                  </a:extLst>
                </a:gridCol>
                <a:gridCol w="890016">
                  <a:extLst>
                    <a:ext uri="{9D8B030D-6E8A-4147-A177-3AD203B41FA5}">
                      <a16:colId xmlns:a16="http://schemas.microsoft.com/office/drawing/2014/main" val="2080478527"/>
                    </a:ext>
                  </a:extLst>
                </a:gridCol>
                <a:gridCol w="853440">
                  <a:extLst>
                    <a:ext uri="{9D8B030D-6E8A-4147-A177-3AD203B41FA5}">
                      <a16:colId xmlns:a16="http://schemas.microsoft.com/office/drawing/2014/main" val="2804961592"/>
                    </a:ext>
                  </a:extLst>
                </a:gridCol>
                <a:gridCol w="755904">
                  <a:extLst>
                    <a:ext uri="{9D8B030D-6E8A-4147-A177-3AD203B41FA5}">
                      <a16:colId xmlns:a16="http://schemas.microsoft.com/office/drawing/2014/main" val="1360927073"/>
                    </a:ext>
                  </a:extLst>
                </a:gridCol>
                <a:gridCol w="877824">
                  <a:extLst>
                    <a:ext uri="{9D8B030D-6E8A-4147-A177-3AD203B41FA5}">
                      <a16:colId xmlns:a16="http://schemas.microsoft.com/office/drawing/2014/main" val="3228939538"/>
                    </a:ext>
                  </a:extLst>
                </a:gridCol>
                <a:gridCol w="865632">
                  <a:extLst>
                    <a:ext uri="{9D8B030D-6E8A-4147-A177-3AD203B41FA5}">
                      <a16:colId xmlns:a16="http://schemas.microsoft.com/office/drawing/2014/main" val="4003844289"/>
                    </a:ext>
                  </a:extLst>
                </a:gridCol>
                <a:gridCol w="914400">
                  <a:extLst>
                    <a:ext uri="{9D8B030D-6E8A-4147-A177-3AD203B41FA5}">
                      <a16:colId xmlns:a16="http://schemas.microsoft.com/office/drawing/2014/main" val="3874067714"/>
                    </a:ext>
                  </a:extLst>
                </a:gridCol>
                <a:gridCol w="853440">
                  <a:extLst>
                    <a:ext uri="{9D8B030D-6E8A-4147-A177-3AD203B41FA5}">
                      <a16:colId xmlns:a16="http://schemas.microsoft.com/office/drawing/2014/main" val="3661072329"/>
                    </a:ext>
                  </a:extLst>
                </a:gridCol>
                <a:gridCol w="902208">
                  <a:extLst>
                    <a:ext uri="{9D8B030D-6E8A-4147-A177-3AD203B41FA5}">
                      <a16:colId xmlns:a16="http://schemas.microsoft.com/office/drawing/2014/main" val="2891799908"/>
                    </a:ext>
                  </a:extLst>
                </a:gridCol>
                <a:gridCol w="884794">
                  <a:extLst>
                    <a:ext uri="{9D8B030D-6E8A-4147-A177-3AD203B41FA5}">
                      <a16:colId xmlns:a16="http://schemas.microsoft.com/office/drawing/2014/main" val="2395100159"/>
                    </a:ext>
                  </a:extLst>
                </a:gridCol>
                <a:gridCol w="842990">
                  <a:extLst>
                    <a:ext uri="{9D8B030D-6E8A-4147-A177-3AD203B41FA5}">
                      <a16:colId xmlns:a16="http://schemas.microsoft.com/office/drawing/2014/main" val="702357696"/>
                    </a:ext>
                  </a:extLst>
                </a:gridCol>
                <a:gridCol w="842990">
                  <a:extLst>
                    <a:ext uri="{9D8B030D-6E8A-4147-A177-3AD203B41FA5}">
                      <a16:colId xmlns:a16="http://schemas.microsoft.com/office/drawing/2014/main" val="1273548696"/>
                    </a:ext>
                  </a:extLst>
                </a:gridCol>
                <a:gridCol w="842990">
                  <a:extLst>
                    <a:ext uri="{9D8B030D-6E8A-4147-A177-3AD203B41FA5}">
                      <a16:colId xmlns:a16="http://schemas.microsoft.com/office/drawing/2014/main" val="2169134974"/>
                    </a:ext>
                  </a:extLst>
                </a:gridCol>
              </a:tblGrid>
              <a:tr h="701258">
                <a:tc>
                  <a:txBody>
                    <a:bodyPr/>
                    <a:lstStyle/>
                    <a:p>
                      <a:pPr algn="ctr" fontAlgn="ct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id</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age</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gender</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dirty="0">
                          <a:effectLst/>
                        </a:rPr>
                        <a:t>height</a:t>
                      </a:r>
                      <a:endParaRPr lang="en-US" sz="1400" b="1" dirty="0">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weight</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ap_hi</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ap_lo</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cholesterol</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gluc</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smoke</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alco</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active</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b="1">
                          <a:effectLst/>
                        </a:rPr>
                        <a:t>cardio</a:t>
                      </a:r>
                      <a:endParaRPr lang="en-US" sz="1400" b="1">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2292340266"/>
                  </a:ext>
                </a:extLst>
              </a:tr>
              <a:tr h="701258">
                <a:tc>
                  <a:txBody>
                    <a:bodyPr/>
                    <a:lstStyle/>
                    <a:p>
                      <a:pPr algn="ctr" fontAlgn="ctr"/>
                      <a:r>
                        <a:rPr lang="en-US" sz="1400" b="1">
                          <a:effectLst/>
                        </a:rPr>
                        <a:t>count</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70000.000000</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783618219"/>
                  </a:ext>
                </a:extLst>
              </a:tr>
              <a:tr h="701258">
                <a:tc>
                  <a:txBody>
                    <a:bodyPr/>
                    <a:lstStyle/>
                    <a:p>
                      <a:pPr algn="ctr" fontAlgn="ctr"/>
                      <a:r>
                        <a:rPr lang="en-US" sz="1400" b="1">
                          <a:effectLst/>
                        </a:rPr>
                        <a:t>mean</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49972.419900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52.840671</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1.349571</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164.359229</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74.205690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128.817286</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96.630414</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1.366871</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1.226457</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0.088129</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0.053771</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0.803729</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0.499700</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3922556724"/>
                  </a:ext>
                </a:extLst>
              </a:tr>
              <a:tr h="701258">
                <a:tc>
                  <a:txBody>
                    <a:bodyPr/>
                    <a:lstStyle/>
                    <a:p>
                      <a:pPr algn="ctr" fontAlgn="ctr"/>
                      <a:r>
                        <a:rPr lang="en-US" sz="1400" b="1">
                          <a:effectLst/>
                        </a:rPr>
                        <a:t>std</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28851.302323</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6.766774</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0.476838</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8.210126</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14.395757</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154.011419</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188.472530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0.680250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0.572270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0.283484</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0.225568</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0.397179</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0.500003</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1427905456"/>
                  </a:ext>
                </a:extLst>
              </a:tr>
              <a:tr h="912655">
                <a:tc>
                  <a:txBody>
                    <a:bodyPr/>
                    <a:lstStyle/>
                    <a:p>
                      <a:pPr algn="ctr" fontAlgn="ctr"/>
                      <a:r>
                        <a:rPr lang="en-US" sz="1400" b="1">
                          <a:effectLst/>
                        </a:rPr>
                        <a:t>min</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29.000000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55.000000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-150.000000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3353278169"/>
                  </a:ext>
                </a:extLst>
              </a:tr>
              <a:tr h="701258">
                <a:tc>
                  <a:txBody>
                    <a:bodyPr/>
                    <a:lstStyle/>
                    <a:p>
                      <a:pPr algn="ctr" fontAlgn="ctr"/>
                      <a:r>
                        <a:rPr lang="en-US" sz="1400" b="1">
                          <a:effectLst/>
                        </a:rPr>
                        <a:t>25%</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25006.750000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48.000000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159.000000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65.000000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120.000000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80.000000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874479972"/>
                  </a:ext>
                </a:extLst>
              </a:tr>
              <a:tr h="701258">
                <a:tc>
                  <a:txBody>
                    <a:bodyPr/>
                    <a:lstStyle/>
                    <a:p>
                      <a:pPr algn="ctr" fontAlgn="ctr"/>
                      <a:r>
                        <a:rPr lang="en-US" sz="1400" b="1">
                          <a:effectLst/>
                        </a:rPr>
                        <a:t>50%</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50001.500000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53.000000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165.000000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72.000000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120.000000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80.000000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3183211319"/>
                  </a:ext>
                </a:extLst>
              </a:tr>
              <a:tr h="701258">
                <a:tc>
                  <a:txBody>
                    <a:bodyPr/>
                    <a:lstStyle/>
                    <a:p>
                      <a:pPr algn="ctr" fontAlgn="ctr"/>
                      <a:r>
                        <a:rPr lang="en-US" sz="1400" b="1">
                          <a:effectLst/>
                        </a:rPr>
                        <a:t>75%</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74889.250000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58.000000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170.000000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82.000000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140.000000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90.000000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4267809237"/>
                  </a:ext>
                </a:extLst>
              </a:tr>
              <a:tr h="701258">
                <a:tc>
                  <a:txBody>
                    <a:bodyPr/>
                    <a:lstStyle/>
                    <a:p>
                      <a:pPr algn="ctr" fontAlgn="ctr"/>
                      <a:r>
                        <a:rPr lang="en-US" sz="1400" b="1">
                          <a:effectLst/>
                        </a:rPr>
                        <a:t>max</a:t>
                      </a:r>
                      <a:endParaRPr lang="en-US" sz="1400" b="1">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99999.000000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64.000000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250.000000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200.000000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16020.000000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11000.000000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3.000000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3.000000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a:effectLst/>
                        </a:rPr>
                        <a:t>1.000000</a:t>
                      </a:r>
                      <a:endParaRPr lang="en-US" sz="1400">
                        <a:effectLst/>
                        <a:latin typeface="Abadi MT Condensed Light" panose="020B0306030101010103" pitchFamily="34" charset="77"/>
                      </a:endParaRPr>
                    </a:p>
                  </a:txBody>
                  <a:tcPr marL="48348" marR="48348" marT="24174" marB="24174" anchor="ctr"/>
                </a:tc>
                <a:tc>
                  <a:txBody>
                    <a:bodyPr/>
                    <a:lstStyle/>
                    <a:p>
                      <a:pPr algn="ctr" fontAlgn="ctr"/>
                      <a:r>
                        <a:rPr lang="en-US" sz="1400" dirty="0">
                          <a:effectLst/>
                        </a:rPr>
                        <a:t>1.000000</a:t>
                      </a:r>
                      <a:endParaRPr lang="en-US" sz="1400" dirty="0">
                        <a:effectLst/>
                        <a:latin typeface="Abadi MT Condensed Light" panose="020B0306030101010103" pitchFamily="34" charset="77"/>
                      </a:endParaRPr>
                    </a:p>
                  </a:txBody>
                  <a:tcPr marL="48348" marR="48348" marT="24174" marB="24174" anchor="ctr"/>
                </a:tc>
                <a:extLst>
                  <a:ext uri="{0D108BD9-81ED-4DB2-BD59-A6C34878D82A}">
                    <a16:rowId xmlns:a16="http://schemas.microsoft.com/office/drawing/2014/main" val="436981584"/>
                  </a:ext>
                </a:extLst>
              </a:tr>
            </a:tbl>
          </a:graphicData>
        </a:graphic>
      </p:graphicFrame>
    </p:spTree>
    <p:extLst>
      <p:ext uri="{BB962C8B-B14F-4D97-AF65-F5344CB8AC3E}">
        <p14:creationId xmlns:p14="http://schemas.microsoft.com/office/powerpoint/2010/main" val="20133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8677FBB-7C16-F473-3A77-D6778D30C3AE}"/>
              </a:ext>
            </a:extLst>
          </p:cNvPr>
          <p:cNvGraphicFramePr>
            <a:graphicFrameLocks noGrp="1"/>
          </p:cNvGraphicFramePr>
          <p:nvPr>
            <p:ph idx="1"/>
            <p:extLst>
              <p:ext uri="{D42A27DB-BD31-4B8C-83A1-F6EECF244321}">
                <p14:modId xmlns:p14="http://schemas.microsoft.com/office/powerpoint/2010/main" val="967809137"/>
              </p:ext>
            </p:extLst>
          </p:nvPr>
        </p:nvGraphicFramePr>
        <p:xfrm>
          <a:off x="202404" y="307181"/>
          <a:ext cx="11787192" cy="6243638"/>
        </p:xfrm>
        <a:graphic>
          <a:graphicData uri="http://schemas.openxmlformats.org/drawingml/2006/table">
            <a:tbl>
              <a:tblPr/>
              <a:tblGrid>
                <a:gridCol w="982266">
                  <a:extLst>
                    <a:ext uri="{9D8B030D-6E8A-4147-A177-3AD203B41FA5}">
                      <a16:colId xmlns:a16="http://schemas.microsoft.com/office/drawing/2014/main" val="3357009858"/>
                    </a:ext>
                  </a:extLst>
                </a:gridCol>
                <a:gridCol w="982266">
                  <a:extLst>
                    <a:ext uri="{9D8B030D-6E8A-4147-A177-3AD203B41FA5}">
                      <a16:colId xmlns:a16="http://schemas.microsoft.com/office/drawing/2014/main" val="2457907342"/>
                    </a:ext>
                  </a:extLst>
                </a:gridCol>
                <a:gridCol w="982266">
                  <a:extLst>
                    <a:ext uri="{9D8B030D-6E8A-4147-A177-3AD203B41FA5}">
                      <a16:colId xmlns:a16="http://schemas.microsoft.com/office/drawing/2014/main" val="3882526065"/>
                    </a:ext>
                  </a:extLst>
                </a:gridCol>
                <a:gridCol w="982266">
                  <a:extLst>
                    <a:ext uri="{9D8B030D-6E8A-4147-A177-3AD203B41FA5}">
                      <a16:colId xmlns:a16="http://schemas.microsoft.com/office/drawing/2014/main" val="762740743"/>
                    </a:ext>
                  </a:extLst>
                </a:gridCol>
                <a:gridCol w="982266">
                  <a:extLst>
                    <a:ext uri="{9D8B030D-6E8A-4147-A177-3AD203B41FA5}">
                      <a16:colId xmlns:a16="http://schemas.microsoft.com/office/drawing/2014/main" val="2510951325"/>
                    </a:ext>
                  </a:extLst>
                </a:gridCol>
                <a:gridCol w="982266">
                  <a:extLst>
                    <a:ext uri="{9D8B030D-6E8A-4147-A177-3AD203B41FA5}">
                      <a16:colId xmlns:a16="http://schemas.microsoft.com/office/drawing/2014/main" val="355998507"/>
                    </a:ext>
                  </a:extLst>
                </a:gridCol>
                <a:gridCol w="982266">
                  <a:extLst>
                    <a:ext uri="{9D8B030D-6E8A-4147-A177-3AD203B41FA5}">
                      <a16:colId xmlns:a16="http://schemas.microsoft.com/office/drawing/2014/main" val="2757664500"/>
                    </a:ext>
                  </a:extLst>
                </a:gridCol>
                <a:gridCol w="982266">
                  <a:extLst>
                    <a:ext uri="{9D8B030D-6E8A-4147-A177-3AD203B41FA5}">
                      <a16:colId xmlns:a16="http://schemas.microsoft.com/office/drawing/2014/main" val="406566671"/>
                    </a:ext>
                  </a:extLst>
                </a:gridCol>
                <a:gridCol w="982266">
                  <a:extLst>
                    <a:ext uri="{9D8B030D-6E8A-4147-A177-3AD203B41FA5}">
                      <a16:colId xmlns:a16="http://schemas.microsoft.com/office/drawing/2014/main" val="876804874"/>
                    </a:ext>
                  </a:extLst>
                </a:gridCol>
                <a:gridCol w="982266">
                  <a:extLst>
                    <a:ext uri="{9D8B030D-6E8A-4147-A177-3AD203B41FA5}">
                      <a16:colId xmlns:a16="http://schemas.microsoft.com/office/drawing/2014/main" val="359869652"/>
                    </a:ext>
                  </a:extLst>
                </a:gridCol>
                <a:gridCol w="982266">
                  <a:extLst>
                    <a:ext uri="{9D8B030D-6E8A-4147-A177-3AD203B41FA5}">
                      <a16:colId xmlns:a16="http://schemas.microsoft.com/office/drawing/2014/main" val="3511275383"/>
                    </a:ext>
                  </a:extLst>
                </a:gridCol>
                <a:gridCol w="982266">
                  <a:extLst>
                    <a:ext uri="{9D8B030D-6E8A-4147-A177-3AD203B41FA5}">
                      <a16:colId xmlns:a16="http://schemas.microsoft.com/office/drawing/2014/main" val="3240663133"/>
                    </a:ext>
                  </a:extLst>
                </a:gridCol>
              </a:tblGrid>
              <a:tr h="382499">
                <a:tc>
                  <a:txBody>
                    <a:bodyPr/>
                    <a:lstStyle/>
                    <a:p>
                      <a:pPr algn="r" fontAlgn="ctr"/>
                      <a:r>
                        <a:rPr lang="en-US" sz="1600" b="1">
                          <a:effectLst/>
                          <a:latin typeface="Abadi MT Condensed Light" panose="020B0306030101010103" pitchFamily="34" charset="77"/>
                        </a:rPr>
                        <a:t> </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age</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gender</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height</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weight</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ap_hi</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ap_lo</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cholesterol</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gluc</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smoke</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alco</a:t>
                      </a:r>
                    </a:p>
                  </a:txBody>
                  <a:tcPr marL="38170" marR="38170" marT="19085" marB="19085" anchor="ctr">
                    <a:lnL>
                      <a:noFill/>
                    </a:lnL>
                    <a:lnR>
                      <a:noFill/>
                    </a:lnR>
                    <a:lnT>
                      <a:noFill/>
                    </a:lnT>
                    <a:lnB>
                      <a:noFill/>
                    </a:lnB>
                  </a:tcPr>
                </a:tc>
                <a:tc>
                  <a:txBody>
                    <a:bodyPr/>
                    <a:lstStyle/>
                    <a:p>
                      <a:pPr algn="r" fontAlgn="ctr"/>
                      <a:r>
                        <a:rPr lang="en-US" sz="1600" b="1">
                          <a:effectLst/>
                          <a:latin typeface="Abadi MT Condensed Light" panose="020B0306030101010103" pitchFamily="34" charset="77"/>
                        </a:rPr>
                        <a:t>active</a:t>
                      </a:r>
                    </a:p>
                  </a:txBody>
                  <a:tcPr marL="38170" marR="38170" marT="19085" marB="19085" anchor="ctr">
                    <a:lnL>
                      <a:noFill/>
                    </a:lnL>
                    <a:lnR>
                      <a:noFill/>
                    </a:lnR>
                    <a:lnT>
                      <a:noFill/>
                    </a:lnT>
                    <a:lnB>
                      <a:noFill/>
                    </a:lnB>
                  </a:tcPr>
                </a:tc>
                <a:extLst>
                  <a:ext uri="{0D108BD9-81ED-4DB2-BD59-A6C34878D82A}">
                    <a16:rowId xmlns:a16="http://schemas.microsoft.com/office/drawing/2014/main" val="521964280"/>
                  </a:ext>
                </a:extLst>
              </a:tr>
              <a:tr h="547864">
                <a:tc>
                  <a:txBody>
                    <a:bodyPr/>
                    <a:lstStyle/>
                    <a:p>
                      <a:pPr algn="r" fontAlgn="ctr"/>
                      <a:r>
                        <a:rPr lang="en-US" sz="1600" b="1">
                          <a:effectLst/>
                          <a:latin typeface="Abadi MT Condensed Light" panose="020B0306030101010103" pitchFamily="34" charset="77"/>
                        </a:rPr>
                        <a:t>age</a:t>
                      </a:r>
                    </a:p>
                  </a:txBody>
                  <a:tcPr marL="38170" marR="38170" marT="19085" marB="19085" anchor="ctr">
                    <a:lnL>
                      <a:noFill/>
                    </a:lnL>
                    <a:lnR>
                      <a:noFill/>
                    </a:lnR>
                    <a:lnT>
                      <a:noFill/>
                    </a:lnT>
                    <a:lnB>
                      <a:noFill/>
                    </a:lnB>
                    <a:solidFill>
                      <a:srgbClr val="F5F5F5"/>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-0.023287</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-0.082496</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0.052583</a:t>
                      </a:r>
                    </a:p>
                  </a:txBody>
                  <a:tcPr marL="38170" marR="38170" marT="19085" marB="19085" anchor="ctr">
                    <a:lnL>
                      <a:noFill/>
                    </a:lnL>
                    <a:lnR>
                      <a:noFill/>
                    </a:lnR>
                    <a:lnT>
                      <a:noFill/>
                    </a:lnT>
                    <a:lnB>
                      <a:noFill/>
                    </a:lnB>
                    <a:solidFill>
                      <a:srgbClr val="EBF7E5"/>
                    </a:solidFill>
                  </a:tcPr>
                </a:tc>
                <a:tc>
                  <a:txBody>
                    <a:bodyPr/>
                    <a:lstStyle/>
                    <a:p>
                      <a:pPr algn="r" fontAlgn="ctr"/>
                      <a:r>
                        <a:rPr lang="en-US" sz="1600">
                          <a:solidFill>
                            <a:srgbClr val="000000"/>
                          </a:solidFill>
                          <a:effectLst/>
                          <a:latin typeface="Abadi MT Condensed Light" panose="020B0306030101010103" pitchFamily="34" charset="77"/>
                        </a:rPr>
                        <a:t>0.017949</a:t>
                      </a:r>
                    </a:p>
                  </a:txBody>
                  <a:tcPr marL="38170" marR="38170" marT="19085" marB="19085" anchor="ctr">
                    <a:lnL>
                      <a:noFill/>
                    </a:lnL>
                    <a:lnR>
                      <a:noFill/>
                    </a:lnR>
                    <a:lnT>
                      <a:noFill/>
                    </a:lnT>
                    <a:lnB>
                      <a:noFill/>
                    </a:lnB>
                    <a:solidFill>
                      <a:srgbClr val="F4FBED"/>
                    </a:solidFill>
                  </a:tcPr>
                </a:tc>
                <a:tc>
                  <a:txBody>
                    <a:bodyPr/>
                    <a:lstStyle/>
                    <a:p>
                      <a:pPr algn="r" fontAlgn="ctr"/>
                      <a:r>
                        <a:rPr lang="en-US" sz="1600">
                          <a:solidFill>
                            <a:srgbClr val="000000"/>
                          </a:solidFill>
                          <a:effectLst/>
                          <a:latin typeface="Abadi MT Condensed Light" panose="020B0306030101010103" pitchFamily="34" charset="77"/>
                        </a:rPr>
                        <a:t>0.015020</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0.152419</a:t>
                      </a:r>
                    </a:p>
                  </a:txBody>
                  <a:tcPr marL="38170" marR="38170" marT="19085" marB="19085" anchor="ctr">
                    <a:lnL>
                      <a:noFill/>
                    </a:lnL>
                    <a:lnR>
                      <a:noFill/>
                    </a:lnR>
                    <a:lnT>
                      <a:noFill/>
                    </a:lnT>
                    <a:lnB>
                      <a:noFill/>
                    </a:lnB>
                    <a:solidFill>
                      <a:srgbClr val="D5EFCF"/>
                    </a:solidFill>
                  </a:tcPr>
                </a:tc>
                <a:tc>
                  <a:txBody>
                    <a:bodyPr/>
                    <a:lstStyle/>
                    <a:p>
                      <a:pPr algn="r" fontAlgn="ctr"/>
                      <a:r>
                        <a:rPr lang="en-US" sz="1600">
                          <a:solidFill>
                            <a:srgbClr val="000000"/>
                          </a:solidFill>
                          <a:effectLst/>
                          <a:latin typeface="Abadi MT Condensed Light" panose="020B0306030101010103" pitchFamily="34" charset="77"/>
                        </a:rPr>
                        <a:t>0.098641</a:t>
                      </a:r>
                    </a:p>
                  </a:txBody>
                  <a:tcPr marL="38170" marR="38170" marT="19085" marB="19085" anchor="ctr">
                    <a:lnL>
                      <a:noFill/>
                    </a:lnL>
                    <a:lnR>
                      <a:noFill/>
                    </a:lnR>
                    <a:lnT>
                      <a:noFill/>
                    </a:lnT>
                    <a:lnB>
                      <a:noFill/>
                    </a:lnB>
                    <a:solidFill>
                      <a:srgbClr val="E1F4DC"/>
                    </a:solidFill>
                  </a:tcPr>
                </a:tc>
                <a:tc>
                  <a:txBody>
                    <a:bodyPr/>
                    <a:lstStyle/>
                    <a:p>
                      <a:pPr algn="r" fontAlgn="ctr"/>
                      <a:r>
                        <a:rPr lang="en-US" sz="1600">
                          <a:solidFill>
                            <a:srgbClr val="000000"/>
                          </a:solidFill>
                          <a:effectLst/>
                          <a:latin typeface="Abadi MT Condensed Light" panose="020B0306030101010103" pitchFamily="34" charset="77"/>
                        </a:rPr>
                        <a:t>-0.051759</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-0.029750</a:t>
                      </a:r>
                    </a:p>
                  </a:txBody>
                  <a:tcPr marL="38170" marR="38170" marT="19085" marB="19085" anchor="ctr">
                    <a:lnL>
                      <a:noFill/>
                    </a:lnL>
                    <a:lnR>
                      <a:noFill/>
                    </a:lnR>
                    <a:lnT>
                      <a:noFill/>
                    </a:lnT>
                    <a:lnB>
                      <a:noFill/>
                    </a:lnB>
                    <a:solidFill>
                      <a:srgbClr val="F7FCF0"/>
                    </a:solidFill>
                  </a:tcPr>
                </a:tc>
                <a:tc>
                  <a:txBody>
                    <a:bodyPr/>
                    <a:lstStyle/>
                    <a:p>
                      <a:pPr algn="r" fontAlgn="ctr"/>
                      <a:r>
                        <a:rPr lang="en-US" sz="1600" dirty="0">
                          <a:solidFill>
                            <a:srgbClr val="000000"/>
                          </a:solidFill>
                          <a:effectLst/>
                          <a:latin typeface="Abadi MT Condensed Light" panose="020B0306030101010103" pitchFamily="34" charset="77"/>
                        </a:rPr>
                        <a:t>-0.011201</a:t>
                      </a:r>
                    </a:p>
                  </a:txBody>
                  <a:tcPr marL="38170" marR="38170" marT="19085" marB="19085" anchor="ctr">
                    <a:lnL>
                      <a:noFill/>
                    </a:lnL>
                    <a:lnR>
                      <a:noFill/>
                    </a:lnR>
                    <a:lnT>
                      <a:noFill/>
                    </a:lnT>
                    <a:lnB>
                      <a:noFill/>
                    </a:lnB>
                    <a:solidFill>
                      <a:srgbClr val="F7FCF0"/>
                    </a:solidFill>
                  </a:tcPr>
                </a:tc>
                <a:extLst>
                  <a:ext uri="{0D108BD9-81ED-4DB2-BD59-A6C34878D82A}">
                    <a16:rowId xmlns:a16="http://schemas.microsoft.com/office/drawing/2014/main" val="971686846"/>
                  </a:ext>
                </a:extLst>
              </a:tr>
              <a:tr h="547864">
                <a:tc>
                  <a:txBody>
                    <a:bodyPr/>
                    <a:lstStyle/>
                    <a:p>
                      <a:pPr algn="r" fontAlgn="ctr"/>
                      <a:r>
                        <a:rPr lang="en-US" sz="1600" b="1">
                          <a:effectLst/>
                          <a:latin typeface="Abadi MT Condensed Light" panose="020B0306030101010103" pitchFamily="34" charset="77"/>
                        </a:rPr>
                        <a:t>gender</a:t>
                      </a:r>
                    </a:p>
                  </a:txBody>
                  <a:tcPr marL="38170" marR="38170" marT="19085" marB="19085" anchor="ctr">
                    <a:lnL>
                      <a:noFill/>
                    </a:lnL>
                    <a:lnR>
                      <a:noFill/>
                    </a:lnR>
                    <a:lnT>
                      <a:noFill/>
                    </a:lnT>
                    <a:lnB>
                      <a:noFill/>
                    </a:lnB>
                  </a:tcPr>
                </a:tc>
                <a:tc>
                  <a:txBody>
                    <a:bodyPr/>
                    <a:lstStyle/>
                    <a:p>
                      <a:pPr algn="r" fontAlgn="ctr"/>
                      <a:r>
                        <a:rPr lang="en-US" sz="1600">
                          <a:solidFill>
                            <a:srgbClr val="000000"/>
                          </a:solidFill>
                          <a:effectLst/>
                          <a:latin typeface="Abadi MT Condensed Light" panose="020B0306030101010103" pitchFamily="34" charset="77"/>
                        </a:rPr>
                        <a:t>-0.023287</a:t>
                      </a:r>
                    </a:p>
                  </a:txBody>
                  <a:tcPr marL="38170" marR="38170" marT="19085" marB="19085" anchor="ctr">
                    <a:lnL>
                      <a:noFill/>
                    </a:lnL>
                    <a:lnR>
                      <a:noFill/>
                    </a:lnR>
                    <a:lnT>
                      <a:noFill/>
                    </a:lnT>
                    <a:lnB>
                      <a:noFill/>
                    </a:lnB>
                    <a:solidFill>
                      <a:srgbClr val="EDF8E7"/>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0.500974</a:t>
                      </a:r>
                    </a:p>
                  </a:txBody>
                  <a:tcPr marL="38170" marR="38170" marT="19085" marB="19085" anchor="ctr">
                    <a:lnL>
                      <a:noFill/>
                    </a:lnL>
                    <a:lnR>
                      <a:noFill/>
                    </a:lnR>
                    <a:lnT>
                      <a:noFill/>
                    </a:lnT>
                    <a:lnB>
                      <a:noFill/>
                    </a:lnB>
                    <a:solidFill>
                      <a:srgbClr val="6EC5C8"/>
                    </a:solidFill>
                  </a:tcPr>
                </a:tc>
                <a:tc>
                  <a:txBody>
                    <a:bodyPr/>
                    <a:lstStyle/>
                    <a:p>
                      <a:pPr algn="r" fontAlgn="ctr"/>
                      <a:r>
                        <a:rPr lang="en-US" sz="1600">
                          <a:solidFill>
                            <a:srgbClr val="000000"/>
                          </a:solidFill>
                          <a:effectLst/>
                          <a:latin typeface="Abadi MT Condensed Light" panose="020B0306030101010103" pitchFamily="34" charset="77"/>
                        </a:rPr>
                        <a:t>0.156379</a:t>
                      </a:r>
                    </a:p>
                  </a:txBody>
                  <a:tcPr marL="38170" marR="38170" marT="19085" marB="19085" anchor="ctr">
                    <a:lnL>
                      <a:noFill/>
                    </a:lnL>
                    <a:lnR>
                      <a:noFill/>
                    </a:lnR>
                    <a:lnT>
                      <a:noFill/>
                    </a:lnT>
                    <a:lnB>
                      <a:noFill/>
                    </a:lnB>
                    <a:solidFill>
                      <a:srgbClr val="DAF0D4"/>
                    </a:solidFill>
                  </a:tcPr>
                </a:tc>
                <a:tc>
                  <a:txBody>
                    <a:bodyPr/>
                    <a:lstStyle/>
                    <a:p>
                      <a:pPr algn="r" fontAlgn="ctr"/>
                      <a:r>
                        <a:rPr lang="en-US" sz="1600">
                          <a:solidFill>
                            <a:srgbClr val="000000"/>
                          </a:solidFill>
                          <a:effectLst/>
                          <a:latin typeface="Abadi MT Condensed Light" panose="020B0306030101010103" pitchFamily="34" charset="77"/>
                        </a:rPr>
                        <a:t>0.011955</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0.014116</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-0.036353</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-0.020237</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0.338167</a:t>
                      </a:r>
                    </a:p>
                  </a:txBody>
                  <a:tcPr marL="38170" marR="38170" marT="19085" marB="19085" anchor="ctr">
                    <a:lnL>
                      <a:noFill/>
                    </a:lnL>
                    <a:lnR>
                      <a:noFill/>
                    </a:lnR>
                    <a:lnT>
                      <a:noFill/>
                    </a:lnT>
                    <a:lnB>
                      <a:noFill/>
                    </a:lnB>
                    <a:solidFill>
                      <a:srgbClr val="AADEB6"/>
                    </a:solidFill>
                  </a:tcPr>
                </a:tc>
                <a:tc>
                  <a:txBody>
                    <a:bodyPr/>
                    <a:lstStyle/>
                    <a:p>
                      <a:pPr algn="r" fontAlgn="ctr"/>
                      <a:r>
                        <a:rPr lang="en-US" sz="1600">
                          <a:solidFill>
                            <a:srgbClr val="000000"/>
                          </a:solidFill>
                          <a:effectLst/>
                          <a:latin typeface="Abadi MT Condensed Light" panose="020B0306030101010103" pitchFamily="34" charset="77"/>
                        </a:rPr>
                        <a:t>0.170480</a:t>
                      </a:r>
                    </a:p>
                  </a:txBody>
                  <a:tcPr marL="38170" marR="38170" marT="19085" marB="19085" anchor="ctr">
                    <a:lnL>
                      <a:noFill/>
                    </a:lnL>
                    <a:lnR>
                      <a:noFill/>
                    </a:lnR>
                    <a:lnT>
                      <a:noFill/>
                    </a:lnT>
                    <a:lnB>
                      <a:noFill/>
                    </a:lnB>
                    <a:solidFill>
                      <a:srgbClr val="D5EFCF"/>
                    </a:solidFill>
                  </a:tcPr>
                </a:tc>
                <a:tc>
                  <a:txBody>
                    <a:bodyPr/>
                    <a:lstStyle/>
                    <a:p>
                      <a:pPr algn="r" fontAlgn="ctr"/>
                      <a:r>
                        <a:rPr lang="en-US" sz="1600">
                          <a:solidFill>
                            <a:srgbClr val="000000"/>
                          </a:solidFill>
                          <a:effectLst/>
                          <a:latin typeface="Abadi MT Condensed Light" panose="020B0306030101010103" pitchFamily="34" charset="77"/>
                        </a:rPr>
                        <a:t>0.004414</a:t>
                      </a:r>
                    </a:p>
                  </a:txBody>
                  <a:tcPr marL="38170" marR="38170" marT="19085" marB="19085" anchor="ctr">
                    <a:lnL>
                      <a:noFill/>
                    </a:lnL>
                    <a:lnR>
                      <a:noFill/>
                    </a:lnR>
                    <a:lnT>
                      <a:noFill/>
                    </a:lnT>
                    <a:lnB>
                      <a:noFill/>
                    </a:lnB>
                    <a:solidFill>
                      <a:srgbClr val="F4FBED"/>
                    </a:solidFill>
                  </a:tcPr>
                </a:tc>
                <a:extLst>
                  <a:ext uri="{0D108BD9-81ED-4DB2-BD59-A6C34878D82A}">
                    <a16:rowId xmlns:a16="http://schemas.microsoft.com/office/drawing/2014/main" val="2823237602"/>
                  </a:ext>
                </a:extLst>
              </a:tr>
              <a:tr h="547864">
                <a:tc>
                  <a:txBody>
                    <a:bodyPr/>
                    <a:lstStyle/>
                    <a:p>
                      <a:pPr algn="r" fontAlgn="ctr"/>
                      <a:r>
                        <a:rPr lang="en-US" sz="1600" b="1">
                          <a:effectLst/>
                          <a:latin typeface="Abadi MT Condensed Light" panose="020B0306030101010103" pitchFamily="34" charset="77"/>
                        </a:rPr>
                        <a:t>height</a:t>
                      </a:r>
                    </a:p>
                  </a:txBody>
                  <a:tcPr marL="38170" marR="38170" marT="19085" marB="19085" anchor="ctr">
                    <a:lnL>
                      <a:noFill/>
                    </a:lnL>
                    <a:lnR>
                      <a:noFill/>
                    </a:lnR>
                    <a:lnT>
                      <a:noFill/>
                    </a:lnT>
                    <a:lnB>
                      <a:noFill/>
                    </a:lnB>
                    <a:solidFill>
                      <a:srgbClr val="F5F5F5"/>
                    </a:solidFill>
                  </a:tcPr>
                </a:tc>
                <a:tc>
                  <a:txBody>
                    <a:bodyPr/>
                    <a:lstStyle/>
                    <a:p>
                      <a:pPr algn="r" fontAlgn="ctr"/>
                      <a:r>
                        <a:rPr lang="en-US" sz="1600">
                          <a:solidFill>
                            <a:srgbClr val="000000"/>
                          </a:solidFill>
                          <a:effectLst/>
                          <a:latin typeface="Abadi MT Condensed Light" panose="020B0306030101010103" pitchFamily="34" charset="77"/>
                        </a:rPr>
                        <a:t>-0.082496</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0.500974</a:t>
                      </a:r>
                    </a:p>
                  </a:txBody>
                  <a:tcPr marL="38170" marR="38170" marT="19085" marB="19085" anchor="ctr">
                    <a:lnL>
                      <a:noFill/>
                    </a:lnL>
                    <a:lnR>
                      <a:noFill/>
                    </a:lnR>
                    <a:lnT>
                      <a:noFill/>
                    </a:lnT>
                    <a:lnB>
                      <a:noFill/>
                    </a:lnB>
                    <a:solidFill>
                      <a:srgbClr val="75C8C6"/>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0.292150</a:t>
                      </a:r>
                    </a:p>
                  </a:txBody>
                  <a:tcPr marL="38170" marR="38170" marT="19085" marB="19085" anchor="ctr">
                    <a:lnL>
                      <a:noFill/>
                    </a:lnL>
                    <a:lnR>
                      <a:noFill/>
                    </a:lnR>
                    <a:lnT>
                      <a:noFill/>
                    </a:lnT>
                    <a:lnB>
                      <a:noFill/>
                    </a:lnB>
                    <a:solidFill>
                      <a:srgbClr val="BDE5BE"/>
                    </a:solidFill>
                  </a:tcPr>
                </a:tc>
                <a:tc>
                  <a:txBody>
                    <a:bodyPr/>
                    <a:lstStyle/>
                    <a:p>
                      <a:pPr algn="r" fontAlgn="ctr"/>
                      <a:r>
                        <a:rPr lang="en-US" sz="1600">
                          <a:solidFill>
                            <a:srgbClr val="000000"/>
                          </a:solidFill>
                          <a:effectLst/>
                          <a:latin typeface="Abadi MT Condensed Light" panose="020B0306030101010103" pitchFamily="34" charset="77"/>
                        </a:rPr>
                        <a:t>0.007936</a:t>
                      </a:r>
                    </a:p>
                  </a:txBody>
                  <a:tcPr marL="38170" marR="38170" marT="19085" marB="19085" anchor="ctr">
                    <a:lnL>
                      <a:noFill/>
                    </a:lnL>
                    <a:lnR>
                      <a:noFill/>
                    </a:lnR>
                    <a:lnT>
                      <a:noFill/>
                    </a:lnT>
                    <a:lnB>
                      <a:noFill/>
                    </a:lnB>
                    <a:solidFill>
                      <a:srgbClr val="F6FBEF"/>
                    </a:solidFill>
                  </a:tcPr>
                </a:tc>
                <a:tc>
                  <a:txBody>
                    <a:bodyPr/>
                    <a:lstStyle/>
                    <a:p>
                      <a:pPr algn="r" fontAlgn="ctr"/>
                      <a:r>
                        <a:rPr lang="en-US" sz="1600">
                          <a:solidFill>
                            <a:srgbClr val="000000"/>
                          </a:solidFill>
                          <a:effectLst/>
                          <a:latin typeface="Abadi MT Condensed Light" panose="020B0306030101010103" pitchFamily="34" charset="77"/>
                        </a:rPr>
                        <a:t>0.004798</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-0.050900</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-0.022499</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0.189647</a:t>
                      </a:r>
                    </a:p>
                  </a:txBody>
                  <a:tcPr marL="38170" marR="38170" marT="19085" marB="19085" anchor="ctr">
                    <a:lnL>
                      <a:noFill/>
                    </a:lnL>
                    <a:lnR>
                      <a:noFill/>
                    </a:lnR>
                    <a:lnT>
                      <a:noFill/>
                    </a:lnT>
                    <a:lnB>
                      <a:noFill/>
                    </a:lnB>
                    <a:solidFill>
                      <a:srgbClr val="D0ECC9"/>
                    </a:solidFill>
                  </a:tcPr>
                </a:tc>
                <a:tc>
                  <a:txBody>
                    <a:bodyPr/>
                    <a:lstStyle/>
                    <a:p>
                      <a:pPr algn="r" fontAlgn="ctr"/>
                      <a:r>
                        <a:rPr lang="en-US" sz="1600">
                          <a:solidFill>
                            <a:srgbClr val="000000"/>
                          </a:solidFill>
                          <a:effectLst/>
                          <a:latin typeface="Abadi MT Condensed Light" panose="020B0306030101010103" pitchFamily="34" charset="77"/>
                        </a:rPr>
                        <a:t>0.095778</a:t>
                      </a:r>
                    </a:p>
                  </a:txBody>
                  <a:tcPr marL="38170" marR="38170" marT="19085" marB="19085" anchor="ctr">
                    <a:lnL>
                      <a:noFill/>
                    </a:lnL>
                    <a:lnR>
                      <a:noFill/>
                    </a:lnR>
                    <a:lnT>
                      <a:noFill/>
                    </a:lnT>
                    <a:lnB>
                      <a:noFill/>
                    </a:lnB>
                    <a:solidFill>
                      <a:srgbClr val="E1F3DC"/>
                    </a:solidFill>
                  </a:tcPr>
                </a:tc>
                <a:tc>
                  <a:txBody>
                    <a:bodyPr/>
                    <a:lstStyle/>
                    <a:p>
                      <a:pPr algn="r" fontAlgn="ctr"/>
                      <a:r>
                        <a:rPr lang="en-US" sz="1600">
                          <a:solidFill>
                            <a:srgbClr val="000000"/>
                          </a:solidFill>
                          <a:effectLst/>
                          <a:latin typeface="Abadi MT Condensed Light" panose="020B0306030101010103" pitchFamily="34" charset="77"/>
                        </a:rPr>
                        <a:t>-0.004148</a:t>
                      </a:r>
                    </a:p>
                  </a:txBody>
                  <a:tcPr marL="38170" marR="38170" marT="19085" marB="19085" anchor="ctr">
                    <a:lnL>
                      <a:noFill/>
                    </a:lnL>
                    <a:lnR>
                      <a:noFill/>
                    </a:lnR>
                    <a:lnT>
                      <a:noFill/>
                    </a:lnT>
                    <a:lnB>
                      <a:noFill/>
                    </a:lnB>
                    <a:solidFill>
                      <a:srgbClr val="F6FBEF"/>
                    </a:solidFill>
                  </a:tcPr>
                </a:tc>
                <a:extLst>
                  <a:ext uri="{0D108BD9-81ED-4DB2-BD59-A6C34878D82A}">
                    <a16:rowId xmlns:a16="http://schemas.microsoft.com/office/drawing/2014/main" val="144271916"/>
                  </a:ext>
                </a:extLst>
              </a:tr>
              <a:tr h="547864">
                <a:tc>
                  <a:txBody>
                    <a:bodyPr/>
                    <a:lstStyle/>
                    <a:p>
                      <a:pPr algn="r" fontAlgn="ctr"/>
                      <a:r>
                        <a:rPr lang="en-US" sz="1600" b="1">
                          <a:effectLst/>
                          <a:latin typeface="Abadi MT Condensed Light" panose="020B0306030101010103" pitchFamily="34" charset="77"/>
                        </a:rPr>
                        <a:t>weight</a:t>
                      </a:r>
                    </a:p>
                  </a:txBody>
                  <a:tcPr marL="38170" marR="38170" marT="19085" marB="19085" anchor="ctr">
                    <a:lnL>
                      <a:noFill/>
                    </a:lnL>
                    <a:lnR>
                      <a:noFill/>
                    </a:lnR>
                    <a:lnT>
                      <a:noFill/>
                    </a:lnT>
                    <a:lnB>
                      <a:noFill/>
                    </a:lnB>
                  </a:tcPr>
                </a:tc>
                <a:tc>
                  <a:txBody>
                    <a:bodyPr/>
                    <a:lstStyle/>
                    <a:p>
                      <a:pPr algn="r" fontAlgn="ctr"/>
                      <a:r>
                        <a:rPr lang="en-US" sz="1600">
                          <a:solidFill>
                            <a:srgbClr val="000000"/>
                          </a:solidFill>
                          <a:effectLst/>
                          <a:latin typeface="Abadi MT Condensed Light" panose="020B0306030101010103" pitchFamily="34" charset="77"/>
                        </a:rPr>
                        <a:t>0.052583</a:t>
                      </a:r>
                    </a:p>
                  </a:txBody>
                  <a:tcPr marL="38170" marR="38170" marT="19085" marB="19085" anchor="ctr">
                    <a:lnL>
                      <a:noFill/>
                    </a:lnL>
                    <a:lnR>
                      <a:noFill/>
                    </a:lnR>
                    <a:lnT>
                      <a:noFill/>
                    </a:lnT>
                    <a:lnB>
                      <a:noFill/>
                    </a:lnB>
                    <a:solidFill>
                      <a:srgbClr val="E1F3DC"/>
                    </a:solidFill>
                  </a:tcPr>
                </a:tc>
                <a:tc>
                  <a:txBody>
                    <a:bodyPr/>
                    <a:lstStyle/>
                    <a:p>
                      <a:pPr algn="r" fontAlgn="ctr"/>
                      <a:r>
                        <a:rPr lang="en-US" sz="1600">
                          <a:solidFill>
                            <a:srgbClr val="000000"/>
                          </a:solidFill>
                          <a:effectLst/>
                          <a:latin typeface="Abadi MT Condensed Light" panose="020B0306030101010103" pitchFamily="34" charset="77"/>
                        </a:rPr>
                        <a:t>0.156379</a:t>
                      </a:r>
                    </a:p>
                  </a:txBody>
                  <a:tcPr marL="38170" marR="38170" marT="19085" marB="19085" anchor="ctr">
                    <a:lnL>
                      <a:noFill/>
                    </a:lnL>
                    <a:lnR>
                      <a:noFill/>
                    </a:lnR>
                    <a:lnT>
                      <a:noFill/>
                    </a:lnT>
                    <a:lnB>
                      <a:noFill/>
                    </a:lnB>
                    <a:solidFill>
                      <a:srgbClr val="D7EFD1"/>
                    </a:solidFill>
                  </a:tcPr>
                </a:tc>
                <a:tc>
                  <a:txBody>
                    <a:bodyPr/>
                    <a:lstStyle/>
                    <a:p>
                      <a:pPr algn="r" fontAlgn="ctr"/>
                      <a:r>
                        <a:rPr lang="en-US" sz="1600">
                          <a:solidFill>
                            <a:srgbClr val="000000"/>
                          </a:solidFill>
                          <a:effectLst/>
                          <a:latin typeface="Abadi MT Condensed Light" panose="020B0306030101010103" pitchFamily="34" charset="77"/>
                        </a:rPr>
                        <a:t>0.292150</a:t>
                      </a:r>
                    </a:p>
                  </a:txBody>
                  <a:tcPr marL="38170" marR="38170" marT="19085" marB="19085" anchor="ctr">
                    <a:lnL>
                      <a:noFill/>
                    </a:lnL>
                    <a:lnR>
                      <a:noFill/>
                    </a:lnR>
                    <a:lnT>
                      <a:noFill/>
                    </a:lnT>
                    <a:lnB>
                      <a:noFill/>
                    </a:lnB>
                    <a:solidFill>
                      <a:srgbClr val="B1E0B9"/>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0.029315</a:t>
                      </a:r>
                    </a:p>
                  </a:txBody>
                  <a:tcPr marL="38170" marR="38170" marT="19085" marB="19085" anchor="ctr">
                    <a:lnL>
                      <a:noFill/>
                    </a:lnL>
                    <a:lnR>
                      <a:noFill/>
                    </a:lnR>
                    <a:lnT>
                      <a:noFill/>
                    </a:lnT>
                    <a:lnB>
                      <a:noFill/>
                    </a:lnB>
                    <a:solidFill>
                      <a:srgbClr val="F2FAEB"/>
                    </a:solidFill>
                  </a:tcPr>
                </a:tc>
                <a:tc>
                  <a:txBody>
                    <a:bodyPr/>
                    <a:lstStyle/>
                    <a:p>
                      <a:pPr algn="r" fontAlgn="ctr"/>
                      <a:r>
                        <a:rPr lang="en-US" sz="1600">
                          <a:solidFill>
                            <a:srgbClr val="000000"/>
                          </a:solidFill>
                          <a:effectLst/>
                          <a:latin typeface="Abadi MT Condensed Light" panose="020B0306030101010103" pitchFamily="34" charset="77"/>
                        </a:rPr>
                        <a:t>0.041651</a:t>
                      </a:r>
                    </a:p>
                  </a:txBody>
                  <a:tcPr marL="38170" marR="38170" marT="19085" marB="19085" anchor="ctr">
                    <a:lnL>
                      <a:noFill/>
                    </a:lnL>
                    <a:lnR>
                      <a:noFill/>
                    </a:lnR>
                    <a:lnT>
                      <a:noFill/>
                    </a:lnT>
                    <a:lnB>
                      <a:noFill/>
                    </a:lnB>
                    <a:solidFill>
                      <a:srgbClr val="F0F9E9"/>
                    </a:solidFill>
                  </a:tcPr>
                </a:tc>
                <a:tc>
                  <a:txBody>
                    <a:bodyPr/>
                    <a:lstStyle/>
                    <a:p>
                      <a:pPr algn="r" fontAlgn="ctr"/>
                      <a:r>
                        <a:rPr lang="en-US" sz="1600">
                          <a:solidFill>
                            <a:srgbClr val="000000"/>
                          </a:solidFill>
                          <a:effectLst/>
                          <a:latin typeface="Abadi MT Condensed Light" panose="020B0306030101010103" pitchFamily="34" charset="77"/>
                        </a:rPr>
                        <a:t>0.143280</a:t>
                      </a:r>
                    </a:p>
                  </a:txBody>
                  <a:tcPr marL="38170" marR="38170" marT="19085" marB="19085" anchor="ctr">
                    <a:lnL>
                      <a:noFill/>
                    </a:lnL>
                    <a:lnR>
                      <a:noFill/>
                    </a:lnR>
                    <a:lnT>
                      <a:noFill/>
                    </a:lnT>
                    <a:lnB>
                      <a:noFill/>
                    </a:lnB>
                    <a:solidFill>
                      <a:srgbClr val="D7EFD1"/>
                    </a:solidFill>
                  </a:tcPr>
                </a:tc>
                <a:tc>
                  <a:txBody>
                    <a:bodyPr/>
                    <a:lstStyle/>
                    <a:p>
                      <a:pPr algn="r" fontAlgn="ctr"/>
                      <a:r>
                        <a:rPr lang="en-US" sz="1600">
                          <a:solidFill>
                            <a:srgbClr val="000000"/>
                          </a:solidFill>
                          <a:effectLst/>
                          <a:latin typeface="Abadi MT Condensed Light" panose="020B0306030101010103" pitchFamily="34" charset="77"/>
                        </a:rPr>
                        <a:t>0.109920</a:t>
                      </a:r>
                    </a:p>
                  </a:txBody>
                  <a:tcPr marL="38170" marR="38170" marT="19085" marB="19085" anchor="ctr">
                    <a:lnL>
                      <a:noFill/>
                    </a:lnL>
                    <a:lnR>
                      <a:noFill/>
                    </a:lnR>
                    <a:lnT>
                      <a:noFill/>
                    </a:lnT>
                    <a:lnB>
                      <a:noFill/>
                    </a:lnB>
                    <a:solidFill>
                      <a:srgbClr val="DFF3DA"/>
                    </a:solidFill>
                  </a:tcPr>
                </a:tc>
                <a:tc>
                  <a:txBody>
                    <a:bodyPr/>
                    <a:lstStyle/>
                    <a:p>
                      <a:pPr algn="r" fontAlgn="ctr"/>
                      <a:r>
                        <a:rPr lang="en-US" sz="1600">
                          <a:solidFill>
                            <a:srgbClr val="000000"/>
                          </a:solidFill>
                          <a:effectLst/>
                          <a:latin typeface="Abadi MT Condensed Light" panose="020B0306030101010103" pitchFamily="34" charset="77"/>
                        </a:rPr>
                        <a:t>0.069926</a:t>
                      </a:r>
                    </a:p>
                  </a:txBody>
                  <a:tcPr marL="38170" marR="38170" marT="19085" marB="19085" anchor="ctr">
                    <a:lnL>
                      <a:noFill/>
                    </a:lnL>
                    <a:lnR>
                      <a:noFill/>
                    </a:lnR>
                    <a:lnT>
                      <a:noFill/>
                    </a:lnT>
                    <a:lnB>
                      <a:noFill/>
                    </a:lnB>
                    <a:solidFill>
                      <a:srgbClr val="E2F4DD"/>
                    </a:solidFill>
                  </a:tcPr>
                </a:tc>
                <a:tc>
                  <a:txBody>
                    <a:bodyPr/>
                    <a:lstStyle/>
                    <a:p>
                      <a:pPr algn="r" fontAlgn="ctr"/>
                      <a:r>
                        <a:rPr lang="en-US" sz="1600">
                          <a:solidFill>
                            <a:srgbClr val="000000"/>
                          </a:solidFill>
                          <a:effectLst/>
                          <a:latin typeface="Abadi MT Condensed Light" panose="020B0306030101010103" pitchFamily="34" charset="77"/>
                        </a:rPr>
                        <a:t>0.067322</a:t>
                      </a:r>
                    </a:p>
                  </a:txBody>
                  <a:tcPr marL="38170" marR="38170" marT="19085" marB="19085" anchor="ctr">
                    <a:lnL>
                      <a:noFill/>
                    </a:lnL>
                    <a:lnR>
                      <a:noFill/>
                    </a:lnR>
                    <a:lnT>
                      <a:noFill/>
                    </a:lnT>
                    <a:lnB>
                      <a:noFill/>
                    </a:lnB>
                    <a:solidFill>
                      <a:srgbClr val="E6F5E0"/>
                    </a:solidFill>
                  </a:tcPr>
                </a:tc>
                <a:tc>
                  <a:txBody>
                    <a:bodyPr/>
                    <a:lstStyle/>
                    <a:p>
                      <a:pPr algn="r" fontAlgn="ctr"/>
                      <a:r>
                        <a:rPr lang="en-US" sz="1600">
                          <a:solidFill>
                            <a:srgbClr val="000000"/>
                          </a:solidFill>
                          <a:effectLst/>
                          <a:latin typeface="Abadi MT Condensed Light" panose="020B0306030101010103" pitchFamily="34" charset="77"/>
                        </a:rPr>
                        <a:t>-0.013892</a:t>
                      </a:r>
                    </a:p>
                  </a:txBody>
                  <a:tcPr marL="38170" marR="38170" marT="19085" marB="19085" anchor="ctr">
                    <a:lnL>
                      <a:noFill/>
                    </a:lnL>
                    <a:lnR>
                      <a:noFill/>
                    </a:lnR>
                    <a:lnT>
                      <a:noFill/>
                    </a:lnT>
                    <a:lnB>
                      <a:noFill/>
                    </a:lnB>
                    <a:solidFill>
                      <a:srgbClr val="F7FCF0"/>
                    </a:solidFill>
                  </a:tcPr>
                </a:tc>
                <a:extLst>
                  <a:ext uri="{0D108BD9-81ED-4DB2-BD59-A6C34878D82A}">
                    <a16:rowId xmlns:a16="http://schemas.microsoft.com/office/drawing/2014/main" val="2227528485"/>
                  </a:ext>
                </a:extLst>
              </a:tr>
              <a:tr h="547864">
                <a:tc>
                  <a:txBody>
                    <a:bodyPr/>
                    <a:lstStyle/>
                    <a:p>
                      <a:pPr algn="r" fontAlgn="ctr"/>
                      <a:r>
                        <a:rPr lang="en-US" sz="1600" b="1">
                          <a:effectLst/>
                          <a:latin typeface="Abadi MT Condensed Light" panose="020B0306030101010103" pitchFamily="34" charset="77"/>
                        </a:rPr>
                        <a:t>ap_hi</a:t>
                      </a:r>
                    </a:p>
                  </a:txBody>
                  <a:tcPr marL="38170" marR="38170" marT="19085" marB="19085" anchor="ctr">
                    <a:lnL>
                      <a:noFill/>
                    </a:lnL>
                    <a:lnR>
                      <a:noFill/>
                    </a:lnR>
                    <a:lnT>
                      <a:noFill/>
                    </a:lnT>
                    <a:lnB>
                      <a:noFill/>
                    </a:lnB>
                    <a:solidFill>
                      <a:srgbClr val="F5F5F5"/>
                    </a:solidFill>
                  </a:tcPr>
                </a:tc>
                <a:tc>
                  <a:txBody>
                    <a:bodyPr/>
                    <a:lstStyle/>
                    <a:p>
                      <a:pPr algn="r" fontAlgn="ctr"/>
                      <a:r>
                        <a:rPr lang="en-US" sz="1600">
                          <a:solidFill>
                            <a:srgbClr val="000000"/>
                          </a:solidFill>
                          <a:effectLst/>
                          <a:latin typeface="Abadi MT Condensed Light" panose="020B0306030101010103" pitchFamily="34" charset="77"/>
                        </a:rPr>
                        <a:t>0.017949</a:t>
                      </a:r>
                    </a:p>
                  </a:txBody>
                  <a:tcPr marL="38170" marR="38170" marT="19085" marB="19085" anchor="ctr">
                    <a:lnL>
                      <a:noFill/>
                    </a:lnL>
                    <a:lnR>
                      <a:noFill/>
                    </a:lnR>
                    <a:lnT>
                      <a:noFill/>
                    </a:lnT>
                    <a:lnB>
                      <a:noFill/>
                    </a:lnB>
                    <a:solidFill>
                      <a:srgbClr val="E6F6E1"/>
                    </a:solidFill>
                  </a:tcPr>
                </a:tc>
                <a:tc>
                  <a:txBody>
                    <a:bodyPr/>
                    <a:lstStyle/>
                    <a:p>
                      <a:pPr algn="r" fontAlgn="ctr"/>
                      <a:r>
                        <a:rPr lang="en-US" sz="1600">
                          <a:solidFill>
                            <a:srgbClr val="000000"/>
                          </a:solidFill>
                          <a:effectLst/>
                          <a:latin typeface="Abadi MT Condensed Light" panose="020B0306030101010103" pitchFamily="34" charset="77"/>
                        </a:rPr>
                        <a:t>0.011955</a:t>
                      </a:r>
                    </a:p>
                  </a:txBody>
                  <a:tcPr marL="38170" marR="38170" marT="19085" marB="19085" anchor="ctr">
                    <a:lnL>
                      <a:noFill/>
                    </a:lnL>
                    <a:lnR>
                      <a:noFill/>
                    </a:lnR>
                    <a:lnT>
                      <a:noFill/>
                    </a:lnT>
                    <a:lnB>
                      <a:noFill/>
                    </a:lnB>
                    <a:solidFill>
                      <a:srgbClr val="EFF9E9"/>
                    </a:solidFill>
                  </a:tcPr>
                </a:tc>
                <a:tc>
                  <a:txBody>
                    <a:bodyPr/>
                    <a:lstStyle/>
                    <a:p>
                      <a:pPr algn="r" fontAlgn="ctr"/>
                      <a:r>
                        <a:rPr lang="en-US" sz="1600">
                          <a:solidFill>
                            <a:srgbClr val="000000"/>
                          </a:solidFill>
                          <a:effectLst/>
                          <a:latin typeface="Abadi MT Condensed Light" panose="020B0306030101010103" pitchFamily="34" charset="77"/>
                        </a:rPr>
                        <a:t>0.007936</a:t>
                      </a:r>
                    </a:p>
                  </a:txBody>
                  <a:tcPr marL="38170" marR="38170" marT="19085" marB="19085" anchor="ctr">
                    <a:lnL>
                      <a:noFill/>
                    </a:lnL>
                    <a:lnR>
                      <a:noFill/>
                    </a:lnR>
                    <a:lnT>
                      <a:noFill/>
                    </a:lnT>
                    <a:lnB>
                      <a:noFill/>
                    </a:lnB>
                    <a:solidFill>
                      <a:srgbClr val="E8F6E2"/>
                    </a:solidFill>
                  </a:tcPr>
                </a:tc>
                <a:tc>
                  <a:txBody>
                    <a:bodyPr/>
                    <a:lstStyle/>
                    <a:p>
                      <a:pPr algn="r" fontAlgn="ctr"/>
                      <a:r>
                        <a:rPr lang="en-US" sz="1600">
                          <a:solidFill>
                            <a:srgbClr val="000000"/>
                          </a:solidFill>
                          <a:effectLst/>
                          <a:latin typeface="Abadi MT Condensed Light" panose="020B0306030101010103" pitchFamily="34" charset="77"/>
                        </a:rPr>
                        <a:t>0.029315</a:t>
                      </a:r>
                    </a:p>
                  </a:txBody>
                  <a:tcPr marL="38170" marR="38170" marT="19085" marB="19085" anchor="ctr">
                    <a:lnL>
                      <a:noFill/>
                    </a:lnL>
                    <a:lnR>
                      <a:noFill/>
                    </a:lnR>
                    <a:lnT>
                      <a:noFill/>
                    </a:lnT>
                    <a:lnB>
                      <a:noFill/>
                    </a:lnB>
                    <a:solidFill>
                      <a:srgbClr val="F0F9E9"/>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0.017944</a:t>
                      </a:r>
                    </a:p>
                  </a:txBody>
                  <a:tcPr marL="38170" marR="38170" marT="19085" marB="19085" anchor="ctr">
                    <a:lnL>
                      <a:noFill/>
                    </a:lnL>
                    <a:lnR>
                      <a:noFill/>
                    </a:lnR>
                    <a:lnT>
                      <a:noFill/>
                    </a:lnT>
                    <a:lnB>
                      <a:noFill/>
                    </a:lnB>
                    <a:solidFill>
                      <a:srgbClr val="F4FBED"/>
                    </a:solidFill>
                  </a:tcPr>
                </a:tc>
                <a:tc>
                  <a:txBody>
                    <a:bodyPr/>
                    <a:lstStyle/>
                    <a:p>
                      <a:pPr algn="r" fontAlgn="ctr"/>
                      <a:r>
                        <a:rPr lang="en-US" sz="1600">
                          <a:solidFill>
                            <a:srgbClr val="000000"/>
                          </a:solidFill>
                          <a:effectLst/>
                          <a:latin typeface="Abadi MT Condensed Light" panose="020B0306030101010103" pitchFamily="34" charset="77"/>
                        </a:rPr>
                        <a:t>0.022008</a:t>
                      </a:r>
                    </a:p>
                  </a:txBody>
                  <a:tcPr marL="38170" marR="38170" marT="19085" marB="19085" anchor="ctr">
                    <a:lnL>
                      <a:noFill/>
                    </a:lnL>
                    <a:lnR>
                      <a:noFill/>
                    </a:lnR>
                    <a:lnT>
                      <a:noFill/>
                    </a:lnT>
                    <a:lnB>
                      <a:noFill/>
                    </a:lnB>
                    <a:solidFill>
                      <a:srgbClr val="EBF7E5"/>
                    </a:solidFill>
                  </a:tcPr>
                </a:tc>
                <a:tc>
                  <a:txBody>
                    <a:bodyPr/>
                    <a:lstStyle/>
                    <a:p>
                      <a:pPr algn="r" fontAlgn="ctr"/>
                      <a:r>
                        <a:rPr lang="en-US" sz="1600">
                          <a:solidFill>
                            <a:srgbClr val="000000"/>
                          </a:solidFill>
                          <a:effectLst/>
                          <a:latin typeface="Abadi MT Condensed Light" panose="020B0306030101010103" pitchFamily="34" charset="77"/>
                        </a:rPr>
                        <a:t>0.006949</a:t>
                      </a:r>
                    </a:p>
                  </a:txBody>
                  <a:tcPr marL="38170" marR="38170" marT="19085" marB="19085" anchor="ctr">
                    <a:lnL>
                      <a:noFill/>
                    </a:lnL>
                    <a:lnR>
                      <a:noFill/>
                    </a:lnR>
                    <a:lnT>
                      <a:noFill/>
                    </a:lnT>
                    <a:lnB>
                      <a:noFill/>
                    </a:lnB>
                    <a:solidFill>
                      <a:srgbClr val="F2FAEB"/>
                    </a:solidFill>
                  </a:tcPr>
                </a:tc>
                <a:tc>
                  <a:txBody>
                    <a:bodyPr/>
                    <a:lstStyle/>
                    <a:p>
                      <a:pPr algn="r" fontAlgn="ctr"/>
                      <a:r>
                        <a:rPr lang="en-US" sz="1600">
                          <a:solidFill>
                            <a:srgbClr val="000000"/>
                          </a:solidFill>
                          <a:effectLst/>
                          <a:latin typeface="Abadi MT Condensed Light" panose="020B0306030101010103" pitchFamily="34" charset="77"/>
                        </a:rPr>
                        <a:t>-0.000631</a:t>
                      </a:r>
                    </a:p>
                  </a:txBody>
                  <a:tcPr marL="38170" marR="38170" marT="19085" marB="19085" anchor="ctr">
                    <a:lnL>
                      <a:noFill/>
                    </a:lnL>
                    <a:lnR>
                      <a:noFill/>
                    </a:lnR>
                    <a:lnT>
                      <a:noFill/>
                    </a:lnT>
                    <a:lnB>
                      <a:noFill/>
                    </a:lnB>
                    <a:solidFill>
                      <a:srgbClr val="EEF9E8"/>
                    </a:solidFill>
                  </a:tcPr>
                </a:tc>
                <a:tc>
                  <a:txBody>
                    <a:bodyPr/>
                    <a:lstStyle/>
                    <a:p>
                      <a:pPr algn="r" fontAlgn="ctr"/>
                      <a:r>
                        <a:rPr lang="en-US" sz="1600">
                          <a:solidFill>
                            <a:srgbClr val="000000"/>
                          </a:solidFill>
                          <a:effectLst/>
                          <a:latin typeface="Abadi MT Condensed Light" panose="020B0306030101010103" pitchFamily="34" charset="77"/>
                        </a:rPr>
                        <a:t>0.002930</a:t>
                      </a:r>
                    </a:p>
                  </a:txBody>
                  <a:tcPr marL="38170" marR="38170" marT="19085" marB="19085" anchor="ctr">
                    <a:lnL>
                      <a:noFill/>
                    </a:lnL>
                    <a:lnR>
                      <a:noFill/>
                    </a:lnR>
                    <a:lnT>
                      <a:noFill/>
                    </a:lnT>
                    <a:lnB>
                      <a:noFill/>
                    </a:lnB>
                    <a:solidFill>
                      <a:srgbClr val="F1FAEB"/>
                    </a:solidFill>
                  </a:tcPr>
                </a:tc>
                <a:tc>
                  <a:txBody>
                    <a:bodyPr/>
                    <a:lstStyle/>
                    <a:p>
                      <a:pPr algn="r" fontAlgn="ctr"/>
                      <a:r>
                        <a:rPr lang="en-US" sz="1600">
                          <a:solidFill>
                            <a:srgbClr val="000000"/>
                          </a:solidFill>
                          <a:effectLst/>
                          <a:latin typeface="Abadi MT Condensed Light" panose="020B0306030101010103" pitchFamily="34" charset="77"/>
                        </a:rPr>
                        <a:t>0.000569</a:t>
                      </a:r>
                    </a:p>
                  </a:txBody>
                  <a:tcPr marL="38170" marR="38170" marT="19085" marB="19085" anchor="ctr">
                    <a:lnL>
                      <a:noFill/>
                    </a:lnL>
                    <a:lnR>
                      <a:noFill/>
                    </a:lnR>
                    <a:lnT>
                      <a:noFill/>
                    </a:lnT>
                    <a:lnB>
                      <a:noFill/>
                    </a:lnB>
                    <a:solidFill>
                      <a:srgbClr val="F5FBEE"/>
                    </a:solidFill>
                  </a:tcPr>
                </a:tc>
                <a:extLst>
                  <a:ext uri="{0D108BD9-81ED-4DB2-BD59-A6C34878D82A}">
                    <a16:rowId xmlns:a16="http://schemas.microsoft.com/office/drawing/2014/main" val="934143632"/>
                  </a:ext>
                </a:extLst>
              </a:tr>
              <a:tr h="382499">
                <a:tc>
                  <a:txBody>
                    <a:bodyPr/>
                    <a:lstStyle/>
                    <a:p>
                      <a:pPr algn="r" fontAlgn="ctr"/>
                      <a:r>
                        <a:rPr lang="en-US" sz="1600" b="1">
                          <a:effectLst/>
                          <a:latin typeface="Abadi MT Condensed Light" panose="020B0306030101010103" pitchFamily="34" charset="77"/>
                        </a:rPr>
                        <a:t>ap_lo</a:t>
                      </a:r>
                    </a:p>
                  </a:txBody>
                  <a:tcPr marL="38170" marR="38170" marT="19085" marB="19085" anchor="ctr">
                    <a:lnL>
                      <a:noFill/>
                    </a:lnL>
                    <a:lnR>
                      <a:noFill/>
                    </a:lnR>
                    <a:lnT>
                      <a:noFill/>
                    </a:lnT>
                    <a:lnB>
                      <a:noFill/>
                    </a:lnB>
                  </a:tcPr>
                </a:tc>
                <a:tc>
                  <a:txBody>
                    <a:bodyPr/>
                    <a:lstStyle/>
                    <a:p>
                      <a:pPr algn="r" fontAlgn="ctr"/>
                      <a:r>
                        <a:rPr lang="en-US" sz="1600">
                          <a:solidFill>
                            <a:srgbClr val="000000"/>
                          </a:solidFill>
                          <a:effectLst/>
                          <a:latin typeface="Abadi MT Condensed Light" panose="020B0306030101010103" pitchFamily="34" charset="77"/>
                        </a:rPr>
                        <a:t>0.015020</a:t>
                      </a:r>
                    </a:p>
                  </a:txBody>
                  <a:tcPr marL="38170" marR="38170" marT="19085" marB="19085" anchor="ctr">
                    <a:lnL>
                      <a:noFill/>
                    </a:lnL>
                    <a:lnR>
                      <a:noFill/>
                    </a:lnR>
                    <a:lnT>
                      <a:noFill/>
                    </a:lnT>
                    <a:lnB>
                      <a:noFill/>
                    </a:lnB>
                    <a:solidFill>
                      <a:srgbClr val="E6F6E1"/>
                    </a:solidFill>
                  </a:tcPr>
                </a:tc>
                <a:tc>
                  <a:txBody>
                    <a:bodyPr/>
                    <a:lstStyle/>
                    <a:p>
                      <a:pPr algn="r" fontAlgn="ctr"/>
                      <a:r>
                        <a:rPr lang="en-US" sz="1600">
                          <a:solidFill>
                            <a:srgbClr val="000000"/>
                          </a:solidFill>
                          <a:effectLst/>
                          <a:latin typeface="Abadi MT Condensed Light" panose="020B0306030101010103" pitchFamily="34" charset="77"/>
                        </a:rPr>
                        <a:t>0.014116</a:t>
                      </a:r>
                    </a:p>
                  </a:txBody>
                  <a:tcPr marL="38170" marR="38170" marT="19085" marB="19085" anchor="ctr">
                    <a:lnL>
                      <a:noFill/>
                    </a:lnL>
                    <a:lnR>
                      <a:noFill/>
                    </a:lnR>
                    <a:lnT>
                      <a:noFill/>
                    </a:lnT>
                    <a:lnB>
                      <a:noFill/>
                    </a:lnB>
                    <a:solidFill>
                      <a:srgbClr val="EEF9E8"/>
                    </a:solidFill>
                  </a:tcPr>
                </a:tc>
                <a:tc>
                  <a:txBody>
                    <a:bodyPr/>
                    <a:lstStyle/>
                    <a:p>
                      <a:pPr algn="r" fontAlgn="ctr"/>
                      <a:r>
                        <a:rPr lang="en-US" sz="1600">
                          <a:solidFill>
                            <a:srgbClr val="000000"/>
                          </a:solidFill>
                          <a:effectLst/>
                          <a:latin typeface="Abadi MT Condensed Light" panose="020B0306030101010103" pitchFamily="34" charset="77"/>
                        </a:rPr>
                        <a:t>0.004798</a:t>
                      </a:r>
                    </a:p>
                  </a:txBody>
                  <a:tcPr marL="38170" marR="38170" marT="19085" marB="19085" anchor="ctr">
                    <a:lnL>
                      <a:noFill/>
                    </a:lnL>
                    <a:lnR>
                      <a:noFill/>
                    </a:lnR>
                    <a:lnT>
                      <a:noFill/>
                    </a:lnT>
                    <a:lnB>
                      <a:noFill/>
                    </a:lnB>
                    <a:solidFill>
                      <a:srgbClr val="E9F6E3"/>
                    </a:solidFill>
                  </a:tcPr>
                </a:tc>
                <a:tc>
                  <a:txBody>
                    <a:bodyPr/>
                    <a:lstStyle/>
                    <a:p>
                      <a:pPr algn="r" fontAlgn="ctr"/>
                      <a:r>
                        <a:rPr lang="en-US" sz="1600">
                          <a:solidFill>
                            <a:srgbClr val="000000"/>
                          </a:solidFill>
                          <a:effectLst/>
                          <a:latin typeface="Abadi MT Condensed Light" panose="020B0306030101010103" pitchFamily="34" charset="77"/>
                        </a:rPr>
                        <a:t>0.041651</a:t>
                      </a:r>
                    </a:p>
                  </a:txBody>
                  <a:tcPr marL="38170" marR="38170" marT="19085" marB="19085" anchor="ctr">
                    <a:lnL>
                      <a:noFill/>
                    </a:lnL>
                    <a:lnR>
                      <a:noFill/>
                    </a:lnR>
                    <a:lnT>
                      <a:noFill/>
                    </a:lnT>
                    <a:lnB>
                      <a:noFill/>
                    </a:lnB>
                    <a:solidFill>
                      <a:srgbClr val="EDF8E7"/>
                    </a:solidFill>
                  </a:tcPr>
                </a:tc>
                <a:tc>
                  <a:txBody>
                    <a:bodyPr/>
                    <a:lstStyle/>
                    <a:p>
                      <a:pPr algn="r" fontAlgn="ctr"/>
                      <a:r>
                        <a:rPr lang="en-US" sz="1600">
                          <a:solidFill>
                            <a:srgbClr val="000000"/>
                          </a:solidFill>
                          <a:effectLst/>
                          <a:latin typeface="Abadi MT Condensed Light" panose="020B0306030101010103" pitchFamily="34" charset="77"/>
                        </a:rPr>
                        <a:t>0.017944</a:t>
                      </a:r>
                    </a:p>
                  </a:txBody>
                  <a:tcPr marL="38170" marR="38170" marT="19085" marB="19085" anchor="ctr">
                    <a:lnL>
                      <a:noFill/>
                    </a:lnL>
                    <a:lnR>
                      <a:noFill/>
                    </a:lnR>
                    <a:lnT>
                      <a:noFill/>
                    </a:lnT>
                    <a:lnB>
                      <a:noFill/>
                    </a:lnB>
                    <a:solidFill>
                      <a:srgbClr val="F4FBED"/>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0.023599</a:t>
                      </a:r>
                    </a:p>
                  </a:txBody>
                  <a:tcPr marL="38170" marR="38170" marT="19085" marB="19085" anchor="ctr">
                    <a:lnL>
                      <a:noFill/>
                    </a:lnL>
                    <a:lnR>
                      <a:noFill/>
                    </a:lnR>
                    <a:lnT>
                      <a:noFill/>
                    </a:lnT>
                    <a:lnB>
                      <a:noFill/>
                    </a:lnB>
                    <a:solidFill>
                      <a:srgbClr val="EAF7E4"/>
                    </a:solidFill>
                  </a:tcPr>
                </a:tc>
                <a:tc>
                  <a:txBody>
                    <a:bodyPr/>
                    <a:lstStyle/>
                    <a:p>
                      <a:pPr algn="r" fontAlgn="ctr"/>
                      <a:r>
                        <a:rPr lang="en-US" sz="1600">
                          <a:solidFill>
                            <a:srgbClr val="000000"/>
                          </a:solidFill>
                          <a:effectLst/>
                          <a:latin typeface="Abadi MT Condensed Light" panose="020B0306030101010103" pitchFamily="34" charset="77"/>
                        </a:rPr>
                        <a:t>0.009615</a:t>
                      </a:r>
                    </a:p>
                  </a:txBody>
                  <a:tcPr marL="38170" marR="38170" marT="19085" marB="19085" anchor="ctr">
                    <a:lnL>
                      <a:noFill/>
                    </a:lnL>
                    <a:lnR>
                      <a:noFill/>
                    </a:lnR>
                    <a:lnT>
                      <a:noFill/>
                    </a:lnT>
                    <a:lnB>
                      <a:noFill/>
                    </a:lnB>
                    <a:solidFill>
                      <a:srgbClr val="F1FAEB"/>
                    </a:solidFill>
                  </a:tcPr>
                </a:tc>
                <a:tc>
                  <a:txBody>
                    <a:bodyPr/>
                    <a:lstStyle/>
                    <a:p>
                      <a:pPr algn="r" fontAlgn="ctr"/>
                      <a:r>
                        <a:rPr lang="en-US" sz="1600">
                          <a:solidFill>
                            <a:srgbClr val="000000"/>
                          </a:solidFill>
                          <a:effectLst/>
                          <a:latin typeface="Abadi MT Condensed Light" panose="020B0306030101010103" pitchFamily="34" charset="77"/>
                        </a:rPr>
                        <a:t>0.001209</a:t>
                      </a:r>
                    </a:p>
                  </a:txBody>
                  <a:tcPr marL="38170" marR="38170" marT="19085" marB="19085" anchor="ctr">
                    <a:lnL>
                      <a:noFill/>
                    </a:lnL>
                    <a:lnR>
                      <a:noFill/>
                    </a:lnR>
                    <a:lnT>
                      <a:noFill/>
                    </a:lnT>
                    <a:lnB>
                      <a:noFill/>
                    </a:lnB>
                    <a:solidFill>
                      <a:srgbClr val="EEF9E8"/>
                    </a:solidFill>
                  </a:tcPr>
                </a:tc>
                <a:tc>
                  <a:txBody>
                    <a:bodyPr/>
                    <a:lstStyle/>
                    <a:p>
                      <a:pPr algn="r" fontAlgn="ctr"/>
                      <a:r>
                        <a:rPr lang="en-US" sz="1600">
                          <a:solidFill>
                            <a:srgbClr val="000000"/>
                          </a:solidFill>
                          <a:effectLst/>
                          <a:latin typeface="Abadi MT Condensed Light" panose="020B0306030101010103" pitchFamily="34" charset="77"/>
                        </a:rPr>
                        <a:t>0.010689</a:t>
                      </a:r>
                    </a:p>
                  </a:txBody>
                  <a:tcPr marL="38170" marR="38170" marT="19085" marB="19085" anchor="ctr">
                    <a:lnL>
                      <a:noFill/>
                    </a:lnL>
                    <a:lnR>
                      <a:noFill/>
                    </a:lnR>
                    <a:lnT>
                      <a:noFill/>
                    </a:lnT>
                    <a:lnB>
                      <a:noFill/>
                    </a:lnB>
                    <a:solidFill>
                      <a:srgbClr val="F0F9E9"/>
                    </a:solidFill>
                  </a:tcPr>
                </a:tc>
                <a:tc>
                  <a:txBody>
                    <a:bodyPr/>
                    <a:lstStyle/>
                    <a:p>
                      <a:pPr algn="r" fontAlgn="ctr"/>
                      <a:r>
                        <a:rPr lang="en-US" sz="1600">
                          <a:solidFill>
                            <a:srgbClr val="000000"/>
                          </a:solidFill>
                          <a:effectLst/>
                          <a:latin typeface="Abadi MT Condensed Light" panose="020B0306030101010103" pitchFamily="34" charset="77"/>
                        </a:rPr>
                        <a:t>0.002604</a:t>
                      </a:r>
                    </a:p>
                  </a:txBody>
                  <a:tcPr marL="38170" marR="38170" marT="19085" marB="19085" anchor="ctr">
                    <a:lnL>
                      <a:noFill/>
                    </a:lnL>
                    <a:lnR>
                      <a:noFill/>
                    </a:lnR>
                    <a:lnT>
                      <a:noFill/>
                    </a:lnT>
                    <a:lnB>
                      <a:noFill/>
                    </a:lnB>
                    <a:solidFill>
                      <a:srgbClr val="F4FBED"/>
                    </a:solidFill>
                  </a:tcPr>
                </a:tc>
                <a:extLst>
                  <a:ext uri="{0D108BD9-81ED-4DB2-BD59-A6C34878D82A}">
                    <a16:rowId xmlns:a16="http://schemas.microsoft.com/office/drawing/2014/main" val="330894115"/>
                  </a:ext>
                </a:extLst>
              </a:tr>
              <a:tr h="547864">
                <a:tc>
                  <a:txBody>
                    <a:bodyPr/>
                    <a:lstStyle/>
                    <a:p>
                      <a:pPr algn="r" fontAlgn="ctr"/>
                      <a:r>
                        <a:rPr lang="en-US" sz="1600" b="1">
                          <a:effectLst/>
                          <a:latin typeface="Abadi MT Condensed Light" panose="020B0306030101010103" pitchFamily="34" charset="77"/>
                        </a:rPr>
                        <a:t>cholesterol</a:t>
                      </a:r>
                    </a:p>
                  </a:txBody>
                  <a:tcPr marL="38170" marR="38170" marT="19085" marB="19085" anchor="ctr">
                    <a:lnL>
                      <a:noFill/>
                    </a:lnL>
                    <a:lnR>
                      <a:noFill/>
                    </a:lnR>
                    <a:lnT>
                      <a:noFill/>
                    </a:lnT>
                    <a:lnB>
                      <a:noFill/>
                    </a:lnB>
                    <a:solidFill>
                      <a:srgbClr val="F5F5F5"/>
                    </a:solidFill>
                  </a:tcPr>
                </a:tc>
                <a:tc>
                  <a:txBody>
                    <a:bodyPr/>
                    <a:lstStyle/>
                    <a:p>
                      <a:pPr algn="r" fontAlgn="ctr"/>
                      <a:r>
                        <a:rPr lang="en-US" sz="1600">
                          <a:solidFill>
                            <a:srgbClr val="000000"/>
                          </a:solidFill>
                          <a:effectLst/>
                          <a:latin typeface="Abadi MT Condensed Light" panose="020B0306030101010103" pitchFamily="34" charset="77"/>
                        </a:rPr>
                        <a:t>0.152419</a:t>
                      </a:r>
                    </a:p>
                  </a:txBody>
                  <a:tcPr marL="38170" marR="38170" marT="19085" marB="19085" anchor="ctr">
                    <a:lnL>
                      <a:noFill/>
                    </a:lnL>
                    <a:lnR>
                      <a:noFill/>
                    </a:lnR>
                    <a:lnT>
                      <a:noFill/>
                    </a:lnT>
                    <a:lnB>
                      <a:noFill/>
                    </a:lnB>
                    <a:solidFill>
                      <a:srgbClr val="D1EDCB"/>
                    </a:solidFill>
                  </a:tcPr>
                </a:tc>
                <a:tc>
                  <a:txBody>
                    <a:bodyPr/>
                    <a:lstStyle/>
                    <a:p>
                      <a:pPr algn="r" fontAlgn="ctr"/>
                      <a:r>
                        <a:rPr lang="en-US" sz="1600">
                          <a:solidFill>
                            <a:srgbClr val="000000"/>
                          </a:solidFill>
                          <a:effectLst/>
                          <a:latin typeface="Abadi MT Condensed Light" panose="020B0306030101010103" pitchFamily="34" charset="77"/>
                        </a:rPr>
                        <a:t>-0.036353</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-0.050900</a:t>
                      </a:r>
                    </a:p>
                  </a:txBody>
                  <a:tcPr marL="38170" marR="38170" marT="19085" marB="19085" anchor="ctr">
                    <a:lnL>
                      <a:noFill/>
                    </a:lnL>
                    <a:lnR>
                      <a:noFill/>
                    </a:lnR>
                    <a:lnT>
                      <a:noFill/>
                    </a:lnT>
                    <a:lnB>
                      <a:noFill/>
                    </a:lnB>
                    <a:solidFill>
                      <a:srgbClr val="F2FAEB"/>
                    </a:solidFill>
                  </a:tcPr>
                </a:tc>
                <a:tc>
                  <a:txBody>
                    <a:bodyPr/>
                    <a:lstStyle/>
                    <a:p>
                      <a:pPr algn="r" fontAlgn="ctr"/>
                      <a:r>
                        <a:rPr lang="en-US" sz="1600">
                          <a:solidFill>
                            <a:srgbClr val="000000"/>
                          </a:solidFill>
                          <a:effectLst/>
                          <a:latin typeface="Abadi MT Condensed Light" panose="020B0306030101010103" pitchFamily="34" charset="77"/>
                        </a:rPr>
                        <a:t>0.143280</a:t>
                      </a:r>
                    </a:p>
                  </a:txBody>
                  <a:tcPr marL="38170" marR="38170" marT="19085" marB="19085" anchor="ctr">
                    <a:lnL>
                      <a:noFill/>
                    </a:lnL>
                    <a:lnR>
                      <a:noFill/>
                    </a:lnR>
                    <a:lnT>
                      <a:noFill/>
                    </a:lnT>
                    <a:lnB>
                      <a:noFill/>
                    </a:lnB>
                    <a:solidFill>
                      <a:srgbClr val="DCF1D6"/>
                    </a:solidFill>
                  </a:tcPr>
                </a:tc>
                <a:tc>
                  <a:txBody>
                    <a:bodyPr/>
                    <a:lstStyle/>
                    <a:p>
                      <a:pPr algn="r" fontAlgn="ctr"/>
                      <a:r>
                        <a:rPr lang="en-US" sz="1600">
                          <a:solidFill>
                            <a:srgbClr val="000000"/>
                          </a:solidFill>
                          <a:effectLst/>
                          <a:latin typeface="Abadi MT Condensed Light" panose="020B0306030101010103" pitchFamily="34" charset="77"/>
                        </a:rPr>
                        <a:t>0.022008</a:t>
                      </a:r>
                    </a:p>
                  </a:txBody>
                  <a:tcPr marL="38170" marR="38170" marT="19085" marB="19085" anchor="ctr">
                    <a:lnL>
                      <a:noFill/>
                    </a:lnL>
                    <a:lnR>
                      <a:noFill/>
                    </a:lnR>
                    <a:lnT>
                      <a:noFill/>
                    </a:lnT>
                    <a:lnB>
                      <a:noFill/>
                    </a:lnB>
                    <a:solidFill>
                      <a:srgbClr val="F3FBED"/>
                    </a:solidFill>
                  </a:tcPr>
                </a:tc>
                <a:tc>
                  <a:txBody>
                    <a:bodyPr/>
                    <a:lstStyle/>
                    <a:p>
                      <a:pPr algn="r" fontAlgn="ctr"/>
                      <a:r>
                        <a:rPr lang="en-US" sz="1600">
                          <a:solidFill>
                            <a:srgbClr val="000000"/>
                          </a:solidFill>
                          <a:effectLst/>
                          <a:latin typeface="Abadi MT Condensed Light" panose="020B0306030101010103" pitchFamily="34" charset="77"/>
                        </a:rPr>
                        <a:t>0.023599</a:t>
                      </a:r>
                    </a:p>
                  </a:txBody>
                  <a:tcPr marL="38170" marR="38170" marT="19085" marB="19085" anchor="ctr">
                    <a:lnL>
                      <a:noFill/>
                    </a:lnL>
                    <a:lnR>
                      <a:noFill/>
                    </a:lnR>
                    <a:lnT>
                      <a:noFill/>
                    </a:lnT>
                    <a:lnB>
                      <a:noFill/>
                    </a:lnB>
                    <a:solidFill>
                      <a:srgbClr val="F3FBED"/>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0.452703</a:t>
                      </a:r>
                    </a:p>
                  </a:txBody>
                  <a:tcPr marL="38170" marR="38170" marT="19085" marB="19085" anchor="ctr">
                    <a:lnL>
                      <a:noFill/>
                    </a:lnL>
                    <a:lnR>
                      <a:noFill/>
                    </a:lnR>
                    <a:lnT>
                      <a:noFill/>
                    </a:lnT>
                    <a:lnB>
                      <a:noFill/>
                    </a:lnB>
                    <a:solidFill>
                      <a:srgbClr val="88D1C0"/>
                    </a:solidFill>
                  </a:tcPr>
                </a:tc>
                <a:tc>
                  <a:txBody>
                    <a:bodyPr/>
                    <a:lstStyle/>
                    <a:p>
                      <a:pPr algn="r" fontAlgn="ctr"/>
                      <a:r>
                        <a:rPr lang="en-US" sz="1600">
                          <a:solidFill>
                            <a:srgbClr val="000000"/>
                          </a:solidFill>
                          <a:effectLst/>
                          <a:latin typeface="Abadi MT Condensed Light" panose="020B0306030101010103" pitchFamily="34" charset="77"/>
                        </a:rPr>
                        <a:t>0.009934</a:t>
                      </a:r>
                    </a:p>
                  </a:txBody>
                  <a:tcPr marL="38170" marR="38170" marT="19085" marB="19085" anchor="ctr">
                    <a:lnL>
                      <a:noFill/>
                    </a:lnL>
                    <a:lnR>
                      <a:noFill/>
                    </a:lnR>
                    <a:lnT>
                      <a:noFill/>
                    </a:lnT>
                    <a:lnB>
                      <a:noFill/>
                    </a:lnB>
                    <a:solidFill>
                      <a:srgbClr val="ECF8E6"/>
                    </a:solidFill>
                  </a:tcPr>
                </a:tc>
                <a:tc>
                  <a:txBody>
                    <a:bodyPr/>
                    <a:lstStyle/>
                    <a:p>
                      <a:pPr algn="r" fontAlgn="ctr"/>
                      <a:r>
                        <a:rPr lang="en-US" sz="1600">
                          <a:solidFill>
                            <a:srgbClr val="000000"/>
                          </a:solidFill>
                          <a:effectLst/>
                          <a:latin typeface="Abadi MT Condensed Light" panose="020B0306030101010103" pitchFamily="34" charset="77"/>
                        </a:rPr>
                        <a:t>0.032538</a:t>
                      </a:r>
                    </a:p>
                  </a:txBody>
                  <a:tcPr marL="38170" marR="38170" marT="19085" marB="19085" anchor="ctr">
                    <a:lnL>
                      <a:noFill/>
                    </a:lnL>
                    <a:lnR>
                      <a:noFill/>
                    </a:lnR>
                    <a:lnT>
                      <a:noFill/>
                    </a:lnT>
                    <a:lnB>
                      <a:noFill/>
                    </a:lnB>
                    <a:solidFill>
                      <a:srgbClr val="ECF8E6"/>
                    </a:solidFill>
                  </a:tcPr>
                </a:tc>
                <a:tc>
                  <a:txBody>
                    <a:bodyPr/>
                    <a:lstStyle/>
                    <a:p>
                      <a:pPr algn="r" fontAlgn="ctr"/>
                      <a:r>
                        <a:rPr lang="en-US" sz="1600">
                          <a:solidFill>
                            <a:srgbClr val="000000"/>
                          </a:solidFill>
                          <a:effectLst/>
                          <a:latin typeface="Abadi MT Condensed Light" panose="020B0306030101010103" pitchFamily="34" charset="77"/>
                        </a:rPr>
                        <a:t>0.010057</a:t>
                      </a:r>
                    </a:p>
                  </a:txBody>
                  <a:tcPr marL="38170" marR="38170" marT="19085" marB="19085" anchor="ctr">
                    <a:lnL>
                      <a:noFill/>
                    </a:lnL>
                    <a:lnR>
                      <a:noFill/>
                    </a:lnR>
                    <a:lnT>
                      <a:noFill/>
                    </a:lnT>
                    <a:lnB>
                      <a:noFill/>
                    </a:lnB>
                    <a:solidFill>
                      <a:srgbClr val="F3FAEC"/>
                    </a:solidFill>
                  </a:tcPr>
                </a:tc>
                <a:extLst>
                  <a:ext uri="{0D108BD9-81ED-4DB2-BD59-A6C34878D82A}">
                    <a16:rowId xmlns:a16="http://schemas.microsoft.com/office/drawing/2014/main" val="1266753979"/>
                  </a:ext>
                </a:extLst>
              </a:tr>
              <a:tr h="547864">
                <a:tc>
                  <a:txBody>
                    <a:bodyPr/>
                    <a:lstStyle/>
                    <a:p>
                      <a:pPr algn="r" fontAlgn="ctr"/>
                      <a:r>
                        <a:rPr lang="en-US" sz="1600" b="1">
                          <a:effectLst/>
                          <a:latin typeface="Abadi MT Condensed Light" panose="020B0306030101010103" pitchFamily="34" charset="77"/>
                        </a:rPr>
                        <a:t>gluc</a:t>
                      </a:r>
                    </a:p>
                  </a:txBody>
                  <a:tcPr marL="38170" marR="38170" marT="19085" marB="19085" anchor="ctr">
                    <a:lnL>
                      <a:noFill/>
                    </a:lnL>
                    <a:lnR>
                      <a:noFill/>
                    </a:lnR>
                    <a:lnT>
                      <a:noFill/>
                    </a:lnT>
                    <a:lnB>
                      <a:noFill/>
                    </a:lnB>
                  </a:tcPr>
                </a:tc>
                <a:tc>
                  <a:txBody>
                    <a:bodyPr/>
                    <a:lstStyle/>
                    <a:p>
                      <a:pPr algn="r" fontAlgn="ctr"/>
                      <a:r>
                        <a:rPr lang="en-US" sz="1600">
                          <a:solidFill>
                            <a:srgbClr val="000000"/>
                          </a:solidFill>
                          <a:effectLst/>
                          <a:latin typeface="Abadi MT Condensed Light" panose="020B0306030101010103" pitchFamily="34" charset="77"/>
                        </a:rPr>
                        <a:t>0.098641</a:t>
                      </a:r>
                    </a:p>
                  </a:txBody>
                  <a:tcPr marL="38170" marR="38170" marT="19085" marB="19085" anchor="ctr">
                    <a:lnL>
                      <a:noFill/>
                    </a:lnL>
                    <a:lnR>
                      <a:noFill/>
                    </a:lnR>
                    <a:lnT>
                      <a:noFill/>
                    </a:lnT>
                    <a:lnB>
                      <a:noFill/>
                    </a:lnB>
                    <a:solidFill>
                      <a:srgbClr val="DAF0D4"/>
                    </a:solidFill>
                  </a:tcPr>
                </a:tc>
                <a:tc>
                  <a:txBody>
                    <a:bodyPr/>
                    <a:lstStyle/>
                    <a:p>
                      <a:pPr algn="r" fontAlgn="ctr"/>
                      <a:r>
                        <a:rPr lang="en-US" sz="1600">
                          <a:solidFill>
                            <a:srgbClr val="000000"/>
                          </a:solidFill>
                          <a:effectLst/>
                          <a:latin typeface="Abadi MT Condensed Light" panose="020B0306030101010103" pitchFamily="34" charset="77"/>
                        </a:rPr>
                        <a:t>-0.020237</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-0.022499</a:t>
                      </a:r>
                    </a:p>
                  </a:txBody>
                  <a:tcPr marL="38170" marR="38170" marT="19085" marB="19085" anchor="ctr">
                    <a:lnL>
                      <a:noFill/>
                    </a:lnL>
                    <a:lnR>
                      <a:noFill/>
                    </a:lnR>
                    <a:lnT>
                      <a:noFill/>
                    </a:lnT>
                    <a:lnB>
                      <a:noFill/>
                    </a:lnB>
                    <a:solidFill>
                      <a:srgbClr val="EDF8E7"/>
                    </a:solidFill>
                  </a:tcPr>
                </a:tc>
                <a:tc>
                  <a:txBody>
                    <a:bodyPr/>
                    <a:lstStyle/>
                    <a:p>
                      <a:pPr algn="r" fontAlgn="ctr"/>
                      <a:r>
                        <a:rPr lang="en-US" sz="1600">
                          <a:solidFill>
                            <a:srgbClr val="000000"/>
                          </a:solidFill>
                          <a:effectLst/>
                          <a:latin typeface="Abadi MT Condensed Light" panose="020B0306030101010103" pitchFamily="34" charset="77"/>
                        </a:rPr>
                        <a:t>0.109920</a:t>
                      </a:r>
                    </a:p>
                  </a:txBody>
                  <a:tcPr marL="38170" marR="38170" marT="19085" marB="19085" anchor="ctr">
                    <a:lnL>
                      <a:noFill/>
                    </a:lnL>
                    <a:lnR>
                      <a:noFill/>
                    </a:lnR>
                    <a:lnT>
                      <a:noFill/>
                    </a:lnT>
                    <a:lnB>
                      <a:noFill/>
                    </a:lnB>
                    <a:solidFill>
                      <a:srgbClr val="E1F3DC"/>
                    </a:solidFill>
                  </a:tcPr>
                </a:tc>
                <a:tc>
                  <a:txBody>
                    <a:bodyPr/>
                    <a:lstStyle/>
                    <a:p>
                      <a:pPr algn="r" fontAlgn="ctr"/>
                      <a:r>
                        <a:rPr lang="en-US" sz="1600">
                          <a:solidFill>
                            <a:srgbClr val="000000"/>
                          </a:solidFill>
                          <a:effectLst/>
                          <a:latin typeface="Abadi MT Condensed Light" panose="020B0306030101010103" pitchFamily="34" charset="77"/>
                        </a:rPr>
                        <a:t>0.006949</a:t>
                      </a:r>
                    </a:p>
                  </a:txBody>
                  <a:tcPr marL="38170" marR="38170" marT="19085" marB="19085" anchor="ctr">
                    <a:lnL>
                      <a:noFill/>
                    </a:lnL>
                    <a:lnR>
                      <a:noFill/>
                    </a:lnR>
                    <a:lnT>
                      <a:noFill/>
                    </a:lnT>
                    <a:lnB>
                      <a:noFill/>
                    </a:lnB>
                    <a:solidFill>
                      <a:srgbClr val="F6FCEF"/>
                    </a:solidFill>
                  </a:tcPr>
                </a:tc>
                <a:tc>
                  <a:txBody>
                    <a:bodyPr/>
                    <a:lstStyle/>
                    <a:p>
                      <a:pPr algn="r" fontAlgn="ctr"/>
                      <a:r>
                        <a:rPr lang="en-US" sz="1600">
                          <a:solidFill>
                            <a:srgbClr val="000000"/>
                          </a:solidFill>
                          <a:effectLst/>
                          <a:latin typeface="Abadi MT Condensed Light" panose="020B0306030101010103" pitchFamily="34" charset="77"/>
                        </a:rPr>
                        <a:t>0.009615</a:t>
                      </a:r>
                    </a:p>
                  </a:txBody>
                  <a:tcPr marL="38170" marR="38170" marT="19085" marB="19085" anchor="ctr">
                    <a:lnL>
                      <a:noFill/>
                    </a:lnL>
                    <a:lnR>
                      <a:noFill/>
                    </a:lnR>
                    <a:lnT>
                      <a:noFill/>
                    </a:lnT>
                    <a:lnB>
                      <a:noFill/>
                    </a:lnB>
                    <a:solidFill>
                      <a:srgbClr val="F6FBEF"/>
                    </a:solidFill>
                  </a:tcPr>
                </a:tc>
                <a:tc>
                  <a:txBody>
                    <a:bodyPr/>
                    <a:lstStyle/>
                    <a:p>
                      <a:pPr algn="r" fontAlgn="ctr"/>
                      <a:r>
                        <a:rPr lang="en-US" sz="1600">
                          <a:solidFill>
                            <a:srgbClr val="000000"/>
                          </a:solidFill>
                          <a:effectLst/>
                          <a:latin typeface="Abadi MT Condensed Light" panose="020B0306030101010103" pitchFamily="34" charset="77"/>
                        </a:rPr>
                        <a:t>0.452703</a:t>
                      </a:r>
                    </a:p>
                  </a:txBody>
                  <a:tcPr marL="38170" marR="38170" marT="19085" marB="19085" anchor="ctr">
                    <a:lnL>
                      <a:noFill/>
                    </a:lnL>
                    <a:lnR>
                      <a:noFill/>
                    </a:lnR>
                    <a:lnT>
                      <a:noFill/>
                    </a:lnT>
                    <a:lnB>
                      <a:noFill/>
                    </a:lnB>
                    <a:solidFill>
                      <a:srgbClr val="83CFC1"/>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-0.004967</a:t>
                      </a:r>
                    </a:p>
                  </a:txBody>
                  <a:tcPr marL="38170" marR="38170" marT="19085" marB="19085" anchor="ctr">
                    <a:lnL>
                      <a:noFill/>
                    </a:lnL>
                    <a:lnR>
                      <a:noFill/>
                    </a:lnR>
                    <a:lnT>
                      <a:noFill/>
                    </a:lnT>
                    <a:lnB>
                      <a:noFill/>
                    </a:lnB>
                    <a:solidFill>
                      <a:srgbClr val="EFF9E9"/>
                    </a:solidFill>
                  </a:tcPr>
                </a:tc>
                <a:tc>
                  <a:txBody>
                    <a:bodyPr/>
                    <a:lstStyle/>
                    <a:p>
                      <a:pPr algn="r" fontAlgn="ctr"/>
                      <a:r>
                        <a:rPr lang="en-US" sz="1600">
                          <a:solidFill>
                            <a:srgbClr val="000000"/>
                          </a:solidFill>
                          <a:effectLst/>
                          <a:latin typeface="Abadi MT Condensed Light" panose="020B0306030101010103" pitchFamily="34" charset="77"/>
                        </a:rPr>
                        <a:t>0.008838</a:t>
                      </a:r>
                    </a:p>
                  </a:txBody>
                  <a:tcPr marL="38170" marR="38170" marT="19085" marB="19085" anchor="ctr">
                    <a:lnL>
                      <a:noFill/>
                    </a:lnL>
                    <a:lnR>
                      <a:noFill/>
                    </a:lnR>
                    <a:lnT>
                      <a:noFill/>
                    </a:lnT>
                    <a:lnB>
                      <a:noFill/>
                    </a:lnB>
                    <a:solidFill>
                      <a:srgbClr val="F1F9EA"/>
                    </a:solidFill>
                  </a:tcPr>
                </a:tc>
                <a:tc>
                  <a:txBody>
                    <a:bodyPr/>
                    <a:lstStyle/>
                    <a:p>
                      <a:pPr algn="r" fontAlgn="ctr"/>
                      <a:r>
                        <a:rPr lang="en-US" sz="1600">
                          <a:solidFill>
                            <a:srgbClr val="000000"/>
                          </a:solidFill>
                          <a:effectLst/>
                          <a:latin typeface="Abadi MT Condensed Light" panose="020B0306030101010103" pitchFamily="34" charset="77"/>
                        </a:rPr>
                        <a:t>-0.006702</a:t>
                      </a:r>
                    </a:p>
                  </a:txBody>
                  <a:tcPr marL="38170" marR="38170" marT="19085" marB="19085" anchor="ctr">
                    <a:lnL>
                      <a:noFill/>
                    </a:lnL>
                    <a:lnR>
                      <a:noFill/>
                    </a:lnR>
                    <a:lnT>
                      <a:noFill/>
                    </a:lnT>
                    <a:lnB>
                      <a:noFill/>
                    </a:lnB>
                    <a:solidFill>
                      <a:srgbClr val="F6FCEF"/>
                    </a:solidFill>
                  </a:tcPr>
                </a:tc>
                <a:extLst>
                  <a:ext uri="{0D108BD9-81ED-4DB2-BD59-A6C34878D82A}">
                    <a16:rowId xmlns:a16="http://schemas.microsoft.com/office/drawing/2014/main" val="931769170"/>
                  </a:ext>
                </a:extLst>
              </a:tr>
              <a:tr h="547864">
                <a:tc>
                  <a:txBody>
                    <a:bodyPr/>
                    <a:lstStyle/>
                    <a:p>
                      <a:pPr algn="r" fontAlgn="ctr"/>
                      <a:r>
                        <a:rPr lang="en-US" sz="1600" b="1">
                          <a:effectLst/>
                          <a:latin typeface="Abadi MT Condensed Light" panose="020B0306030101010103" pitchFamily="34" charset="77"/>
                        </a:rPr>
                        <a:t>smoke</a:t>
                      </a:r>
                    </a:p>
                  </a:txBody>
                  <a:tcPr marL="38170" marR="38170" marT="19085" marB="19085" anchor="ctr">
                    <a:lnL>
                      <a:noFill/>
                    </a:lnL>
                    <a:lnR>
                      <a:noFill/>
                    </a:lnR>
                    <a:lnT>
                      <a:noFill/>
                    </a:lnT>
                    <a:lnB>
                      <a:noFill/>
                    </a:lnB>
                    <a:solidFill>
                      <a:srgbClr val="F5F5F5"/>
                    </a:solidFill>
                  </a:tcPr>
                </a:tc>
                <a:tc>
                  <a:txBody>
                    <a:bodyPr/>
                    <a:lstStyle/>
                    <a:p>
                      <a:pPr algn="r" fontAlgn="ctr"/>
                      <a:r>
                        <a:rPr lang="en-US" sz="1600">
                          <a:solidFill>
                            <a:srgbClr val="000000"/>
                          </a:solidFill>
                          <a:effectLst/>
                          <a:latin typeface="Abadi MT Condensed Light" panose="020B0306030101010103" pitchFamily="34" charset="77"/>
                        </a:rPr>
                        <a:t>-0.051759</a:t>
                      </a:r>
                    </a:p>
                  </a:txBody>
                  <a:tcPr marL="38170" marR="38170" marT="19085" marB="19085" anchor="ctr">
                    <a:lnL>
                      <a:noFill/>
                    </a:lnL>
                    <a:lnR>
                      <a:noFill/>
                    </a:lnR>
                    <a:lnT>
                      <a:noFill/>
                    </a:lnT>
                    <a:lnB>
                      <a:noFill/>
                    </a:lnB>
                    <a:solidFill>
                      <a:srgbClr val="F2FAEB"/>
                    </a:solidFill>
                  </a:tcPr>
                </a:tc>
                <a:tc>
                  <a:txBody>
                    <a:bodyPr/>
                    <a:lstStyle/>
                    <a:p>
                      <a:pPr algn="r" fontAlgn="ctr"/>
                      <a:r>
                        <a:rPr lang="en-US" sz="1600">
                          <a:solidFill>
                            <a:srgbClr val="000000"/>
                          </a:solidFill>
                          <a:effectLst/>
                          <a:latin typeface="Abadi MT Condensed Light" panose="020B0306030101010103" pitchFamily="34" charset="77"/>
                        </a:rPr>
                        <a:t>0.338167</a:t>
                      </a:r>
                    </a:p>
                  </a:txBody>
                  <a:tcPr marL="38170" marR="38170" marT="19085" marB="19085" anchor="ctr">
                    <a:lnL>
                      <a:noFill/>
                    </a:lnL>
                    <a:lnR>
                      <a:noFill/>
                    </a:lnR>
                    <a:lnT>
                      <a:noFill/>
                    </a:lnT>
                    <a:lnB>
                      <a:noFill/>
                    </a:lnB>
                    <a:solidFill>
                      <a:srgbClr val="ACDFB7"/>
                    </a:solidFill>
                  </a:tcPr>
                </a:tc>
                <a:tc>
                  <a:txBody>
                    <a:bodyPr/>
                    <a:lstStyle/>
                    <a:p>
                      <a:pPr algn="r" fontAlgn="ctr"/>
                      <a:r>
                        <a:rPr lang="en-US" sz="1600">
                          <a:solidFill>
                            <a:srgbClr val="000000"/>
                          </a:solidFill>
                          <a:effectLst/>
                          <a:latin typeface="Abadi MT Condensed Light" panose="020B0306030101010103" pitchFamily="34" charset="77"/>
                        </a:rPr>
                        <a:t>0.189647</a:t>
                      </a:r>
                    </a:p>
                  </a:txBody>
                  <a:tcPr marL="38170" marR="38170" marT="19085" marB="19085" anchor="ctr">
                    <a:lnL>
                      <a:noFill/>
                    </a:lnL>
                    <a:lnR>
                      <a:noFill/>
                    </a:lnR>
                    <a:lnT>
                      <a:noFill/>
                    </a:lnT>
                    <a:lnB>
                      <a:noFill/>
                    </a:lnB>
                    <a:solidFill>
                      <a:srgbClr val="CCEBC5"/>
                    </a:solidFill>
                  </a:tcPr>
                </a:tc>
                <a:tc>
                  <a:txBody>
                    <a:bodyPr/>
                    <a:lstStyle/>
                    <a:p>
                      <a:pPr algn="r" fontAlgn="ctr"/>
                      <a:r>
                        <a:rPr lang="en-US" sz="1600">
                          <a:solidFill>
                            <a:srgbClr val="000000"/>
                          </a:solidFill>
                          <a:effectLst/>
                          <a:latin typeface="Abadi MT Condensed Light" panose="020B0306030101010103" pitchFamily="34" charset="77"/>
                        </a:rPr>
                        <a:t>0.069926</a:t>
                      </a:r>
                    </a:p>
                  </a:txBody>
                  <a:tcPr marL="38170" marR="38170" marT="19085" marB="19085" anchor="ctr">
                    <a:lnL>
                      <a:noFill/>
                    </a:lnL>
                    <a:lnR>
                      <a:noFill/>
                    </a:lnR>
                    <a:lnT>
                      <a:noFill/>
                    </a:lnT>
                    <a:lnB>
                      <a:noFill/>
                    </a:lnB>
                    <a:solidFill>
                      <a:srgbClr val="E8F6E2"/>
                    </a:solidFill>
                  </a:tcPr>
                </a:tc>
                <a:tc>
                  <a:txBody>
                    <a:bodyPr/>
                    <a:lstStyle/>
                    <a:p>
                      <a:pPr algn="r" fontAlgn="ctr"/>
                      <a:r>
                        <a:rPr lang="en-US" sz="1600">
                          <a:solidFill>
                            <a:srgbClr val="000000"/>
                          </a:solidFill>
                          <a:effectLst/>
                          <a:latin typeface="Abadi MT Condensed Light" panose="020B0306030101010103" pitchFamily="34" charset="77"/>
                        </a:rPr>
                        <a:t>-0.000631</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0.001209</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0.009934</a:t>
                      </a:r>
                    </a:p>
                  </a:txBody>
                  <a:tcPr marL="38170" marR="38170" marT="19085" marB="19085" anchor="ctr">
                    <a:lnL>
                      <a:noFill/>
                    </a:lnL>
                    <a:lnR>
                      <a:noFill/>
                    </a:lnR>
                    <a:lnT>
                      <a:noFill/>
                    </a:lnT>
                    <a:lnB>
                      <a:noFill/>
                    </a:lnB>
                    <a:solidFill>
                      <a:srgbClr val="EDF8E7"/>
                    </a:solidFill>
                  </a:tcPr>
                </a:tc>
                <a:tc>
                  <a:txBody>
                    <a:bodyPr/>
                    <a:lstStyle/>
                    <a:p>
                      <a:pPr algn="r" fontAlgn="ctr"/>
                      <a:r>
                        <a:rPr lang="en-US" sz="1600">
                          <a:solidFill>
                            <a:srgbClr val="000000"/>
                          </a:solidFill>
                          <a:effectLst/>
                          <a:latin typeface="Abadi MT Condensed Light" panose="020B0306030101010103" pitchFamily="34" charset="77"/>
                        </a:rPr>
                        <a:t>-0.004967</a:t>
                      </a:r>
                    </a:p>
                  </a:txBody>
                  <a:tcPr marL="38170" marR="38170" marT="19085" marB="19085" anchor="ctr">
                    <a:lnL>
                      <a:noFill/>
                    </a:lnL>
                    <a:lnR>
                      <a:noFill/>
                    </a:lnR>
                    <a:lnT>
                      <a:noFill/>
                    </a:lnT>
                    <a:lnB>
                      <a:noFill/>
                    </a:lnB>
                    <a:solidFill>
                      <a:srgbClr val="F4FBED"/>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0.346808</a:t>
                      </a:r>
                    </a:p>
                  </a:txBody>
                  <a:tcPr marL="38170" marR="38170" marT="19085" marB="19085" anchor="ctr">
                    <a:lnL>
                      <a:noFill/>
                    </a:lnL>
                    <a:lnR>
                      <a:noFill/>
                    </a:lnR>
                    <a:lnT>
                      <a:noFill/>
                    </a:lnT>
                    <a:lnB>
                      <a:noFill/>
                    </a:lnB>
                    <a:solidFill>
                      <a:srgbClr val="ABDEB6"/>
                    </a:solidFill>
                  </a:tcPr>
                </a:tc>
                <a:tc>
                  <a:txBody>
                    <a:bodyPr/>
                    <a:lstStyle/>
                    <a:p>
                      <a:pPr algn="r" fontAlgn="ctr"/>
                      <a:r>
                        <a:rPr lang="en-US" sz="1600">
                          <a:solidFill>
                            <a:srgbClr val="000000"/>
                          </a:solidFill>
                          <a:effectLst/>
                          <a:latin typeface="Abadi MT Condensed Light" panose="020B0306030101010103" pitchFamily="34" charset="77"/>
                        </a:rPr>
                        <a:t>0.027505</a:t>
                      </a:r>
                    </a:p>
                  </a:txBody>
                  <a:tcPr marL="38170" marR="38170" marT="19085" marB="19085" anchor="ctr">
                    <a:lnL>
                      <a:noFill/>
                    </a:lnL>
                    <a:lnR>
                      <a:noFill/>
                    </a:lnR>
                    <a:lnT>
                      <a:noFill/>
                    </a:lnT>
                    <a:lnB>
                      <a:noFill/>
                    </a:lnB>
                    <a:solidFill>
                      <a:srgbClr val="F0F9E9"/>
                    </a:solidFill>
                  </a:tcPr>
                </a:tc>
                <a:extLst>
                  <a:ext uri="{0D108BD9-81ED-4DB2-BD59-A6C34878D82A}">
                    <a16:rowId xmlns:a16="http://schemas.microsoft.com/office/drawing/2014/main" val="2391683242"/>
                  </a:ext>
                </a:extLst>
              </a:tr>
              <a:tr h="547864">
                <a:tc>
                  <a:txBody>
                    <a:bodyPr/>
                    <a:lstStyle/>
                    <a:p>
                      <a:pPr algn="r" fontAlgn="ctr"/>
                      <a:r>
                        <a:rPr lang="en-US" sz="1600" b="1">
                          <a:effectLst/>
                          <a:latin typeface="Abadi MT Condensed Light" panose="020B0306030101010103" pitchFamily="34" charset="77"/>
                        </a:rPr>
                        <a:t>alco</a:t>
                      </a:r>
                    </a:p>
                  </a:txBody>
                  <a:tcPr marL="38170" marR="38170" marT="19085" marB="19085" anchor="ctr">
                    <a:lnL>
                      <a:noFill/>
                    </a:lnL>
                    <a:lnR>
                      <a:noFill/>
                    </a:lnR>
                    <a:lnT>
                      <a:noFill/>
                    </a:lnT>
                    <a:lnB>
                      <a:noFill/>
                    </a:lnB>
                  </a:tcPr>
                </a:tc>
                <a:tc>
                  <a:txBody>
                    <a:bodyPr/>
                    <a:lstStyle/>
                    <a:p>
                      <a:pPr algn="r" fontAlgn="ctr"/>
                      <a:r>
                        <a:rPr lang="en-US" sz="1600">
                          <a:solidFill>
                            <a:srgbClr val="000000"/>
                          </a:solidFill>
                          <a:effectLst/>
                          <a:latin typeface="Abadi MT Condensed Light" panose="020B0306030101010103" pitchFamily="34" charset="77"/>
                        </a:rPr>
                        <a:t>-0.029750</a:t>
                      </a:r>
                    </a:p>
                  </a:txBody>
                  <a:tcPr marL="38170" marR="38170" marT="19085" marB="19085" anchor="ctr">
                    <a:lnL>
                      <a:noFill/>
                    </a:lnL>
                    <a:lnR>
                      <a:noFill/>
                    </a:lnR>
                    <a:lnT>
                      <a:noFill/>
                    </a:lnT>
                    <a:lnB>
                      <a:noFill/>
                    </a:lnB>
                    <a:solidFill>
                      <a:srgbClr val="EEF9E8"/>
                    </a:solidFill>
                  </a:tcPr>
                </a:tc>
                <a:tc>
                  <a:txBody>
                    <a:bodyPr/>
                    <a:lstStyle/>
                    <a:p>
                      <a:pPr algn="r" fontAlgn="ctr"/>
                      <a:r>
                        <a:rPr lang="en-US" sz="1600">
                          <a:solidFill>
                            <a:srgbClr val="000000"/>
                          </a:solidFill>
                          <a:effectLst/>
                          <a:latin typeface="Abadi MT Condensed Light" panose="020B0306030101010103" pitchFamily="34" charset="77"/>
                        </a:rPr>
                        <a:t>0.170480</a:t>
                      </a:r>
                    </a:p>
                  </a:txBody>
                  <a:tcPr marL="38170" marR="38170" marT="19085" marB="19085" anchor="ctr">
                    <a:lnL>
                      <a:noFill/>
                    </a:lnL>
                    <a:lnR>
                      <a:noFill/>
                    </a:lnR>
                    <a:lnT>
                      <a:noFill/>
                    </a:lnT>
                    <a:lnB>
                      <a:noFill/>
                    </a:lnB>
                    <a:solidFill>
                      <a:srgbClr val="D4EECE"/>
                    </a:solidFill>
                  </a:tcPr>
                </a:tc>
                <a:tc>
                  <a:txBody>
                    <a:bodyPr/>
                    <a:lstStyle/>
                    <a:p>
                      <a:pPr algn="r" fontAlgn="ctr"/>
                      <a:r>
                        <a:rPr lang="en-US" sz="1600">
                          <a:solidFill>
                            <a:srgbClr val="000000"/>
                          </a:solidFill>
                          <a:effectLst/>
                          <a:latin typeface="Abadi MT Condensed Light" panose="020B0306030101010103" pitchFamily="34" charset="77"/>
                        </a:rPr>
                        <a:t>0.095778</a:t>
                      </a:r>
                    </a:p>
                  </a:txBody>
                  <a:tcPr marL="38170" marR="38170" marT="19085" marB="19085" anchor="ctr">
                    <a:lnL>
                      <a:noFill/>
                    </a:lnL>
                    <a:lnR>
                      <a:noFill/>
                    </a:lnR>
                    <a:lnT>
                      <a:noFill/>
                    </a:lnT>
                    <a:lnB>
                      <a:noFill/>
                    </a:lnB>
                    <a:solidFill>
                      <a:srgbClr val="DAF0D4"/>
                    </a:solidFill>
                  </a:tcPr>
                </a:tc>
                <a:tc>
                  <a:txBody>
                    <a:bodyPr/>
                    <a:lstStyle/>
                    <a:p>
                      <a:pPr algn="r" fontAlgn="ctr"/>
                      <a:r>
                        <a:rPr lang="en-US" sz="1600">
                          <a:solidFill>
                            <a:srgbClr val="000000"/>
                          </a:solidFill>
                          <a:effectLst/>
                          <a:latin typeface="Abadi MT Condensed Light" panose="020B0306030101010103" pitchFamily="34" charset="77"/>
                        </a:rPr>
                        <a:t>0.067322</a:t>
                      </a:r>
                    </a:p>
                  </a:txBody>
                  <a:tcPr marL="38170" marR="38170" marT="19085" marB="19085" anchor="ctr">
                    <a:lnL>
                      <a:noFill/>
                    </a:lnL>
                    <a:lnR>
                      <a:noFill/>
                    </a:lnR>
                    <a:lnT>
                      <a:noFill/>
                    </a:lnT>
                    <a:lnB>
                      <a:noFill/>
                    </a:lnB>
                    <a:solidFill>
                      <a:srgbClr val="E9F6E3"/>
                    </a:solidFill>
                  </a:tcPr>
                </a:tc>
                <a:tc>
                  <a:txBody>
                    <a:bodyPr/>
                    <a:lstStyle/>
                    <a:p>
                      <a:pPr algn="r" fontAlgn="ctr"/>
                      <a:r>
                        <a:rPr lang="en-US" sz="1600">
                          <a:solidFill>
                            <a:srgbClr val="000000"/>
                          </a:solidFill>
                          <a:effectLst/>
                          <a:latin typeface="Abadi MT Condensed Light" panose="020B0306030101010103" pitchFamily="34" charset="77"/>
                        </a:rPr>
                        <a:t>0.002930</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0.010689</a:t>
                      </a:r>
                    </a:p>
                  </a:txBody>
                  <a:tcPr marL="38170" marR="38170" marT="19085" marB="19085" anchor="ctr">
                    <a:lnL>
                      <a:noFill/>
                    </a:lnL>
                    <a:lnR>
                      <a:noFill/>
                    </a:lnR>
                    <a:lnT>
                      <a:noFill/>
                    </a:lnT>
                    <a:lnB>
                      <a:noFill/>
                    </a:lnB>
                    <a:solidFill>
                      <a:srgbClr val="F6FBEF"/>
                    </a:solidFill>
                  </a:tcPr>
                </a:tc>
                <a:tc>
                  <a:txBody>
                    <a:bodyPr/>
                    <a:lstStyle/>
                    <a:p>
                      <a:pPr algn="r" fontAlgn="ctr"/>
                      <a:r>
                        <a:rPr lang="en-US" sz="1600">
                          <a:solidFill>
                            <a:srgbClr val="000000"/>
                          </a:solidFill>
                          <a:effectLst/>
                          <a:latin typeface="Abadi MT Condensed Light" panose="020B0306030101010103" pitchFamily="34" charset="77"/>
                        </a:rPr>
                        <a:t>0.032538</a:t>
                      </a:r>
                    </a:p>
                  </a:txBody>
                  <a:tcPr marL="38170" marR="38170" marT="19085" marB="19085" anchor="ctr">
                    <a:lnL>
                      <a:noFill/>
                    </a:lnL>
                    <a:lnR>
                      <a:noFill/>
                    </a:lnR>
                    <a:lnT>
                      <a:noFill/>
                    </a:lnT>
                    <a:lnB>
                      <a:noFill/>
                    </a:lnB>
                    <a:solidFill>
                      <a:srgbClr val="E9F6E3"/>
                    </a:solidFill>
                  </a:tcPr>
                </a:tc>
                <a:tc>
                  <a:txBody>
                    <a:bodyPr/>
                    <a:lstStyle/>
                    <a:p>
                      <a:pPr algn="r" fontAlgn="ctr"/>
                      <a:r>
                        <a:rPr lang="en-US" sz="1600">
                          <a:solidFill>
                            <a:srgbClr val="000000"/>
                          </a:solidFill>
                          <a:effectLst/>
                          <a:latin typeface="Abadi MT Condensed Light" panose="020B0306030101010103" pitchFamily="34" charset="77"/>
                        </a:rPr>
                        <a:t>0.008838</a:t>
                      </a:r>
                    </a:p>
                  </a:txBody>
                  <a:tcPr marL="38170" marR="38170" marT="19085" marB="19085" anchor="ctr">
                    <a:lnL>
                      <a:noFill/>
                    </a:lnL>
                    <a:lnR>
                      <a:noFill/>
                    </a:lnR>
                    <a:lnT>
                      <a:noFill/>
                    </a:lnT>
                    <a:lnB>
                      <a:noFill/>
                    </a:lnB>
                    <a:solidFill>
                      <a:srgbClr val="F2FAEB"/>
                    </a:solidFill>
                  </a:tcPr>
                </a:tc>
                <a:tc>
                  <a:txBody>
                    <a:bodyPr/>
                    <a:lstStyle/>
                    <a:p>
                      <a:pPr algn="r" fontAlgn="ctr"/>
                      <a:r>
                        <a:rPr lang="en-US" sz="1600">
                          <a:solidFill>
                            <a:srgbClr val="000000"/>
                          </a:solidFill>
                          <a:effectLst/>
                          <a:latin typeface="Abadi MT Condensed Light" panose="020B0306030101010103" pitchFamily="34" charset="77"/>
                        </a:rPr>
                        <a:t>0.346808</a:t>
                      </a:r>
                    </a:p>
                  </a:txBody>
                  <a:tcPr marL="38170" marR="38170" marT="19085" marB="19085" anchor="ctr">
                    <a:lnL>
                      <a:noFill/>
                    </a:lnL>
                    <a:lnR>
                      <a:noFill/>
                    </a:lnR>
                    <a:lnT>
                      <a:noFill/>
                    </a:lnT>
                    <a:lnB>
                      <a:noFill/>
                    </a:lnB>
                    <a:solidFill>
                      <a:srgbClr val="A6DCB6"/>
                    </a:solidFill>
                  </a:tcPr>
                </a:tc>
                <a:tc>
                  <a:txBody>
                    <a:bodyPr/>
                    <a:lstStyle/>
                    <a:p>
                      <a:pPr algn="r" fontAlgn="ctr"/>
                      <a:r>
                        <a:rPr lang="en-US" sz="160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tc>
                  <a:txBody>
                    <a:bodyPr/>
                    <a:lstStyle/>
                    <a:p>
                      <a:pPr algn="r" fontAlgn="ctr"/>
                      <a:r>
                        <a:rPr lang="en-US" sz="1600">
                          <a:solidFill>
                            <a:srgbClr val="000000"/>
                          </a:solidFill>
                          <a:effectLst/>
                          <a:latin typeface="Abadi MT Condensed Light" panose="020B0306030101010103" pitchFamily="34" charset="77"/>
                        </a:rPr>
                        <a:t>0.025340</a:t>
                      </a:r>
                    </a:p>
                  </a:txBody>
                  <a:tcPr marL="38170" marR="38170" marT="19085" marB="19085" anchor="ctr">
                    <a:lnL>
                      <a:noFill/>
                    </a:lnL>
                    <a:lnR>
                      <a:noFill/>
                    </a:lnR>
                    <a:lnT>
                      <a:noFill/>
                    </a:lnT>
                    <a:lnB>
                      <a:noFill/>
                    </a:lnB>
                    <a:solidFill>
                      <a:srgbClr val="F1F9EA"/>
                    </a:solidFill>
                  </a:tcPr>
                </a:tc>
                <a:extLst>
                  <a:ext uri="{0D108BD9-81ED-4DB2-BD59-A6C34878D82A}">
                    <a16:rowId xmlns:a16="http://schemas.microsoft.com/office/drawing/2014/main" val="3207584561"/>
                  </a:ext>
                </a:extLst>
              </a:tr>
              <a:tr h="547864">
                <a:tc>
                  <a:txBody>
                    <a:bodyPr/>
                    <a:lstStyle/>
                    <a:p>
                      <a:pPr algn="r" fontAlgn="ctr"/>
                      <a:r>
                        <a:rPr lang="en-US" sz="1600" b="1">
                          <a:effectLst/>
                          <a:latin typeface="Abadi MT Condensed Light" panose="020B0306030101010103" pitchFamily="34" charset="77"/>
                        </a:rPr>
                        <a:t>active</a:t>
                      </a:r>
                    </a:p>
                  </a:txBody>
                  <a:tcPr marL="38170" marR="38170" marT="19085" marB="19085" anchor="ctr">
                    <a:lnL>
                      <a:noFill/>
                    </a:lnL>
                    <a:lnR>
                      <a:noFill/>
                    </a:lnR>
                    <a:lnT>
                      <a:noFill/>
                    </a:lnT>
                    <a:lnB>
                      <a:noFill/>
                    </a:lnB>
                    <a:solidFill>
                      <a:srgbClr val="F5F5F5"/>
                    </a:solidFill>
                  </a:tcPr>
                </a:tc>
                <a:tc>
                  <a:txBody>
                    <a:bodyPr/>
                    <a:lstStyle/>
                    <a:p>
                      <a:pPr algn="r" fontAlgn="ctr"/>
                      <a:r>
                        <a:rPr lang="en-US" sz="1600">
                          <a:solidFill>
                            <a:srgbClr val="000000"/>
                          </a:solidFill>
                          <a:effectLst/>
                          <a:latin typeface="Abadi MT Condensed Light" panose="020B0306030101010103" pitchFamily="34" charset="77"/>
                        </a:rPr>
                        <a:t>-0.011201</a:t>
                      </a:r>
                    </a:p>
                  </a:txBody>
                  <a:tcPr marL="38170" marR="38170" marT="19085" marB="19085" anchor="ctr">
                    <a:lnL>
                      <a:noFill/>
                    </a:lnL>
                    <a:lnR>
                      <a:noFill/>
                    </a:lnR>
                    <a:lnT>
                      <a:noFill/>
                    </a:lnT>
                    <a:lnB>
                      <a:noFill/>
                    </a:lnB>
                    <a:solidFill>
                      <a:srgbClr val="EBF7E5"/>
                    </a:solidFill>
                  </a:tcPr>
                </a:tc>
                <a:tc>
                  <a:txBody>
                    <a:bodyPr/>
                    <a:lstStyle/>
                    <a:p>
                      <a:pPr algn="r" fontAlgn="ctr"/>
                      <a:r>
                        <a:rPr lang="en-US" sz="1600">
                          <a:solidFill>
                            <a:srgbClr val="000000"/>
                          </a:solidFill>
                          <a:effectLst/>
                          <a:latin typeface="Abadi MT Condensed Light" panose="020B0306030101010103" pitchFamily="34" charset="77"/>
                        </a:rPr>
                        <a:t>0.004414</a:t>
                      </a:r>
                    </a:p>
                  </a:txBody>
                  <a:tcPr marL="38170" marR="38170" marT="19085" marB="19085" anchor="ctr">
                    <a:lnL>
                      <a:noFill/>
                    </a:lnL>
                    <a:lnR>
                      <a:noFill/>
                    </a:lnR>
                    <a:lnT>
                      <a:noFill/>
                    </a:lnT>
                    <a:lnB>
                      <a:noFill/>
                    </a:lnB>
                    <a:solidFill>
                      <a:srgbClr val="F0F9E9"/>
                    </a:solidFill>
                  </a:tcPr>
                </a:tc>
                <a:tc>
                  <a:txBody>
                    <a:bodyPr/>
                    <a:lstStyle/>
                    <a:p>
                      <a:pPr algn="r" fontAlgn="ctr"/>
                      <a:r>
                        <a:rPr lang="en-US" sz="1600">
                          <a:solidFill>
                            <a:srgbClr val="000000"/>
                          </a:solidFill>
                          <a:effectLst/>
                          <a:latin typeface="Abadi MT Condensed Light" panose="020B0306030101010103" pitchFamily="34" charset="77"/>
                        </a:rPr>
                        <a:t>-0.004148</a:t>
                      </a:r>
                    </a:p>
                  </a:txBody>
                  <a:tcPr marL="38170" marR="38170" marT="19085" marB="19085" anchor="ctr">
                    <a:lnL>
                      <a:noFill/>
                    </a:lnL>
                    <a:lnR>
                      <a:noFill/>
                    </a:lnR>
                    <a:lnT>
                      <a:noFill/>
                    </a:lnT>
                    <a:lnB>
                      <a:noFill/>
                    </a:lnB>
                    <a:solidFill>
                      <a:srgbClr val="EAF7E4"/>
                    </a:solidFill>
                  </a:tcPr>
                </a:tc>
                <a:tc>
                  <a:txBody>
                    <a:bodyPr/>
                    <a:lstStyle/>
                    <a:p>
                      <a:pPr algn="r" fontAlgn="ctr"/>
                      <a:r>
                        <a:rPr lang="en-US" sz="1600">
                          <a:solidFill>
                            <a:srgbClr val="000000"/>
                          </a:solidFill>
                          <a:effectLst/>
                          <a:latin typeface="Abadi MT Condensed Light" panose="020B0306030101010103" pitchFamily="34" charset="77"/>
                        </a:rPr>
                        <a:t>-0.013892</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0.000569</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0.002604</a:t>
                      </a:r>
                    </a:p>
                  </a:txBody>
                  <a:tcPr marL="38170" marR="38170" marT="19085" marB="19085" anchor="ctr">
                    <a:lnL>
                      <a:noFill/>
                    </a:lnL>
                    <a:lnR>
                      <a:noFill/>
                    </a:lnR>
                    <a:lnT>
                      <a:noFill/>
                    </a:lnT>
                    <a:lnB>
                      <a:noFill/>
                    </a:lnB>
                    <a:solidFill>
                      <a:srgbClr val="F7FCF0"/>
                    </a:solidFill>
                  </a:tcPr>
                </a:tc>
                <a:tc>
                  <a:txBody>
                    <a:bodyPr/>
                    <a:lstStyle/>
                    <a:p>
                      <a:pPr algn="r" fontAlgn="ctr"/>
                      <a:r>
                        <a:rPr lang="en-US" sz="1600">
                          <a:solidFill>
                            <a:srgbClr val="000000"/>
                          </a:solidFill>
                          <a:effectLst/>
                          <a:latin typeface="Abadi MT Condensed Light" panose="020B0306030101010103" pitchFamily="34" charset="77"/>
                        </a:rPr>
                        <a:t>0.010057</a:t>
                      </a:r>
                    </a:p>
                  </a:txBody>
                  <a:tcPr marL="38170" marR="38170" marT="19085" marB="19085" anchor="ctr">
                    <a:lnL>
                      <a:noFill/>
                    </a:lnL>
                    <a:lnR>
                      <a:noFill/>
                    </a:lnR>
                    <a:lnT>
                      <a:noFill/>
                    </a:lnT>
                    <a:lnB>
                      <a:noFill/>
                    </a:lnB>
                    <a:solidFill>
                      <a:srgbClr val="EDF8E7"/>
                    </a:solidFill>
                  </a:tcPr>
                </a:tc>
                <a:tc>
                  <a:txBody>
                    <a:bodyPr/>
                    <a:lstStyle/>
                    <a:p>
                      <a:pPr algn="r" fontAlgn="ctr"/>
                      <a:r>
                        <a:rPr lang="en-US" sz="1600">
                          <a:solidFill>
                            <a:srgbClr val="000000"/>
                          </a:solidFill>
                          <a:effectLst/>
                          <a:latin typeface="Abadi MT Condensed Light" panose="020B0306030101010103" pitchFamily="34" charset="77"/>
                        </a:rPr>
                        <a:t>-0.006702</a:t>
                      </a:r>
                    </a:p>
                  </a:txBody>
                  <a:tcPr marL="38170" marR="38170" marT="19085" marB="19085" anchor="ctr">
                    <a:lnL>
                      <a:noFill/>
                    </a:lnL>
                    <a:lnR>
                      <a:noFill/>
                    </a:lnR>
                    <a:lnT>
                      <a:noFill/>
                    </a:lnT>
                    <a:lnB>
                      <a:noFill/>
                    </a:lnB>
                    <a:solidFill>
                      <a:srgbClr val="F5FBEE"/>
                    </a:solidFill>
                  </a:tcPr>
                </a:tc>
                <a:tc>
                  <a:txBody>
                    <a:bodyPr/>
                    <a:lstStyle/>
                    <a:p>
                      <a:pPr algn="r" fontAlgn="ctr"/>
                      <a:r>
                        <a:rPr lang="en-US" sz="1600">
                          <a:solidFill>
                            <a:srgbClr val="000000"/>
                          </a:solidFill>
                          <a:effectLst/>
                          <a:latin typeface="Abadi MT Condensed Light" panose="020B0306030101010103" pitchFamily="34" charset="77"/>
                        </a:rPr>
                        <a:t>0.027505</a:t>
                      </a:r>
                    </a:p>
                  </a:txBody>
                  <a:tcPr marL="38170" marR="38170" marT="19085" marB="19085" anchor="ctr">
                    <a:lnL>
                      <a:noFill/>
                    </a:lnL>
                    <a:lnR>
                      <a:noFill/>
                    </a:lnR>
                    <a:lnT>
                      <a:noFill/>
                    </a:lnT>
                    <a:lnB>
                      <a:noFill/>
                    </a:lnB>
                    <a:solidFill>
                      <a:srgbClr val="E9F7E3"/>
                    </a:solidFill>
                  </a:tcPr>
                </a:tc>
                <a:tc>
                  <a:txBody>
                    <a:bodyPr/>
                    <a:lstStyle/>
                    <a:p>
                      <a:pPr algn="r" fontAlgn="ctr"/>
                      <a:r>
                        <a:rPr lang="en-US" sz="1600">
                          <a:solidFill>
                            <a:srgbClr val="000000"/>
                          </a:solidFill>
                          <a:effectLst/>
                          <a:latin typeface="Abadi MT Condensed Light" panose="020B0306030101010103" pitchFamily="34" charset="77"/>
                        </a:rPr>
                        <a:t>0.025340</a:t>
                      </a:r>
                    </a:p>
                  </a:txBody>
                  <a:tcPr marL="38170" marR="38170" marT="19085" marB="19085" anchor="ctr">
                    <a:lnL>
                      <a:noFill/>
                    </a:lnL>
                    <a:lnR>
                      <a:noFill/>
                    </a:lnR>
                    <a:lnT>
                      <a:noFill/>
                    </a:lnT>
                    <a:lnB>
                      <a:noFill/>
                    </a:lnB>
                    <a:solidFill>
                      <a:srgbClr val="EEF8E7"/>
                    </a:solidFill>
                  </a:tcPr>
                </a:tc>
                <a:tc>
                  <a:txBody>
                    <a:bodyPr/>
                    <a:lstStyle/>
                    <a:p>
                      <a:pPr algn="r" fontAlgn="ctr"/>
                      <a:r>
                        <a:rPr lang="en-US" sz="1600" dirty="0">
                          <a:solidFill>
                            <a:srgbClr val="F1F1F1"/>
                          </a:solidFill>
                          <a:effectLst/>
                          <a:latin typeface="Abadi MT Condensed Light" panose="020B0306030101010103" pitchFamily="34" charset="77"/>
                        </a:rPr>
                        <a:t>1.000000</a:t>
                      </a:r>
                    </a:p>
                  </a:txBody>
                  <a:tcPr marL="38170" marR="38170" marT="19085" marB="19085" anchor="ctr">
                    <a:lnL>
                      <a:noFill/>
                    </a:lnL>
                    <a:lnR>
                      <a:noFill/>
                    </a:lnR>
                    <a:lnT>
                      <a:noFill/>
                    </a:lnT>
                    <a:lnB>
                      <a:noFill/>
                    </a:lnB>
                    <a:solidFill>
                      <a:srgbClr val="084081"/>
                    </a:solidFill>
                  </a:tcPr>
                </a:tc>
                <a:extLst>
                  <a:ext uri="{0D108BD9-81ED-4DB2-BD59-A6C34878D82A}">
                    <a16:rowId xmlns:a16="http://schemas.microsoft.com/office/drawing/2014/main" val="909141749"/>
                  </a:ext>
                </a:extLst>
              </a:tr>
            </a:tbl>
          </a:graphicData>
        </a:graphic>
      </p:graphicFrame>
    </p:spTree>
    <p:extLst>
      <p:ext uri="{BB962C8B-B14F-4D97-AF65-F5344CB8AC3E}">
        <p14:creationId xmlns:p14="http://schemas.microsoft.com/office/powerpoint/2010/main" val="154061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D7A2-5DBD-C2EE-E88E-42D07EBEB2AD}"/>
              </a:ext>
            </a:extLst>
          </p:cNvPr>
          <p:cNvSpPr>
            <a:spLocks noGrp="1"/>
          </p:cNvSpPr>
          <p:nvPr>
            <p:ph type="title"/>
          </p:nvPr>
        </p:nvSpPr>
        <p:spPr>
          <a:xfrm>
            <a:off x="126468" y="2842418"/>
            <a:ext cx="2693894" cy="1325563"/>
          </a:xfrm>
        </p:spPr>
        <p:txBody>
          <a:bodyPr/>
          <a:lstStyle/>
          <a:p>
            <a:r>
              <a:rPr lang="en-US" dirty="0"/>
              <a:t>Heatmap</a:t>
            </a:r>
          </a:p>
        </p:txBody>
      </p:sp>
      <p:pic>
        <p:nvPicPr>
          <p:cNvPr id="2050" name="Picture 2">
            <a:extLst>
              <a:ext uri="{FF2B5EF4-FFF2-40B4-BE49-F238E27FC236}">
                <a16:creationId xmlns:a16="http://schemas.microsoft.com/office/drawing/2014/main" id="{3FB11228-2893-C41B-2BF5-BBBCD02B91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0362" y="152400"/>
            <a:ext cx="9184008"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54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B35BC8C-E9F8-1326-D313-AAAE56DFDC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40" y="153811"/>
            <a:ext cx="11793320" cy="655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35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1140</Words>
  <Application>Microsoft Macintosh PowerPoint</Application>
  <PresentationFormat>Widescreen</PresentationFormat>
  <Paragraphs>446</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 MT Condensed Light</vt:lpstr>
      <vt:lpstr>Arial</vt:lpstr>
      <vt:lpstr>Calibri</vt:lpstr>
      <vt:lpstr>Calibri Light</vt:lpstr>
      <vt:lpstr>Courier New</vt:lpstr>
      <vt:lpstr>Gabriola</vt:lpstr>
      <vt:lpstr>Zapfino</vt:lpstr>
      <vt:lpstr>Office Theme</vt:lpstr>
      <vt:lpstr>Cardiovascular</vt:lpstr>
      <vt:lpstr>Risk Factors for Cardiovascular Heart Disease</vt:lpstr>
      <vt:lpstr>Variables of dataset</vt:lpstr>
      <vt:lpstr>Data preparation Preprocessing/ Clean Up</vt:lpstr>
      <vt:lpstr>Visualization</vt:lpstr>
      <vt:lpstr>PowerPoint Presentation</vt:lpstr>
      <vt:lpstr>PowerPoint Presentation</vt:lpstr>
      <vt:lpstr>Heatmap</vt:lpstr>
      <vt:lpstr>PowerPoint Presentation</vt:lpstr>
      <vt:lpstr>PCA  (Logistic Regression)</vt:lpstr>
      <vt:lpstr>PowerPoint Presentation</vt:lpstr>
      <vt:lpstr>Decision Tree</vt:lpstr>
      <vt:lpstr>Dimensionality Reduction Techniques </vt:lpstr>
      <vt:lpstr>The Curse of Dimensionality</vt:lpstr>
      <vt:lpstr>Dimensionality Reduction</vt:lpstr>
      <vt:lpstr>Dimension Reduction Methods</vt:lpstr>
      <vt:lpstr>Why is it important to use dimensional reduction techniques:</vt:lpstr>
      <vt:lpstr>Benefits:</vt:lpstr>
      <vt:lpstr>Advantages</vt:lpstr>
      <vt:lpstr>Disadvantages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dc:title>
  <dc:creator>Noori, Maria</dc:creator>
  <cp:lastModifiedBy>Noori, Maria</cp:lastModifiedBy>
  <cp:revision>7</cp:revision>
  <dcterms:created xsi:type="dcterms:W3CDTF">2023-04-05T18:48:14Z</dcterms:created>
  <dcterms:modified xsi:type="dcterms:W3CDTF">2023-04-28T14:25:23Z</dcterms:modified>
</cp:coreProperties>
</file>