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9" r:id="rId5"/>
    <p:sldId id="258" r:id="rId6"/>
    <p:sldId id="260" r:id="rId7"/>
    <p:sldId id="261" r:id="rId8"/>
    <p:sldId id="265" r:id="rId9"/>
    <p:sldId id="266" r:id="rId10"/>
    <p:sldId id="263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D79C7-A4A1-F84A-8BFD-5C03F13D98EE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B9A7-8880-5940-8FAA-572F18D8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didn’t need much data engineering as OASIS sets it up that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BB9A7-8880-5940-8FAA-572F18D8DC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1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MMSE was the most important, </a:t>
            </a:r>
            <a:r>
              <a:rPr lang="en-US" dirty="0" err="1"/>
              <a:t>gini</a:t>
            </a:r>
            <a:r>
              <a:rPr lang="en-US" dirty="0"/>
              <a:t>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BB9A7-8880-5940-8FAA-572F18D8DC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End-to-end learning refers to training a possibly complex learning system by applying gradient-based learning to the system as a whole. End-to-end learning system is specifically designed so that all modules are differentiable.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BB9A7-8880-5940-8FAA-572F18D8DC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 end-to-end learning does not make optimal use of the modular design of present neural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BB9A7-8880-5940-8FAA-572F18D8DC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2A1A-3DF8-4756-73C7-82D1D9B33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21D25-5E29-AABD-0F41-625C2B680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D4A3-81EF-4239-C234-4F7DA6E8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C82E-18CC-C344-A1E6-AFCF22432C9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7B72-96D1-0B80-58F6-36AB2F70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D6F3-358C-666F-F82F-DF3EA34D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3E6-24E1-DB44-88A1-F5A40545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490B-6177-43C0-A334-A7254207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41B8D-B991-F855-C653-1468B8DAA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ACB33-9AF9-E56F-C6E3-58CE3DA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C82E-18CC-C344-A1E6-AFCF22432C9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D4D77-4D7B-2195-7B23-A439D10B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EC6C9-5BCA-BAF4-FB84-AE9397E7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3E6-24E1-DB44-88A1-F5A40545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1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E2EE3-2F27-C208-97DA-9CF365513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E4F64-E8BD-3AEC-EC98-A2FA9A474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BD06-82BA-1125-6AF4-CC603C4E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C82E-18CC-C344-A1E6-AFCF22432C9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35FD-FB6D-F26D-951B-4E12AED5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0F3E0-60D5-B6EE-E760-80954111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3E6-24E1-DB44-88A1-F5A40545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5B41-205D-BC94-32A2-F8F72AD6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C105-B328-E285-C7D6-FB108A2B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D78D-41B2-A652-B0B0-B9F9D9FD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C82E-18CC-C344-A1E6-AFCF22432C9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C7236-5DA5-55AA-605B-F217C333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DC8A-012B-BF72-9157-A35D2113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3E6-24E1-DB44-88A1-F5A40545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7EBD-5802-C972-AF00-02DF165F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FD58F-96A5-238C-3BA4-E9FDF13B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B0F5C-BD7A-19A3-97CC-5DC84B65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C82E-18CC-C344-A1E6-AFCF22432C9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14B88-9E6F-4038-3BE5-F2205B83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19BD-A12F-2C7B-EE39-5CD20BE3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3E6-24E1-DB44-88A1-F5A40545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561C-0A5A-66C8-6051-2605834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C73D-6A61-D187-53F9-AB81FB242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F06A7-B121-0235-F43F-D1226A9AA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574B-94A7-CF02-443C-7200EDCA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C82E-18CC-C344-A1E6-AFCF22432C95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A665A-630B-2712-3DF5-693B8308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BAA08-3613-DF28-5E49-EB541708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3E6-24E1-DB44-88A1-F5A40545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3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A3BA-BEB0-23E1-9BEE-7EBF0FE7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DF5EE-F90E-B431-83BF-383E6217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41529-DBAD-6EE9-B040-D1AD747AE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9BACB-9515-6CDB-B759-72D255F1D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A346F-E857-52F4-9250-520EAD492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7BB08-623A-29FB-41C3-4F4B41C5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C82E-18CC-C344-A1E6-AFCF22432C95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F6F2-695F-E3B3-C9C9-58D7A356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00FE2-3DDD-26E7-692E-ACFB3FB5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3E6-24E1-DB44-88A1-F5A40545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3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2050-FCE9-D6EB-A6AB-E0DCF674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F2880-C9FF-46F1-BBA3-74429267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C82E-18CC-C344-A1E6-AFCF22432C95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C850E-E3C8-C57A-32BA-3042FD4F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DA33-2710-D0D0-6687-33C159E2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3E6-24E1-DB44-88A1-F5A40545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0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4F3E1-FCFD-4380-BAE5-77910569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C82E-18CC-C344-A1E6-AFCF22432C95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27EFB-B210-A10E-BDB7-526D83B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F679D-D4F7-A8B9-3F9C-1A0CE9D7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3E6-24E1-DB44-88A1-F5A40545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BFB0-AEEA-B5CB-AD4A-FF583264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E779-4CBF-74F8-04F6-5E88B235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096F9-C52A-15F8-CCC3-740A753B3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FF5A7-9F2D-DBE8-0157-420DC838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C82E-18CC-C344-A1E6-AFCF22432C95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F0E6C-6439-C2BB-430F-7971BBEC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DC723-4089-D17B-A267-C3545E65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3E6-24E1-DB44-88A1-F5A40545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7FD9-FB3D-DB0B-0279-B3E56E18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F3A54-BAE2-98AF-01AD-C725E85F1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D9786-9665-BDDE-92DD-8DBECA1A4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6B432-371A-57C7-494E-58FE0C50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C82E-18CC-C344-A1E6-AFCF22432C95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D40A-9CD6-3D88-980B-00A5AD39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7223C-D39A-CCF5-1698-968A17B6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23E6-24E1-DB44-88A1-F5A40545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BC7A1-DD9A-E6B7-9F3A-BCEE89E2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0BCF-43E9-7192-FF39-008DAD19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4D28-D8C1-F607-D4CD-4D447A33C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6C82E-18CC-C344-A1E6-AFCF22432C9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FAEBB-CECB-31DC-63BC-F308F80AD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F937-BCCC-FB22-0587-46F55AE78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323E6-24E1-DB44-88A1-F5A40545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2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asis-brain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18779-E69D-67CA-068B-7D3086E64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58" y="5516594"/>
            <a:ext cx="9681882" cy="739880"/>
          </a:xfrm>
        </p:spPr>
        <p:txBody>
          <a:bodyPr anchor="b">
            <a:noAutofit/>
          </a:bodyPr>
          <a:lstStyle/>
          <a:p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MRI and Alzheimer's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698B9-7D5D-7589-73F9-AC0142FD2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6256132"/>
            <a:ext cx="7315199" cy="365125"/>
          </a:xfrm>
        </p:spPr>
        <p:txBody>
          <a:bodyPr anchor="t">
            <a:no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Monica Cortez</a:t>
            </a:r>
          </a:p>
        </p:txBody>
      </p:sp>
      <p:pic>
        <p:nvPicPr>
          <p:cNvPr id="1028" name="Picture 4" descr="Sensors | Free Full-Text | A Survey of Alzheimer's Disease Early Diagnosis  Methods for Cognitive Assessment">
            <a:extLst>
              <a:ext uri="{FF2B5EF4-FFF2-40B4-BE49-F238E27FC236}">
                <a16:creationId xmlns:a16="http://schemas.microsoft.com/office/drawing/2014/main" id="{67222E00-AAA8-3578-79C3-8056AB9C1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" r="-1" b="-1"/>
          <a:stretch/>
        </p:blipFill>
        <p:spPr bwMode="auto"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57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3DB1E-3C02-7FCA-A811-0F53069C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/>
              <a:t>Challenges and Future direction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F75F-020E-621B-191D-9093E96E5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accuracy of these models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Computational power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Expertise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Using CNN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Merging different datasets</a:t>
            </a:r>
          </a:p>
          <a:p>
            <a:endParaRPr lang="en-US" sz="2200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44ACC4CC-77B3-8379-B993-A27456ECA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280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0671F-BE9D-C106-C332-D85D672567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76" b="765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00D35D-A0FF-B4BE-4519-F142DCCD5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End to End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77834-9E1E-8FD0-F8CC-2A1A0EDFE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88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320B9-2A12-17C1-1596-5233D073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What is End to End Learning?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6904-FA2D-BCB3-16D6-E9BDB964E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echnique where the model learns all the steps between the initial input phase and the final output result.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a deep learning process where all of the different parts are simultaneously trained instead of sequentially.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Illustration of the concept of end-to-end learning in comparison to manual feature extraction.">
            <a:extLst>
              <a:ext uri="{FF2B5EF4-FFF2-40B4-BE49-F238E27FC236}">
                <a16:creationId xmlns:a16="http://schemas.microsoft.com/office/drawing/2014/main" id="{51C3F4F1-B97D-DB5A-C10A-35F16546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014424"/>
            <a:ext cx="5150277" cy="265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928AF-CB88-9D4A-7928-C60AA784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Uses of End to End Learning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12E9-CED2-B1E2-B60A-82D0F318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reation of a written transcript (output) from a recorded audio clip (input).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elf-driving cars. Their systems are trained to automatically learn and process information using a CNN. In this case, systems use previously provided human input as guidance to complete tasks.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ow Tesla Is Using Artificial Intelligence to Create The Autonomous Cars Of  The Future | Bernard Marr">
            <a:extLst>
              <a:ext uri="{FF2B5EF4-FFF2-40B4-BE49-F238E27FC236}">
                <a16:creationId xmlns:a16="http://schemas.microsoft.com/office/drawing/2014/main" id="{FFE1198C-57B8-0D5C-56BF-1E30E8F1A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7" r="14719" b="-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4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81A19-462C-7C9A-A9ED-FCF08F1D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b="1" dirty="0"/>
              <a:t>Alzheimer's and Early Detection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75EE-ECD3-55BE-977C-6D6E435F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MRI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data is made widely available in order to aid discoveries in the neuroscience.</a:t>
            </a:r>
          </a:p>
          <a:p>
            <a:r>
              <a:rPr lang="en-US" sz="2000" dirty="0">
                <a:latin typeface="Arial" panose="020B0604020202020204" pitchFamily="34" charset="0"/>
              </a:rPr>
              <a:t>Alzheimer's is a degenerative disease and is often diagnosed and treated in its late stages. 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Early detection helps with distribution of medications, change in lifestyle, and improvement of health markers. 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n You Prevent Alzheimer's? How To, A Guide - Prescription Hope">
            <a:extLst>
              <a:ext uri="{FF2B5EF4-FFF2-40B4-BE49-F238E27FC236}">
                <a16:creationId xmlns:a16="http://schemas.microsoft.com/office/drawing/2014/main" id="{BC6956E7-6C0A-1B3A-CE7E-92C618504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" r="4" b="197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7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2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D13FA-4601-D91C-DC5B-CD95F9AA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810377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6C33-00FB-379D-D144-38A1A6E9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743200"/>
            <a:ext cx="9849751" cy="3191881"/>
          </a:xfrm>
        </p:spPr>
        <p:txBody>
          <a:bodyPr anchor="ctr">
            <a:noAutofit/>
          </a:bodyPr>
          <a:lstStyle/>
          <a:p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Open Access Series of Imaging Studies (OASIS)</a:t>
            </a:r>
            <a:endParaRPr lang="en-US" sz="20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13 kB</a:t>
            </a:r>
          </a:p>
          <a:p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Cross-sectional MRI Data in Young, Middle Aged, Nondemented and Demented Older Adults</a:t>
            </a:r>
          </a:p>
          <a:p>
            <a:pPr lvl="1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416 subjects aged 18 to 96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subject, 3 or 4 individual T1-weighted MRI scans obtained in single scan sessions are included</a:t>
            </a:r>
            <a:endParaRPr lang="en-US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Longitudinal MRI Data in Nondemented and Demented Older Adult</a:t>
            </a:r>
          </a:p>
          <a:p>
            <a:pPr lvl="1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150 subjects aged 60 to 96</a:t>
            </a:r>
          </a:p>
          <a:p>
            <a:pPr lvl="1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subject, 3 or 4 individual T1-weighted MRI scans obtained in single scan sessions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3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4" name="Group 310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105" name="Rectangle 310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6" name="Rectangle 310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2323C-E7C2-24D5-0A53-5A340DD0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3700" b="0" i="0" dirty="0">
                <a:effectLst/>
                <a:latin typeface="Arial" panose="020B0604020202020204" pitchFamily="34" charset="0"/>
              </a:rPr>
              <a:t>Exploratory data analysis</a:t>
            </a:r>
            <a:endParaRPr lang="en-US" sz="3700" dirty="0"/>
          </a:p>
        </p:txBody>
      </p:sp>
      <p:sp>
        <p:nvSpPr>
          <p:cNvPr id="3110" name="Rectangle 310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1EFB-E691-1F46-5221-8C4C278B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569" y="2389020"/>
            <a:ext cx="5040285" cy="1448677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0 is female, 1 is male</a:t>
            </a:r>
          </a:p>
          <a:p>
            <a:r>
              <a:rPr lang="en-US" sz="2000" dirty="0">
                <a:latin typeface="Arial" panose="020B0604020202020204" pitchFamily="34" charset="0"/>
              </a:rPr>
              <a:t>0 is nondemented, 1 demented</a:t>
            </a: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4C459F-6910-89B6-3ACC-DA346AB4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6395"/>
            <a:ext cx="5516472" cy="377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0F31D9E-29C7-817D-EE95-57A9DCED5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528" y="3914808"/>
            <a:ext cx="5516473" cy="244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C600ED8-759E-5D48-CF49-4CF97A1C0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6256" y="3930974"/>
            <a:ext cx="5475001" cy="244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9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08666-90D6-0D62-7207-92FFBBC2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 cleaning and preprocessing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DD4D5-35E0-DBD1-E7F2-703F466E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Removed handedness</a:t>
            </a:r>
          </a:p>
          <a:p>
            <a:r>
              <a:rPr lang="en-US" sz="2200" dirty="0">
                <a:latin typeface="Arial" panose="020B0604020202020204" pitchFamily="34" charset="0"/>
              </a:rPr>
              <a:t>Only using information from first visit</a:t>
            </a:r>
          </a:p>
          <a:p>
            <a:r>
              <a:rPr lang="en-US" sz="2200" dirty="0">
                <a:latin typeface="Arial" panose="020B0604020202020204" pitchFamily="34" charset="0"/>
              </a:rPr>
              <a:t>Change converted into demented</a:t>
            </a:r>
          </a:p>
          <a:p>
            <a:r>
              <a:rPr lang="en-US" sz="2200" dirty="0">
                <a:latin typeface="Arial" panose="020B0604020202020204" pitchFamily="34" charset="0"/>
              </a:rPr>
              <a:t>Removed MRI ID</a:t>
            </a:r>
          </a:p>
        </p:txBody>
      </p:sp>
      <p:pic>
        <p:nvPicPr>
          <p:cNvPr id="9" name="Picture 8" descr="A picture containing text, screenshot, font, receipt&#10;&#10;Description automatically generated">
            <a:extLst>
              <a:ext uri="{FF2B5EF4-FFF2-40B4-BE49-F238E27FC236}">
                <a16:creationId xmlns:a16="http://schemas.microsoft.com/office/drawing/2014/main" id="{7A48200F-7E0E-E53E-62AF-4370393C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311" y="362384"/>
            <a:ext cx="1920643" cy="306661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8AA7455-AFD5-8314-5B3E-9FC88456E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256" y="652532"/>
            <a:ext cx="3073677" cy="3559704"/>
          </a:xfrm>
          <a:prstGeom prst="rect">
            <a:avLst/>
          </a:prstGeom>
        </p:spPr>
      </p:pic>
      <p:pic>
        <p:nvPicPr>
          <p:cNvPr id="7" name="Picture 6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86D27028-FD47-657E-0C64-9D286FFB3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23" y="4429068"/>
            <a:ext cx="6986110" cy="20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7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F9A6B16-2A8E-8DDF-8D17-CBE7AC76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53633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Correlations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C87D53-2CEF-4A9A-C5BE-4121505F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Strong correlations between different measures of volumes, dementia ratings, groups, healthy brain tissue analysis</a:t>
            </a:r>
          </a:p>
        </p:txBody>
      </p:sp>
      <p:pic>
        <p:nvPicPr>
          <p:cNvPr id="5" name="Content Placeholder 4" descr="A picture containing text, screenshot, colorfulness, pattern&#10;&#10;Description automatically generated">
            <a:extLst>
              <a:ext uri="{FF2B5EF4-FFF2-40B4-BE49-F238E27FC236}">
                <a16:creationId xmlns:a16="http://schemas.microsoft.com/office/drawing/2014/main" id="{5F36D772-1CD2-5AE3-A503-AD20778D9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67" y="640080"/>
            <a:ext cx="684397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2D808-1F9E-C8E8-BDFE-4617DD16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Logistic Regression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D77A94E-23E3-2FF5-7BB5-C7AA0C86D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7"/>
          <a:stretch/>
        </p:blipFill>
        <p:spPr>
          <a:xfrm>
            <a:off x="320040" y="2533338"/>
            <a:ext cx="11548872" cy="318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3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C15B9-537D-D3CF-30B4-87A6AB35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SVM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880EBF5-B20D-A3E1-9ACA-DE6A6EC5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24243"/>
            <a:ext cx="11548872" cy="32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24677-B00D-13A1-5305-B42B0230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B29F6009-14B3-2832-DDA4-BBF766C1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356754"/>
            <a:ext cx="11548872" cy="344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5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394</Words>
  <Application>Microsoft Macintosh PowerPoint</Application>
  <PresentationFormat>Widescreen</PresentationFormat>
  <Paragraphs>51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Grande</vt:lpstr>
      <vt:lpstr>Office Theme</vt:lpstr>
      <vt:lpstr>MRI and Alzheimer's</vt:lpstr>
      <vt:lpstr>Alzheimer's and Early Detection</vt:lpstr>
      <vt:lpstr>Dataset</vt:lpstr>
      <vt:lpstr>Exploratory data analysis</vt:lpstr>
      <vt:lpstr>Data cleaning and preprocessing</vt:lpstr>
      <vt:lpstr>Correlations</vt:lpstr>
      <vt:lpstr>Logistic Regression</vt:lpstr>
      <vt:lpstr>SVM</vt:lpstr>
      <vt:lpstr>Decision Tree</vt:lpstr>
      <vt:lpstr>Challenges and Future direction</vt:lpstr>
      <vt:lpstr>End to End Learning</vt:lpstr>
      <vt:lpstr>What is End to End Learning?</vt:lpstr>
      <vt:lpstr>Uses of End to End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 and Alzheimer's</dc:title>
  <dc:creator>Cortez, Monica</dc:creator>
  <cp:lastModifiedBy>Cortez, Monica</cp:lastModifiedBy>
  <cp:revision>2</cp:revision>
  <dcterms:created xsi:type="dcterms:W3CDTF">2023-04-28T03:36:42Z</dcterms:created>
  <dcterms:modified xsi:type="dcterms:W3CDTF">2023-05-03T04:26:56Z</dcterms:modified>
</cp:coreProperties>
</file>