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65" r:id="rId10"/>
    <p:sldId id="268" r:id="rId11"/>
    <p:sldId id="267" r:id="rId12"/>
    <p:sldId id="273" r:id="rId13"/>
    <p:sldId id="272" r:id="rId14"/>
    <p:sldId id="271" r:id="rId15"/>
    <p:sldId id="274" r:id="rId16"/>
    <p:sldId id="277" r:id="rId17"/>
    <p:sldId id="270" r:id="rId18"/>
    <p:sldId id="275" r:id="rId19"/>
    <p:sldId id="2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64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2450702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Курсовой проект</a:t>
            </a:r>
            <a:br>
              <a:rPr lang="ru-RU" sz="3600" b="1" dirty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</a:br>
            <a:r>
              <a:rPr lang="ru-RU" sz="3200" dirty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Тема: Автоматизированная информационная </a:t>
            </a:r>
            <a:r>
              <a:rPr lang="ru-RU" sz="3200" dirty="0" smtClean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система</a:t>
            </a:r>
            <a:br>
              <a:rPr lang="ru-RU" sz="3200" dirty="0" smtClean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</a:br>
            <a:r>
              <a:rPr lang="ru-RU" sz="3200" dirty="0" smtClean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«Гостиница»</a:t>
            </a:r>
            <a:endParaRPr lang="ru-RU" sz="3200" dirty="0">
              <a:latin typeface="Microsoft YaHei UI Light" pitchFamily="34" charset="-122"/>
              <a:ea typeface="Microsoft YaHei UI Light" pitchFamily="34" charset="-122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6309320"/>
            <a:ext cx="6400800" cy="360040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г. Заволжье, 2023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796136" y="5013176"/>
            <a:ext cx="323244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ru-RU" dirty="0" smtClean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Разработала студентка </a:t>
            </a:r>
          </a:p>
          <a:p>
            <a:pPr algn="r"/>
            <a:r>
              <a:rPr lang="ru-RU" dirty="0" smtClean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группы </a:t>
            </a:r>
            <a:r>
              <a:rPr lang="ru-RU" dirty="0" smtClean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ПС-20Б</a:t>
            </a:r>
          </a:p>
          <a:p>
            <a:pPr algn="r"/>
            <a:r>
              <a:rPr lang="ru-RU" dirty="0" smtClean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Мухина Екатерина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79512" y="116632"/>
            <a:ext cx="8784976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ru-RU" sz="2000" dirty="0" smtClean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Министерство образования Нижегородской области</a:t>
            </a:r>
          </a:p>
          <a:p>
            <a:pPr algn="ctr"/>
            <a:r>
              <a:rPr lang="ru-RU" sz="2000" dirty="0" smtClean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Государственное бюджетное профессиональное</a:t>
            </a:r>
          </a:p>
          <a:p>
            <a:pPr algn="ctr"/>
            <a:r>
              <a:rPr lang="ru-RU" sz="2000" dirty="0" smtClean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Образовательное учреждение</a:t>
            </a:r>
          </a:p>
          <a:p>
            <a:pPr algn="ctr"/>
            <a:r>
              <a:rPr lang="ru-RU" sz="2000" dirty="0" smtClean="0">
                <a:latin typeface="Microsoft YaHei UI Light" pitchFamily="34" charset="-122"/>
                <a:ea typeface="Microsoft YaHei UI Light" pitchFamily="34" charset="-122"/>
                <a:cs typeface="Times New Roman" pitchFamily="18" charset="0"/>
              </a:rPr>
              <a:t>«Заволжский автомоторный техникум»</a:t>
            </a:r>
            <a:endParaRPr lang="ru-RU" sz="2000" dirty="0">
              <a:latin typeface="Microsoft YaHei UI Light" pitchFamily="34" charset="-122"/>
              <a:ea typeface="Microsoft YaHei UI Light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Microsoft YaHei UI Light" pitchFamily="34" charset="-122"/>
                <a:ea typeface="Microsoft YaHei UI Light" pitchFamily="34" charset="-122"/>
              </a:rPr>
              <a:t>Диаграмма вариантов использования</a:t>
            </a:r>
            <a:endParaRPr lang="ru-RU" sz="32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pic>
        <p:nvPicPr>
          <p:cNvPr id="8" name="Содержимое 7" descr="photo_2023-04-30_16-26-5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8" y="1340768"/>
            <a:ext cx="3600000" cy="53319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Microsoft YaHei UI Light" pitchFamily="34" charset="-122"/>
                <a:ea typeface="Microsoft YaHei UI Light" pitchFamily="34" charset="-122"/>
              </a:rPr>
              <a:t>Диаграмма деятельности</a:t>
            </a:r>
            <a:endParaRPr lang="ru-RU" sz="32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pic>
        <p:nvPicPr>
          <p:cNvPr id="4" name="Содержимое 3" descr="photo_2023-04-30_16-28-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0877" y="1600199"/>
            <a:ext cx="4696834" cy="468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Microsoft YaHei UI Light" pitchFamily="34" charset="-122"/>
                <a:ea typeface="Microsoft YaHei UI Light" pitchFamily="34" charset="-122"/>
              </a:rPr>
              <a:t>ER - </a:t>
            </a:r>
            <a:r>
              <a:rPr lang="ru-RU" sz="3200" dirty="0" smtClean="0">
                <a:latin typeface="Microsoft YaHei UI Light" pitchFamily="34" charset="-122"/>
                <a:ea typeface="Microsoft YaHei UI Light" pitchFamily="34" charset="-122"/>
              </a:rPr>
              <a:t>диаграмма</a:t>
            </a:r>
            <a:endParaRPr lang="ru-RU" sz="32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pic>
        <p:nvPicPr>
          <p:cNvPr id="4" name="Содержимое 3" descr=",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916832"/>
            <a:ext cx="6143713" cy="360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Microsoft YaHei UI Light" pitchFamily="34" charset="-122"/>
                <a:ea typeface="Microsoft YaHei UI Light" pitchFamily="34" charset="-122"/>
              </a:rPr>
              <a:t>Прототип</a:t>
            </a:r>
            <a:endParaRPr lang="ru-RU" sz="40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1296144"/>
          </a:xfrm>
        </p:spPr>
        <p:txBody>
          <a:bodyPr anchor="ctr">
            <a:normAutofit/>
          </a:bodyPr>
          <a:lstStyle/>
          <a:p>
            <a:pPr marL="0" indent="432000" algn="just">
              <a:spcBef>
                <a:spcPts val="0"/>
              </a:spcBef>
              <a:buNone/>
            </a:pPr>
            <a:r>
              <a:rPr lang="ru-RU" sz="2000" dirty="0" smtClean="0">
                <a:latin typeface="Microsoft YaHei UI Light" pitchFamily="34" charset="-122"/>
                <a:ea typeface="Microsoft YaHei UI Light" pitchFamily="34" charset="-122"/>
                <a:cs typeface="Times New Roman" panose="02020603050405020304" pitchFamily="18" charset="0"/>
              </a:rPr>
              <a:t>Для разработки автоматизированной информационной системы «Гостиница» выбран эволюционный прототип, так как он дает возможность вносить изменения в проект.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539552" y="3501008"/>
            <a:ext cx="8229600" cy="204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432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n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539552" y="4221088"/>
            <a:ext cx="8229600" cy="204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432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n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539552" y="3645024"/>
            <a:ext cx="8229600" cy="204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432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 Light" pitchFamily="34" charset="-122"/>
              <a:ea typeface="Microsoft YaHei UI Light" pitchFamily="34" charset="-122"/>
              <a:cs typeface="+mn-cs"/>
            </a:endParaRPr>
          </a:p>
        </p:txBody>
      </p:sp>
      <p:pic>
        <p:nvPicPr>
          <p:cNvPr id="9" name="Рисунок 8" descr="photo_2023-04-30_12-07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708920"/>
            <a:ext cx="3600000" cy="2608383"/>
          </a:xfrm>
          <a:prstGeom prst="rect">
            <a:avLst/>
          </a:prstGeom>
        </p:spPr>
      </p:pic>
      <p:pic>
        <p:nvPicPr>
          <p:cNvPr id="10" name="Рисунок 9" descr="photo_2023-04-30_12-07-19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789040"/>
            <a:ext cx="3600000" cy="2570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Microsoft YaHei UI Light" pitchFamily="34" charset="-122"/>
                <a:ea typeface="Microsoft YaHei UI Light" pitchFamily="34" charset="-122"/>
              </a:rPr>
              <a:t>Выбор средств разработки</a:t>
            </a:r>
            <a:endParaRPr lang="ru-RU" sz="40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32000" algn="just">
              <a:spcBef>
                <a:spcPts val="0"/>
              </a:spcBef>
              <a:buNone/>
            </a:pPr>
            <a:endParaRPr lang="ru-RU" sz="28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872208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Microsoft YaHei UI Light" pitchFamily="34" charset="-122"/>
                <a:ea typeface="Microsoft YaHei UI Light" pitchFamily="34" charset="-122"/>
              </a:rPr>
              <a:t>Программные модули</a:t>
            </a:r>
            <a:endParaRPr lang="ru-RU" sz="60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Microsoft YaHei UI Light" pitchFamily="34" charset="-122"/>
                <a:ea typeface="Microsoft YaHei UI Light" pitchFamily="34" charset="-122"/>
              </a:rPr>
              <a:t>Заключение</a:t>
            </a:r>
            <a:endParaRPr lang="ru-RU" sz="40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432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b="1" dirty="0" smtClean="0">
                <a:latin typeface="Microsoft YaHei UI Light" pitchFamily="34" charset="-122"/>
                <a:ea typeface="Microsoft YaHei UI Light" pitchFamily="34" charset="-122"/>
              </a:rPr>
              <a:t>В ходе выполнения данного курсового проекта была разработана </a:t>
            </a:r>
            <a:r>
              <a:rPr lang="ru-RU" sz="2800" dirty="0" smtClean="0">
                <a:latin typeface="Microsoft YaHei UI Light" pitchFamily="34" charset="-122"/>
                <a:ea typeface="Microsoft YaHei UI Light" pitchFamily="34" charset="-122"/>
              </a:rPr>
              <a:t>автоматизированная информационная система «Гостиница».</a:t>
            </a:r>
          </a:p>
          <a:p>
            <a:pPr marL="0" indent="432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8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marL="0" indent="432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b="1" dirty="0" smtClean="0">
                <a:latin typeface="Microsoft YaHei UI Light" pitchFamily="34" charset="-122"/>
                <a:ea typeface="Microsoft YaHei UI Light" pitchFamily="34" charset="-122"/>
              </a:rPr>
              <a:t>Данная система предназначена для автоматизации гостиничных процессов</a:t>
            </a:r>
            <a:r>
              <a:rPr lang="ru-RU" sz="2800" dirty="0" smtClean="0">
                <a:latin typeface="Microsoft YaHei UI Light" pitchFamily="34" charset="-122"/>
                <a:ea typeface="Microsoft YaHei UI Light" pitchFamily="34" charset="-122"/>
              </a:rPr>
              <a:t>:</a:t>
            </a:r>
            <a:r>
              <a:rPr lang="ru-RU" sz="2800" b="1" dirty="0" smtClean="0">
                <a:latin typeface="Microsoft YaHei UI Light" pitchFamily="34" charset="-122"/>
                <a:ea typeface="Microsoft YaHei UI Light" pitchFamily="34" charset="-122"/>
              </a:rPr>
              <a:t> </a:t>
            </a:r>
            <a:r>
              <a:rPr lang="ru-RU" sz="2800" dirty="0" smtClean="0">
                <a:latin typeface="Microsoft YaHei UI Light" pitchFamily="34" charset="-122"/>
                <a:ea typeface="Microsoft YaHei UI Light" pitchFamily="34" charset="-122"/>
              </a:rPr>
              <a:t>оформление заселения/бронирования, контроль номеров.</a:t>
            </a:r>
            <a:endParaRPr lang="ru-RU" sz="28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 anchor="ctr">
            <a:normAutofit/>
          </a:bodyPr>
          <a:lstStyle/>
          <a:p>
            <a:pPr marL="0" indent="432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800" dirty="0" smtClean="0">
                <a:latin typeface="Microsoft YaHei UI Light" pitchFamily="34" charset="-122"/>
                <a:ea typeface="Microsoft YaHei UI Light" pitchFamily="34" charset="-122"/>
              </a:rPr>
              <a:t>оформление заселения посетителя;</a:t>
            </a:r>
          </a:p>
          <a:p>
            <a:pPr marL="0" indent="432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800" dirty="0" smtClean="0">
                <a:latin typeface="Microsoft YaHei UI Light" pitchFamily="34" charset="-122"/>
                <a:ea typeface="Microsoft YaHei UI Light" pitchFamily="34" charset="-122"/>
              </a:rPr>
              <a:t>бронирование номера;</a:t>
            </a:r>
          </a:p>
          <a:p>
            <a:pPr marL="0" indent="432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800" dirty="0" smtClean="0">
                <a:latin typeface="Microsoft YaHei UI Light" pitchFamily="34" charset="-122"/>
                <a:ea typeface="Microsoft YaHei UI Light" pitchFamily="34" charset="-122"/>
              </a:rPr>
              <a:t>формирование документов: анкета клиента, чек о заселении, подтверждение бронирования.</a:t>
            </a:r>
            <a:endParaRPr lang="ru-RU" sz="28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 anchor="ctr">
            <a:normAutofit/>
          </a:bodyPr>
          <a:lstStyle/>
          <a:p>
            <a:pPr marL="0" indent="432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 smtClean="0">
                <a:latin typeface="Microsoft YaHei UI Light" pitchFamily="34" charset="-122"/>
                <a:ea typeface="Microsoft YaHei UI Light" pitchFamily="34" charset="-122"/>
              </a:rPr>
              <a:t>В дальнейшем возможна доработка программы…</a:t>
            </a:r>
            <a:endParaRPr lang="ru-RU" sz="28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Microsoft YaHei UI Light" pitchFamily="34" charset="-122"/>
                <a:ea typeface="Microsoft YaHei UI Light" pitchFamily="34" charset="-122"/>
              </a:rPr>
              <a:t>Введение</a:t>
            </a:r>
            <a:endParaRPr lang="ru-RU" sz="40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32000" algn="just">
              <a:spcBef>
                <a:spcPts val="0"/>
              </a:spcBef>
              <a:buNone/>
            </a:pPr>
            <a:r>
              <a:rPr lang="ru-RU" sz="2800" b="1" dirty="0">
                <a:latin typeface="Microsoft YaHei UI Light" pitchFamily="34" charset="-122"/>
                <a:ea typeface="Microsoft YaHei UI Light" pitchFamily="34" charset="-122"/>
              </a:rPr>
              <a:t>Гостиница</a:t>
            </a:r>
            <a:r>
              <a:rPr lang="ru-RU" sz="2800" dirty="0">
                <a:latin typeface="Microsoft YaHei UI Light" pitchFamily="34" charset="-122"/>
                <a:ea typeface="Microsoft YaHei UI Light" pitchFamily="34" charset="-122"/>
              </a:rPr>
              <a:t> – это средство размещения, предоставляющее людям, находящимся вне дома, комплекс услуг, основными из которых являются услуга размещения и питания</a:t>
            </a:r>
            <a:r>
              <a:rPr lang="ru-RU" sz="2800" dirty="0" smtClean="0">
                <a:latin typeface="Microsoft YaHei UI Light" pitchFamily="34" charset="-122"/>
                <a:ea typeface="Microsoft YaHei UI Light" pitchFamily="34" charset="-122"/>
              </a:rPr>
              <a:t>.</a:t>
            </a:r>
          </a:p>
          <a:p>
            <a:pPr marL="0" indent="432000" algn="just">
              <a:spcBef>
                <a:spcPts val="0"/>
              </a:spcBef>
              <a:buNone/>
            </a:pPr>
            <a:endParaRPr lang="ru-RU" sz="28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marL="0" indent="432000" algn="just">
              <a:spcBef>
                <a:spcPts val="0"/>
              </a:spcBef>
              <a:buNone/>
            </a:pPr>
            <a:r>
              <a:rPr lang="ru-RU" sz="2800" b="1" dirty="0">
                <a:latin typeface="Microsoft YaHei UI Light" pitchFamily="34" charset="-122"/>
                <a:ea typeface="Microsoft YaHei UI Light" pitchFamily="34" charset="-122"/>
              </a:rPr>
              <a:t>Автоматизированная система обеспечивает </a:t>
            </a:r>
            <a:r>
              <a:rPr lang="ru-RU" sz="2800" dirty="0">
                <a:latin typeface="Microsoft YaHei UI Light" pitchFamily="34" charset="-122"/>
                <a:ea typeface="Microsoft YaHei UI Light" pitchFamily="34" charset="-122"/>
              </a:rPr>
              <a:t>быстрое обслуживание посетителей гостиницы работником приемной </a:t>
            </a:r>
            <a:r>
              <a:rPr lang="ru-RU" sz="2800" dirty="0" smtClean="0">
                <a:latin typeface="Microsoft YaHei UI Light" pitchFamily="34" charset="-122"/>
                <a:ea typeface="Microsoft YaHei UI Light" pitchFamily="34" charset="-122"/>
              </a:rPr>
              <a:t>зоны: предоставление </a:t>
            </a:r>
            <a:r>
              <a:rPr lang="ru-RU" sz="2800" dirty="0">
                <a:latin typeface="Microsoft YaHei UI Light" pitchFamily="34" charset="-122"/>
                <a:ea typeface="Microsoft YaHei UI Light" pitchFamily="34" charset="-122"/>
              </a:rPr>
              <a:t>доступных </a:t>
            </a:r>
            <a:r>
              <a:rPr lang="ru-RU" sz="2800" dirty="0" smtClean="0">
                <a:latin typeface="Microsoft YaHei UI Light" pitchFamily="34" charset="-122"/>
                <a:ea typeface="Microsoft YaHei UI Light" pitchFamily="34" charset="-122"/>
              </a:rPr>
              <a:t>номеров, бронирование </a:t>
            </a:r>
            <a:r>
              <a:rPr lang="ru-RU" sz="2800" dirty="0">
                <a:latin typeface="Microsoft YaHei UI Light" pitchFamily="34" charset="-122"/>
                <a:ea typeface="Microsoft YaHei UI Light" pitchFamily="34" charset="-122"/>
              </a:rPr>
              <a:t>номера, регистрация гостей.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 anchor="ctr">
            <a:normAutofit/>
          </a:bodyPr>
          <a:lstStyle/>
          <a:p>
            <a:pPr marL="0" indent="432000" algn="just">
              <a:spcBef>
                <a:spcPts val="0"/>
              </a:spcBef>
              <a:buNone/>
            </a:pPr>
            <a:r>
              <a:rPr lang="ru-RU" b="1" dirty="0">
                <a:latin typeface="Microsoft YaHei UI Light" pitchFamily="34" charset="-122"/>
                <a:ea typeface="Microsoft YaHei UI Light" pitchFamily="34" charset="-122"/>
              </a:rPr>
              <a:t>Целью разработки </a:t>
            </a:r>
            <a:r>
              <a:rPr lang="ru-RU" dirty="0">
                <a:latin typeface="Microsoft YaHei UI Light" pitchFamily="34" charset="-122"/>
                <a:ea typeface="Microsoft YaHei UI Light" pitchFamily="34" charset="-122"/>
              </a:rPr>
              <a:t>является создание автоматизированной информационной системы «Гостиница</a:t>
            </a:r>
            <a:r>
              <a:rPr lang="ru-RU" dirty="0" smtClean="0">
                <a:latin typeface="Microsoft YaHei UI Light" pitchFamily="34" charset="-122"/>
                <a:ea typeface="Microsoft YaHei UI Light" pitchFamily="34" charset="-122"/>
              </a:rPr>
              <a:t>».</a:t>
            </a:r>
            <a:endParaRPr lang="ru-RU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52128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Microsoft YaHei UI Light" pitchFamily="34" charset="-122"/>
                <a:ea typeface="Microsoft YaHei UI Light" pitchFamily="34" charset="-122"/>
              </a:rPr>
              <a:t>Назначение разработки</a:t>
            </a:r>
            <a:endParaRPr lang="ru-RU" sz="40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2376264"/>
          </a:xfrm>
        </p:spPr>
        <p:txBody>
          <a:bodyPr anchor="ctr">
            <a:normAutofit/>
          </a:bodyPr>
          <a:lstStyle/>
          <a:p>
            <a:pPr marL="0" indent="432000" algn="just">
              <a:spcBef>
                <a:spcPts val="0"/>
              </a:spcBef>
              <a:buNone/>
            </a:pPr>
            <a:r>
              <a:rPr lang="ru-RU" sz="2400" b="1" dirty="0">
                <a:latin typeface="Microsoft YaHei UI Light" pitchFamily="34" charset="-122"/>
                <a:ea typeface="Microsoft YaHei UI Light" pitchFamily="34" charset="-122"/>
              </a:rPr>
              <a:t>Автоматизированная информационная система «Гостиница» </a:t>
            </a:r>
            <a:r>
              <a:rPr lang="ru-RU" sz="2400" dirty="0">
                <a:latin typeface="Microsoft YaHei UI Light" pitchFamily="34" charset="-122"/>
                <a:ea typeface="Microsoft YaHei UI Light" pitchFamily="34" charset="-122"/>
              </a:rPr>
              <a:t>предназначена для автоматизации гостиничных процессов, таких как оформления заселения посетителя, предоставление информации о доступных номерах, бронирование номеров</a:t>
            </a:r>
            <a:r>
              <a:rPr lang="ru-RU" sz="2400" dirty="0" smtClean="0">
                <a:latin typeface="Microsoft YaHei UI Light" pitchFamily="34" charset="-122"/>
                <a:ea typeface="Microsoft YaHei UI Light" pitchFamily="34" charset="-122"/>
              </a:rPr>
              <a:t>.</a:t>
            </a:r>
            <a:endParaRPr lang="ru-RU" sz="24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76456" cy="1143000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latin typeface="Microsoft YaHei UI Light" pitchFamily="34" charset="-122"/>
                <a:ea typeface="Microsoft YaHei UI Light" pitchFamily="34" charset="-122"/>
              </a:rPr>
              <a:t>Требования к функциональным характеристикам</a:t>
            </a:r>
            <a:endParaRPr lang="ru-RU" sz="28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340769"/>
            <a:ext cx="8136904" cy="5112567"/>
          </a:xfrm>
        </p:spPr>
        <p:txBody>
          <a:bodyPr anchor="t">
            <a:normAutofit fontScale="32500" lnSpcReduction="20000"/>
          </a:bodyPr>
          <a:lstStyle/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5500" dirty="0">
                <a:latin typeface="Microsoft YaHei UI Light" pitchFamily="34" charset="-122"/>
                <a:ea typeface="Microsoft YaHei UI Light" pitchFamily="34" charset="-122"/>
              </a:rPr>
              <a:t>авторизация пользователя;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5500" dirty="0">
                <a:latin typeface="Microsoft YaHei UI Light" pitchFamily="34" charset="-122"/>
                <a:ea typeface="Microsoft YaHei UI Light" pitchFamily="34" charset="-122"/>
              </a:rPr>
              <a:t>создание нового пользователя в режиме администратора;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5500" dirty="0">
                <a:latin typeface="Microsoft YaHei UI Light" pitchFamily="34" charset="-122"/>
                <a:ea typeface="Microsoft YaHei UI Light" pitchFamily="34" charset="-122"/>
              </a:rPr>
              <a:t>автоматизация ввода исходных данных:</a:t>
            </a:r>
          </a:p>
          <a:p>
            <a:pPr marL="0" lvl="1" indent="45720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ru-RU" sz="4300" dirty="0">
                <a:latin typeface="Microsoft YaHei UI Light" pitchFamily="34" charset="-122"/>
                <a:ea typeface="Microsoft YaHei UI Light" pitchFamily="34" charset="-122"/>
              </a:rPr>
              <a:t>выпадающий список;</a:t>
            </a:r>
          </a:p>
          <a:p>
            <a:pPr marL="0" lvl="1" indent="45720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ru-RU" sz="4300" dirty="0">
                <a:latin typeface="Microsoft YaHei UI Light" pitchFamily="34" charset="-122"/>
                <a:ea typeface="Microsoft YaHei UI Light" pitchFamily="34" charset="-122"/>
              </a:rPr>
              <a:t>поля для ввода данных;</a:t>
            </a:r>
          </a:p>
          <a:p>
            <a:pPr marL="0" lvl="1" indent="45720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ru-RU" sz="4300" dirty="0">
                <a:latin typeface="Microsoft YaHei UI Light" pitchFamily="34" charset="-122"/>
                <a:ea typeface="Microsoft YaHei UI Light" pitchFamily="34" charset="-122"/>
              </a:rPr>
              <a:t>ограничение длины вводимых символов в полях: номер телефона, дата рождения, возраст, серия и номер паспорта и т.д.;</a:t>
            </a:r>
          </a:p>
          <a:p>
            <a:pPr marL="0" lvl="1" indent="45720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ru-RU" sz="4300" dirty="0">
                <a:latin typeface="Microsoft YaHei UI Light" pitchFamily="34" charset="-122"/>
                <a:ea typeface="Microsoft YaHei UI Light" pitchFamily="34" charset="-122"/>
              </a:rPr>
              <a:t>использование маски ввода;</a:t>
            </a:r>
          </a:p>
          <a:p>
            <a:pPr marL="0" lvl="1" indent="45720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ru-RU" sz="4300" dirty="0">
                <a:latin typeface="Microsoft YaHei UI Light" pitchFamily="34" charset="-122"/>
                <a:ea typeface="Microsoft YaHei UI Light" pitchFamily="34" charset="-122"/>
              </a:rPr>
              <a:t>скрытие/показ пароля на формах авторизации и регистрации нового пользователя.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5500" dirty="0">
                <a:latin typeface="Microsoft YaHei UI Light" pitchFamily="34" charset="-122"/>
                <a:ea typeface="Microsoft YaHei UI Light" pitchFamily="34" charset="-122"/>
              </a:rPr>
              <a:t>просмотр и добавление информации о посетителях, бронировании/заселении в номера;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5500" dirty="0">
                <a:latin typeface="Microsoft YaHei UI Light" pitchFamily="34" charset="-122"/>
                <a:ea typeface="Microsoft YaHei UI Light" pitchFamily="34" charset="-122"/>
              </a:rPr>
              <a:t>редактирование и удаление записей о пользователях, посетителях, гостиничных номеров в режиме администратора</a:t>
            </a:r>
            <a:r>
              <a:rPr lang="ru-RU" sz="5500" dirty="0" smtClean="0">
                <a:latin typeface="Microsoft YaHei UI Light" pitchFamily="34" charset="-122"/>
                <a:ea typeface="Microsoft YaHei UI Light" pitchFamily="34" charset="-122"/>
              </a:rPr>
              <a:t>;</a:t>
            </a:r>
            <a:endParaRPr lang="ru-RU" sz="55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 txBox="1">
            <a:spLocks noGrp="1"/>
          </p:cNvSpPr>
          <p:nvPr>
            <p:ph idx="1"/>
          </p:nvPr>
        </p:nvSpPr>
        <p:spPr>
          <a:xfrm>
            <a:off x="457200" y="548681"/>
            <a:ext cx="8229600" cy="568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indent="4572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ru-RU" sz="3300" dirty="0" smtClean="0">
                <a:latin typeface="Microsoft YaHei UI Light" pitchFamily="34" charset="-122"/>
                <a:ea typeface="Microsoft YaHei UI Light" pitchFamily="34" charset="-122"/>
              </a:rPr>
              <a:t>живой поиск:</a:t>
            </a:r>
          </a:p>
          <a:p>
            <a:pPr marL="400050" lvl="2" indent="45720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ru-RU" sz="2500" dirty="0" smtClean="0">
                <a:latin typeface="Microsoft YaHei UI Light" pitchFamily="34" charset="-122"/>
                <a:ea typeface="Microsoft YaHei UI Light" pitchFamily="34" charset="-122"/>
              </a:rPr>
              <a:t>на главной форме поиск гостиничных номеров;</a:t>
            </a:r>
          </a:p>
          <a:p>
            <a:pPr marL="400050" lvl="2" indent="457200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ru-RU" sz="2500" dirty="0" smtClean="0">
                <a:latin typeface="Microsoft YaHei UI Light" pitchFamily="34" charset="-122"/>
                <a:ea typeface="Microsoft YaHei UI Light" pitchFamily="34" charset="-122"/>
              </a:rPr>
              <a:t>на форме контроля базы данных клиентов в режиме администратора поиск клиентов</a:t>
            </a:r>
            <a:r>
              <a:rPr lang="ru-RU" sz="2500" dirty="0" smtClean="0">
                <a:latin typeface="Microsoft YaHei UI Light" pitchFamily="34" charset="-122"/>
                <a:ea typeface="Microsoft YaHei UI Light" pitchFamily="34" charset="-122"/>
              </a:rPr>
              <a:t>;</a:t>
            </a:r>
          </a:p>
          <a:p>
            <a:pPr lvl="0" indent="43200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ru-RU" sz="3300" dirty="0" smtClean="0">
                <a:latin typeface="Microsoft YaHei UI Light" pitchFamily="34" charset="-122"/>
                <a:ea typeface="Microsoft YaHei UI Light" pitchFamily="34" charset="-122"/>
              </a:rPr>
              <a:t>сортировка</a:t>
            </a:r>
            <a:r>
              <a:rPr lang="ru-RU" sz="3300" dirty="0" smtClean="0">
                <a:latin typeface="Microsoft YaHei UI Light" pitchFamily="34" charset="-122"/>
                <a:ea typeface="Microsoft YaHei UI Light" pitchFamily="34" charset="-122"/>
              </a:rPr>
              <a:t>: </a:t>
            </a:r>
          </a:p>
          <a:p>
            <a:pPr indent="432000"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ru-RU" sz="2900" dirty="0" smtClean="0">
                <a:latin typeface="Microsoft YaHei UI Light" pitchFamily="34" charset="-122"/>
                <a:ea typeface="Microsoft YaHei UI Light" pitchFamily="34" charset="-122"/>
              </a:rPr>
              <a:t>на главной форме сортировка гостиничных номеров по возрастанию и убыванию;</a:t>
            </a:r>
          </a:p>
          <a:p>
            <a:pPr lvl="0" indent="43200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ru-RU" sz="3300" dirty="0" smtClean="0">
                <a:latin typeface="Microsoft YaHei UI Light" pitchFamily="34" charset="-122"/>
                <a:ea typeface="Microsoft YaHei UI Light" pitchFamily="34" charset="-122"/>
              </a:rPr>
              <a:t>фильтрация: </a:t>
            </a:r>
          </a:p>
          <a:p>
            <a:pPr indent="432000"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ru-RU" sz="2900" dirty="0" smtClean="0">
                <a:latin typeface="Microsoft YaHei UI Light" pitchFamily="34" charset="-122"/>
                <a:ea typeface="Microsoft YaHei UI Light" pitchFamily="34" charset="-122"/>
              </a:rPr>
              <a:t>на главное форме фильтрация номеров по цене, количеству </a:t>
            </a:r>
            <a:r>
              <a:rPr lang="ru-RU" sz="2900" dirty="0" smtClean="0">
                <a:latin typeface="Microsoft YaHei UI Light" pitchFamily="34" charset="-122"/>
                <a:ea typeface="Microsoft YaHei UI Light" pitchFamily="34" charset="-122"/>
              </a:rPr>
              <a:t>посетителей;</a:t>
            </a:r>
            <a:endParaRPr lang="ru-RU" sz="29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lvl="0" indent="43200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ru-RU" sz="3300" dirty="0" smtClean="0">
                <a:latin typeface="Microsoft YaHei UI Light" pitchFamily="34" charset="-122"/>
                <a:ea typeface="Microsoft YaHei UI Light" pitchFamily="34" charset="-122"/>
              </a:rPr>
              <a:t>экспорт отчетов в </a:t>
            </a:r>
            <a:r>
              <a:rPr lang="en-US" sz="3300" dirty="0" smtClean="0">
                <a:latin typeface="Microsoft YaHei UI Light" pitchFamily="34" charset="-122"/>
                <a:ea typeface="Microsoft YaHei UI Light" pitchFamily="34" charset="-122"/>
              </a:rPr>
              <a:t>Microsoft </a:t>
            </a:r>
            <a:r>
              <a:rPr lang="en-US" sz="3300" dirty="0" smtClean="0">
                <a:latin typeface="Microsoft YaHei UI Light" pitchFamily="34" charset="-122"/>
                <a:ea typeface="Microsoft YaHei UI Light" pitchFamily="34" charset="-122"/>
              </a:rPr>
              <a:t>Word;</a:t>
            </a:r>
            <a:endParaRPr lang="ru-RU" sz="33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lvl="0" indent="43200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ru-RU" sz="3300" dirty="0" smtClean="0">
                <a:latin typeface="Microsoft YaHei UI Light" pitchFamily="34" charset="-122"/>
                <a:ea typeface="Microsoft YaHei UI Light" pitchFamily="34" charset="-122"/>
              </a:rPr>
              <a:t>экспорт данных в формат </a:t>
            </a:r>
            <a:r>
              <a:rPr lang="en-US" sz="3300" dirty="0" err="1" smtClean="0">
                <a:latin typeface="Microsoft YaHei UI Light" pitchFamily="34" charset="-122"/>
                <a:ea typeface="Microsoft YaHei UI Light" pitchFamily="34" charset="-122"/>
              </a:rPr>
              <a:t>csv</a:t>
            </a:r>
            <a:r>
              <a:rPr lang="en-US" sz="3300" dirty="0" smtClean="0">
                <a:latin typeface="Microsoft YaHei UI Light" pitchFamily="34" charset="-122"/>
                <a:ea typeface="Microsoft YaHei UI Light" pitchFamily="34" charset="-122"/>
              </a:rPr>
              <a:t> </a:t>
            </a:r>
            <a:r>
              <a:rPr lang="ru-RU" sz="3300" dirty="0" smtClean="0">
                <a:latin typeface="Microsoft YaHei UI Light" pitchFamily="34" charset="-122"/>
                <a:ea typeface="Microsoft YaHei UI Light" pitchFamily="34" charset="-122"/>
              </a:rPr>
              <a:t>в режиме администратора;</a:t>
            </a:r>
          </a:p>
          <a:p>
            <a:pPr lvl="0" indent="43200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ru-RU" sz="3300" dirty="0" smtClean="0">
                <a:latin typeface="Microsoft YaHei UI Light" pitchFamily="34" charset="-122"/>
                <a:ea typeface="Microsoft YaHei UI Light" pitchFamily="34" charset="-122"/>
              </a:rPr>
              <a:t>оформление заселения посетителя в номер;</a:t>
            </a:r>
          </a:p>
          <a:p>
            <a:pPr lvl="0" indent="43200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ru-RU" sz="3300" dirty="0" smtClean="0">
                <a:latin typeface="Microsoft YaHei UI Light" pitchFamily="34" charset="-122"/>
                <a:ea typeface="Microsoft YaHei UI Light" pitchFamily="34" charset="-122"/>
              </a:rPr>
              <a:t>бронирование гостиничного </a:t>
            </a:r>
            <a:r>
              <a:rPr lang="ru-RU" sz="3300" dirty="0" smtClean="0">
                <a:latin typeface="Microsoft YaHei UI Light" pitchFamily="34" charset="-122"/>
                <a:ea typeface="Microsoft YaHei UI Light" pitchFamily="34" charset="-122"/>
              </a:rPr>
              <a:t>номера</a:t>
            </a:r>
            <a:r>
              <a:rPr lang="en-US" sz="3300" dirty="0" smtClean="0">
                <a:latin typeface="Microsoft YaHei UI Light" pitchFamily="34" charset="-122"/>
                <a:ea typeface="Microsoft YaHei UI Light" pitchFamily="34" charset="-122"/>
              </a:rPr>
              <a:t>;</a:t>
            </a:r>
            <a:endParaRPr lang="ru-RU" sz="33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lvl="0" indent="432000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ru-RU" sz="3300" dirty="0" smtClean="0">
                <a:latin typeface="Microsoft YaHei UI Light" pitchFamily="34" charset="-122"/>
                <a:ea typeface="Microsoft YaHei UI Light" pitchFamily="34" charset="-122"/>
              </a:rPr>
              <a:t>автоматический расчёт стоимости за проживания.</a:t>
            </a:r>
            <a:endParaRPr lang="ru-RU" sz="33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Microsoft YaHei UI Light" pitchFamily="34" charset="-122"/>
                <a:ea typeface="Microsoft YaHei UI Light" pitchFamily="34" charset="-122"/>
              </a:rPr>
              <a:t>Входные и выходные данные</a:t>
            </a:r>
            <a:endParaRPr lang="ru-RU" sz="40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432000" algn="just">
              <a:spcBef>
                <a:spcPts val="0"/>
              </a:spcBef>
              <a:buNone/>
            </a:pPr>
            <a:r>
              <a:rPr lang="ru-RU" sz="2800" b="1" dirty="0" smtClean="0">
                <a:latin typeface="Microsoft YaHei UI Light" pitchFamily="34" charset="-122"/>
                <a:ea typeface="Microsoft YaHei UI Light" pitchFamily="34" charset="-122"/>
              </a:rPr>
              <a:t>Выходные данные:</a:t>
            </a:r>
          </a:p>
          <a:p>
            <a:pPr marL="0" indent="432000" algn="just">
              <a:spcBef>
                <a:spcPts val="0"/>
              </a:spcBef>
              <a:buNone/>
            </a:pPr>
            <a:r>
              <a:rPr lang="ru-RU" sz="2200" dirty="0" smtClean="0">
                <a:latin typeface="Microsoft YaHei UI Light" pitchFamily="34" charset="-122"/>
                <a:ea typeface="Microsoft YaHei UI Light" pitchFamily="34" charset="-122"/>
              </a:rPr>
              <a:t>Данные о клиенте (ФИО, дата рождения, возраст, номер телефона, паспортные данные)</a:t>
            </a:r>
          </a:p>
          <a:p>
            <a:pPr marL="0" indent="432000" algn="just">
              <a:spcBef>
                <a:spcPts val="0"/>
              </a:spcBef>
              <a:buNone/>
            </a:pPr>
            <a:r>
              <a:rPr lang="ru-RU" sz="2200" dirty="0" smtClean="0">
                <a:latin typeface="Microsoft YaHei UI Light" pitchFamily="34" charset="-122"/>
                <a:ea typeface="Microsoft YaHei UI Light" pitchFamily="34" charset="-122"/>
              </a:rPr>
              <a:t>Данные о гостиничных номерах (название, площадь номера, цена проживания за ночь, количество в наличии)</a:t>
            </a:r>
          </a:p>
          <a:p>
            <a:pPr marL="0" indent="432000" algn="just">
              <a:spcBef>
                <a:spcPts val="0"/>
              </a:spcBef>
              <a:buNone/>
            </a:pPr>
            <a:r>
              <a:rPr lang="ru-RU" sz="2200" dirty="0" smtClean="0">
                <a:latin typeface="Microsoft YaHei UI Light" pitchFamily="34" charset="-122"/>
                <a:ea typeface="Microsoft YaHei UI Light" pitchFamily="34" charset="-122"/>
              </a:rPr>
              <a:t>Данные для бронирования (дата заезда и выезда)</a:t>
            </a:r>
          </a:p>
          <a:p>
            <a:pPr marL="0" indent="432000" algn="just">
              <a:spcBef>
                <a:spcPts val="0"/>
              </a:spcBef>
              <a:buNone/>
            </a:pPr>
            <a:endParaRPr lang="ru-RU" sz="2200" dirty="0">
              <a:latin typeface="Microsoft YaHei UI Light" pitchFamily="34" charset="-122"/>
              <a:ea typeface="Microsoft YaHei UI Light" pitchFamily="34" charset="-122"/>
            </a:endParaRPr>
          </a:p>
          <a:p>
            <a:pPr marL="0" indent="432000" algn="just">
              <a:spcBef>
                <a:spcPts val="0"/>
              </a:spcBef>
              <a:buNone/>
            </a:pPr>
            <a:r>
              <a:rPr lang="ru-RU" sz="2800" b="1" dirty="0">
                <a:latin typeface="Microsoft YaHei UI Light" pitchFamily="34" charset="-122"/>
                <a:ea typeface="Microsoft YaHei UI Light" pitchFamily="34" charset="-122"/>
              </a:rPr>
              <a:t>Выходные данные</a:t>
            </a:r>
            <a:r>
              <a:rPr lang="ru-RU" sz="2800" b="1" dirty="0" smtClean="0">
                <a:latin typeface="Microsoft YaHei UI Light" pitchFamily="34" charset="-122"/>
                <a:ea typeface="Microsoft YaHei UI Light" pitchFamily="34" charset="-122"/>
              </a:rPr>
              <a:t>:</a:t>
            </a:r>
          </a:p>
          <a:p>
            <a:pPr marL="0" indent="432000" algn="just">
              <a:spcBef>
                <a:spcPts val="0"/>
              </a:spcBef>
              <a:buNone/>
            </a:pPr>
            <a:r>
              <a:rPr lang="ru-RU" sz="2200" dirty="0">
                <a:latin typeface="Microsoft YaHei UI Light" pitchFamily="34" charset="-122"/>
                <a:ea typeface="Microsoft YaHei UI Light" pitchFamily="34" charset="-122"/>
              </a:rPr>
              <a:t>Документ анкета клиента</a:t>
            </a:r>
          </a:p>
          <a:p>
            <a:pPr marL="0" indent="432000" algn="just">
              <a:spcBef>
                <a:spcPts val="0"/>
              </a:spcBef>
              <a:buNone/>
            </a:pPr>
            <a:r>
              <a:rPr lang="ru-RU" sz="2200" dirty="0">
                <a:latin typeface="Microsoft YaHei UI Light" pitchFamily="34" charset="-122"/>
                <a:ea typeface="Microsoft YaHei UI Light" pitchFamily="34" charset="-122"/>
              </a:rPr>
              <a:t>Документ, подтверждающий бронирование/чек о </a:t>
            </a:r>
            <a:r>
              <a:rPr lang="ru-RU" sz="2200" dirty="0" smtClean="0">
                <a:latin typeface="Microsoft YaHei UI Light" pitchFamily="34" charset="-122"/>
                <a:ea typeface="Microsoft YaHei UI Light" pitchFamily="34" charset="-122"/>
              </a:rPr>
              <a:t>заселении</a:t>
            </a:r>
            <a:endParaRPr lang="ru-RU" sz="22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464495"/>
          </a:xfrm>
        </p:spPr>
        <p:txBody>
          <a:bodyPr anchor="ctr">
            <a:normAutofit/>
          </a:bodyPr>
          <a:lstStyle/>
          <a:p>
            <a:pPr marL="0" indent="43200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>
                <a:latin typeface="Microsoft YaHei UI Light" pitchFamily="34" charset="-122"/>
                <a:ea typeface="Microsoft YaHei UI Light" pitchFamily="34" charset="-122"/>
              </a:rPr>
              <a:t>Минимальные системные требования:</a:t>
            </a:r>
          </a:p>
          <a:p>
            <a:pPr marL="0" lvl="0" indent="432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600" dirty="0">
                <a:latin typeface="Microsoft YaHei UI Light" pitchFamily="34" charset="-122"/>
                <a:ea typeface="Microsoft YaHei UI Light" pitchFamily="34" charset="-122"/>
              </a:rPr>
              <a:t>оперативная память 2 ГБ;</a:t>
            </a:r>
          </a:p>
          <a:p>
            <a:pPr marL="0" lvl="0" indent="432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600" dirty="0">
                <a:latin typeface="Microsoft YaHei UI Light" pitchFamily="34" charset="-122"/>
                <a:ea typeface="Microsoft YaHei UI Light" pitchFamily="34" charset="-122"/>
              </a:rPr>
              <a:t>объем свободного дискового пространства: </a:t>
            </a:r>
            <a:r>
              <a:rPr lang="ru-RU" sz="2600" dirty="0" smtClean="0">
                <a:latin typeface="Microsoft YaHei UI Light" pitchFamily="34" charset="-122"/>
                <a:ea typeface="Microsoft YaHei UI Light" pitchFamily="34" charset="-122"/>
              </a:rPr>
              <a:t>1 </a:t>
            </a:r>
            <a:r>
              <a:rPr lang="ru-RU" sz="2600" dirty="0">
                <a:latin typeface="Microsoft YaHei UI Light" pitchFamily="34" charset="-122"/>
                <a:ea typeface="Microsoft YaHei UI Light" pitchFamily="34" charset="-122"/>
              </a:rPr>
              <a:t>ГБ;</a:t>
            </a:r>
          </a:p>
          <a:p>
            <a:pPr marL="0" lvl="0" indent="432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600" dirty="0">
                <a:latin typeface="Microsoft YaHei UI Light" pitchFamily="34" charset="-122"/>
                <a:ea typeface="Microsoft YaHei UI Light" pitchFamily="34" charset="-122"/>
              </a:rPr>
              <a:t>частота центрального процессора 2 ГГЦ;</a:t>
            </a:r>
          </a:p>
          <a:p>
            <a:pPr marL="0" lvl="0" indent="432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600" dirty="0">
                <a:latin typeface="Microsoft YaHei UI Light" pitchFamily="34" charset="-122"/>
                <a:ea typeface="Microsoft YaHei UI Light" pitchFamily="34" charset="-122"/>
              </a:rPr>
              <a:t>разрешение монитора 1280*1024</a:t>
            </a:r>
            <a:r>
              <a:rPr lang="ru-RU" sz="2600" dirty="0" smtClean="0">
                <a:latin typeface="Microsoft YaHei UI Light" pitchFamily="34" charset="-122"/>
                <a:ea typeface="Microsoft YaHei UI Light" pitchFamily="34" charset="-122"/>
              </a:rPr>
              <a:t>.</a:t>
            </a:r>
            <a:endParaRPr lang="ru-RU" sz="26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 anchor="ctr">
            <a:normAutofit/>
          </a:bodyPr>
          <a:lstStyle/>
          <a:p>
            <a:pPr marL="0" indent="432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Microsoft YaHei UI Light" pitchFamily="34" charset="-122"/>
                <a:ea typeface="Microsoft YaHei UI Light" pitchFamily="34" charset="-122"/>
              </a:rPr>
              <a:t>Основными документами регламентирующими разработку системы являются:</a:t>
            </a:r>
          </a:p>
          <a:p>
            <a:pPr marL="0" lvl="0" indent="432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400" dirty="0">
                <a:latin typeface="Microsoft YaHei UI Light" pitchFamily="34" charset="-122"/>
                <a:ea typeface="Microsoft YaHei UI Light" pitchFamily="34" charset="-122"/>
              </a:rPr>
              <a:t>текст программы;</a:t>
            </a:r>
          </a:p>
          <a:p>
            <a:pPr marL="0" lvl="0" indent="432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400" dirty="0">
                <a:latin typeface="Microsoft YaHei UI Light" pitchFamily="34" charset="-122"/>
                <a:ea typeface="Microsoft YaHei UI Light" pitchFamily="34" charset="-122"/>
              </a:rPr>
              <a:t>пояснительная записка;</a:t>
            </a:r>
          </a:p>
          <a:p>
            <a:pPr marL="0" lvl="0" indent="432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400" dirty="0">
                <a:latin typeface="Microsoft YaHei UI Light" pitchFamily="34" charset="-122"/>
                <a:ea typeface="Microsoft YaHei UI Light" pitchFamily="34" charset="-122"/>
              </a:rPr>
              <a:t>руководство пользователя</a:t>
            </a:r>
            <a:r>
              <a:rPr lang="ru-RU" sz="2400" dirty="0" smtClean="0">
                <a:latin typeface="Microsoft YaHei UI Light" pitchFamily="34" charset="-122"/>
                <a:ea typeface="Microsoft YaHei UI Light" pitchFamily="34" charset="-122"/>
              </a:rPr>
              <a:t>.</a:t>
            </a:r>
            <a:endParaRPr lang="ru-RU" sz="2400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479</Words>
  <Application>Microsoft Office PowerPoint</Application>
  <PresentationFormat>Экран (4:3)</PresentationFormat>
  <Paragraphs>72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Курсовой проект Тема: Автоматизированная информационная система «Гостиница»</vt:lpstr>
      <vt:lpstr>Введение</vt:lpstr>
      <vt:lpstr>Слайд 3</vt:lpstr>
      <vt:lpstr>Назначение разработки</vt:lpstr>
      <vt:lpstr>Требования к функциональным характеристикам</vt:lpstr>
      <vt:lpstr>Слайд 6</vt:lpstr>
      <vt:lpstr>Входные и выходные данные</vt:lpstr>
      <vt:lpstr>Слайд 8</vt:lpstr>
      <vt:lpstr>Слайд 9</vt:lpstr>
      <vt:lpstr>Диаграмма вариантов использования</vt:lpstr>
      <vt:lpstr>Диаграмма деятельности</vt:lpstr>
      <vt:lpstr>ER - диаграмма</vt:lpstr>
      <vt:lpstr>Прототип</vt:lpstr>
      <vt:lpstr>Выбор средств разработки</vt:lpstr>
      <vt:lpstr>Программные модули</vt:lpstr>
      <vt:lpstr>Слайд 16</vt:lpstr>
      <vt:lpstr>Заключение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Тема: Автоматизированная информационная система «Гостиница»</dc:title>
  <dc:creator>Ekaterina</dc:creator>
  <cp:lastModifiedBy>Ekaterina</cp:lastModifiedBy>
  <cp:revision>12</cp:revision>
  <dcterms:created xsi:type="dcterms:W3CDTF">2023-04-30T12:39:30Z</dcterms:created>
  <dcterms:modified xsi:type="dcterms:W3CDTF">2023-04-30T13:45:21Z</dcterms:modified>
</cp:coreProperties>
</file>