
<file path=[Content_Types].xml><?xml version="1.0" encoding="utf-8"?>
<Types xmlns="http://schemas.openxmlformats.org/package/2006/content-types">
  <Default Extension="avif" ContentType="image/avif"/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6" r:id="rId3"/>
    <p:sldId id="272" r:id="rId4"/>
    <p:sldId id="273" r:id="rId5"/>
    <p:sldId id="282" r:id="rId6"/>
    <p:sldId id="286" r:id="rId7"/>
    <p:sldId id="293" r:id="rId8"/>
    <p:sldId id="300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79" d="100"/>
          <a:sy n="79" d="100"/>
        </p:scale>
        <p:origin x="85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2-4E90-8EDE-479D7BADF9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2-4E90-8EDE-479D7BADF9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F2-4E90-8EDE-479D7BADF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921808"/>
        <c:axId val="1972922768"/>
      </c:barChart>
      <c:catAx>
        <c:axId val="197292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922768"/>
        <c:crosses val="autoZero"/>
        <c:auto val="1"/>
        <c:lblAlgn val="ctr"/>
        <c:lblOffset val="100"/>
        <c:noMultiLvlLbl val="0"/>
      </c:catAx>
      <c:valAx>
        <c:axId val="197292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92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avif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avif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AC927E-9C5E-9AE6-5296-65890F8BD8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569" b="17569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Reliance Industries &amp; The Walt Disney Company's India Media Merger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Redefining India's Media Landscape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36730-764F-62C3-9824-30C97DC3FA88}"/>
              </a:ext>
            </a:extLst>
          </p:cNvPr>
          <p:cNvSpPr txBox="1"/>
          <p:nvPr/>
        </p:nvSpPr>
        <p:spPr>
          <a:xfrm>
            <a:off x="10281920" y="631952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Preethi.S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1BF22-9AC9-A30E-5F82-6946E2EBB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E49A5B-30A0-FF86-180D-EE008B2F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Financing Structure and Cash Flow Implications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20ADFA-0E63-FAFB-22AE-5885A9AB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Reliance's $1.4 billion infusion: growth investments, operational efficiency.</a:t>
            </a:r>
          </a:p>
          <a:p>
            <a:r>
              <a:rPr lang="en-IN" dirty="0"/>
              <a:t>Impact on cash flow and balance sheet: Reliance and Disney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4475-C590-ED5E-CFFA-23BB0CDC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B168D67-6CC6-A605-AEB9-F34D4D837A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60" b="15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799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AE53-3EAA-42E8-5DA2-EBAFDF28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CB4259-2649-FBFA-B1EA-6B1190B7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0EF27E-4AEC-759B-6E5E-9B2B65D7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Significant consolidation in India's media sector.</a:t>
            </a:r>
          </a:p>
          <a:p>
            <a:r>
              <a:rPr lang="en-IN" dirty="0"/>
              <a:t>Combining strengths to create a dominant player.</a:t>
            </a:r>
          </a:p>
          <a:p>
            <a:r>
              <a:rPr lang="en-IN" dirty="0"/>
              <a:t>Strategic rationale, deal structure, valuation implications, and financial considerations.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A4748-A0CE-9A6E-613D-B8627621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C82426B-5671-846A-47F0-E1A4BB63E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931" t="1224" r="11408" b="1632"/>
          <a:stretch>
            <a:fillRect/>
          </a:stretch>
        </p:blipFill>
        <p:spPr>
          <a:xfrm>
            <a:off x="0" y="1158240"/>
            <a:ext cx="6695440" cy="4836160"/>
          </a:xfrm>
        </p:spPr>
      </p:pic>
    </p:spTree>
    <p:extLst>
      <p:ext uri="{BB962C8B-B14F-4D97-AF65-F5344CB8AC3E}">
        <p14:creationId xmlns:p14="http://schemas.microsoft.com/office/powerpoint/2010/main" val="170705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774506D-1A94-76DB-9350-CCBF3D8947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92" b="1392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9873B-4B64-480C-4AAC-4BEDD50D5C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0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Reliance Industries and Disney merge media operations in India.</a:t>
            </a:r>
          </a:p>
          <a:p>
            <a:r>
              <a:rPr lang="en-US" dirty="0"/>
              <a:t>Strategic joint venture valued at $8.8 billion.</a:t>
            </a:r>
          </a:p>
          <a:p>
            <a:r>
              <a:rPr lang="en-IN" dirty="0"/>
              <a:t>Reliance controls 60%, Disney holds 36.84%.</a:t>
            </a:r>
          </a:p>
          <a:p>
            <a:r>
              <a:rPr lang="en-IN" dirty="0"/>
              <a:t>Reliance invests $1.4 billion for growth.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58A2C33-89B9-B077-0977-E73FE8DD42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969" r="20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8A6ED4-B658-F64E-522C-0356EA4A20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779" b="217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Reliance Industries: Diversified conglomerate with Jio platforms.</a:t>
            </a:r>
          </a:p>
          <a:p>
            <a:r>
              <a:rPr lang="en-IN" dirty="0"/>
              <a:t>Viacom18: Entertainment and sports player.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Disney: Global entertainment powerhouse.</a:t>
            </a:r>
          </a:p>
          <a:p>
            <a:r>
              <a:rPr lang="en-IN" dirty="0"/>
              <a:t>Disney+ Hotstar impacted by IPL rights loss.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6AE285C-3036-8C5B-A480-6DCBA9CAE6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649" r="8649"/>
          <a:stretch>
            <a:fillRect/>
          </a:stretch>
        </p:blipFill>
        <p:spPr>
          <a:xfrm>
            <a:off x="3967162" y="1226445"/>
            <a:ext cx="4257675" cy="5123555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2C77D38-D441-D14F-6B80-19EFAA8E8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16" r="2816"/>
          <a:stretch>
            <a:fillRect/>
          </a:stretch>
        </p:blipFill>
        <p:spPr>
          <a:xfrm>
            <a:off x="0" y="77470"/>
            <a:ext cx="11891963" cy="6300788"/>
          </a:xfr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Disney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Disney: Mitigates risk, optimizes capital, and gains local expertise.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Reliance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Reliance: Expands digital ecosystem, content leadership, and market dominance.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8EFC0-FB6A-8953-3827-9BF926FCA445}"/>
              </a:ext>
            </a:extLst>
          </p:cNvPr>
          <p:cNvSpPr txBox="1"/>
          <p:nvPr/>
        </p:nvSpPr>
        <p:spPr>
          <a:xfrm>
            <a:off x="985520" y="5264149"/>
            <a:ext cx="157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Long-term vision: Creates media powerhouse, adapts to market changes, and expands globally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D0C298D-1149-0DCD-B02B-A0D831B801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283" b="19283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8473E4C-732B-140C-B907-11A1B3174E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73" t="987" r="-73" b="-987"/>
          <a:stretch>
            <a:fillRect/>
          </a:stretch>
        </p:blipFill>
        <p:spPr>
          <a:xfrm>
            <a:off x="6285847" y="1723925"/>
            <a:ext cx="5582064" cy="1929569"/>
          </a:xfr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 Structure Analysis: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Reliance owns 60%, Disney owns 36.84%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r>
              <a:rPr lang="en-IN" dirty="0"/>
              <a:t> Joint venture shares risk, expertise, and regulatory ease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Advantages and disadvantages for both Reliance and Disney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b"/>
          <a:lstStyle/>
          <a:p>
            <a:r>
              <a:rPr lang="en-IN" b="1" dirty="0"/>
              <a:t>Ownership Structure:</a:t>
            </a:r>
            <a:endParaRPr lang="en-IN" dirty="0"/>
          </a:p>
          <a:p>
            <a:r>
              <a:rPr lang="en-IN" dirty="0"/>
              <a:t>The newly formed joint venture, valued at Rs 70,352 crore (approximately $8.5 billion), is majority-owned by Reliance, with a 63.16% stake.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Financial Terms &amp; Implied 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Transaction value: $8.5 billion.</a:t>
            </a:r>
          </a:p>
          <a:p>
            <a:r>
              <a:rPr lang="en-US" dirty="0"/>
              <a:t>Reliance invests $1.4 billion.</a:t>
            </a:r>
          </a:p>
          <a:p>
            <a:r>
              <a:rPr lang="en-IN" dirty="0"/>
              <a:t>Pro forma revenue for FY24: $3.1 billion.</a:t>
            </a:r>
            <a:endParaRPr lang="en-US" dirty="0"/>
          </a:p>
        </p:txBody>
      </p:sp>
      <p:graphicFrame>
        <p:nvGraphicFramePr>
          <p:cNvPr id="17" name="Chart Placeholder 16">
            <a:extLst>
              <a:ext uri="{FF2B5EF4-FFF2-40B4-BE49-F238E27FC236}">
                <a16:creationId xmlns:a16="http://schemas.microsoft.com/office/drawing/2014/main" id="{E0532EFE-D47A-A58F-9EB9-54AE2F170CD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838377440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E1717-2DF8-83FB-802D-B4CBC06FC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DB7403-9842-CF5E-C68C-48575B22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Implied Valuation Multiples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04DC06-F8CA-901B-F0FF-71FCD672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Implied P/S multiple: 2.74x</a:t>
            </a:r>
          </a:p>
          <a:p>
            <a:r>
              <a:rPr lang="en-IN" dirty="0"/>
              <a:t> Challenges in valuation: market changes, limited disclosure, uncertainty in cash flows.</a:t>
            </a:r>
          </a:p>
          <a:p>
            <a:r>
              <a:rPr lang="en-IN" dirty="0"/>
              <a:t>Impact of IPL rights loss on Disney+ Hotstar.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1ECD-23B6-5885-2B45-E2831E1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4C9BBA5-E3D9-6C2C-547F-5038408B0B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6" r="4890"/>
          <a:stretch>
            <a:fillRect/>
          </a:stretch>
        </p:blipFill>
        <p:spPr>
          <a:xfrm>
            <a:off x="731520" y="1016000"/>
            <a:ext cx="5658843" cy="4978400"/>
          </a:xfrm>
        </p:spPr>
      </p:pic>
    </p:spTree>
    <p:extLst>
      <p:ext uri="{BB962C8B-B14F-4D97-AF65-F5344CB8AC3E}">
        <p14:creationId xmlns:p14="http://schemas.microsoft.com/office/powerpoint/2010/main" val="278996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80</TotalTime>
  <Words>330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Reliance Industries &amp; The Walt Disney Company's India Media Merger</vt:lpstr>
      <vt:lpstr>Scenario Overview</vt:lpstr>
      <vt:lpstr>Background</vt:lpstr>
      <vt:lpstr>Background</vt:lpstr>
      <vt:lpstr>PowerPoint Presentation</vt:lpstr>
      <vt:lpstr>Strategic Fit</vt:lpstr>
      <vt:lpstr>Deal Structure Analysis:</vt:lpstr>
      <vt:lpstr> Financial Terms &amp; Implied Valuation</vt:lpstr>
      <vt:lpstr>Implied Valuation Multiples</vt:lpstr>
      <vt:lpstr>Financing Structure and Cash Flow Implications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Masrikul Haque</dc:creator>
  <cp:lastModifiedBy>Masrikul Haque</cp:lastModifiedBy>
  <cp:revision>27</cp:revision>
  <dcterms:created xsi:type="dcterms:W3CDTF">2025-06-16T17:51:09Z</dcterms:created>
  <dcterms:modified xsi:type="dcterms:W3CDTF">2025-06-16T19:16:14Z</dcterms:modified>
</cp:coreProperties>
</file>