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CD3373-38E9-4A25-9622-2A266CB10FE8}" type="datetimeFigureOut">
              <a:rPr lang="en-US" smtClean="0"/>
              <a:t>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3E1B34-F0A7-4857-9772-7A9F2907A53F}" type="slidenum">
              <a:rPr lang="en-US" smtClean="0"/>
              <a:t>‹#›</a:t>
            </a:fld>
            <a:endParaRPr lang="en-US"/>
          </a:p>
        </p:txBody>
      </p:sp>
    </p:spTree>
    <p:extLst>
      <p:ext uri="{BB962C8B-B14F-4D97-AF65-F5344CB8AC3E}">
        <p14:creationId xmlns:p14="http://schemas.microsoft.com/office/powerpoint/2010/main" val="2042125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3E1B34-F0A7-4857-9772-7A9F2907A53F}" type="slidenum">
              <a:rPr lang="en-US" smtClean="0"/>
              <a:t>1</a:t>
            </a:fld>
            <a:endParaRPr lang="en-US"/>
          </a:p>
        </p:txBody>
      </p:sp>
    </p:spTree>
    <p:extLst>
      <p:ext uri="{BB962C8B-B14F-4D97-AF65-F5344CB8AC3E}">
        <p14:creationId xmlns:p14="http://schemas.microsoft.com/office/powerpoint/2010/main" val="27074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D33BC-E911-4038-BE7E-64FC30F0E8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DAC9E0-5264-4166-8306-E1FCC8103D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5421F6-D760-4D7F-81FE-AC1032FB10FB}"/>
              </a:ext>
            </a:extLst>
          </p:cNvPr>
          <p:cNvSpPr>
            <a:spLocks noGrp="1"/>
          </p:cNvSpPr>
          <p:nvPr>
            <p:ph type="dt" sz="half" idx="10"/>
          </p:nvPr>
        </p:nvSpPr>
        <p:spPr/>
        <p:txBody>
          <a:bodyPr/>
          <a:lstStyle/>
          <a:p>
            <a:fld id="{FC32786F-11F8-4A54-88B0-1E56A2C28563}" type="datetime1">
              <a:rPr lang="en-US" smtClean="0"/>
              <a:t>1/5/2022</a:t>
            </a:fld>
            <a:endParaRPr lang="en-US"/>
          </a:p>
        </p:txBody>
      </p:sp>
      <p:sp>
        <p:nvSpPr>
          <p:cNvPr id="5" name="Footer Placeholder 4">
            <a:extLst>
              <a:ext uri="{FF2B5EF4-FFF2-40B4-BE49-F238E27FC236}">
                <a16:creationId xmlns:a16="http://schemas.microsoft.com/office/drawing/2014/main" id="{2D026516-04B0-4AD6-BF83-EFBB4F5C86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731A97-FB6F-45E3-B806-E91890C76FB1}"/>
              </a:ext>
            </a:extLst>
          </p:cNvPr>
          <p:cNvSpPr>
            <a:spLocks noGrp="1"/>
          </p:cNvSpPr>
          <p:nvPr>
            <p:ph type="sldNum" sz="quarter" idx="12"/>
          </p:nvPr>
        </p:nvSpPr>
        <p:spPr/>
        <p:txBody>
          <a:bodyPr/>
          <a:lstStyle/>
          <a:p>
            <a:fld id="{2371584E-DACE-42B5-9445-098304F49447}" type="slidenum">
              <a:rPr lang="en-US" smtClean="0"/>
              <a:t>‹#›</a:t>
            </a:fld>
            <a:endParaRPr lang="en-US"/>
          </a:p>
        </p:txBody>
      </p:sp>
    </p:spTree>
    <p:extLst>
      <p:ext uri="{BB962C8B-B14F-4D97-AF65-F5344CB8AC3E}">
        <p14:creationId xmlns:p14="http://schemas.microsoft.com/office/powerpoint/2010/main" val="3781435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44AF1-B264-49FF-80CA-108CDD82D4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2F63B5-4A42-41A8-A8D3-68B14D34A6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7D1408-DEAA-4DFF-BA51-F77E06120F44}"/>
              </a:ext>
            </a:extLst>
          </p:cNvPr>
          <p:cNvSpPr>
            <a:spLocks noGrp="1"/>
          </p:cNvSpPr>
          <p:nvPr>
            <p:ph type="dt" sz="half" idx="10"/>
          </p:nvPr>
        </p:nvSpPr>
        <p:spPr/>
        <p:txBody>
          <a:bodyPr/>
          <a:lstStyle/>
          <a:p>
            <a:fld id="{6B8CAF8A-5C82-4FF9-B604-7AEFD08FA716}" type="datetime1">
              <a:rPr lang="en-US" smtClean="0"/>
              <a:t>1/5/2022</a:t>
            </a:fld>
            <a:endParaRPr lang="en-US"/>
          </a:p>
        </p:txBody>
      </p:sp>
      <p:sp>
        <p:nvSpPr>
          <p:cNvPr id="5" name="Footer Placeholder 4">
            <a:extLst>
              <a:ext uri="{FF2B5EF4-FFF2-40B4-BE49-F238E27FC236}">
                <a16:creationId xmlns:a16="http://schemas.microsoft.com/office/drawing/2014/main" id="{2B17EE78-0A06-4312-A7F1-00B7B995D8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4FF4F-E472-41B0-ADE4-4E0DFFAEE084}"/>
              </a:ext>
            </a:extLst>
          </p:cNvPr>
          <p:cNvSpPr>
            <a:spLocks noGrp="1"/>
          </p:cNvSpPr>
          <p:nvPr>
            <p:ph type="sldNum" sz="quarter" idx="12"/>
          </p:nvPr>
        </p:nvSpPr>
        <p:spPr/>
        <p:txBody>
          <a:bodyPr/>
          <a:lstStyle/>
          <a:p>
            <a:fld id="{2371584E-DACE-42B5-9445-098304F49447}" type="slidenum">
              <a:rPr lang="en-US" smtClean="0"/>
              <a:t>‹#›</a:t>
            </a:fld>
            <a:endParaRPr lang="en-US"/>
          </a:p>
        </p:txBody>
      </p:sp>
    </p:spTree>
    <p:extLst>
      <p:ext uri="{BB962C8B-B14F-4D97-AF65-F5344CB8AC3E}">
        <p14:creationId xmlns:p14="http://schemas.microsoft.com/office/powerpoint/2010/main" val="3836304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E2DA2F-10D9-42B1-A19D-A0FAF78EFE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CAD920-17EC-4D4E-A5A2-D3B6050601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896D78-FEFC-453A-B0A5-0C722EC1F8C9}"/>
              </a:ext>
            </a:extLst>
          </p:cNvPr>
          <p:cNvSpPr>
            <a:spLocks noGrp="1"/>
          </p:cNvSpPr>
          <p:nvPr>
            <p:ph type="dt" sz="half" idx="10"/>
          </p:nvPr>
        </p:nvSpPr>
        <p:spPr/>
        <p:txBody>
          <a:bodyPr/>
          <a:lstStyle/>
          <a:p>
            <a:fld id="{66D93645-ACAA-4D48-A442-7EE5BC8AE851}" type="datetime1">
              <a:rPr lang="en-US" smtClean="0"/>
              <a:t>1/5/2022</a:t>
            </a:fld>
            <a:endParaRPr lang="en-US"/>
          </a:p>
        </p:txBody>
      </p:sp>
      <p:sp>
        <p:nvSpPr>
          <p:cNvPr id="5" name="Footer Placeholder 4">
            <a:extLst>
              <a:ext uri="{FF2B5EF4-FFF2-40B4-BE49-F238E27FC236}">
                <a16:creationId xmlns:a16="http://schemas.microsoft.com/office/drawing/2014/main" id="{CAFB6C8A-1471-410C-A5A1-6D4D3F5CE6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EA70D4-4857-4B60-81DA-A00076D4F047}"/>
              </a:ext>
            </a:extLst>
          </p:cNvPr>
          <p:cNvSpPr>
            <a:spLocks noGrp="1"/>
          </p:cNvSpPr>
          <p:nvPr>
            <p:ph type="sldNum" sz="quarter" idx="12"/>
          </p:nvPr>
        </p:nvSpPr>
        <p:spPr/>
        <p:txBody>
          <a:bodyPr/>
          <a:lstStyle/>
          <a:p>
            <a:fld id="{2371584E-DACE-42B5-9445-098304F49447}" type="slidenum">
              <a:rPr lang="en-US" smtClean="0"/>
              <a:t>‹#›</a:t>
            </a:fld>
            <a:endParaRPr lang="en-US"/>
          </a:p>
        </p:txBody>
      </p:sp>
    </p:spTree>
    <p:extLst>
      <p:ext uri="{BB962C8B-B14F-4D97-AF65-F5344CB8AC3E}">
        <p14:creationId xmlns:p14="http://schemas.microsoft.com/office/powerpoint/2010/main" val="135184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16D07-24A4-46C7-BDFC-40BBE19BA8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AD704F-32F3-4A12-A8C0-580A65105A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6B2F67-3361-4E8B-B533-2BD24A277BD2}"/>
              </a:ext>
            </a:extLst>
          </p:cNvPr>
          <p:cNvSpPr>
            <a:spLocks noGrp="1"/>
          </p:cNvSpPr>
          <p:nvPr>
            <p:ph type="dt" sz="half" idx="10"/>
          </p:nvPr>
        </p:nvSpPr>
        <p:spPr/>
        <p:txBody>
          <a:bodyPr/>
          <a:lstStyle/>
          <a:p>
            <a:fld id="{D7EE3F9C-36CF-4391-BE2E-44A9CD39227D}" type="datetime1">
              <a:rPr lang="en-US" smtClean="0"/>
              <a:t>1/5/2022</a:t>
            </a:fld>
            <a:endParaRPr lang="en-US"/>
          </a:p>
        </p:txBody>
      </p:sp>
      <p:sp>
        <p:nvSpPr>
          <p:cNvPr id="5" name="Footer Placeholder 4">
            <a:extLst>
              <a:ext uri="{FF2B5EF4-FFF2-40B4-BE49-F238E27FC236}">
                <a16:creationId xmlns:a16="http://schemas.microsoft.com/office/drawing/2014/main" id="{567D71F8-53DB-4B3F-A590-8A523395E9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7B7AC0-9D2D-4F9A-885D-7F2A3AAE124B}"/>
              </a:ext>
            </a:extLst>
          </p:cNvPr>
          <p:cNvSpPr>
            <a:spLocks noGrp="1"/>
          </p:cNvSpPr>
          <p:nvPr>
            <p:ph type="sldNum" sz="quarter" idx="12"/>
          </p:nvPr>
        </p:nvSpPr>
        <p:spPr/>
        <p:txBody>
          <a:bodyPr/>
          <a:lstStyle/>
          <a:p>
            <a:fld id="{2371584E-DACE-42B5-9445-098304F49447}" type="slidenum">
              <a:rPr lang="en-US" smtClean="0"/>
              <a:t>‹#›</a:t>
            </a:fld>
            <a:endParaRPr lang="en-US"/>
          </a:p>
        </p:txBody>
      </p:sp>
    </p:spTree>
    <p:extLst>
      <p:ext uri="{BB962C8B-B14F-4D97-AF65-F5344CB8AC3E}">
        <p14:creationId xmlns:p14="http://schemas.microsoft.com/office/powerpoint/2010/main" val="4124610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56EE5-0DD2-475B-8CD1-762D917C3B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9B8FE1-EB57-411A-9ECA-8B9F0BF3EA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89FBB8-4564-48F5-8CD8-37BFB5E99359}"/>
              </a:ext>
            </a:extLst>
          </p:cNvPr>
          <p:cNvSpPr>
            <a:spLocks noGrp="1"/>
          </p:cNvSpPr>
          <p:nvPr>
            <p:ph type="dt" sz="half" idx="10"/>
          </p:nvPr>
        </p:nvSpPr>
        <p:spPr/>
        <p:txBody>
          <a:bodyPr/>
          <a:lstStyle/>
          <a:p>
            <a:fld id="{B2365C5F-284A-444E-A73C-1C62C30F3EDE}" type="datetime1">
              <a:rPr lang="en-US" smtClean="0"/>
              <a:t>1/5/2022</a:t>
            </a:fld>
            <a:endParaRPr lang="en-US"/>
          </a:p>
        </p:txBody>
      </p:sp>
      <p:sp>
        <p:nvSpPr>
          <p:cNvPr id="5" name="Footer Placeholder 4">
            <a:extLst>
              <a:ext uri="{FF2B5EF4-FFF2-40B4-BE49-F238E27FC236}">
                <a16:creationId xmlns:a16="http://schemas.microsoft.com/office/drawing/2014/main" id="{763DBF49-F2FD-4E2C-A796-B8ACCF357C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907B1-6A9E-44F6-903D-59DAE4A0A808}"/>
              </a:ext>
            </a:extLst>
          </p:cNvPr>
          <p:cNvSpPr>
            <a:spLocks noGrp="1"/>
          </p:cNvSpPr>
          <p:nvPr>
            <p:ph type="sldNum" sz="quarter" idx="12"/>
          </p:nvPr>
        </p:nvSpPr>
        <p:spPr/>
        <p:txBody>
          <a:bodyPr/>
          <a:lstStyle/>
          <a:p>
            <a:fld id="{2371584E-DACE-42B5-9445-098304F49447}" type="slidenum">
              <a:rPr lang="en-US" smtClean="0"/>
              <a:t>‹#›</a:t>
            </a:fld>
            <a:endParaRPr lang="en-US"/>
          </a:p>
        </p:txBody>
      </p:sp>
    </p:spTree>
    <p:extLst>
      <p:ext uri="{BB962C8B-B14F-4D97-AF65-F5344CB8AC3E}">
        <p14:creationId xmlns:p14="http://schemas.microsoft.com/office/powerpoint/2010/main" val="2428058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84053-5D70-4BBC-A2A2-830574FDB8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205EE6-00D9-4FB3-B70B-7D902840B9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46AB10-8915-4C69-A88B-7B1B1797F1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3A98B2-2D83-4532-9AB4-16266A124845}"/>
              </a:ext>
            </a:extLst>
          </p:cNvPr>
          <p:cNvSpPr>
            <a:spLocks noGrp="1"/>
          </p:cNvSpPr>
          <p:nvPr>
            <p:ph type="dt" sz="half" idx="10"/>
          </p:nvPr>
        </p:nvSpPr>
        <p:spPr/>
        <p:txBody>
          <a:bodyPr/>
          <a:lstStyle/>
          <a:p>
            <a:fld id="{92D34F5C-733D-4BE3-80AF-2C66D49DC3EE}" type="datetime1">
              <a:rPr lang="en-US" smtClean="0"/>
              <a:t>1/5/2022</a:t>
            </a:fld>
            <a:endParaRPr lang="en-US"/>
          </a:p>
        </p:txBody>
      </p:sp>
      <p:sp>
        <p:nvSpPr>
          <p:cNvPr id="6" name="Footer Placeholder 5">
            <a:extLst>
              <a:ext uri="{FF2B5EF4-FFF2-40B4-BE49-F238E27FC236}">
                <a16:creationId xmlns:a16="http://schemas.microsoft.com/office/drawing/2014/main" id="{476E0A7A-0887-4114-B937-C576BECD3A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DB0693-B13C-47C1-B7ED-C320EE6DFAAB}"/>
              </a:ext>
            </a:extLst>
          </p:cNvPr>
          <p:cNvSpPr>
            <a:spLocks noGrp="1"/>
          </p:cNvSpPr>
          <p:nvPr>
            <p:ph type="sldNum" sz="quarter" idx="12"/>
          </p:nvPr>
        </p:nvSpPr>
        <p:spPr/>
        <p:txBody>
          <a:bodyPr/>
          <a:lstStyle/>
          <a:p>
            <a:fld id="{2371584E-DACE-42B5-9445-098304F49447}" type="slidenum">
              <a:rPr lang="en-US" smtClean="0"/>
              <a:t>‹#›</a:t>
            </a:fld>
            <a:endParaRPr lang="en-US"/>
          </a:p>
        </p:txBody>
      </p:sp>
    </p:spTree>
    <p:extLst>
      <p:ext uri="{BB962C8B-B14F-4D97-AF65-F5344CB8AC3E}">
        <p14:creationId xmlns:p14="http://schemas.microsoft.com/office/powerpoint/2010/main" val="1945659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E9DAC-B822-43FE-9B35-68CEB8E1A9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ACC425-582F-4BE6-8E06-81E6033DEF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17D031-5B9F-44C3-A7D3-91727AD272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9C70BB-04FC-4338-9B16-59B3E74A55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62BAB4-6D24-40A4-A813-D3EBD3EC74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06BDEF-1ABB-47CF-B05D-9ED62522AD41}"/>
              </a:ext>
            </a:extLst>
          </p:cNvPr>
          <p:cNvSpPr>
            <a:spLocks noGrp="1"/>
          </p:cNvSpPr>
          <p:nvPr>
            <p:ph type="dt" sz="half" idx="10"/>
          </p:nvPr>
        </p:nvSpPr>
        <p:spPr/>
        <p:txBody>
          <a:bodyPr/>
          <a:lstStyle/>
          <a:p>
            <a:fld id="{29C4D6D9-B171-4C6E-A745-8F3445ACF7CF}" type="datetime1">
              <a:rPr lang="en-US" smtClean="0"/>
              <a:t>1/5/2022</a:t>
            </a:fld>
            <a:endParaRPr lang="en-US"/>
          </a:p>
        </p:txBody>
      </p:sp>
      <p:sp>
        <p:nvSpPr>
          <p:cNvPr id="8" name="Footer Placeholder 7">
            <a:extLst>
              <a:ext uri="{FF2B5EF4-FFF2-40B4-BE49-F238E27FC236}">
                <a16:creationId xmlns:a16="http://schemas.microsoft.com/office/drawing/2014/main" id="{C7775F11-29F4-406B-99A8-52CBC0F270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7B9A79-D345-4F48-9808-94062D5FAD2B}"/>
              </a:ext>
            </a:extLst>
          </p:cNvPr>
          <p:cNvSpPr>
            <a:spLocks noGrp="1"/>
          </p:cNvSpPr>
          <p:nvPr>
            <p:ph type="sldNum" sz="quarter" idx="12"/>
          </p:nvPr>
        </p:nvSpPr>
        <p:spPr/>
        <p:txBody>
          <a:bodyPr/>
          <a:lstStyle/>
          <a:p>
            <a:fld id="{2371584E-DACE-42B5-9445-098304F49447}" type="slidenum">
              <a:rPr lang="en-US" smtClean="0"/>
              <a:t>‹#›</a:t>
            </a:fld>
            <a:endParaRPr lang="en-US"/>
          </a:p>
        </p:txBody>
      </p:sp>
    </p:spTree>
    <p:extLst>
      <p:ext uri="{BB962C8B-B14F-4D97-AF65-F5344CB8AC3E}">
        <p14:creationId xmlns:p14="http://schemas.microsoft.com/office/powerpoint/2010/main" val="2266687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124B3-25CB-42CC-BFE1-8CDC60F085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044C1C-2DB4-4BCD-8847-892EB9BD2511}"/>
              </a:ext>
            </a:extLst>
          </p:cNvPr>
          <p:cNvSpPr>
            <a:spLocks noGrp="1"/>
          </p:cNvSpPr>
          <p:nvPr>
            <p:ph type="dt" sz="half" idx="10"/>
          </p:nvPr>
        </p:nvSpPr>
        <p:spPr/>
        <p:txBody>
          <a:bodyPr/>
          <a:lstStyle/>
          <a:p>
            <a:fld id="{157CA9CB-A2AD-4CF1-B8EA-C47489900D25}" type="datetime1">
              <a:rPr lang="en-US" smtClean="0"/>
              <a:t>1/5/2022</a:t>
            </a:fld>
            <a:endParaRPr lang="en-US"/>
          </a:p>
        </p:txBody>
      </p:sp>
      <p:sp>
        <p:nvSpPr>
          <p:cNvPr id="4" name="Footer Placeholder 3">
            <a:extLst>
              <a:ext uri="{FF2B5EF4-FFF2-40B4-BE49-F238E27FC236}">
                <a16:creationId xmlns:a16="http://schemas.microsoft.com/office/drawing/2014/main" id="{45ECBE18-2D14-4277-83B9-12A7CF8D21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966FF1-4D09-4AB1-B1F7-46A73E9332BA}"/>
              </a:ext>
            </a:extLst>
          </p:cNvPr>
          <p:cNvSpPr>
            <a:spLocks noGrp="1"/>
          </p:cNvSpPr>
          <p:nvPr>
            <p:ph type="sldNum" sz="quarter" idx="12"/>
          </p:nvPr>
        </p:nvSpPr>
        <p:spPr/>
        <p:txBody>
          <a:bodyPr/>
          <a:lstStyle/>
          <a:p>
            <a:fld id="{2371584E-DACE-42B5-9445-098304F49447}" type="slidenum">
              <a:rPr lang="en-US" smtClean="0"/>
              <a:t>‹#›</a:t>
            </a:fld>
            <a:endParaRPr lang="en-US"/>
          </a:p>
        </p:txBody>
      </p:sp>
    </p:spTree>
    <p:extLst>
      <p:ext uri="{BB962C8B-B14F-4D97-AF65-F5344CB8AC3E}">
        <p14:creationId xmlns:p14="http://schemas.microsoft.com/office/powerpoint/2010/main" val="1980816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A9E78A-13E7-44FD-AA53-029379A6766E}"/>
              </a:ext>
            </a:extLst>
          </p:cNvPr>
          <p:cNvSpPr>
            <a:spLocks noGrp="1"/>
          </p:cNvSpPr>
          <p:nvPr>
            <p:ph type="dt" sz="half" idx="10"/>
          </p:nvPr>
        </p:nvSpPr>
        <p:spPr/>
        <p:txBody>
          <a:bodyPr/>
          <a:lstStyle/>
          <a:p>
            <a:fld id="{65800BFA-96FA-45D0-B1F2-0878903E7011}" type="datetime1">
              <a:rPr lang="en-US" smtClean="0"/>
              <a:t>1/5/2022</a:t>
            </a:fld>
            <a:endParaRPr lang="en-US"/>
          </a:p>
        </p:txBody>
      </p:sp>
      <p:sp>
        <p:nvSpPr>
          <p:cNvPr id="3" name="Footer Placeholder 2">
            <a:extLst>
              <a:ext uri="{FF2B5EF4-FFF2-40B4-BE49-F238E27FC236}">
                <a16:creationId xmlns:a16="http://schemas.microsoft.com/office/drawing/2014/main" id="{E50193B8-3C9F-4593-87F9-D5A9E7E1FD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56A00E-78C9-48EF-BFA2-B654A30A5E41}"/>
              </a:ext>
            </a:extLst>
          </p:cNvPr>
          <p:cNvSpPr>
            <a:spLocks noGrp="1"/>
          </p:cNvSpPr>
          <p:nvPr>
            <p:ph type="sldNum" sz="quarter" idx="12"/>
          </p:nvPr>
        </p:nvSpPr>
        <p:spPr/>
        <p:txBody>
          <a:bodyPr/>
          <a:lstStyle/>
          <a:p>
            <a:fld id="{2371584E-DACE-42B5-9445-098304F49447}" type="slidenum">
              <a:rPr lang="en-US" smtClean="0"/>
              <a:t>‹#›</a:t>
            </a:fld>
            <a:endParaRPr lang="en-US"/>
          </a:p>
        </p:txBody>
      </p:sp>
    </p:spTree>
    <p:extLst>
      <p:ext uri="{BB962C8B-B14F-4D97-AF65-F5344CB8AC3E}">
        <p14:creationId xmlns:p14="http://schemas.microsoft.com/office/powerpoint/2010/main" val="554171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9F76C-764D-4A78-8D16-A405DB36BB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09B340-2D52-442C-BFB9-7B065A33F9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A55A60-0E54-49FD-9A2A-D27DC5D12D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EB63E0-BF60-4716-AE37-958ECFE10283}"/>
              </a:ext>
            </a:extLst>
          </p:cNvPr>
          <p:cNvSpPr>
            <a:spLocks noGrp="1"/>
          </p:cNvSpPr>
          <p:nvPr>
            <p:ph type="dt" sz="half" idx="10"/>
          </p:nvPr>
        </p:nvSpPr>
        <p:spPr/>
        <p:txBody>
          <a:bodyPr/>
          <a:lstStyle/>
          <a:p>
            <a:fld id="{4C8D5FC7-D999-4482-8D6B-9CAED99EF761}" type="datetime1">
              <a:rPr lang="en-US" smtClean="0"/>
              <a:t>1/5/2022</a:t>
            </a:fld>
            <a:endParaRPr lang="en-US"/>
          </a:p>
        </p:txBody>
      </p:sp>
      <p:sp>
        <p:nvSpPr>
          <p:cNvPr id="6" name="Footer Placeholder 5">
            <a:extLst>
              <a:ext uri="{FF2B5EF4-FFF2-40B4-BE49-F238E27FC236}">
                <a16:creationId xmlns:a16="http://schemas.microsoft.com/office/drawing/2014/main" id="{F879C196-4852-4DE2-B191-C2AB86AA5B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FBF725-5170-4A2F-A2F1-4D0EC562ED88}"/>
              </a:ext>
            </a:extLst>
          </p:cNvPr>
          <p:cNvSpPr>
            <a:spLocks noGrp="1"/>
          </p:cNvSpPr>
          <p:nvPr>
            <p:ph type="sldNum" sz="quarter" idx="12"/>
          </p:nvPr>
        </p:nvSpPr>
        <p:spPr/>
        <p:txBody>
          <a:bodyPr/>
          <a:lstStyle/>
          <a:p>
            <a:fld id="{2371584E-DACE-42B5-9445-098304F49447}" type="slidenum">
              <a:rPr lang="en-US" smtClean="0"/>
              <a:t>‹#›</a:t>
            </a:fld>
            <a:endParaRPr lang="en-US"/>
          </a:p>
        </p:txBody>
      </p:sp>
    </p:spTree>
    <p:extLst>
      <p:ext uri="{BB962C8B-B14F-4D97-AF65-F5344CB8AC3E}">
        <p14:creationId xmlns:p14="http://schemas.microsoft.com/office/powerpoint/2010/main" val="450665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E5F8-7A75-473C-9E4C-9616565D8A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C8823C-685D-4C90-9293-0C16ACF8E5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6A2FD0-0004-4850-BB14-1A5A11D111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09C64E-3CAC-4210-909E-7C836CDC155E}"/>
              </a:ext>
            </a:extLst>
          </p:cNvPr>
          <p:cNvSpPr>
            <a:spLocks noGrp="1"/>
          </p:cNvSpPr>
          <p:nvPr>
            <p:ph type="dt" sz="half" idx="10"/>
          </p:nvPr>
        </p:nvSpPr>
        <p:spPr/>
        <p:txBody>
          <a:bodyPr/>
          <a:lstStyle/>
          <a:p>
            <a:fld id="{98E58008-1C24-4D82-AA5B-4EC464EA8871}" type="datetime1">
              <a:rPr lang="en-US" smtClean="0"/>
              <a:t>1/5/2022</a:t>
            </a:fld>
            <a:endParaRPr lang="en-US"/>
          </a:p>
        </p:txBody>
      </p:sp>
      <p:sp>
        <p:nvSpPr>
          <p:cNvPr id="6" name="Footer Placeholder 5">
            <a:extLst>
              <a:ext uri="{FF2B5EF4-FFF2-40B4-BE49-F238E27FC236}">
                <a16:creationId xmlns:a16="http://schemas.microsoft.com/office/drawing/2014/main" id="{236C432E-5874-4E88-A57C-00AD9FDCB4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B97-B698-49DE-AE35-31805472C4A8}"/>
              </a:ext>
            </a:extLst>
          </p:cNvPr>
          <p:cNvSpPr>
            <a:spLocks noGrp="1"/>
          </p:cNvSpPr>
          <p:nvPr>
            <p:ph type="sldNum" sz="quarter" idx="12"/>
          </p:nvPr>
        </p:nvSpPr>
        <p:spPr/>
        <p:txBody>
          <a:bodyPr/>
          <a:lstStyle/>
          <a:p>
            <a:fld id="{2371584E-DACE-42B5-9445-098304F49447}" type="slidenum">
              <a:rPr lang="en-US" smtClean="0"/>
              <a:t>‹#›</a:t>
            </a:fld>
            <a:endParaRPr lang="en-US"/>
          </a:p>
        </p:txBody>
      </p:sp>
    </p:spTree>
    <p:extLst>
      <p:ext uri="{BB962C8B-B14F-4D97-AF65-F5344CB8AC3E}">
        <p14:creationId xmlns:p14="http://schemas.microsoft.com/office/powerpoint/2010/main" val="15434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523A4C-6FFC-4236-9E78-94C2DB5DB0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D87DB9-950A-4C00-AB9C-0AF47E61C9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FD2ED0-4771-403D-AE6D-F39987F49B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1130EC-1874-4F71-BD95-EC4317C73235}" type="datetime1">
              <a:rPr lang="en-US" smtClean="0"/>
              <a:t>1/5/2022</a:t>
            </a:fld>
            <a:endParaRPr lang="en-US"/>
          </a:p>
        </p:txBody>
      </p:sp>
      <p:sp>
        <p:nvSpPr>
          <p:cNvPr id="5" name="Footer Placeholder 4">
            <a:extLst>
              <a:ext uri="{FF2B5EF4-FFF2-40B4-BE49-F238E27FC236}">
                <a16:creationId xmlns:a16="http://schemas.microsoft.com/office/drawing/2014/main" id="{38E4D63D-D36C-489C-A732-A4EA27B0D2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C7311C-6A57-4928-A841-9306E3AAC8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71584E-DACE-42B5-9445-098304F49447}" type="slidenum">
              <a:rPr lang="en-US" smtClean="0"/>
              <a:t>‹#›</a:t>
            </a:fld>
            <a:endParaRPr lang="en-US"/>
          </a:p>
        </p:txBody>
      </p:sp>
    </p:spTree>
    <p:extLst>
      <p:ext uri="{BB962C8B-B14F-4D97-AF65-F5344CB8AC3E}">
        <p14:creationId xmlns:p14="http://schemas.microsoft.com/office/powerpoint/2010/main" val="3429286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oleObject" Target="file:///D:\MISC\Madhu%20Docs\PMI\CabSpotting_EDA.html" TargetMode="Externa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oleObject" Target="file:///D:\MISC\Madhu%20Docs\PMI\CabSpotting_EDA.html" TargetMode="External"/><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9.png"/><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file:///D:\MISC\Madhu%20Docs\PMI\CabSpotting_EDA.html" TargetMode="Externa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oleObject" Target="file:///D:\MISC\Madhu%20Docs\PMI\CabSpotting_EDA.html" TargetMode="Externa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png"/><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3" Type="http://schemas.openxmlformats.org/officeDocument/2006/relationships/oleObject" Target="file:///D:\MISC\Madhu%20Docs\PMI\CabSpotting_EDA.html" TargetMode="Externa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3" Type="http://schemas.openxmlformats.org/officeDocument/2006/relationships/oleObject" Target="file:///D:\MISC\Madhu%20Docs\PMI\CabSpotting_EDA.html" TargetMode="Externa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oleObject" Target="file:///D:\MISC\Madhu%20Docs\PMI\CabSpotting_EDA.html" TargetMode="External"/><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7.wmf"/><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5AD998-CA40-4C47-8EAF-2AE05D670152}"/>
              </a:ext>
            </a:extLst>
          </p:cNvPr>
          <p:cNvSpPr>
            <a:spLocks noGrp="1"/>
          </p:cNvSpPr>
          <p:nvPr>
            <p:ph type="ctrTitle"/>
          </p:nvPr>
        </p:nvSpPr>
        <p:spPr>
          <a:xfrm>
            <a:off x="1588816" y="2501988"/>
            <a:ext cx="9014349" cy="1064972"/>
          </a:xfrm>
        </p:spPr>
        <p:txBody>
          <a:bodyPr anchor="b">
            <a:normAutofit/>
          </a:bodyPr>
          <a:lstStyle/>
          <a:p>
            <a:r>
              <a:rPr lang="en-US" sz="4800" dirty="0">
                <a:solidFill>
                  <a:schemeClr val="accent1">
                    <a:lumMod val="75000"/>
                  </a:schemeClr>
                </a:solidFill>
              </a:rPr>
              <a:t>Data Science Assignment</a:t>
            </a:r>
          </a:p>
        </p:txBody>
      </p:sp>
      <p:sp>
        <p:nvSpPr>
          <p:cNvPr id="25" name="Rectangle 24">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0F1AD76-68AD-4D28-A453-EDBDBB6B1EA8}"/>
              </a:ext>
            </a:extLst>
          </p:cNvPr>
          <p:cNvSpPr>
            <a:spLocks noGrp="1"/>
          </p:cNvSpPr>
          <p:nvPr>
            <p:ph type="subTitle" idx="1"/>
          </p:nvPr>
        </p:nvSpPr>
        <p:spPr>
          <a:xfrm>
            <a:off x="1590549" y="4706218"/>
            <a:ext cx="8842070" cy="620182"/>
          </a:xfrm>
        </p:spPr>
        <p:txBody>
          <a:bodyPr anchor="ctr">
            <a:normAutofit fontScale="77500" lnSpcReduction="20000"/>
          </a:bodyPr>
          <a:lstStyle/>
          <a:p>
            <a:pPr algn="l"/>
            <a:r>
              <a:rPr lang="en-US" sz="3200" dirty="0">
                <a:solidFill>
                  <a:srgbClr val="FFFFFF"/>
                </a:solidFill>
                <a:latin typeface="+mj-lt"/>
              </a:rPr>
              <a:t>Co2 Emission Control / Cab Occupancy Prediction / Taxi Clustering</a:t>
            </a:r>
          </a:p>
        </p:txBody>
      </p:sp>
      <p:pic>
        <p:nvPicPr>
          <p:cNvPr id="5" name="Picture 4" descr="Logo, company name&#10;&#10;Description automatically generated">
            <a:extLst>
              <a:ext uri="{FF2B5EF4-FFF2-40B4-BE49-F238E27FC236}">
                <a16:creationId xmlns:a16="http://schemas.microsoft.com/office/drawing/2014/main" id="{E19F989D-E48B-4CAE-B9F2-AC53A31CF3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4279" y="-124967"/>
            <a:ext cx="3263425" cy="3072778"/>
          </a:xfrm>
          <a:prstGeom prst="rect">
            <a:avLst/>
          </a:prstGeom>
        </p:spPr>
      </p:pic>
      <p:sp>
        <p:nvSpPr>
          <p:cNvPr id="17" name="Subtitle 2">
            <a:extLst>
              <a:ext uri="{FF2B5EF4-FFF2-40B4-BE49-F238E27FC236}">
                <a16:creationId xmlns:a16="http://schemas.microsoft.com/office/drawing/2014/main" id="{880D238A-BBC2-49EF-BEA3-32C58257ECFE}"/>
              </a:ext>
            </a:extLst>
          </p:cNvPr>
          <p:cNvSpPr txBox="1">
            <a:spLocks/>
          </p:cNvSpPr>
          <p:nvPr/>
        </p:nvSpPr>
        <p:spPr>
          <a:xfrm>
            <a:off x="8331664" y="6271872"/>
            <a:ext cx="3669326" cy="61158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solidFill>
                  <a:srgbClr val="FFFFFF"/>
                </a:solidFill>
              </a:rPr>
              <a:t>Madhusudhanan Srinivasan</a:t>
            </a:r>
          </a:p>
        </p:txBody>
      </p:sp>
    </p:spTree>
    <p:extLst>
      <p:ext uri="{BB962C8B-B14F-4D97-AF65-F5344CB8AC3E}">
        <p14:creationId xmlns:p14="http://schemas.microsoft.com/office/powerpoint/2010/main" val="3285659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9F8B49-F677-49B5-887F-C56A5262708D}"/>
              </a:ext>
            </a:extLst>
          </p:cNvPr>
          <p:cNvSpPr>
            <a:spLocks noGrp="1"/>
          </p:cNvSpPr>
          <p:nvPr>
            <p:ph type="title"/>
          </p:nvPr>
        </p:nvSpPr>
        <p:spPr>
          <a:xfrm>
            <a:off x="179216" y="301690"/>
            <a:ext cx="11834593" cy="1033669"/>
          </a:xfrm>
        </p:spPr>
        <p:txBody>
          <a:bodyPr>
            <a:noAutofit/>
          </a:bodyPr>
          <a:lstStyle/>
          <a:p>
            <a:pPr algn="l"/>
            <a:r>
              <a:rPr lang="en-US" sz="4000" i="0" dirty="0">
                <a:solidFill>
                  <a:schemeClr val="bg1"/>
                </a:solidFill>
                <a:effectLst/>
              </a:rPr>
              <a:t>Case 2. To build a predictor for taxi drivers, predicting the next place a passenger will hail a cab …</a:t>
            </a:r>
          </a:p>
        </p:txBody>
      </p:sp>
      <p:sp>
        <p:nvSpPr>
          <p:cNvPr id="13" name="TextBox 12">
            <a:extLst>
              <a:ext uri="{FF2B5EF4-FFF2-40B4-BE49-F238E27FC236}">
                <a16:creationId xmlns:a16="http://schemas.microsoft.com/office/drawing/2014/main" id="{336F5D7C-CAB6-4762-97E6-475304C97B03}"/>
              </a:ext>
            </a:extLst>
          </p:cNvPr>
          <p:cNvSpPr txBox="1"/>
          <p:nvPr/>
        </p:nvSpPr>
        <p:spPr>
          <a:xfrm>
            <a:off x="-14507" y="1649886"/>
            <a:ext cx="7917507" cy="369332"/>
          </a:xfrm>
          <a:prstGeom prst="rect">
            <a:avLst/>
          </a:prstGeom>
          <a:noFill/>
        </p:spPr>
        <p:txBody>
          <a:bodyPr wrap="square">
            <a:spAutoFit/>
          </a:bodyPr>
          <a:lstStyle/>
          <a:p>
            <a:pPr algn="l"/>
            <a:r>
              <a:rPr lang="en-US" b="1" i="0" dirty="0">
                <a:solidFill>
                  <a:schemeClr val="accent1">
                    <a:lumMod val="75000"/>
                  </a:schemeClr>
                </a:solidFill>
                <a:effectLst/>
              </a:rPr>
              <a:t>Phase 1 - Model Evaluation (NN and GBM Models)</a:t>
            </a:r>
          </a:p>
        </p:txBody>
      </p:sp>
      <p:pic>
        <p:nvPicPr>
          <p:cNvPr id="15" name="Picture 14">
            <a:extLst>
              <a:ext uri="{FF2B5EF4-FFF2-40B4-BE49-F238E27FC236}">
                <a16:creationId xmlns:a16="http://schemas.microsoft.com/office/drawing/2014/main" id="{DFD2289F-CE52-4E03-915E-52BC6BF79900}"/>
              </a:ext>
            </a:extLst>
          </p:cNvPr>
          <p:cNvPicPr>
            <a:picLocks noChangeAspect="1"/>
          </p:cNvPicPr>
          <p:nvPr/>
        </p:nvPicPr>
        <p:blipFill>
          <a:blip r:embed="rId2"/>
          <a:stretch>
            <a:fillRect/>
          </a:stretch>
        </p:blipFill>
        <p:spPr>
          <a:xfrm>
            <a:off x="1" y="2141500"/>
            <a:ext cx="8229600" cy="2014403"/>
          </a:xfrm>
          <a:prstGeom prst="rect">
            <a:avLst/>
          </a:prstGeom>
        </p:spPr>
      </p:pic>
      <p:pic>
        <p:nvPicPr>
          <p:cNvPr id="21" name="Picture 20">
            <a:extLst>
              <a:ext uri="{FF2B5EF4-FFF2-40B4-BE49-F238E27FC236}">
                <a16:creationId xmlns:a16="http://schemas.microsoft.com/office/drawing/2014/main" id="{3DA185A8-E800-445C-9E4B-2D644E332478}"/>
              </a:ext>
            </a:extLst>
          </p:cNvPr>
          <p:cNvPicPr>
            <a:picLocks noChangeAspect="1"/>
          </p:cNvPicPr>
          <p:nvPr/>
        </p:nvPicPr>
        <p:blipFill>
          <a:blip r:embed="rId3"/>
          <a:stretch>
            <a:fillRect/>
          </a:stretch>
        </p:blipFill>
        <p:spPr>
          <a:xfrm>
            <a:off x="-14507" y="4155903"/>
            <a:ext cx="8229600" cy="1808803"/>
          </a:xfrm>
          <a:prstGeom prst="rect">
            <a:avLst/>
          </a:prstGeom>
        </p:spPr>
      </p:pic>
      <p:pic>
        <p:nvPicPr>
          <p:cNvPr id="25" name="Picture 24">
            <a:extLst>
              <a:ext uri="{FF2B5EF4-FFF2-40B4-BE49-F238E27FC236}">
                <a16:creationId xmlns:a16="http://schemas.microsoft.com/office/drawing/2014/main" id="{AE1E22BD-D9AD-451B-8263-973DF5D075E5}"/>
              </a:ext>
            </a:extLst>
          </p:cNvPr>
          <p:cNvPicPr>
            <a:picLocks noChangeAspect="1"/>
          </p:cNvPicPr>
          <p:nvPr/>
        </p:nvPicPr>
        <p:blipFill>
          <a:blip r:embed="rId4"/>
          <a:stretch>
            <a:fillRect/>
          </a:stretch>
        </p:blipFill>
        <p:spPr>
          <a:xfrm>
            <a:off x="179216" y="6095636"/>
            <a:ext cx="4648200" cy="657225"/>
          </a:xfrm>
          <a:prstGeom prst="rect">
            <a:avLst/>
          </a:prstGeom>
        </p:spPr>
      </p:pic>
      <p:sp>
        <p:nvSpPr>
          <p:cNvPr id="36" name="TextBox 35">
            <a:extLst>
              <a:ext uri="{FF2B5EF4-FFF2-40B4-BE49-F238E27FC236}">
                <a16:creationId xmlns:a16="http://schemas.microsoft.com/office/drawing/2014/main" id="{CA9F2B51-8532-4B56-8246-E32CA3B652A0}"/>
              </a:ext>
            </a:extLst>
          </p:cNvPr>
          <p:cNvSpPr txBox="1"/>
          <p:nvPr/>
        </p:nvSpPr>
        <p:spPr>
          <a:xfrm>
            <a:off x="8244108" y="2205843"/>
            <a:ext cx="3976904" cy="3970318"/>
          </a:xfrm>
          <a:prstGeom prst="rect">
            <a:avLst/>
          </a:prstGeom>
          <a:noFill/>
        </p:spPr>
        <p:txBody>
          <a:bodyPr wrap="square">
            <a:spAutoFit/>
          </a:bodyPr>
          <a:lstStyle/>
          <a:p>
            <a:pPr marL="285750" indent="-285750" algn="l">
              <a:buFont typeface="Arial" panose="020B0604020202020204" pitchFamily="34" charset="0"/>
              <a:buChar char="•"/>
            </a:pPr>
            <a:r>
              <a:rPr lang="en-US" sz="1400" b="0" i="0" dirty="0">
                <a:effectLst/>
              </a:rPr>
              <a:t>First column is exact route for  new_ictmuog taxi.</a:t>
            </a:r>
          </a:p>
          <a:p>
            <a:pPr marL="285750" indent="-285750" algn="l">
              <a:buFont typeface="Arial" panose="020B0604020202020204" pitchFamily="34" charset="0"/>
              <a:buChar char="•"/>
            </a:pPr>
            <a:r>
              <a:rPr lang="en-US" sz="1400" b="0" i="0" dirty="0">
                <a:effectLst/>
              </a:rPr>
              <a:t>Second column is predictions of models Neural Network and Gradient Boosting, respectively.</a:t>
            </a:r>
          </a:p>
          <a:p>
            <a:pPr marL="742950" lvl="1" indent="-285750">
              <a:buFont typeface="Arial" panose="020B0604020202020204" pitchFamily="34" charset="0"/>
              <a:buChar char="•"/>
            </a:pPr>
            <a:r>
              <a:rPr lang="en-US" sz="1400" b="0" i="0" dirty="0">
                <a:effectLst/>
              </a:rPr>
              <a:t>As you can see in plot GBM results are much better than Neural Network model.</a:t>
            </a:r>
          </a:p>
          <a:p>
            <a:pPr marL="742950" lvl="1" indent="-285750">
              <a:buFont typeface="Arial" panose="020B0604020202020204" pitchFamily="34" charset="0"/>
              <a:buChar char="•"/>
            </a:pPr>
            <a:r>
              <a:rPr lang="en-US" sz="1400" b="0" i="0" dirty="0">
                <a:effectLst/>
              </a:rPr>
              <a:t>Also, when we compare Mean Squared Error of NN and GBM's Longitude, Latitude models GBM models’ results are much better than NN model.</a:t>
            </a:r>
          </a:p>
          <a:p>
            <a:pPr algn="l"/>
            <a:r>
              <a:rPr lang="en-US" sz="1400" b="1" i="0" dirty="0">
                <a:effectLst/>
              </a:rPr>
              <a:t>Note</a:t>
            </a:r>
            <a:r>
              <a:rPr lang="en-US" sz="1400" b="0" i="0" dirty="0">
                <a:effectLst/>
              </a:rPr>
              <a:t>: The mean squared error tells you how close a regression line is to a set of points. It does this by taking the distances from the points to the regression line (these distances are the “errors”) and squaring them. The squaring is necessary to remove any negative signs. It also gives more weight to larger differences. It’s called the mean squared error as you’re finding the average of a set of errors.</a:t>
            </a:r>
          </a:p>
        </p:txBody>
      </p:sp>
      <p:sp>
        <p:nvSpPr>
          <p:cNvPr id="30" name="Slide Number Placeholder 29">
            <a:extLst>
              <a:ext uri="{FF2B5EF4-FFF2-40B4-BE49-F238E27FC236}">
                <a16:creationId xmlns:a16="http://schemas.microsoft.com/office/drawing/2014/main" id="{FE5EAA52-2FBF-4903-82F9-4AA8B1E52C28}"/>
              </a:ext>
            </a:extLst>
          </p:cNvPr>
          <p:cNvSpPr>
            <a:spLocks noGrp="1"/>
          </p:cNvSpPr>
          <p:nvPr>
            <p:ph type="sldNum" sz="quarter" idx="12"/>
          </p:nvPr>
        </p:nvSpPr>
        <p:spPr>
          <a:xfrm>
            <a:off x="11633979" y="6370416"/>
            <a:ext cx="535745" cy="428222"/>
          </a:xfrm>
        </p:spPr>
        <p:txBody>
          <a:bodyPr/>
          <a:lstStyle/>
          <a:p>
            <a:fld id="{2371584E-DACE-42B5-9445-098304F49447}" type="slidenum">
              <a:rPr lang="en-US" smtClean="0"/>
              <a:t>10</a:t>
            </a:fld>
            <a:endParaRPr lang="en-US"/>
          </a:p>
        </p:txBody>
      </p:sp>
    </p:spTree>
    <p:extLst>
      <p:ext uri="{BB962C8B-B14F-4D97-AF65-F5344CB8AC3E}">
        <p14:creationId xmlns:p14="http://schemas.microsoft.com/office/powerpoint/2010/main" val="472811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9F8B49-F677-49B5-887F-C56A5262708D}"/>
              </a:ext>
            </a:extLst>
          </p:cNvPr>
          <p:cNvSpPr>
            <a:spLocks noGrp="1"/>
          </p:cNvSpPr>
          <p:nvPr>
            <p:ph type="title"/>
          </p:nvPr>
        </p:nvSpPr>
        <p:spPr>
          <a:xfrm>
            <a:off x="179216" y="301690"/>
            <a:ext cx="11834593" cy="1033669"/>
          </a:xfrm>
        </p:spPr>
        <p:txBody>
          <a:bodyPr>
            <a:noAutofit/>
          </a:bodyPr>
          <a:lstStyle/>
          <a:p>
            <a:pPr algn="l"/>
            <a:r>
              <a:rPr lang="en-US" sz="4000" i="0" dirty="0">
                <a:solidFill>
                  <a:schemeClr val="bg1"/>
                </a:solidFill>
                <a:effectLst/>
              </a:rPr>
              <a:t>Case 2. To build a predictor for taxi drivers, predicting the next place a passenger will hail a cab …</a:t>
            </a:r>
          </a:p>
        </p:txBody>
      </p:sp>
      <p:sp>
        <p:nvSpPr>
          <p:cNvPr id="13" name="TextBox 12">
            <a:extLst>
              <a:ext uri="{FF2B5EF4-FFF2-40B4-BE49-F238E27FC236}">
                <a16:creationId xmlns:a16="http://schemas.microsoft.com/office/drawing/2014/main" id="{336F5D7C-CAB6-4762-97E6-475304C97B03}"/>
              </a:ext>
            </a:extLst>
          </p:cNvPr>
          <p:cNvSpPr txBox="1"/>
          <p:nvPr/>
        </p:nvSpPr>
        <p:spPr>
          <a:xfrm>
            <a:off x="27835" y="1597432"/>
            <a:ext cx="7917507" cy="369332"/>
          </a:xfrm>
          <a:prstGeom prst="rect">
            <a:avLst/>
          </a:prstGeom>
          <a:noFill/>
        </p:spPr>
        <p:txBody>
          <a:bodyPr wrap="square">
            <a:spAutoFit/>
          </a:bodyPr>
          <a:lstStyle/>
          <a:p>
            <a:r>
              <a:rPr lang="en-US" b="1" i="0" dirty="0">
                <a:solidFill>
                  <a:schemeClr val="accent1">
                    <a:lumMod val="75000"/>
                  </a:schemeClr>
                </a:solidFill>
                <a:effectLst/>
              </a:rPr>
              <a:t>Phase 2 - </a:t>
            </a:r>
            <a:r>
              <a:rPr lang="en-US" b="1" dirty="0">
                <a:solidFill>
                  <a:schemeClr val="accent1">
                    <a:lumMod val="75000"/>
                  </a:schemeClr>
                </a:solidFill>
              </a:rPr>
              <a:t>To predict the occupancy</a:t>
            </a:r>
          </a:p>
        </p:txBody>
      </p:sp>
      <p:sp>
        <p:nvSpPr>
          <p:cNvPr id="11" name="Content Placeholder 2">
            <a:extLst>
              <a:ext uri="{FF2B5EF4-FFF2-40B4-BE49-F238E27FC236}">
                <a16:creationId xmlns:a16="http://schemas.microsoft.com/office/drawing/2014/main" id="{16208ABE-B6C9-4062-B7F9-5F01E091AEA1}"/>
              </a:ext>
            </a:extLst>
          </p:cNvPr>
          <p:cNvSpPr>
            <a:spLocks noGrp="1"/>
          </p:cNvSpPr>
          <p:nvPr>
            <p:ph idx="1"/>
          </p:nvPr>
        </p:nvSpPr>
        <p:spPr>
          <a:xfrm>
            <a:off x="10401" y="2016711"/>
            <a:ext cx="2746867" cy="369332"/>
          </a:xfrm>
        </p:spPr>
        <p:txBody>
          <a:bodyPr>
            <a:normAutofit/>
          </a:bodyPr>
          <a:lstStyle/>
          <a:p>
            <a:pPr marL="0" indent="0">
              <a:buNone/>
            </a:pPr>
            <a:r>
              <a:rPr lang="en-US" sz="1600" b="1" i="0" dirty="0">
                <a:effectLst/>
              </a:rPr>
              <a:t>Models Built and Evaluated</a:t>
            </a:r>
          </a:p>
          <a:p>
            <a:pPr marL="0" indent="0">
              <a:buNone/>
            </a:pPr>
            <a:endParaRPr lang="en-US" sz="1600" b="1" dirty="0"/>
          </a:p>
        </p:txBody>
      </p:sp>
      <p:sp>
        <p:nvSpPr>
          <p:cNvPr id="17" name="Content Placeholder 2">
            <a:extLst>
              <a:ext uri="{FF2B5EF4-FFF2-40B4-BE49-F238E27FC236}">
                <a16:creationId xmlns:a16="http://schemas.microsoft.com/office/drawing/2014/main" id="{19A0B38F-F92F-4110-AC99-2A0E6BA53169}"/>
              </a:ext>
            </a:extLst>
          </p:cNvPr>
          <p:cNvSpPr txBox="1">
            <a:spLocks/>
          </p:cNvSpPr>
          <p:nvPr/>
        </p:nvSpPr>
        <p:spPr>
          <a:xfrm>
            <a:off x="10400" y="2386043"/>
            <a:ext cx="4350585" cy="4259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t>Model 1 : Random Forrest Model on Data Without Holiday Flag </a:t>
            </a:r>
          </a:p>
          <a:p>
            <a:pPr marL="0" indent="0">
              <a:buFont typeface="Arial" panose="020B0604020202020204" pitchFamily="34" charset="0"/>
              <a:buNone/>
            </a:pPr>
            <a:endParaRPr lang="en-US" sz="1600" b="1" dirty="0"/>
          </a:p>
        </p:txBody>
      </p:sp>
      <p:cxnSp>
        <p:nvCxnSpPr>
          <p:cNvPr id="22" name="Straight Connector 21">
            <a:extLst>
              <a:ext uri="{FF2B5EF4-FFF2-40B4-BE49-F238E27FC236}">
                <a16:creationId xmlns:a16="http://schemas.microsoft.com/office/drawing/2014/main" id="{24DD7D4A-4956-4DB8-8F1F-91D2A4962EAC}"/>
              </a:ext>
            </a:extLst>
          </p:cNvPr>
          <p:cNvCxnSpPr/>
          <p:nvPr/>
        </p:nvCxnSpPr>
        <p:spPr>
          <a:xfrm>
            <a:off x="4095889" y="2508516"/>
            <a:ext cx="0" cy="4267974"/>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A132EE1-7FFB-44AB-BE33-62D8CB8F4197}"/>
              </a:ext>
            </a:extLst>
          </p:cNvPr>
          <p:cNvPicPr>
            <a:picLocks noChangeAspect="1"/>
          </p:cNvPicPr>
          <p:nvPr/>
        </p:nvPicPr>
        <p:blipFill>
          <a:blip r:embed="rId2"/>
          <a:stretch>
            <a:fillRect/>
          </a:stretch>
        </p:blipFill>
        <p:spPr>
          <a:xfrm>
            <a:off x="94807" y="2883661"/>
            <a:ext cx="3914485" cy="581025"/>
          </a:xfrm>
          <a:prstGeom prst="rect">
            <a:avLst/>
          </a:prstGeom>
        </p:spPr>
      </p:pic>
      <p:pic>
        <p:nvPicPr>
          <p:cNvPr id="15" name="Picture 14">
            <a:extLst>
              <a:ext uri="{FF2B5EF4-FFF2-40B4-BE49-F238E27FC236}">
                <a16:creationId xmlns:a16="http://schemas.microsoft.com/office/drawing/2014/main" id="{14E3581A-7A1D-48B6-AD28-BC4D5B91DDE6}"/>
              </a:ext>
            </a:extLst>
          </p:cNvPr>
          <p:cNvPicPr>
            <a:picLocks noChangeAspect="1"/>
          </p:cNvPicPr>
          <p:nvPr/>
        </p:nvPicPr>
        <p:blipFill>
          <a:blip r:embed="rId3"/>
          <a:stretch>
            <a:fillRect/>
          </a:stretch>
        </p:blipFill>
        <p:spPr>
          <a:xfrm>
            <a:off x="48359" y="3495898"/>
            <a:ext cx="3960934" cy="571500"/>
          </a:xfrm>
          <a:prstGeom prst="rect">
            <a:avLst/>
          </a:prstGeom>
        </p:spPr>
      </p:pic>
      <p:pic>
        <p:nvPicPr>
          <p:cNvPr id="21" name="Picture 20">
            <a:extLst>
              <a:ext uri="{FF2B5EF4-FFF2-40B4-BE49-F238E27FC236}">
                <a16:creationId xmlns:a16="http://schemas.microsoft.com/office/drawing/2014/main" id="{50566D30-8960-4CB9-A5CA-4A5EDBF1DC22}"/>
              </a:ext>
            </a:extLst>
          </p:cNvPr>
          <p:cNvPicPr>
            <a:picLocks noChangeAspect="1"/>
          </p:cNvPicPr>
          <p:nvPr/>
        </p:nvPicPr>
        <p:blipFill>
          <a:blip r:embed="rId4"/>
          <a:stretch>
            <a:fillRect/>
          </a:stretch>
        </p:blipFill>
        <p:spPr>
          <a:xfrm>
            <a:off x="105142" y="4202991"/>
            <a:ext cx="3171825" cy="666750"/>
          </a:xfrm>
          <a:prstGeom prst="rect">
            <a:avLst/>
          </a:prstGeom>
        </p:spPr>
      </p:pic>
      <p:sp>
        <p:nvSpPr>
          <p:cNvPr id="32" name="Content Placeholder 2">
            <a:extLst>
              <a:ext uri="{FF2B5EF4-FFF2-40B4-BE49-F238E27FC236}">
                <a16:creationId xmlns:a16="http://schemas.microsoft.com/office/drawing/2014/main" id="{E73F2354-E5F6-4135-AAF3-61F44A6A7D38}"/>
              </a:ext>
            </a:extLst>
          </p:cNvPr>
          <p:cNvSpPr txBox="1">
            <a:spLocks/>
          </p:cNvSpPr>
          <p:nvPr/>
        </p:nvSpPr>
        <p:spPr>
          <a:xfrm>
            <a:off x="4192171" y="2451794"/>
            <a:ext cx="3636651" cy="624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t>Model 2 : Random Forrest Model on Data With Holiday Flag </a:t>
            </a:r>
          </a:p>
          <a:p>
            <a:pPr marL="0" indent="0">
              <a:buFont typeface="Arial" panose="020B0604020202020204" pitchFamily="34" charset="0"/>
              <a:buNone/>
            </a:pPr>
            <a:endParaRPr lang="en-US" sz="1600" b="1" dirty="0"/>
          </a:p>
        </p:txBody>
      </p:sp>
      <p:pic>
        <p:nvPicPr>
          <p:cNvPr id="25" name="Picture 24">
            <a:extLst>
              <a:ext uri="{FF2B5EF4-FFF2-40B4-BE49-F238E27FC236}">
                <a16:creationId xmlns:a16="http://schemas.microsoft.com/office/drawing/2014/main" id="{C96BAD52-3AC5-40F8-ACB0-4E7F1281C0C6}"/>
              </a:ext>
            </a:extLst>
          </p:cNvPr>
          <p:cNvPicPr>
            <a:picLocks noChangeAspect="1"/>
          </p:cNvPicPr>
          <p:nvPr/>
        </p:nvPicPr>
        <p:blipFill>
          <a:blip r:embed="rId5"/>
          <a:stretch>
            <a:fillRect/>
          </a:stretch>
        </p:blipFill>
        <p:spPr>
          <a:xfrm>
            <a:off x="4192170" y="3076714"/>
            <a:ext cx="4019255" cy="561975"/>
          </a:xfrm>
          <a:prstGeom prst="rect">
            <a:avLst/>
          </a:prstGeom>
        </p:spPr>
      </p:pic>
      <p:pic>
        <p:nvPicPr>
          <p:cNvPr id="30" name="Picture 29">
            <a:extLst>
              <a:ext uri="{FF2B5EF4-FFF2-40B4-BE49-F238E27FC236}">
                <a16:creationId xmlns:a16="http://schemas.microsoft.com/office/drawing/2014/main" id="{2A00F308-B1E2-4B99-A7F1-E7C7C9D341C6}"/>
              </a:ext>
            </a:extLst>
          </p:cNvPr>
          <p:cNvPicPr>
            <a:picLocks noChangeAspect="1"/>
          </p:cNvPicPr>
          <p:nvPr/>
        </p:nvPicPr>
        <p:blipFill>
          <a:blip r:embed="rId6"/>
          <a:stretch>
            <a:fillRect/>
          </a:stretch>
        </p:blipFill>
        <p:spPr>
          <a:xfrm>
            <a:off x="4192172" y="3675336"/>
            <a:ext cx="4011045" cy="581025"/>
          </a:xfrm>
          <a:prstGeom prst="rect">
            <a:avLst/>
          </a:prstGeom>
        </p:spPr>
      </p:pic>
      <p:pic>
        <p:nvPicPr>
          <p:cNvPr id="36" name="Picture 35">
            <a:extLst>
              <a:ext uri="{FF2B5EF4-FFF2-40B4-BE49-F238E27FC236}">
                <a16:creationId xmlns:a16="http://schemas.microsoft.com/office/drawing/2014/main" id="{03FB674B-96FE-437F-AC2E-41D5D803C3EE}"/>
              </a:ext>
            </a:extLst>
          </p:cNvPr>
          <p:cNvPicPr>
            <a:picLocks noChangeAspect="1"/>
          </p:cNvPicPr>
          <p:nvPr/>
        </p:nvPicPr>
        <p:blipFill>
          <a:blip r:embed="rId7"/>
          <a:stretch>
            <a:fillRect/>
          </a:stretch>
        </p:blipFill>
        <p:spPr>
          <a:xfrm>
            <a:off x="4224558" y="4350112"/>
            <a:ext cx="3571875" cy="619125"/>
          </a:xfrm>
          <a:prstGeom prst="rect">
            <a:avLst/>
          </a:prstGeom>
        </p:spPr>
      </p:pic>
      <p:pic>
        <p:nvPicPr>
          <p:cNvPr id="40" name="Picture 39">
            <a:extLst>
              <a:ext uri="{FF2B5EF4-FFF2-40B4-BE49-F238E27FC236}">
                <a16:creationId xmlns:a16="http://schemas.microsoft.com/office/drawing/2014/main" id="{7286DA93-53D6-4BFF-8F3F-492BF51CA4CB}"/>
              </a:ext>
            </a:extLst>
          </p:cNvPr>
          <p:cNvPicPr>
            <a:picLocks noChangeAspect="1"/>
          </p:cNvPicPr>
          <p:nvPr/>
        </p:nvPicPr>
        <p:blipFill>
          <a:blip r:embed="rId8"/>
          <a:stretch>
            <a:fillRect/>
          </a:stretch>
        </p:blipFill>
        <p:spPr>
          <a:xfrm>
            <a:off x="34801" y="4915429"/>
            <a:ext cx="3655777" cy="1936246"/>
          </a:xfrm>
          <a:prstGeom prst="rect">
            <a:avLst/>
          </a:prstGeom>
        </p:spPr>
      </p:pic>
      <p:pic>
        <p:nvPicPr>
          <p:cNvPr id="42" name="Picture 41">
            <a:extLst>
              <a:ext uri="{FF2B5EF4-FFF2-40B4-BE49-F238E27FC236}">
                <a16:creationId xmlns:a16="http://schemas.microsoft.com/office/drawing/2014/main" id="{D441DA40-1962-456A-A215-26425176DBE1}"/>
              </a:ext>
            </a:extLst>
          </p:cNvPr>
          <p:cNvPicPr>
            <a:picLocks noChangeAspect="1"/>
          </p:cNvPicPr>
          <p:nvPr/>
        </p:nvPicPr>
        <p:blipFill>
          <a:blip r:embed="rId9"/>
          <a:stretch>
            <a:fillRect/>
          </a:stretch>
        </p:blipFill>
        <p:spPr>
          <a:xfrm>
            <a:off x="4192170" y="4899257"/>
            <a:ext cx="3903941" cy="1956696"/>
          </a:xfrm>
          <a:prstGeom prst="rect">
            <a:avLst/>
          </a:prstGeom>
        </p:spPr>
      </p:pic>
      <p:cxnSp>
        <p:nvCxnSpPr>
          <p:cNvPr id="43" name="Straight Connector 42">
            <a:extLst>
              <a:ext uri="{FF2B5EF4-FFF2-40B4-BE49-F238E27FC236}">
                <a16:creationId xmlns:a16="http://schemas.microsoft.com/office/drawing/2014/main" id="{83CC489E-7FFC-439F-9AB8-6AFFBA7E5BF5}"/>
              </a:ext>
            </a:extLst>
          </p:cNvPr>
          <p:cNvCxnSpPr/>
          <p:nvPr/>
        </p:nvCxnSpPr>
        <p:spPr>
          <a:xfrm>
            <a:off x="8298025" y="2502066"/>
            <a:ext cx="0" cy="4267974"/>
          </a:xfrm>
          <a:prstGeom prst="line">
            <a:avLst/>
          </a:prstGeom>
        </p:spPr>
        <p:style>
          <a:lnRef idx="1">
            <a:schemeClr val="accent1"/>
          </a:lnRef>
          <a:fillRef idx="0">
            <a:schemeClr val="accent1"/>
          </a:fillRef>
          <a:effectRef idx="0">
            <a:schemeClr val="accent1"/>
          </a:effectRef>
          <a:fontRef idx="minor">
            <a:schemeClr val="tx1"/>
          </a:fontRef>
        </p:style>
      </p:cxnSp>
      <p:pic>
        <p:nvPicPr>
          <p:cNvPr id="45" name="Picture 44">
            <a:extLst>
              <a:ext uri="{FF2B5EF4-FFF2-40B4-BE49-F238E27FC236}">
                <a16:creationId xmlns:a16="http://schemas.microsoft.com/office/drawing/2014/main" id="{25E93A9C-18D2-4923-8D27-B713A35B08A4}"/>
              </a:ext>
            </a:extLst>
          </p:cNvPr>
          <p:cNvPicPr>
            <a:picLocks noChangeAspect="1"/>
          </p:cNvPicPr>
          <p:nvPr/>
        </p:nvPicPr>
        <p:blipFill>
          <a:blip r:embed="rId10"/>
          <a:stretch>
            <a:fillRect/>
          </a:stretch>
        </p:blipFill>
        <p:spPr>
          <a:xfrm>
            <a:off x="8405572" y="3063145"/>
            <a:ext cx="3691620" cy="953305"/>
          </a:xfrm>
          <a:prstGeom prst="rect">
            <a:avLst/>
          </a:prstGeom>
        </p:spPr>
      </p:pic>
      <p:sp>
        <p:nvSpPr>
          <p:cNvPr id="47" name="TextBox 46">
            <a:extLst>
              <a:ext uri="{FF2B5EF4-FFF2-40B4-BE49-F238E27FC236}">
                <a16:creationId xmlns:a16="http://schemas.microsoft.com/office/drawing/2014/main" id="{D8AE5ABD-F744-43B9-9F29-D67179E58E3A}"/>
              </a:ext>
            </a:extLst>
          </p:cNvPr>
          <p:cNvSpPr txBox="1"/>
          <p:nvPr/>
        </p:nvSpPr>
        <p:spPr>
          <a:xfrm>
            <a:off x="8855029" y="2500551"/>
            <a:ext cx="3011655" cy="338554"/>
          </a:xfrm>
          <a:prstGeom prst="rect">
            <a:avLst/>
          </a:prstGeom>
          <a:noFill/>
        </p:spPr>
        <p:txBody>
          <a:bodyPr wrap="square">
            <a:spAutoFit/>
          </a:bodyPr>
          <a:lstStyle/>
          <a:p>
            <a:pPr marL="0" indent="0">
              <a:buFont typeface="Arial" panose="020B0604020202020204" pitchFamily="34" charset="0"/>
              <a:buNone/>
            </a:pPr>
            <a:r>
              <a:rPr lang="en-US" sz="1600" b="1" dirty="0"/>
              <a:t>Model Comparison &amp; Selection</a:t>
            </a:r>
          </a:p>
        </p:txBody>
      </p:sp>
      <p:sp>
        <p:nvSpPr>
          <p:cNvPr id="49" name="TextBox 48">
            <a:extLst>
              <a:ext uri="{FF2B5EF4-FFF2-40B4-BE49-F238E27FC236}">
                <a16:creationId xmlns:a16="http://schemas.microsoft.com/office/drawing/2014/main" id="{C09D1D7D-ACE1-4454-89F7-5151D0E59AAB}"/>
              </a:ext>
            </a:extLst>
          </p:cNvPr>
          <p:cNvSpPr txBox="1"/>
          <p:nvPr/>
        </p:nvSpPr>
        <p:spPr>
          <a:xfrm>
            <a:off x="8384627" y="4256361"/>
            <a:ext cx="3712566" cy="2308324"/>
          </a:xfrm>
          <a:prstGeom prst="rect">
            <a:avLst/>
          </a:prstGeom>
          <a:noFill/>
        </p:spPr>
        <p:txBody>
          <a:bodyPr wrap="square">
            <a:spAutoFit/>
          </a:bodyPr>
          <a:lstStyle/>
          <a:p>
            <a:pPr marL="285750" indent="-285750">
              <a:buFont typeface="Arial" panose="020B0604020202020204" pitchFamily="34" charset="0"/>
              <a:buChar char="•"/>
            </a:pPr>
            <a:r>
              <a:rPr lang="en-US" sz="1600" b="0" i="0" dirty="0">
                <a:effectLst/>
              </a:rPr>
              <a:t>Result of Holiday Flag added models has % increase in F1 score and precision of predicting hailing a cab is increased by 1%. Therefore, we can use holiday flag for our model for better prediction.</a:t>
            </a:r>
          </a:p>
          <a:p>
            <a:pPr marL="285750" indent="-285750">
              <a:buFont typeface="Arial" panose="020B0604020202020204" pitchFamily="34" charset="0"/>
              <a:buChar char="•"/>
            </a:pPr>
            <a:r>
              <a:rPr lang="en-US" sz="1600" dirty="0"/>
              <a:t>Also, if we have other data like Weather Information, the predictions could be much better</a:t>
            </a:r>
          </a:p>
        </p:txBody>
      </p:sp>
      <p:sp>
        <p:nvSpPr>
          <p:cNvPr id="50" name="Slide Number Placeholder 49">
            <a:extLst>
              <a:ext uri="{FF2B5EF4-FFF2-40B4-BE49-F238E27FC236}">
                <a16:creationId xmlns:a16="http://schemas.microsoft.com/office/drawing/2014/main" id="{EE74EEFC-BA47-484D-B1B5-67EAAA0324B2}"/>
              </a:ext>
            </a:extLst>
          </p:cNvPr>
          <p:cNvSpPr>
            <a:spLocks noGrp="1"/>
          </p:cNvSpPr>
          <p:nvPr>
            <p:ph type="sldNum" sz="quarter" idx="12"/>
          </p:nvPr>
        </p:nvSpPr>
        <p:spPr>
          <a:xfrm>
            <a:off x="11605846" y="6356350"/>
            <a:ext cx="521677" cy="495325"/>
          </a:xfrm>
        </p:spPr>
        <p:txBody>
          <a:bodyPr/>
          <a:lstStyle/>
          <a:p>
            <a:fld id="{2371584E-DACE-42B5-9445-098304F49447}" type="slidenum">
              <a:rPr lang="en-US" smtClean="0"/>
              <a:t>11</a:t>
            </a:fld>
            <a:endParaRPr lang="en-US"/>
          </a:p>
        </p:txBody>
      </p:sp>
    </p:spTree>
    <p:extLst>
      <p:ext uri="{BB962C8B-B14F-4D97-AF65-F5344CB8AC3E}">
        <p14:creationId xmlns:p14="http://schemas.microsoft.com/office/powerpoint/2010/main" val="2016174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9F8B49-F677-49B5-887F-C56A5262708D}"/>
              </a:ext>
            </a:extLst>
          </p:cNvPr>
          <p:cNvSpPr>
            <a:spLocks noGrp="1"/>
          </p:cNvSpPr>
          <p:nvPr>
            <p:ph type="title"/>
          </p:nvPr>
        </p:nvSpPr>
        <p:spPr>
          <a:xfrm>
            <a:off x="81333" y="314526"/>
            <a:ext cx="11834593" cy="1033669"/>
          </a:xfrm>
        </p:spPr>
        <p:txBody>
          <a:bodyPr vert="horz" lIns="91440" tIns="45720" rIns="91440" bIns="45720" rtlCol="0" anchor="ctr">
            <a:noAutofit/>
          </a:bodyPr>
          <a:lstStyle/>
          <a:p>
            <a:r>
              <a:rPr lang="en-US" sz="4000" dirty="0">
                <a:solidFill>
                  <a:schemeClr val="bg1"/>
                </a:solidFill>
              </a:rPr>
              <a:t>Case 3 - Bonus Question - Clustering Taxi Cabs</a:t>
            </a:r>
          </a:p>
        </p:txBody>
      </p:sp>
      <p:graphicFrame>
        <p:nvGraphicFramePr>
          <p:cNvPr id="5" name="Object 4">
            <a:extLst>
              <a:ext uri="{FF2B5EF4-FFF2-40B4-BE49-F238E27FC236}">
                <a16:creationId xmlns:a16="http://schemas.microsoft.com/office/drawing/2014/main" id="{B0C38C9C-8E73-4A46-9953-4A55068F81DB}"/>
              </a:ext>
            </a:extLst>
          </p:cNvPr>
          <p:cNvGraphicFramePr>
            <a:graphicFrameLocks noChangeAspect="1"/>
          </p:cNvGraphicFramePr>
          <p:nvPr/>
        </p:nvGraphicFramePr>
        <p:xfrm>
          <a:off x="6081713" y="3413125"/>
          <a:ext cx="28575" cy="28575"/>
        </p:xfrm>
        <a:graphic>
          <a:graphicData uri="http://schemas.openxmlformats.org/presentationml/2006/ole">
            <mc:AlternateContent xmlns:mc="http://schemas.openxmlformats.org/markup-compatibility/2006">
              <mc:Choice xmlns:v="urn:schemas-microsoft-com:vml" Requires="v">
                <p:oleObj spid="_x0000_s9315" name="HTML Document" r:id="rId3" imgW="0" imgH="0" progId="htmlfile">
                  <p:link updateAutomatic="1"/>
                </p:oleObj>
              </mc:Choice>
              <mc:Fallback>
                <p:oleObj name="HTML Document" r:id="rId3" imgW="0" imgH="0" progId="htmlfile">
                  <p:link updateAutomatic="1"/>
                  <p:pic>
                    <p:nvPicPr>
                      <p:cNvPr id="5" name="Object 4">
                        <a:extLst>
                          <a:ext uri="{FF2B5EF4-FFF2-40B4-BE49-F238E27FC236}">
                            <a16:creationId xmlns:a16="http://schemas.microsoft.com/office/drawing/2014/main" id="{B0C38C9C-8E73-4A46-9953-4A55068F81DB}"/>
                          </a:ext>
                        </a:extLst>
                      </p:cNvPr>
                      <p:cNvPicPr/>
                      <p:nvPr/>
                    </p:nvPicPr>
                    <p:blipFill>
                      <a:blip r:embed="rId4"/>
                      <a:stretch>
                        <a:fillRect/>
                      </a:stretch>
                    </p:blipFill>
                    <p:spPr>
                      <a:xfrm>
                        <a:off x="6081713" y="3413125"/>
                        <a:ext cx="28575" cy="28575"/>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336F5D7C-CAB6-4762-97E6-475304C97B03}"/>
              </a:ext>
            </a:extLst>
          </p:cNvPr>
          <p:cNvSpPr txBox="1"/>
          <p:nvPr/>
        </p:nvSpPr>
        <p:spPr>
          <a:xfrm>
            <a:off x="-14506" y="1649885"/>
            <a:ext cx="2813538" cy="369332"/>
          </a:xfrm>
          <a:prstGeom prst="rect">
            <a:avLst/>
          </a:prstGeom>
          <a:noFill/>
        </p:spPr>
        <p:txBody>
          <a:bodyPr wrap="square">
            <a:spAutoFit/>
          </a:bodyPr>
          <a:lstStyle/>
          <a:p>
            <a:pPr algn="l"/>
            <a:r>
              <a:rPr lang="en-US" b="1" i="0" dirty="0">
                <a:solidFill>
                  <a:schemeClr val="accent1">
                    <a:lumMod val="75000"/>
                  </a:schemeClr>
                </a:solidFill>
                <a:effectLst/>
              </a:rPr>
              <a:t>Assumptions &amp; Approach</a:t>
            </a:r>
          </a:p>
        </p:txBody>
      </p:sp>
      <p:sp>
        <p:nvSpPr>
          <p:cNvPr id="17" name="TextBox 16">
            <a:extLst>
              <a:ext uri="{FF2B5EF4-FFF2-40B4-BE49-F238E27FC236}">
                <a16:creationId xmlns:a16="http://schemas.microsoft.com/office/drawing/2014/main" id="{9D497450-B412-41BB-A83A-EBADE4613B18}"/>
              </a:ext>
            </a:extLst>
          </p:cNvPr>
          <p:cNvSpPr txBox="1"/>
          <p:nvPr/>
        </p:nvSpPr>
        <p:spPr>
          <a:xfrm>
            <a:off x="0" y="2031995"/>
            <a:ext cx="12013809" cy="4524315"/>
          </a:xfrm>
          <a:prstGeom prst="rect">
            <a:avLst/>
          </a:prstGeom>
          <a:noFill/>
        </p:spPr>
        <p:txBody>
          <a:bodyPr wrap="square">
            <a:spAutoFit/>
          </a:bodyPr>
          <a:lstStyle/>
          <a:p>
            <a:pPr algn="l"/>
            <a:r>
              <a:rPr lang="en-US" b="0" i="0" dirty="0">
                <a:effectLst/>
              </a:rPr>
              <a:t>I apply two different methods to identify cluster of taxi cabs.</a:t>
            </a:r>
          </a:p>
          <a:p>
            <a:pPr algn="l"/>
            <a:endParaRPr lang="en-US" b="0" i="0" dirty="0">
              <a:effectLst/>
            </a:endParaRPr>
          </a:p>
          <a:p>
            <a:pPr marL="285750" indent="-285750" algn="l">
              <a:buFont typeface="Arial" panose="020B0604020202020204" pitchFamily="34" charset="0"/>
              <a:buChar char="•"/>
            </a:pPr>
            <a:r>
              <a:rPr lang="en-US" b="1" i="0" dirty="0">
                <a:effectLst/>
              </a:rPr>
              <a:t>First Approach:</a:t>
            </a:r>
          </a:p>
          <a:p>
            <a:pPr marL="742950" lvl="1" indent="-285750">
              <a:buFont typeface="Arial" panose="020B0604020202020204" pitchFamily="34" charset="0"/>
              <a:buChar char="•"/>
            </a:pPr>
            <a:r>
              <a:rPr lang="en-US" dirty="0"/>
              <a:t>U</a:t>
            </a:r>
            <a:r>
              <a:rPr lang="en-US" b="0" i="0" dirty="0">
                <a:effectLst/>
              </a:rPr>
              <a:t>sing </a:t>
            </a:r>
            <a:r>
              <a:rPr lang="en-US" b="1" i="0" dirty="0">
                <a:effectLst/>
              </a:rPr>
              <a:t>DBSCAN (Density-Based Spatial Clustering of Applications with Noise)</a:t>
            </a:r>
            <a:r>
              <a:rPr lang="en-US" b="0" i="0" dirty="0">
                <a:effectLst/>
              </a:rPr>
              <a:t> that is a popular unsupervised learning method utilized in model building and machine learning algorithms</a:t>
            </a:r>
          </a:p>
          <a:p>
            <a:pPr marL="1200150" lvl="2" indent="-285750">
              <a:buFont typeface="Arial" panose="020B0604020202020204" pitchFamily="34" charset="0"/>
              <a:buChar char="•"/>
            </a:pPr>
            <a:r>
              <a:rPr lang="en-US" b="0" i="0" dirty="0">
                <a:effectLst/>
              </a:rPr>
              <a:t>I subset 10% of the total data and divided into two in terms of occupancy flag</a:t>
            </a:r>
          </a:p>
          <a:p>
            <a:pPr marL="1200150" lvl="2" indent="-285750">
              <a:buFont typeface="Arial" panose="020B0604020202020204" pitchFamily="34" charset="0"/>
              <a:buChar char="•"/>
            </a:pPr>
            <a:r>
              <a:rPr lang="en-US" b="0" i="0" dirty="0">
                <a:effectLst/>
              </a:rPr>
              <a:t> I looked other cabs where they are driving in the past and where they will go after it</a:t>
            </a:r>
          </a:p>
          <a:p>
            <a:pPr marL="1200150" lvl="2" indent="-285750">
              <a:buFont typeface="Arial" panose="020B0604020202020204" pitchFamily="34" charset="0"/>
              <a:buChar char="•"/>
            </a:pPr>
            <a:r>
              <a:rPr lang="en-US" b="0" i="0" dirty="0">
                <a:effectLst/>
              </a:rPr>
              <a:t>By doing so, I clustered its cabs together based on similarity of behavior</a:t>
            </a:r>
          </a:p>
          <a:p>
            <a:pPr marL="1200150" lvl="2" indent="-285750">
              <a:buFont typeface="Arial" panose="020B0604020202020204" pitchFamily="34" charset="0"/>
              <a:buChar char="•"/>
            </a:pPr>
            <a:endParaRPr lang="en-US" b="0" i="0" dirty="0">
              <a:effectLst/>
            </a:endParaRPr>
          </a:p>
          <a:p>
            <a:pPr marL="285750" indent="-285750" algn="l">
              <a:buFont typeface="Arial" panose="020B0604020202020204" pitchFamily="34" charset="0"/>
              <a:buChar char="•"/>
            </a:pPr>
            <a:r>
              <a:rPr lang="en-US" b="1" i="0" dirty="0">
                <a:effectLst/>
              </a:rPr>
              <a:t>Second Approach</a:t>
            </a:r>
          </a:p>
          <a:p>
            <a:pPr marL="742950" lvl="1" indent="-285750">
              <a:buFont typeface="Arial" panose="020B0604020202020204" pitchFamily="34" charset="0"/>
              <a:buChar char="•"/>
            </a:pPr>
            <a:r>
              <a:rPr lang="en-US" dirty="0"/>
              <a:t>I</a:t>
            </a:r>
            <a:r>
              <a:rPr lang="en-US" b="0" i="0" dirty="0">
                <a:effectLst/>
              </a:rPr>
              <a:t>mplementing </a:t>
            </a:r>
            <a:r>
              <a:rPr lang="en-US" b="1" i="0" dirty="0">
                <a:effectLst/>
              </a:rPr>
              <a:t>RFM [Recency, Frequency, Monetary Value ] methodology</a:t>
            </a:r>
          </a:p>
          <a:p>
            <a:pPr marL="1200150" lvl="2" indent="-285750">
              <a:buFont typeface="Arial" panose="020B0604020202020204" pitchFamily="34" charset="0"/>
              <a:buChar char="•"/>
            </a:pPr>
            <a:r>
              <a:rPr lang="en-US" b="0" i="0" dirty="0">
                <a:effectLst/>
              </a:rPr>
              <a:t> I subset 10% of the total data and I found total miles per cab, total occupied miles per cab and average active minutes per day</a:t>
            </a:r>
          </a:p>
          <a:p>
            <a:pPr marL="1200150" lvl="2" indent="-285750">
              <a:buFont typeface="Arial" panose="020B0604020202020204" pitchFamily="34" charset="0"/>
              <a:buChar char="•"/>
            </a:pPr>
            <a:r>
              <a:rPr lang="en-US" b="0" i="0" dirty="0">
                <a:effectLst/>
              </a:rPr>
              <a:t>Using mindset of RFM, I split the data into 4 in terms of quantile</a:t>
            </a:r>
          </a:p>
          <a:p>
            <a:pPr marL="1200150" lvl="2" indent="-285750">
              <a:buFont typeface="Arial" panose="020B0604020202020204" pitchFamily="34" charset="0"/>
              <a:buChar char="•"/>
            </a:pPr>
            <a:r>
              <a:rPr lang="en-US" b="0" i="0" dirty="0">
                <a:effectLst/>
              </a:rPr>
              <a:t>Using this quantiles, I create 7 sample of segments</a:t>
            </a:r>
          </a:p>
          <a:p>
            <a:pPr marL="1200150" lvl="2" indent="-285750">
              <a:buFont typeface="Arial" panose="020B0604020202020204" pitchFamily="34" charset="0"/>
              <a:buChar char="•"/>
            </a:pPr>
            <a:r>
              <a:rPr lang="en-US" dirty="0"/>
              <a:t>Segments in slide 14</a:t>
            </a:r>
            <a:endParaRPr lang="en-US" b="0" i="0" dirty="0">
              <a:effectLst/>
            </a:endParaRPr>
          </a:p>
        </p:txBody>
      </p:sp>
      <p:sp>
        <p:nvSpPr>
          <p:cNvPr id="4" name="Slide Number Placeholder 3">
            <a:extLst>
              <a:ext uri="{FF2B5EF4-FFF2-40B4-BE49-F238E27FC236}">
                <a16:creationId xmlns:a16="http://schemas.microsoft.com/office/drawing/2014/main" id="{45461D87-7283-45EE-A945-88CBF87BC256}"/>
              </a:ext>
            </a:extLst>
          </p:cNvPr>
          <p:cNvSpPr>
            <a:spLocks noGrp="1"/>
          </p:cNvSpPr>
          <p:nvPr>
            <p:ph type="sldNum" sz="quarter" idx="12"/>
          </p:nvPr>
        </p:nvSpPr>
        <p:spPr>
          <a:xfrm>
            <a:off x="11690257" y="6356350"/>
            <a:ext cx="451338" cy="501650"/>
          </a:xfrm>
        </p:spPr>
        <p:txBody>
          <a:bodyPr/>
          <a:lstStyle/>
          <a:p>
            <a:fld id="{2371584E-DACE-42B5-9445-098304F49447}" type="slidenum">
              <a:rPr lang="en-US" smtClean="0"/>
              <a:t>12</a:t>
            </a:fld>
            <a:endParaRPr lang="en-US"/>
          </a:p>
        </p:txBody>
      </p:sp>
    </p:spTree>
    <p:extLst>
      <p:ext uri="{BB962C8B-B14F-4D97-AF65-F5344CB8AC3E}">
        <p14:creationId xmlns:p14="http://schemas.microsoft.com/office/powerpoint/2010/main" val="2546189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9F8B49-F677-49B5-887F-C56A5262708D}"/>
              </a:ext>
            </a:extLst>
          </p:cNvPr>
          <p:cNvSpPr>
            <a:spLocks noGrp="1"/>
          </p:cNvSpPr>
          <p:nvPr>
            <p:ph type="title"/>
          </p:nvPr>
        </p:nvSpPr>
        <p:spPr>
          <a:xfrm>
            <a:off x="53192" y="329803"/>
            <a:ext cx="11834593" cy="1033669"/>
          </a:xfrm>
        </p:spPr>
        <p:txBody>
          <a:bodyPr vert="horz" lIns="91440" tIns="45720" rIns="91440" bIns="45720" rtlCol="0" anchor="ctr">
            <a:noAutofit/>
          </a:bodyPr>
          <a:lstStyle/>
          <a:p>
            <a:r>
              <a:rPr lang="en-US" sz="4000" dirty="0">
                <a:solidFill>
                  <a:schemeClr val="bg1"/>
                </a:solidFill>
              </a:rPr>
              <a:t>Case 3 - Bonus Question - Clustering Taxi Cabs</a:t>
            </a:r>
          </a:p>
        </p:txBody>
      </p:sp>
      <p:graphicFrame>
        <p:nvGraphicFramePr>
          <p:cNvPr id="5" name="Object 4">
            <a:extLst>
              <a:ext uri="{FF2B5EF4-FFF2-40B4-BE49-F238E27FC236}">
                <a16:creationId xmlns:a16="http://schemas.microsoft.com/office/drawing/2014/main" id="{B0C38C9C-8E73-4A46-9953-4A55068F81DB}"/>
              </a:ext>
            </a:extLst>
          </p:cNvPr>
          <p:cNvGraphicFramePr>
            <a:graphicFrameLocks noChangeAspect="1"/>
          </p:cNvGraphicFramePr>
          <p:nvPr>
            <p:extLst>
              <p:ext uri="{D42A27DB-BD31-4B8C-83A1-F6EECF244321}">
                <p14:modId xmlns:p14="http://schemas.microsoft.com/office/powerpoint/2010/main" val="776655950"/>
              </p:ext>
            </p:extLst>
          </p:nvPr>
        </p:nvGraphicFramePr>
        <p:xfrm>
          <a:off x="6081713" y="3188042"/>
          <a:ext cx="28575" cy="28575"/>
        </p:xfrm>
        <a:graphic>
          <a:graphicData uri="http://schemas.openxmlformats.org/presentationml/2006/ole">
            <mc:AlternateContent xmlns:mc="http://schemas.openxmlformats.org/markup-compatibility/2006">
              <mc:Choice xmlns:v="urn:schemas-microsoft-com:vml" Requires="v">
                <p:oleObj spid="_x0000_s10332" name="HTML Document" r:id="rId3" imgW="0" imgH="0" progId="htmlfile">
                  <p:link updateAutomatic="1"/>
                </p:oleObj>
              </mc:Choice>
              <mc:Fallback>
                <p:oleObj name="HTML Document" r:id="rId3" imgW="0" imgH="0" progId="htmlfile">
                  <p:link updateAutomatic="1"/>
                  <p:pic>
                    <p:nvPicPr>
                      <p:cNvPr id="5" name="Object 4">
                        <a:extLst>
                          <a:ext uri="{FF2B5EF4-FFF2-40B4-BE49-F238E27FC236}">
                            <a16:creationId xmlns:a16="http://schemas.microsoft.com/office/drawing/2014/main" id="{B0C38C9C-8E73-4A46-9953-4A55068F81DB}"/>
                          </a:ext>
                        </a:extLst>
                      </p:cNvPr>
                      <p:cNvPicPr/>
                      <p:nvPr/>
                    </p:nvPicPr>
                    <p:blipFill>
                      <a:blip r:embed="rId4"/>
                      <a:stretch>
                        <a:fillRect/>
                      </a:stretch>
                    </p:blipFill>
                    <p:spPr>
                      <a:xfrm>
                        <a:off x="6081713" y="3188042"/>
                        <a:ext cx="28575" cy="28575"/>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336F5D7C-CAB6-4762-97E6-475304C97B03}"/>
              </a:ext>
            </a:extLst>
          </p:cNvPr>
          <p:cNvSpPr txBox="1"/>
          <p:nvPr/>
        </p:nvSpPr>
        <p:spPr>
          <a:xfrm>
            <a:off x="-14506" y="1593613"/>
            <a:ext cx="2813538" cy="369332"/>
          </a:xfrm>
          <a:prstGeom prst="rect">
            <a:avLst/>
          </a:prstGeom>
          <a:noFill/>
        </p:spPr>
        <p:txBody>
          <a:bodyPr wrap="square">
            <a:spAutoFit/>
          </a:bodyPr>
          <a:lstStyle/>
          <a:p>
            <a:pPr algn="l"/>
            <a:r>
              <a:rPr lang="en-US" b="1" i="0" dirty="0">
                <a:solidFill>
                  <a:schemeClr val="accent1">
                    <a:lumMod val="75000"/>
                  </a:schemeClr>
                </a:solidFill>
                <a:effectLst/>
              </a:rPr>
              <a:t>Clustering  Results </a:t>
            </a:r>
          </a:p>
        </p:txBody>
      </p:sp>
      <p:sp>
        <p:nvSpPr>
          <p:cNvPr id="11" name="Content Placeholder 2">
            <a:extLst>
              <a:ext uri="{FF2B5EF4-FFF2-40B4-BE49-F238E27FC236}">
                <a16:creationId xmlns:a16="http://schemas.microsoft.com/office/drawing/2014/main" id="{56FC4AE8-3C3F-46BA-AD56-B5B6789B27CA}"/>
              </a:ext>
            </a:extLst>
          </p:cNvPr>
          <p:cNvSpPr>
            <a:spLocks noGrp="1"/>
          </p:cNvSpPr>
          <p:nvPr>
            <p:ph idx="1"/>
          </p:nvPr>
        </p:nvSpPr>
        <p:spPr>
          <a:xfrm>
            <a:off x="2608063" y="1870970"/>
            <a:ext cx="7221700" cy="515508"/>
          </a:xfrm>
        </p:spPr>
        <p:txBody>
          <a:bodyPr>
            <a:noAutofit/>
          </a:bodyPr>
          <a:lstStyle/>
          <a:p>
            <a:pPr marL="0" indent="0">
              <a:buNone/>
            </a:pPr>
            <a:r>
              <a:rPr lang="en-US" sz="1800" b="1" i="0" dirty="0">
                <a:effectLst/>
              </a:rPr>
              <a:t>DBSCAN </a:t>
            </a:r>
            <a:r>
              <a:rPr lang="en-US" sz="1800" b="1" dirty="0"/>
              <a:t>(Density-Based Spatial Clustering of Applications with Noise)</a:t>
            </a:r>
          </a:p>
        </p:txBody>
      </p:sp>
      <p:sp>
        <p:nvSpPr>
          <p:cNvPr id="15" name="Content Placeholder 2">
            <a:extLst>
              <a:ext uri="{FF2B5EF4-FFF2-40B4-BE49-F238E27FC236}">
                <a16:creationId xmlns:a16="http://schemas.microsoft.com/office/drawing/2014/main" id="{D68C7FE6-86C7-4DF0-953D-F29C420803E4}"/>
              </a:ext>
            </a:extLst>
          </p:cNvPr>
          <p:cNvSpPr txBox="1">
            <a:spLocks/>
          </p:cNvSpPr>
          <p:nvPr/>
        </p:nvSpPr>
        <p:spPr>
          <a:xfrm>
            <a:off x="1932034" y="2264179"/>
            <a:ext cx="1448973" cy="3693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t>Occupancy = 1</a:t>
            </a:r>
          </a:p>
          <a:p>
            <a:pPr marL="0" indent="0">
              <a:buFont typeface="Arial" panose="020B0604020202020204" pitchFamily="34" charset="0"/>
              <a:buNone/>
            </a:pPr>
            <a:endParaRPr lang="en-US" sz="1600" b="1" dirty="0"/>
          </a:p>
        </p:txBody>
      </p:sp>
      <p:sp>
        <p:nvSpPr>
          <p:cNvPr id="18" name="Content Placeholder 2">
            <a:extLst>
              <a:ext uri="{FF2B5EF4-FFF2-40B4-BE49-F238E27FC236}">
                <a16:creationId xmlns:a16="http://schemas.microsoft.com/office/drawing/2014/main" id="{71916AAE-15B3-4806-BC12-8D663B30E7B4}"/>
              </a:ext>
            </a:extLst>
          </p:cNvPr>
          <p:cNvSpPr txBox="1">
            <a:spLocks/>
          </p:cNvSpPr>
          <p:nvPr/>
        </p:nvSpPr>
        <p:spPr>
          <a:xfrm>
            <a:off x="8465196" y="2259910"/>
            <a:ext cx="1448973" cy="3693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t>Occupancy = 0</a:t>
            </a:r>
          </a:p>
          <a:p>
            <a:pPr marL="0" indent="0">
              <a:buFont typeface="Arial" panose="020B0604020202020204" pitchFamily="34" charset="0"/>
              <a:buNone/>
            </a:pPr>
            <a:endParaRPr lang="en-US" sz="1600" b="1" dirty="0"/>
          </a:p>
        </p:txBody>
      </p:sp>
      <p:pic>
        <p:nvPicPr>
          <p:cNvPr id="19" name="Picture 18">
            <a:extLst>
              <a:ext uri="{FF2B5EF4-FFF2-40B4-BE49-F238E27FC236}">
                <a16:creationId xmlns:a16="http://schemas.microsoft.com/office/drawing/2014/main" id="{75A12F0D-63A6-4F4C-B9B1-D088DDA41F4D}"/>
              </a:ext>
            </a:extLst>
          </p:cNvPr>
          <p:cNvPicPr>
            <a:picLocks noChangeAspect="1"/>
          </p:cNvPicPr>
          <p:nvPr/>
        </p:nvPicPr>
        <p:blipFill>
          <a:blip r:embed="rId5"/>
          <a:stretch>
            <a:fillRect/>
          </a:stretch>
        </p:blipFill>
        <p:spPr>
          <a:xfrm>
            <a:off x="51727" y="2717957"/>
            <a:ext cx="5519079" cy="962025"/>
          </a:xfrm>
          <a:prstGeom prst="rect">
            <a:avLst/>
          </a:prstGeom>
        </p:spPr>
      </p:pic>
      <p:pic>
        <p:nvPicPr>
          <p:cNvPr id="21" name="Picture 20">
            <a:extLst>
              <a:ext uri="{FF2B5EF4-FFF2-40B4-BE49-F238E27FC236}">
                <a16:creationId xmlns:a16="http://schemas.microsoft.com/office/drawing/2014/main" id="{F7131996-0C9E-4A5C-BD3F-A58168F0B0A8}"/>
              </a:ext>
            </a:extLst>
          </p:cNvPr>
          <p:cNvPicPr>
            <a:picLocks noChangeAspect="1"/>
          </p:cNvPicPr>
          <p:nvPr/>
        </p:nvPicPr>
        <p:blipFill>
          <a:blip r:embed="rId6"/>
          <a:stretch>
            <a:fillRect/>
          </a:stretch>
        </p:blipFill>
        <p:spPr>
          <a:xfrm>
            <a:off x="-1" y="3820739"/>
            <a:ext cx="6081713" cy="2743200"/>
          </a:xfrm>
          <a:prstGeom prst="rect">
            <a:avLst/>
          </a:prstGeom>
        </p:spPr>
      </p:pic>
      <p:pic>
        <p:nvPicPr>
          <p:cNvPr id="23" name="Picture 22">
            <a:extLst>
              <a:ext uri="{FF2B5EF4-FFF2-40B4-BE49-F238E27FC236}">
                <a16:creationId xmlns:a16="http://schemas.microsoft.com/office/drawing/2014/main" id="{1D20D6F9-9861-48F0-9051-CC4AF2721741}"/>
              </a:ext>
            </a:extLst>
          </p:cNvPr>
          <p:cNvPicPr>
            <a:picLocks noChangeAspect="1"/>
          </p:cNvPicPr>
          <p:nvPr/>
        </p:nvPicPr>
        <p:blipFill>
          <a:blip r:embed="rId7"/>
          <a:stretch>
            <a:fillRect/>
          </a:stretch>
        </p:blipFill>
        <p:spPr>
          <a:xfrm>
            <a:off x="6239094" y="2709815"/>
            <a:ext cx="5901179" cy="942975"/>
          </a:xfrm>
          <a:prstGeom prst="rect">
            <a:avLst/>
          </a:prstGeom>
        </p:spPr>
      </p:pic>
      <p:pic>
        <p:nvPicPr>
          <p:cNvPr id="25" name="Picture 24">
            <a:extLst>
              <a:ext uri="{FF2B5EF4-FFF2-40B4-BE49-F238E27FC236}">
                <a16:creationId xmlns:a16="http://schemas.microsoft.com/office/drawing/2014/main" id="{28E0635D-8849-423B-B748-5CED39E8AA1C}"/>
              </a:ext>
            </a:extLst>
          </p:cNvPr>
          <p:cNvPicPr>
            <a:picLocks noChangeAspect="1"/>
          </p:cNvPicPr>
          <p:nvPr/>
        </p:nvPicPr>
        <p:blipFill>
          <a:blip r:embed="rId8"/>
          <a:stretch>
            <a:fillRect/>
          </a:stretch>
        </p:blipFill>
        <p:spPr>
          <a:xfrm>
            <a:off x="6239094" y="3785802"/>
            <a:ext cx="5901179" cy="2695575"/>
          </a:xfrm>
          <a:prstGeom prst="rect">
            <a:avLst/>
          </a:prstGeom>
        </p:spPr>
      </p:pic>
      <p:cxnSp>
        <p:nvCxnSpPr>
          <p:cNvPr id="26" name="Straight Connector 25">
            <a:extLst>
              <a:ext uri="{FF2B5EF4-FFF2-40B4-BE49-F238E27FC236}">
                <a16:creationId xmlns:a16="http://schemas.microsoft.com/office/drawing/2014/main" id="{A458FC09-2DDC-4FA5-A323-53CC3BC8B190}"/>
              </a:ext>
            </a:extLst>
          </p:cNvPr>
          <p:cNvCxnSpPr/>
          <p:nvPr/>
        </p:nvCxnSpPr>
        <p:spPr>
          <a:xfrm>
            <a:off x="5906518" y="2213403"/>
            <a:ext cx="0" cy="4267974"/>
          </a:xfrm>
          <a:prstGeom prst="line">
            <a:avLst/>
          </a:prstGeom>
        </p:spPr>
        <p:style>
          <a:lnRef idx="1">
            <a:schemeClr val="accent1"/>
          </a:lnRef>
          <a:fillRef idx="0">
            <a:schemeClr val="accent1"/>
          </a:fillRef>
          <a:effectRef idx="0">
            <a:schemeClr val="accent1"/>
          </a:effectRef>
          <a:fontRef idx="minor">
            <a:schemeClr val="tx1"/>
          </a:fontRef>
        </p:style>
      </p:cxnSp>
      <p:sp>
        <p:nvSpPr>
          <p:cNvPr id="27" name="Slide Number Placeholder 26">
            <a:extLst>
              <a:ext uri="{FF2B5EF4-FFF2-40B4-BE49-F238E27FC236}">
                <a16:creationId xmlns:a16="http://schemas.microsoft.com/office/drawing/2014/main" id="{D8222C35-5D36-4414-A0A7-010514A5D0CA}"/>
              </a:ext>
            </a:extLst>
          </p:cNvPr>
          <p:cNvSpPr>
            <a:spLocks noGrp="1"/>
          </p:cNvSpPr>
          <p:nvPr>
            <p:ph type="sldNum" sz="quarter" idx="12"/>
          </p:nvPr>
        </p:nvSpPr>
        <p:spPr>
          <a:xfrm>
            <a:off x="11619913" y="6454824"/>
            <a:ext cx="535745" cy="501650"/>
          </a:xfrm>
        </p:spPr>
        <p:txBody>
          <a:bodyPr/>
          <a:lstStyle/>
          <a:p>
            <a:fld id="{2371584E-DACE-42B5-9445-098304F49447}" type="slidenum">
              <a:rPr lang="en-US" smtClean="0"/>
              <a:t>13</a:t>
            </a:fld>
            <a:endParaRPr lang="en-US" dirty="0"/>
          </a:p>
        </p:txBody>
      </p:sp>
    </p:spTree>
    <p:extLst>
      <p:ext uri="{BB962C8B-B14F-4D97-AF65-F5344CB8AC3E}">
        <p14:creationId xmlns:p14="http://schemas.microsoft.com/office/powerpoint/2010/main" val="2673258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9F8B49-F677-49B5-887F-C56A5262708D}"/>
              </a:ext>
            </a:extLst>
          </p:cNvPr>
          <p:cNvSpPr>
            <a:spLocks noGrp="1"/>
          </p:cNvSpPr>
          <p:nvPr>
            <p:ph type="title"/>
          </p:nvPr>
        </p:nvSpPr>
        <p:spPr>
          <a:xfrm>
            <a:off x="179216" y="301690"/>
            <a:ext cx="11834593" cy="1033669"/>
          </a:xfrm>
        </p:spPr>
        <p:txBody>
          <a:bodyPr vert="horz" lIns="91440" tIns="45720" rIns="91440" bIns="45720" rtlCol="0" anchor="ctr">
            <a:noAutofit/>
          </a:bodyPr>
          <a:lstStyle/>
          <a:p>
            <a:r>
              <a:rPr lang="en-US" sz="4000" dirty="0">
                <a:solidFill>
                  <a:schemeClr val="bg1"/>
                </a:solidFill>
              </a:rPr>
              <a:t>Case 3 - Bonus Question - Clustering Taxi Cabs</a:t>
            </a:r>
          </a:p>
        </p:txBody>
      </p:sp>
      <p:sp>
        <p:nvSpPr>
          <p:cNvPr id="13" name="TextBox 12">
            <a:extLst>
              <a:ext uri="{FF2B5EF4-FFF2-40B4-BE49-F238E27FC236}">
                <a16:creationId xmlns:a16="http://schemas.microsoft.com/office/drawing/2014/main" id="{336F5D7C-CAB6-4762-97E6-475304C97B03}"/>
              </a:ext>
            </a:extLst>
          </p:cNvPr>
          <p:cNvSpPr txBox="1"/>
          <p:nvPr/>
        </p:nvSpPr>
        <p:spPr>
          <a:xfrm>
            <a:off x="69902" y="1649885"/>
            <a:ext cx="2813538" cy="369332"/>
          </a:xfrm>
          <a:prstGeom prst="rect">
            <a:avLst/>
          </a:prstGeom>
          <a:noFill/>
        </p:spPr>
        <p:txBody>
          <a:bodyPr wrap="square">
            <a:spAutoFit/>
          </a:bodyPr>
          <a:lstStyle/>
          <a:p>
            <a:pPr algn="l"/>
            <a:r>
              <a:rPr lang="en-US" b="1" i="0" dirty="0">
                <a:solidFill>
                  <a:schemeClr val="accent1">
                    <a:lumMod val="75000"/>
                  </a:schemeClr>
                </a:solidFill>
                <a:effectLst/>
              </a:rPr>
              <a:t>Clustering  Results </a:t>
            </a:r>
          </a:p>
        </p:txBody>
      </p:sp>
      <p:sp>
        <p:nvSpPr>
          <p:cNvPr id="11" name="Content Placeholder 2">
            <a:extLst>
              <a:ext uri="{FF2B5EF4-FFF2-40B4-BE49-F238E27FC236}">
                <a16:creationId xmlns:a16="http://schemas.microsoft.com/office/drawing/2014/main" id="{56FC4AE8-3C3F-46BA-AD56-B5B6789B27CA}"/>
              </a:ext>
            </a:extLst>
          </p:cNvPr>
          <p:cNvSpPr>
            <a:spLocks noGrp="1"/>
          </p:cNvSpPr>
          <p:nvPr>
            <p:ph idx="1"/>
          </p:nvPr>
        </p:nvSpPr>
        <p:spPr>
          <a:xfrm>
            <a:off x="3496281" y="1805742"/>
            <a:ext cx="6099765" cy="369331"/>
          </a:xfrm>
        </p:spPr>
        <p:txBody>
          <a:bodyPr>
            <a:normAutofit/>
          </a:bodyPr>
          <a:lstStyle/>
          <a:p>
            <a:pPr marL="0" indent="0">
              <a:buNone/>
            </a:pPr>
            <a:r>
              <a:rPr lang="en-US" sz="1800" b="1" i="0" dirty="0">
                <a:effectLst/>
              </a:rPr>
              <a:t>RFM [Recency, Frequency, Monetary Value ] methodology</a:t>
            </a:r>
            <a:endParaRPr lang="en-US" sz="1800" b="1" dirty="0"/>
          </a:p>
        </p:txBody>
      </p:sp>
      <p:pic>
        <p:nvPicPr>
          <p:cNvPr id="4" name="Picture 3">
            <a:extLst>
              <a:ext uri="{FF2B5EF4-FFF2-40B4-BE49-F238E27FC236}">
                <a16:creationId xmlns:a16="http://schemas.microsoft.com/office/drawing/2014/main" id="{AF58AF69-C1D8-49EB-83FB-4F312DB8D67B}"/>
              </a:ext>
            </a:extLst>
          </p:cNvPr>
          <p:cNvPicPr>
            <a:picLocks noChangeAspect="1"/>
          </p:cNvPicPr>
          <p:nvPr/>
        </p:nvPicPr>
        <p:blipFill>
          <a:blip r:embed="rId2"/>
          <a:stretch>
            <a:fillRect/>
          </a:stretch>
        </p:blipFill>
        <p:spPr>
          <a:xfrm>
            <a:off x="7028325" y="2315189"/>
            <a:ext cx="5093773" cy="1113811"/>
          </a:xfrm>
          <a:prstGeom prst="rect">
            <a:avLst/>
          </a:prstGeom>
        </p:spPr>
      </p:pic>
      <p:sp>
        <p:nvSpPr>
          <p:cNvPr id="22" name="TextBox 21">
            <a:extLst>
              <a:ext uri="{FF2B5EF4-FFF2-40B4-BE49-F238E27FC236}">
                <a16:creationId xmlns:a16="http://schemas.microsoft.com/office/drawing/2014/main" id="{7FE65766-C5CD-4BCD-84FE-4E23E4A86752}"/>
              </a:ext>
            </a:extLst>
          </p:cNvPr>
          <p:cNvSpPr txBox="1"/>
          <p:nvPr/>
        </p:nvSpPr>
        <p:spPr>
          <a:xfrm>
            <a:off x="0" y="2443234"/>
            <a:ext cx="7341576" cy="4527662"/>
          </a:xfrm>
          <a:prstGeom prst="rect">
            <a:avLst/>
          </a:prstGeom>
          <a:noFill/>
        </p:spPr>
        <p:txBody>
          <a:bodyPr wrap="square">
            <a:spAutoFit/>
          </a:bodyPr>
          <a:lstStyle/>
          <a:p>
            <a:pPr marL="285750" indent="-285750" algn="l">
              <a:buFont typeface="Arial" panose="020B0604020202020204" pitchFamily="34" charset="0"/>
              <a:buChar char="•"/>
            </a:pPr>
            <a:r>
              <a:rPr lang="en-US" sz="1400" b="1" i="0" dirty="0">
                <a:effectLst/>
              </a:rPr>
              <a:t>Best Taxi Drivers: </a:t>
            </a:r>
            <a:r>
              <a:rPr lang="en-US" sz="1400" b="0" i="0" dirty="0">
                <a:effectLst/>
              </a:rPr>
              <a:t>Actively driving cab and working much more than other per day</a:t>
            </a:r>
          </a:p>
          <a:p>
            <a:pPr marL="742950" lvl="1" indent="-285750">
              <a:buFont typeface="Arial" panose="020B0604020202020204" pitchFamily="34" charset="0"/>
              <a:buChar char="•"/>
            </a:pPr>
            <a:r>
              <a:rPr lang="en-US" sz="1400" b="0" i="0" dirty="0">
                <a:effectLst/>
              </a:rPr>
              <a:t>(if mile coverage, mile coverage with passenger and active minutes per day are in the top %25)</a:t>
            </a:r>
          </a:p>
          <a:p>
            <a:pPr marL="285750" indent="-285750" algn="l">
              <a:buFont typeface="Arial" panose="020B0604020202020204" pitchFamily="34" charset="0"/>
              <a:buChar char="•"/>
            </a:pPr>
            <a:r>
              <a:rPr lang="en-US" sz="1400" b="1" i="0" dirty="0">
                <a:effectLst/>
              </a:rPr>
              <a:t>Globetrotter :</a:t>
            </a:r>
            <a:r>
              <a:rPr lang="en-US" sz="1400" b="0" i="0" dirty="0">
                <a:effectLst/>
              </a:rPr>
              <a:t> Actively driving cab</a:t>
            </a:r>
          </a:p>
          <a:p>
            <a:pPr marL="742950" lvl="1" indent="-285750">
              <a:buFont typeface="Arial" panose="020B0604020202020204" pitchFamily="34" charset="0"/>
              <a:buChar char="•"/>
            </a:pPr>
            <a:r>
              <a:rPr lang="en-US" sz="1400" b="0" i="0" dirty="0">
                <a:effectLst/>
              </a:rPr>
              <a:t>(if mile coverage is in the top %25)</a:t>
            </a:r>
          </a:p>
          <a:p>
            <a:pPr marL="285750" indent="-285750" algn="l">
              <a:buFont typeface="Arial" panose="020B0604020202020204" pitchFamily="34" charset="0"/>
              <a:buChar char="•"/>
            </a:pPr>
            <a:r>
              <a:rPr lang="en-US" sz="1400" b="1" i="0" dirty="0">
                <a:effectLst/>
              </a:rPr>
              <a:t>Most Occupied Taxi : </a:t>
            </a:r>
            <a:r>
              <a:rPr lang="en-US" sz="1400" b="0" i="0" dirty="0">
                <a:effectLst/>
              </a:rPr>
              <a:t>Actively driving cab with passenger</a:t>
            </a:r>
          </a:p>
          <a:p>
            <a:pPr marL="742950" lvl="1" indent="-285750">
              <a:buFont typeface="Arial" panose="020B0604020202020204" pitchFamily="34" charset="0"/>
              <a:buChar char="•"/>
            </a:pPr>
            <a:r>
              <a:rPr lang="en-US" sz="1400" b="0" i="0" dirty="0">
                <a:effectLst/>
              </a:rPr>
              <a:t>(if mile coverage with passenger is in the top %25)</a:t>
            </a:r>
          </a:p>
          <a:p>
            <a:pPr marL="285750" indent="-285750" algn="l">
              <a:buFont typeface="Arial" panose="020B0604020202020204" pitchFamily="34" charset="0"/>
              <a:buChar char="•"/>
            </a:pPr>
            <a:r>
              <a:rPr lang="en-US" sz="1400" b="1" i="0" dirty="0">
                <a:effectLst/>
              </a:rPr>
              <a:t>Most Active Taxi: </a:t>
            </a:r>
            <a:r>
              <a:rPr lang="en-US" sz="1400" b="0" i="0" dirty="0">
                <a:effectLst/>
              </a:rPr>
              <a:t>Working much more than other per day</a:t>
            </a:r>
          </a:p>
          <a:p>
            <a:pPr marL="742950" lvl="1" indent="-285750">
              <a:buFont typeface="Arial" panose="020B0604020202020204" pitchFamily="34" charset="0"/>
              <a:buChar char="•"/>
            </a:pPr>
            <a:r>
              <a:rPr lang="en-US" sz="1400" b="0" i="0" dirty="0">
                <a:effectLst/>
              </a:rPr>
              <a:t>(if active minutes per day is in the top %25)</a:t>
            </a:r>
          </a:p>
          <a:p>
            <a:pPr marL="285750" indent="-285750" algn="l">
              <a:buFont typeface="Arial" panose="020B0604020202020204" pitchFamily="34" charset="0"/>
              <a:buChar char="•"/>
            </a:pPr>
            <a:r>
              <a:rPr lang="en-US" sz="1400" b="1" i="0" dirty="0">
                <a:effectLst/>
              </a:rPr>
              <a:t>Fast and Vacant: </a:t>
            </a:r>
            <a:r>
              <a:rPr lang="en-US" sz="1400" b="0" i="0" dirty="0">
                <a:effectLst/>
              </a:rPr>
              <a:t>Actively driving more miles but less minutes per day. That means he/she drives fast with more vacant</a:t>
            </a:r>
          </a:p>
          <a:p>
            <a:pPr marL="742950" lvl="1" indent="-285750">
              <a:buFont typeface="Arial" panose="020B0604020202020204" pitchFamily="34" charset="0"/>
              <a:buChar char="•"/>
            </a:pPr>
            <a:r>
              <a:rPr lang="en-US" sz="1400" b="0" i="0" dirty="0">
                <a:effectLst/>
              </a:rPr>
              <a:t>(if mile coverage is in the top %25 and mile coverage with passenger and active minutes per day are in the bottom %25)</a:t>
            </a:r>
          </a:p>
          <a:p>
            <a:pPr marL="285750" indent="-285750" algn="l">
              <a:buFont typeface="Arial" panose="020B0604020202020204" pitchFamily="34" charset="0"/>
              <a:buChar char="•"/>
            </a:pPr>
            <a:r>
              <a:rPr lang="en-US" sz="1400" b="1" i="0" dirty="0">
                <a:effectLst/>
              </a:rPr>
              <a:t>Lucky Stand-by: </a:t>
            </a:r>
            <a:r>
              <a:rPr lang="en-US" sz="1400" b="0" i="0" dirty="0">
                <a:effectLst/>
              </a:rPr>
              <a:t>Driver is not driving without passenger, but he/she drive more than other in terms of mile coverage with passenger and active minutes per day.</a:t>
            </a:r>
          </a:p>
          <a:p>
            <a:pPr marL="742950" lvl="1" indent="-285750">
              <a:buFont typeface="Arial" panose="020B0604020202020204" pitchFamily="34" charset="0"/>
              <a:buChar char="•"/>
            </a:pPr>
            <a:r>
              <a:rPr lang="en-US" sz="1400" b="0" i="0" dirty="0">
                <a:effectLst/>
              </a:rPr>
              <a:t>(if mile coverage is in the bottom %25 and mile coverage with passenger and active minutes per day are in the top %25)</a:t>
            </a:r>
          </a:p>
          <a:p>
            <a:pPr marL="285750" indent="-285750" algn="l">
              <a:buFont typeface="Arial" panose="020B0604020202020204" pitchFamily="34" charset="0"/>
              <a:buChar char="•"/>
            </a:pPr>
            <a:r>
              <a:rPr lang="en-US" sz="1400" b="1" i="0" dirty="0">
                <a:effectLst/>
              </a:rPr>
              <a:t>Not Active Taxi Drivers: </a:t>
            </a:r>
            <a:r>
              <a:rPr lang="en-US" sz="1400" b="0" i="0" dirty="0">
                <a:effectLst/>
              </a:rPr>
              <a:t>Not actively driving cab and working much more than other per day</a:t>
            </a:r>
          </a:p>
          <a:p>
            <a:pPr marL="742950" lvl="1" indent="-285750">
              <a:buFont typeface="Arial" panose="020B0604020202020204" pitchFamily="34" charset="0"/>
              <a:buChar char="•"/>
            </a:pPr>
            <a:r>
              <a:rPr lang="en-US" sz="1400" b="0" i="0" dirty="0">
                <a:effectLst/>
              </a:rPr>
              <a:t>(if mile coverage, mile coverage with passenger and active minutes per day are in the bottom %25)</a:t>
            </a:r>
          </a:p>
        </p:txBody>
      </p:sp>
      <p:sp>
        <p:nvSpPr>
          <p:cNvPr id="24" name="TextBox 23">
            <a:extLst>
              <a:ext uri="{FF2B5EF4-FFF2-40B4-BE49-F238E27FC236}">
                <a16:creationId xmlns:a16="http://schemas.microsoft.com/office/drawing/2014/main" id="{C302355D-9167-4753-9020-0C92A9E77258}"/>
              </a:ext>
            </a:extLst>
          </p:cNvPr>
          <p:cNvSpPr txBox="1"/>
          <p:nvPr/>
        </p:nvSpPr>
        <p:spPr>
          <a:xfrm>
            <a:off x="69902" y="2061421"/>
            <a:ext cx="1961688" cy="338554"/>
          </a:xfrm>
          <a:prstGeom prst="rect">
            <a:avLst/>
          </a:prstGeom>
          <a:noFill/>
        </p:spPr>
        <p:txBody>
          <a:bodyPr wrap="square">
            <a:spAutoFit/>
          </a:bodyPr>
          <a:lstStyle/>
          <a:p>
            <a:r>
              <a:rPr lang="en-US" sz="1600" b="1" i="0" dirty="0">
                <a:effectLst/>
              </a:rPr>
              <a:t>Clusters Formed</a:t>
            </a:r>
            <a:endParaRPr lang="en-US" sz="1600" dirty="0"/>
          </a:p>
        </p:txBody>
      </p:sp>
      <p:pic>
        <p:nvPicPr>
          <p:cNvPr id="17" name="Picture 16">
            <a:extLst>
              <a:ext uri="{FF2B5EF4-FFF2-40B4-BE49-F238E27FC236}">
                <a16:creationId xmlns:a16="http://schemas.microsoft.com/office/drawing/2014/main" id="{69496829-297A-4EEC-A1DC-876E134731B3}"/>
              </a:ext>
            </a:extLst>
          </p:cNvPr>
          <p:cNvPicPr>
            <a:picLocks noChangeAspect="1"/>
          </p:cNvPicPr>
          <p:nvPr/>
        </p:nvPicPr>
        <p:blipFill>
          <a:blip r:embed="rId3"/>
          <a:stretch>
            <a:fillRect/>
          </a:stretch>
        </p:blipFill>
        <p:spPr>
          <a:xfrm>
            <a:off x="7229033" y="3778419"/>
            <a:ext cx="4893065" cy="2763057"/>
          </a:xfrm>
          <a:prstGeom prst="rect">
            <a:avLst/>
          </a:prstGeom>
        </p:spPr>
      </p:pic>
      <p:sp>
        <p:nvSpPr>
          <p:cNvPr id="20" name="Slide Number Placeholder 19">
            <a:extLst>
              <a:ext uri="{FF2B5EF4-FFF2-40B4-BE49-F238E27FC236}">
                <a16:creationId xmlns:a16="http://schemas.microsoft.com/office/drawing/2014/main" id="{240F956C-2F71-4D51-865B-A59B03FA7154}"/>
              </a:ext>
            </a:extLst>
          </p:cNvPr>
          <p:cNvSpPr>
            <a:spLocks noGrp="1"/>
          </p:cNvSpPr>
          <p:nvPr>
            <p:ph type="sldNum" sz="quarter" idx="12"/>
          </p:nvPr>
        </p:nvSpPr>
        <p:spPr>
          <a:xfrm>
            <a:off x="11662114" y="6356350"/>
            <a:ext cx="493542" cy="501650"/>
          </a:xfrm>
        </p:spPr>
        <p:txBody>
          <a:bodyPr/>
          <a:lstStyle/>
          <a:p>
            <a:fld id="{2371584E-DACE-42B5-9445-098304F49447}" type="slidenum">
              <a:rPr lang="en-US" smtClean="0"/>
              <a:t>14</a:t>
            </a:fld>
            <a:endParaRPr lang="en-US" dirty="0"/>
          </a:p>
        </p:txBody>
      </p:sp>
    </p:spTree>
    <p:extLst>
      <p:ext uri="{BB962C8B-B14F-4D97-AF65-F5344CB8AC3E}">
        <p14:creationId xmlns:p14="http://schemas.microsoft.com/office/powerpoint/2010/main" val="1553466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9F8B49-F677-49B5-887F-C56A5262708D}"/>
              </a:ext>
            </a:extLst>
          </p:cNvPr>
          <p:cNvSpPr>
            <a:spLocks noGrp="1"/>
          </p:cNvSpPr>
          <p:nvPr>
            <p:ph type="title"/>
          </p:nvPr>
        </p:nvSpPr>
        <p:spPr>
          <a:xfrm>
            <a:off x="178703" y="357961"/>
            <a:ext cx="11834593" cy="1033669"/>
          </a:xfrm>
        </p:spPr>
        <p:txBody>
          <a:bodyPr vert="horz" lIns="91440" tIns="45720" rIns="91440" bIns="45720" rtlCol="0" anchor="ctr">
            <a:noAutofit/>
          </a:bodyPr>
          <a:lstStyle/>
          <a:p>
            <a:r>
              <a:rPr lang="en-US" sz="4000" dirty="0">
                <a:solidFill>
                  <a:schemeClr val="bg1"/>
                </a:solidFill>
              </a:rPr>
              <a:t>Deployment Strategy</a:t>
            </a:r>
          </a:p>
        </p:txBody>
      </p:sp>
      <p:sp>
        <p:nvSpPr>
          <p:cNvPr id="18" name="Content Placeholder 2">
            <a:extLst>
              <a:ext uri="{FF2B5EF4-FFF2-40B4-BE49-F238E27FC236}">
                <a16:creationId xmlns:a16="http://schemas.microsoft.com/office/drawing/2014/main" id="{979D10BA-BF16-4146-8D6E-614D374C9BDB}"/>
              </a:ext>
            </a:extLst>
          </p:cNvPr>
          <p:cNvSpPr txBox="1">
            <a:spLocks/>
          </p:cNvSpPr>
          <p:nvPr/>
        </p:nvSpPr>
        <p:spPr>
          <a:xfrm>
            <a:off x="179216" y="1766164"/>
            <a:ext cx="2676526" cy="3439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solidFill>
                  <a:schemeClr val="accent1">
                    <a:lumMod val="75000"/>
                  </a:schemeClr>
                </a:solidFill>
              </a:rPr>
              <a:t>Models Deployment</a:t>
            </a:r>
          </a:p>
        </p:txBody>
      </p:sp>
      <p:sp>
        <p:nvSpPr>
          <p:cNvPr id="19" name="TextBox 18">
            <a:extLst>
              <a:ext uri="{FF2B5EF4-FFF2-40B4-BE49-F238E27FC236}">
                <a16:creationId xmlns:a16="http://schemas.microsoft.com/office/drawing/2014/main" id="{9D2C9A9E-6A2C-4B27-8324-A0103D055C39}"/>
              </a:ext>
            </a:extLst>
          </p:cNvPr>
          <p:cNvSpPr txBox="1"/>
          <p:nvPr/>
        </p:nvSpPr>
        <p:spPr>
          <a:xfrm>
            <a:off x="290653" y="2156433"/>
            <a:ext cx="11090110" cy="1077218"/>
          </a:xfrm>
          <a:prstGeom prst="rect">
            <a:avLst/>
          </a:prstGeom>
          <a:noFill/>
        </p:spPr>
        <p:txBody>
          <a:bodyPr wrap="square">
            <a:spAutoFit/>
          </a:bodyPr>
          <a:lstStyle/>
          <a:p>
            <a:pPr marL="285750" indent="-285750" algn="l">
              <a:buFont typeface="Arial" panose="020B0604020202020204" pitchFamily="34" charset="0"/>
              <a:buChar char="•"/>
            </a:pPr>
            <a:r>
              <a:rPr lang="en-US" sz="1600" b="0" i="0" dirty="0">
                <a:effectLst/>
              </a:rPr>
              <a:t>Model artifacts like the Encoders, Scalers and Model Object to be saved</a:t>
            </a:r>
          </a:p>
          <a:p>
            <a:pPr marL="285750" indent="-285750" algn="l">
              <a:buFont typeface="Arial" panose="020B0604020202020204" pitchFamily="34" charset="0"/>
              <a:buChar char="•"/>
            </a:pPr>
            <a:r>
              <a:rPr lang="en-US" sz="1600" dirty="0"/>
              <a:t>Complete pipeline to be deployed with separate containers for each steps like data collection, preparation, feature engineering, Model Training, Prediction, Monitoring and Retraining</a:t>
            </a:r>
          </a:p>
          <a:p>
            <a:pPr marL="285750" indent="-285750" algn="l">
              <a:buFont typeface="Arial" panose="020B0604020202020204" pitchFamily="34" charset="0"/>
              <a:buChar char="•"/>
            </a:pPr>
            <a:r>
              <a:rPr lang="en-US" sz="1600" dirty="0"/>
              <a:t>Jobs to be scheduled using ML Flow or Airflow</a:t>
            </a:r>
          </a:p>
        </p:txBody>
      </p:sp>
      <p:pic>
        <p:nvPicPr>
          <p:cNvPr id="7" name="Picture 6">
            <a:extLst>
              <a:ext uri="{FF2B5EF4-FFF2-40B4-BE49-F238E27FC236}">
                <a16:creationId xmlns:a16="http://schemas.microsoft.com/office/drawing/2014/main" id="{9590B8D9-E850-4694-8417-41FC53917E5E}"/>
              </a:ext>
            </a:extLst>
          </p:cNvPr>
          <p:cNvPicPr>
            <a:picLocks noChangeAspect="1"/>
          </p:cNvPicPr>
          <p:nvPr/>
        </p:nvPicPr>
        <p:blipFill>
          <a:blip r:embed="rId2"/>
          <a:stretch>
            <a:fillRect/>
          </a:stretch>
        </p:blipFill>
        <p:spPr>
          <a:xfrm>
            <a:off x="1420652" y="3254678"/>
            <a:ext cx="9350692" cy="3570260"/>
          </a:xfrm>
          <a:prstGeom prst="rect">
            <a:avLst/>
          </a:prstGeom>
        </p:spPr>
      </p:pic>
      <p:sp>
        <p:nvSpPr>
          <p:cNvPr id="9" name="Slide Number Placeholder 8">
            <a:extLst>
              <a:ext uri="{FF2B5EF4-FFF2-40B4-BE49-F238E27FC236}">
                <a16:creationId xmlns:a16="http://schemas.microsoft.com/office/drawing/2014/main" id="{BCA765B0-4482-475B-8859-7A87291809EF}"/>
              </a:ext>
            </a:extLst>
          </p:cNvPr>
          <p:cNvSpPr>
            <a:spLocks noGrp="1"/>
          </p:cNvSpPr>
          <p:nvPr>
            <p:ph type="sldNum" sz="quarter" idx="12"/>
          </p:nvPr>
        </p:nvSpPr>
        <p:spPr>
          <a:xfrm>
            <a:off x="11704321" y="6356350"/>
            <a:ext cx="423203" cy="468588"/>
          </a:xfrm>
        </p:spPr>
        <p:txBody>
          <a:bodyPr/>
          <a:lstStyle/>
          <a:p>
            <a:fld id="{2371584E-DACE-42B5-9445-098304F49447}" type="slidenum">
              <a:rPr lang="en-US" smtClean="0"/>
              <a:t>15</a:t>
            </a:fld>
            <a:endParaRPr lang="en-US" dirty="0"/>
          </a:p>
        </p:txBody>
      </p:sp>
    </p:spTree>
    <p:extLst>
      <p:ext uri="{BB962C8B-B14F-4D97-AF65-F5344CB8AC3E}">
        <p14:creationId xmlns:p14="http://schemas.microsoft.com/office/powerpoint/2010/main" val="1248825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5AD998-CA40-4C47-8EAF-2AE05D670152}"/>
              </a:ext>
            </a:extLst>
          </p:cNvPr>
          <p:cNvSpPr>
            <a:spLocks noGrp="1"/>
          </p:cNvSpPr>
          <p:nvPr>
            <p:ph type="ctrTitle"/>
          </p:nvPr>
        </p:nvSpPr>
        <p:spPr>
          <a:xfrm>
            <a:off x="1588816" y="2600464"/>
            <a:ext cx="9014349" cy="1064972"/>
          </a:xfrm>
        </p:spPr>
        <p:txBody>
          <a:bodyPr anchor="b">
            <a:normAutofit/>
          </a:bodyPr>
          <a:lstStyle/>
          <a:p>
            <a:r>
              <a:rPr lang="en-US" sz="4800" dirty="0">
                <a:solidFill>
                  <a:schemeClr val="accent1">
                    <a:lumMod val="75000"/>
                  </a:schemeClr>
                </a:solidFill>
              </a:rPr>
              <a:t>Thank You</a:t>
            </a:r>
          </a:p>
        </p:txBody>
      </p:sp>
      <p:sp>
        <p:nvSpPr>
          <p:cNvPr id="25" name="Rectangle 24">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go, company name&#10;&#10;Description automatically generated">
            <a:extLst>
              <a:ext uri="{FF2B5EF4-FFF2-40B4-BE49-F238E27FC236}">
                <a16:creationId xmlns:a16="http://schemas.microsoft.com/office/drawing/2014/main" id="{E19F989D-E48B-4CAE-B9F2-AC53A31CF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4279" y="-124967"/>
            <a:ext cx="3263425" cy="3072778"/>
          </a:xfrm>
          <a:prstGeom prst="rect">
            <a:avLst/>
          </a:prstGeom>
        </p:spPr>
      </p:pic>
      <p:sp>
        <p:nvSpPr>
          <p:cNvPr id="17" name="Subtitle 2">
            <a:extLst>
              <a:ext uri="{FF2B5EF4-FFF2-40B4-BE49-F238E27FC236}">
                <a16:creationId xmlns:a16="http://schemas.microsoft.com/office/drawing/2014/main" id="{880D238A-BBC2-49EF-BEA3-32C58257ECFE}"/>
              </a:ext>
            </a:extLst>
          </p:cNvPr>
          <p:cNvSpPr txBox="1">
            <a:spLocks/>
          </p:cNvSpPr>
          <p:nvPr/>
        </p:nvSpPr>
        <p:spPr>
          <a:xfrm>
            <a:off x="8331664" y="6271872"/>
            <a:ext cx="3669326" cy="61158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solidFill>
                  <a:srgbClr val="FFFFFF"/>
                </a:solidFill>
              </a:rPr>
              <a:t>Madhusudhanan Srinivasan</a:t>
            </a:r>
          </a:p>
        </p:txBody>
      </p:sp>
    </p:spTree>
    <p:extLst>
      <p:ext uri="{BB962C8B-B14F-4D97-AF65-F5344CB8AC3E}">
        <p14:creationId xmlns:p14="http://schemas.microsoft.com/office/powerpoint/2010/main" val="140581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9F8B49-F677-49B5-887F-C56A5262708D}"/>
              </a:ext>
            </a:extLst>
          </p:cNvPr>
          <p:cNvSpPr>
            <a:spLocks noGrp="1"/>
          </p:cNvSpPr>
          <p:nvPr>
            <p:ph type="title"/>
          </p:nvPr>
        </p:nvSpPr>
        <p:spPr>
          <a:xfrm>
            <a:off x="751953" y="322804"/>
            <a:ext cx="9895951" cy="1033669"/>
          </a:xfrm>
        </p:spPr>
        <p:txBody>
          <a:bodyPr>
            <a:normAutofit/>
          </a:bodyPr>
          <a:lstStyle/>
          <a:p>
            <a:r>
              <a:rPr lang="en-US" sz="4000" dirty="0">
                <a:solidFill>
                  <a:srgbClr val="FFFFFF"/>
                </a:solidFill>
              </a:rPr>
              <a:t>Contents</a:t>
            </a:r>
          </a:p>
        </p:txBody>
      </p:sp>
      <p:graphicFrame>
        <p:nvGraphicFramePr>
          <p:cNvPr id="5" name="Table 5">
            <a:extLst>
              <a:ext uri="{FF2B5EF4-FFF2-40B4-BE49-F238E27FC236}">
                <a16:creationId xmlns:a16="http://schemas.microsoft.com/office/drawing/2014/main" id="{BA6F47AA-B00A-4874-A6E5-9FC98A9AD5B0}"/>
              </a:ext>
            </a:extLst>
          </p:cNvPr>
          <p:cNvGraphicFramePr>
            <a:graphicFrameLocks noGrp="1"/>
          </p:cNvGraphicFramePr>
          <p:nvPr>
            <p:ph idx="1"/>
            <p:extLst>
              <p:ext uri="{D42A27DB-BD31-4B8C-83A1-F6EECF244321}">
                <p14:modId xmlns:p14="http://schemas.microsoft.com/office/powerpoint/2010/main" val="1278199765"/>
              </p:ext>
            </p:extLst>
          </p:nvPr>
        </p:nvGraphicFramePr>
        <p:xfrm>
          <a:off x="751953" y="2149182"/>
          <a:ext cx="10515597" cy="3235960"/>
        </p:xfrm>
        <a:graphic>
          <a:graphicData uri="http://schemas.openxmlformats.org/drawingml/2006/table">
            <a:tbl>
              <a:tblPr firstRow="1" bandRow="1">
                <a:tableStyleId>{5C22544A-7EE6-4342-B048-85BDC9FD1C3A}</a:tableStyleId>
              </a:tblPr>
              <a:tblGrid>
                <a:gridCol w="992441">
                  <a:extLst>
                    <a:ext uri="{9D8B030D-6E8A-4147-A177-3AD203B41FA5}">
                      <a16:colId xmlns:a16="http://schemas.microsoft.com/office/drawing/2014/main" val="466538652"/>
                    </a:ext>
                  </a:extLst>
                </a:gridCol>
                <a:gridCol w="7244861">
                  <a:extLst>
                    <a:ext uri="{9D8B030D-6E8A-4147-A177-3AD203B41FA5}">
                      <a16:colId xmlns:a16="http://schemas.microsoft.com/office/drawing/2014/main" val="1329156701"/>
                    </a:ext>
                  </a:extLst>
                </a:gridCol>
                <a:gridCol w="2278295">
                  <a:extLst>
                    <a:ext uri="{9D8B030D-6E8A-4147-A177-3AD203B41FA5}">
                      <a16:colId xmlns:a16="http://schemas.microsoft.com/office/drawing/2014/main" val="880663047"/>
                    </a:ext>
                  </a:extLst>
                </a:gridCol>
              </a:tblGrid>
              <a:tr h="370840">
                <a:tc>
                  <a:txBody>
                    <a:bodyPr/>
                    <a:lstStyle/>
                    <a:p>
                      <a:r>
                        <a:rPr lang="en-US" dirty="0"/>
                        <a:t>S. No.</a:t>
                      </a:r>
                    </a:p>
                  </a:txBody>
                  <a:tcPr>
                    <a:solidFill>
                      <a:schemeClr val="accent1">
                        <a:lumMod val="75000"/>
                      </a:schemeClr>
                    </a:solidFill>
                  </a:tcPr>
                </a:tc>
                <a:tc>
                  <a:txBody>
                    <a:bodyPr/>
                    <a:lstStyle/>
                    <a:p>
                      <a:r>
                        <a:rPr lang="en-US" dirty="0"/>
                        <a:t>Description</a:t>
                      </a:r>
                    </a:p>
                  </a:txBody>
                  <a:tcPr>
                    <a:solidFill>
                      <a:schemeClr val="accent1">
                        <a:lumMod val="75000"/>
                      </a:schemeClr>
                    </a:solidFill>
                  </a:tcPr>
                </a:tc>
                <a:tc>
                  <a:txBody>
                    <a:bodyPr/>
                    <a:lstStyle/>
                    <a:p>
                      <a:r>
                        <a:rPr lang="en-US" dirty="0"/>
                        <a:t>Slide Number</a:t>
                      </a:r>
                    </a:p>
                  </a:txBody>
                  <a:tcPr>
                    <a:solidFill>
                      <a:schemeClr val="accent1">
                        <a:lumMod val="75000"/>
                      </a:schemeClr>
                    </a:solidFill>
                  </a:tcPr>
                </a:tc>
                <a:extLst>
                  <a:ext uri="{0D108BD9-81ED-4DB2-BD59-A6C34878D82A}">
                    <a16:rowId xmlns:a16="http://schemas.microsoft.com/office/drawing/2014/main" val="449475722"/>
                  </a:ext>
                </a:extLst>
              </a:tr>
              <a:tr h="370840">
                <a:tc>
                  <a:txBody>
                    <a:bodyPr/>
                    <a:lstStyle/>
                    <a:p>
                      <a:r>
                        <a:rPr lang="en-US" dirty="0"/>
                        <a:t>1</a:t>
                      </a:r>
                    </a:p>
                  </a:txBody>
                  <a:tcPr/>
                </a:tc>
                <a:tc>
                  <a:txBody>
                    <a:bodyPr/>
                    <a:lstStyle/>
                    <a:p>
                      <a:r>
                        <a:rPr lang="en-US" sz="1800" dirty="0">
                          <a:solidFill>
                            <a:schemeClr val="tx1"/>
                          </a:solidFill>
                        </a:rPr>
                        <a:t>Business Case &amp; Data</a:t>
                      </a:r>
                      <a:endParaRPr lang="en-US" dirty="0">
                        <a:solidFill>
                          <a:schemeClr val="tx1"/>
                        </a:solidFill>
                      </a:endParaRPr>
                    </a:p>
                  </a:txBody>
                  <a:tcPr/>
                </a:tc>
                <a:tc>
                  <a:txBody>
                    <a:bodyPr/>
                    <a:lstStyle/>
                    <a:p>
                      <a:r>
                        <a:rPr lang="en-US" dirty="0"/>
                        <a:t>3</a:t>
                      </a:r>
                    </a:p>
                  </a:txBody>
                  <a:tcPr/>
                </a:tc>
                <a:extLst>
                  <a:ext uri="{0D108BD9-81ED-4DB2-BD59-A6C34878D82A}">
                    <a16:rowId xmlns:a16="http://schemas.microsoft.com/office/drawing/2014/main" val="3514391184"/>
                  </a:ext>
                </a:extLst>
              </a:tr>
              <a:tr h="370840">
                <a:tc>
                  <a:txBody>
                    <a:bodyPr/>
                    <a:lstStyle/>
                    <a:p>
                      <a:r>
                        <a:rPr lang="en-US" dirty="0"/>
                        <a:t>2</a:t>
                      </a:r>
                    </a:p>
                  </a:txBody>
                  <a:tcPr/>
                </a:tc>
                <a:tc>
                  <a:txBody>
                    <a:bodyPr/>
                    <a:lstStyle/>
                    <a:p>
                      <a:r>
                        <a:rPr lang="en-US" sz="1800" i="0" dirty="0">
                          <a:solidFill>
                            <a:schemeClr val="tx1"/>
                          </a:solidFill>
                          <a:effectLst/>
                        </a:rPr>
                        <a:t>Data Preparation &amp; Understanding</a:t>
                      </a:r>
                      <a:endParaRPr lang="en-US" dirty="0">
                        <a:solidFill>
                          <a:schemeClr val="tx1"/>
                        </a:solidFill>
                      </a:endParaRPr>
                    </a:p>
                  </a:txBody>
                  <a:tcPr/>
                </a:tc>
                <a:tc>
                  <a:txBody>
                    <a:bodyPr/>
                    <a:lstStyle/>
                    <a:p>
                      <a:r>
                        <a:rPr lang="en-US" dirty="0"/>
                        <a:t>4</a:t>
                      </a:r>
                    </a:p>
                  </a:txBody>
                  <a:tcPr/>
                </a:tc>
                <a:extLst>
                  <a:ext uri="{0D108BD9-81ED-4DB2-BD59-A6C34878D82A}">
                    <a16:rowId xmlns:a16="http://schemas.microsoft.com/office/drawing/2014/main" val="796410729"/>
                  </a:ext>
                </a:extLst>
              </a:tr>
              <a:tr h="370840">
                <a:tc>
                  <a:txBody>
                    <a:bodyPr/>
                    <a:lstStyle/>
                    <a:p>
                      <a:r>
                        <a:rPr lang="en-US" dirty="0"/>
                        <a:t>3</a:t>
                      </a:r>
                    </a:p>
                  </a:txBody>
                  <a:tcPr/>
                </a:tc>
                <a:tc>
                  <a:txBody>
                    <a:bodyPr/>
                    <a:lstStyle/>
                    <a:p>
                      <a:r>
                        <a:rPr lang="en-US" sz="1800" i="0" dirty="0">
                          <a:solidFill>
                            <a:schemeClr val="tx1"/>
                          </a:solidFill>
                          <a:effectLst/>
                        </a:rPr>
                        <a:t>Exploratory Data Analysis</a:t>
                      </a:r>
                      <a:endParaRPr lang="en-US" dirty="0">
                        <a:solidFill>
                          <a:schemeClr val="tx1"/>
                        </a:solidFill>
                      </a:endParaRPr>
                    </a:p>
                  </a:txBody>
                  <a:tcPr/>
                </a:tc>
                <a:tc>
                  <a:txBody>
                    <a:bodyPr/>
                    <a:lstStyle/>
                    <a:p>
                      <a:r>
                        <a:rPr lang="en-US" dirty="0"/>
                        <a:t>5</a:t>
                      </a:r>
                    </a:p>
                  </a:txBody>
                  <a:tcPr/>
                </a:tc>
                <a:extLst>
                  <a:ext uri="{0D108BD9-81ED-4DB2-BD59-A6C34878D82A}">
                    <a16:rowId xmlns:a16="http://schemas.microsoft.com/office/drawing/2014/main" val="3272749838"/>
                  </a:ext>
                </a:extLst>
              </a:tr>
              <a:tr h="370840">
                <a:tc>
                  <a:txBody>
                    <a:bodyPr/>
                    <a:lstStyle/>
                    <a:p>
                      <a:r>
                        <a:rPr lang="en-US" dirty="0"/>
                        <a:t>5</a:t>
                      </a:r>
                    </a:p>
                  </a:txBody>
                  <a:tcPr/>
                </a:tc>
                <a:tc>
                  <a:txBody>
                    <a:bodyPr/>
                    <a:lstStyle/>
                    <a:p>
                      <a:r>
                        <a:rPr lang="en-US" sz="1800" i="0" dirty="0">
                          <a:solidFill>
                            <a:schemeClr val="tx1"/>
                          </a:solidFill>
                          <a:effectLst/>
                        </a:rPr>
                        <a:t>Case 1: CO2 Reduction Analysis</a:t>
                      </a:r>
                      <a:endParaRPr lang="en-US" dirty="0">
                        <a:solidFill>
                          <a:schemeClr val="tx1"/>
                        </a:solidFill>
                      </a:endParaRPr>
                    </a:p>
                  </a:txBody>
                  <a:tcPr/>
                </a:tc>
                <a:tc>
                  <a:txBody>
                    <a:bodyPr/>
                    <a:lstStyle/>
                    <a:p>
                      <a:r>
                        <a:rPr lang="en-US" dirty="0"/>
                        <a:t>6 - 7</a:t>
                      </a:r>
                    </a:p>
                  </a:txBody>
                  <a:tcPr/>
                </a:tc>
                <a:extLst>
                  <a:ext uri="{0D108BD9-81ED-4DB2-BD59-A6C34878D82A}">
                    <a16:rowId xmlns:a16="http://schemas.microsoft.com/office/drawing/2014/main" val="1990214477"/>
                  </a:ext>
                </a:extLst>
              </a:tr>
              <a:tr h="370840">
                <a:tc>
                  <a:txBody>
                    <a:bodyPr/>
                    <a:lstStyle/>
                    <a:p>
                      <a:r>
                        <a:rPr lang="en-US" dirty="0"/>
                        <a:t>6</a:t>
                      </a:r>
                    </a:p>
                  </a:txBody>
                  <a:tcPr/>
                </a:tc>
                <a:tc>
                  <a:txBody>
                    <a:bodyPr/>
                    <a:lstStyle/>
                    <a:p>
                      <a:r>
                        <a:rPr lang="en-US" sz="1800" i="0" dirty="0">
                          <a:solidFill>
                            <a:schemeClr val="tx1"/>
                          </a:solidFill>
                          <a:effectLst/>
                        </a:rPr>
                        <a:t>Case 2. To build a predictor for taxi drivers, predicting the next place a passenger will hail a cab</a:t>
                      </a:r>
                      <a:endParaRPr lang="en-US" dirty="0">
                        <a:solidFill>
                          <a:schemeClr val="tx1"/>
                        </a:solidFill>
                      </a:endParaRPr>
                    </a:p>
                  </a:txBody>
                  <a:tcPr/>
                </a:tc>
                <a:tc>
                  <a:txBody>
                    <a:bodyPr/>
                    <a:lstStyle/>
                    <a:p>
                      <a:r>
                        <a:rPr lang="en-US" dirty="0"/>
                        <a:t>8 - 11</a:t>
                      </a:r>
                    </a:p>
                  </a:txBody>
                  <a:tcPr/>
                </a:tc>
                <a:extLst>
                  <a:ext uri="{0D108BD9-81ED-4DB2-BD59-A6C34878D82A}">
                    <a16:rowId xmlns:a16="http://schemas.microsoft.com/office/drawing/2014/main" val="477127962"/>
                  </a:ext>
                </a:extLst>
              </a:tr>
              <a:tr h="370840">
                <a:tc>
                  <a:txBody>
                    <a:bodyPr/>
                    <a:lstStyle/>
                    <a:p>
                      <a:r>
                        <a:rPr lang="en-US" dirty="0"/>
                        <a:t>7</a:t>
                      </a:r>
                    </a:p>
                  </a:txBody>
                  <a:tcPr/>
                </a:tc>
                <a:tc>
                  <a:txBody>
                    <a:bodyPr/>
                    <a:lstStyle/>
                    <a:p>
                      <a:r>
                        <a:rPr lang="en-US" sz="1800" dirty="0">
                          <a:solidFill>
                            <a:schemeClr val="tx1"/>
                          </a:solidFill>
                        </a:rPr>
                        <a:t>Case 3 - Bonus Question - Clustering Taxi Cabs</a:t>
                      </a:r>
                      <a:endParaRPr lang="en-US" dirty="0">
                        <a:solidFill>
                          <a:schemeClr val="tx1"/>
                        </a:solidFill>
                      </a:endParaRPr>
                    </a:p>
                  </a:txBody>
                  <a:tcPr/>
                </a:tc>
                <a:tc>
                  <a:txBody>
                    <a:bodyPr/>
                    <a:lstStyle/>
                    <a:p>
                      <a:r>
                        <a:rPr lang="en-US" dirty="0"/>
                        <a:t>12 - 14</a:t>
                      </a:r>
                    </a:p>
                  </a:txBody>
                  <a:tcPr/>
                </a:tc>
                <a:extLst>
                  <a:ext uri="{0D108BD9-81ED-4DB2-BD59-A6C34878D82A}">
                    <a16:rowId xmlns:a16="http://schemas.microsoft.com/office/drawing/2014/main" val="2947246320"/>
                  </a:ext>
                </a:extLst>
              </a:tr>
              <a:tr h="370840">
                <a:tc>
                  <a:txBody>
                    <a:bodyPr/>
                    <a:lstStyle/>
                    <a:p>
                      <a:r>
                        <a:rPr lang="en-US" dirty="0"/>
                        <a:t>8</a:t>
                      </a:r>
                    </a:p>
                  </a:txBody>
                  <a:tcPr/>
                </a:tc>
                <a:tc>
                  <a:txBody>
                    <a:bodyPr/>
                    <a:lstStyle/>
                    <a:p>
                      <a:r>
                        <a:rPr lang="en-US" sz="1800" dirty="0">
                          <a:solidFill>
                            <a:schemeClr val="tx1"/>
                          </a:solidFill>
                        </a:rPr>
                        <a:t>Deployment Strategy</a:t>
                      </a:r>
                      <a:endParaRPr lang="en-US" dirty="0">
                        <a:solidFill>
                          <a:schemeClr val="tx1"/>
                        </a:solidFill>
                      </a:endParaRPr>
                    </a:p>
                  </a:txBody>
                  <a:tcPr/>
                </a:tc>
                <a:tc>
                  <a:txBody>
                    <a:bodyPr/>
                    <a:lstStyle/>
                    <a:p>
                      <a:r>
                        <a:rPr lang="en-US" dirty="0"/>
                        <a:t>15</a:t>
                      </a:r>
                    </a:p>
                  </a:txBody>
                  <a:tcPr/>
                </a:tc>
                <a:extLst>
                  <a:ext uri="{0D108BD9-81ED-4DB2-BD59-A6C34878D82A}">
                    <a16:rowId xmlns:a16="http://schemas.microsoft.com/office/drawing/2014/main" val="4145680588"/>
                  </a:ext>
                </a:extLst>
              </a:tr>
            </a:tbl>
          </a:graphicData>
        </a:graphic>
      </p:graphicFrame>
      <p:sp>
        <p:nvSpPr>
          <p:cNvPr id="4" name="Slide Number Placeholder 3">
            <a:extLst>
              <a:ext uri="{FF2B5EF4-FFF2-40B4-BE49-F238E27FC236}">
                <a16:creationId xmlns:a16="http://schemas.microsoft.com/office/drawing/2014/main" id="{6ECD9568-0987-4196-BF5F-7E2098FC0FDE}"/>
              </a:ext>
            </a:extLst>
          </p:cNvPr>
          <p:cNvSpPr>
            <a:spLocks noGrp="1"/>
          </p:cNvSpPr>
          <p:nvPr>
            <p:ph type="sldNum" sz="quarter" idx="12"/>
          </p:nvPr>
        </p:nvSpPr>
        <p:spPr>
          <a:xfrm>
            <a:off x="11568066" y="6492030"/>
            <a:ext cx="549812" cy="365970"/>
          </a:xfrm>
        </p:spPr>
        <p:txBody>
          <a:bodyPr/>
          <a:lstStyle/>
          <a:p>
            <a:fld id="{2371584E-DACE-42B5-9445-098304F49447}" type="slidenum">
              <a:rPr lang="en-US" smtClean="0"/>
              <a:t>2</a:t>
            </a:fld>
            <a:endParaRPr lang="en-US"/>
          </a:p>
        </p:txBody>
      </p:sp>
    </p:spTree>
    <p:extLst>
      <p:ext uri="{BB962C8B-B14F-4D97-AF65-F5344CB8AC3E}">
        <p14:creationId xmlns:p14="http://schemas.microsoft.com/office/powerpoint/2010/main" val="3440670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9F8B49-F677-49B5-887F-C56A5262708D}"/>
              </a:ext>
            </a:extLst>
          </p:cNvPr>
          <p:cNvSpPr>
            <a:spLocks noGrp="1"/>
          </p:cNvSpPr>
          <p:nvPr>
            <p:ph type="title"/>
          </p:nvPr>
        </p:nvSpPr>
        <p:spPr>
          <a:xfrm>
            <a:off x="152398" y="334775"/>
            <a:ext cx="9895951" cy="1033669"/>
          </a:xfrm>
        </p:spPr>
        <p:txBody>
          <a:bodyPr>
            <a:normAutofit/>
          </a:bodyPr>
          <a:lstStyle/>
          <a:p>
            <a:r>
              <a:rPr lang="en-US" sz="4000" dirty="0">
                <a:solidFill>
                  <a:srgbClr val="FFFFFF"/>
                </a:solidFill>
              </a:rPr>
              <a:t>Business Case &amp; Data</a:t>
            </a:r>
          </a:p>
        </p:txBody>
      </p:sp>
      <p:sp>
        <p:nvSpPr>
          <p:cNvPr id="11" name="TextBox 10">
            <a:extLst>
              <a:ext uri="{FF2B5EF4-FFF2-40B4-BE49-F238E27FC236}">
                <a16:creationId xmlns:a16="http://schemas.microsoft.com/office/drawing/2014/main" id="{746A422C-BEA7-4096-9403-ECB670EF7A11}"/>
              </a:ext>
            </a:extLst>
          </p:cNvPr>
          <p:cNvSpPr txBox="1"/>
          <p:nvPr/>
        </p:nvSpPr>
        <p:spPr>
          <a:xfrm>
            <a:off x="152398" y="1885279"/>
            <a:ext cx="11887200" cy="4632037"/>
          </a:xfrm>
          <a:prstGeom prst="rect">
            <a:avLst/>
          </a:prstGeom>
          <a:noFill/>
        </p:spPr>
        <p:txBody>
          <a:bodyPr wrap="square">
            <a:spAutoFit/>
          </a:bodyPr>
          <a:lstStyle/>
          <a:p>
            <a:pPr algn="l"/>
            <a:r>
              <a:rPr lang="en-US" sz="2000" b="1" dirty="0">
                <a:solidFill>
                  <a:schemeClr val="accent1">
                    <a:lumMod val="75000"/>
                  </a:schemeClr>
                </a:solidFill>
              </a:rPr>
              <a:t>Business Case</a:t>
            </a:r>
            <a:endParaRPr lang="en-US" sz="2000" b="1" i="0" dirty="0">
              <a:solidFill>
                <a:schemeClr val="accent1">
                  <a:lumMod val="75000"/>
                </a:schemeClr>
              </a:solidFill>
              <a:effectLst/>
            </a:endParaRPr>
          </a:p>
          <a:p>
            <a:pPr algn="l"/>
            <a:r>
              <a:rPr lang="en-US" sz="1700" b="0" i="0" dirty="0">
                <a:effectLst/>
              </a:rPr>
              <a:t>The goal of this data science challenge is twofold:</a:t>
            </a:r>
          </a:p>
          <a:p>
            <a:pPr algn="l"/>
            <a:endParaRPr lang="en-US" sz="1700" b="0" i="0" dirty="0">
              <a:effectLst/>
            </a:endParaRPr>
          </a:p>
          <a:p>
            <a:pPr marL="285750" indent="-285750" algn="l">
              <a:buFont typeface="Arial" panose="020B0604020202020204" pitchFamily="34" charset="0"/>
              <a:buChar char="•"/>
            </a:pPr>
            <a:r>
              <a:rPr lang="en-US" sz="1700" b="0" i="0" dirty="0">
                <a:effectLst/>
              </a:rPr>
              <a:t>To calculate the potential for a yearly reduction in CO2 emissions, caused by the taxi cabs roaming without passengers. In your calculation, please assume that the taxicab fleet is changing at the rate of 15% per month (from combustion engine-powered vehicles to electric vehicles). Assume also that the average passenger vehicle emits about 404 grams of CO2 per mile.</a:t>
            </a:r>
          </a:p>
          <a:p>
            <a:pPr marL="285750" indent="-285750" algn="l">
              <a:buFont typeface="Arial" panose="020B0604020202020204" pitchFamily="34" charset="0"/>
              <a:buChar char="•"/>
            </a:pPr>
            <a:r>
              <a:rPr lang="en-US" sz="1700" b="0" i="0" dirty="0">
                <a:effectLst/>
              </a:rPr>
              <a:t>To build a predictor for taxi drivers, predicting the next place a passenger will hail a cab.</a:t>
            </a:r>
          </a:p>
          <a:p>
            <a:pPr marL="285750" indent="-285750" algn="l">
              <a:buFont typeface="Arial" panose="020B0604020202020204" pitchFamily="34" charset="0"/>
              <a:buChar char="•"/>
            </a:pPr>
            <a:r>
              <a:rPr lang="en-US" sz="1700" b="0" i="0" dirty="0">
                <a:effectLst/>
              </a:rPr>
              <a:t>(Bonus question) Identify clusters of taxi cabs that you find being relevant from the taxicab company point of view.</a:t>
            </a:r>
          </a:p>
          <a:p>
            <a:pPr marL="285750" indent="-285750" algn="l">
              <a:buFont typeface="Arial" panose="020B0604020202020204" pitchFamily="34" charset="0"/>
              <a:buChar char="•"/>
            </a:pPr>
            <a:endParaRPr lang="en-US" sz="1700" dirty="0"/>
          </a:p>
          <a:p>
            <a:pPr algn="l"/>
            <a:r>
              <a:rPr lang="en-US" sz="2000" b="1" i="0" dirty="0">
                <a:solidFill>
                  <a:schemeClr val="accent1">
                    <a:lumMod val="75000"/>
                  </a:schemeClr>
                </a:solidFill>
                <a:effectLst/>
              </a:rPr>
              <a:t>Data</a:t>
            </a:r>
            <a:endParaRPr lang="en-US" sz="2000" b="1" dirty="0">
              <a:solidFill>
                <a:schemeClr val="accent1">
                  <a:lumMod val="75000"/>
                </a:schemeClr>
              </a:solidFill>
            </a:endParaRPr>
          </a:p>
          <a:p>
            <a:pPr marL="285750" indent="-285750" algn="l">
              <a:buFont typeface="Arial" panose="020B0604020202020204" pitchFamily="34" charset="0"/>
              <a:buChar char="•"/>
            </a:pPr>
            <a:r>
              <a:rPr lang="en-US" sz="1700" b="0" i="0" dirty="0">
                <a:effectLst/>
              </a:rPr>
              <a:t>For this data science challenge, we have a dataset containing mobility traces of ~500 taxi cabs in San Francisco collected over ~30 days. </a:t>
            </a:r>
          </a:p>
          <a:p>
            <a:pPr marL="285750" indent="-285750" algn="l">
              <a:buFont typeface="Arial" panose="020B0604020202020204" pitchFamily="34" charset="0"/>
              <a:buChar char="•"/>
            </a:pPr>
            <a:r>
              <a:rPr lang="en-US" sz="1700" b="0" i="0" dirty="0">
                <a:effectLst/>
              </a:rPr>
              <a:t>The format of each mobility trace file is the following - each line contains [latitude, longitude, occupancy, time], e.g.: [37.75134 -122.39488 0 1213084687], were,</a:t>
            </a:r>
          </a:p>
          <a:p>
            <a:pPr marL="742950" lvl="1" indent="-285750">
              <a:buFont typeface="Arial" panose="020B0604020202020204" pitchFamily="34" charset="0"/>
              <a:buChar char="•"/>
            </a:pPr>
            <a:r>
              <a:rPr lang="en-US" sz="1700" b="0" i="0" dirty="0">
                <a:effectLst/>
              </a:rPr>
              <a:t> latitude and longitude are in decimal degrees</a:t>
            </a:r>
          </a:p>
          <a:p>
            <a:pPr marL="742950" lvl="1" indent="-285750">
              <a:buFont typeface="Arial" panose="020B0604020202020204" pitchFamily="34" charset="0"/>
              <a:buChar char="•"/>
            </a:pPr>
            <a:r>
              <a:rPr lang="en-US" sz="1700" b="0" i="0" dirty="0">
                <a:effectLst/>
              </a:rPr>
              <a:t>occupancy shows if a cab has a fare (1 = occupied, 0 = free) </a:t>
            </a:r>
          </a:p>
          <a:p>
            <a:pPr marL="742950" lvl="1" indent="-285750">
              <a:buFont typeface="Arial" panose="020B0604020202020204" pitchFamily="34" charset="0"/>
              <a:buChar char="•"/>
            </a:pPr>
            <a:r>
              <a:rPr lang="en-US" sz="1700" b="0" i="0" dirty="0">
                <a:effectLst/>
              </a:rPr>
              <a:t>time is in UNIX epoch format.</a:t>
            </a:r>
          </a:p>
        </p:txBody>
      </p:sp>
      <p:sp>
        <p:nvSpPr>
          <p:cNvPr id="3" name="Slide Number Placeholder 2">
            <a:extLst>
              <a:ext uri="{FF2B5EF4-FFF2-40B4-BE49-F238E27FC236}">
                <a16:creationId xmlns:a16="http://schemas.microsoft.com/office/drawing/2014/main" id="{8F1CCE6C-9E84-47F0-BDFF-39B038519FEF}"/>
              </a:ext>
            </a:extLst>
          </p:cNvPr>
          <p:cNvSpPr>
            <a:spLocks noGrp="1"/>
          </p:cNvSpPr>
          <p:nvPr>
            <p:ph type="sldNum" sz="quarter" idx="12"/>
          </p:nvPr>
        </p:nvSpPr>
        <p:spPr>
          <a:xfrm>
            <a:off x="11622257" y="6363039"/>
            <a:ext cx="493542" cy="448813"/>
          </a:xfrm>
        </p:spPr>
        <p:txBody>
          <a:bodyPr/>
          <a:lstStyle/>
          <a:p>
            <a:fld id="{2371584E-DACE-42B5-9445-098304F49447}" type="slidenum">
              <a:rPr lang="en-US" smtClean="0"/>
              <a:t>3</a:t>
            </a:fld>
            <a:endParaRPr lang="en-US"/>
          </a:p>
        </p:txBody>
      </p:sp>
    </p:spTree>
    <p:extLst>
      <p:ext uri="{BB962C8B-B14F-4D97-AF65-F5344CB8AC3E}">
        <p14:creationId xmlns:p14="http://schemas.microsoft.com/office/powerpoint/2010/main" val="3583663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9F8B49-F677-49B5-887F-C56A5262708D}"/>
              </a:ext>
            </a:extLst>
          </p:cNvPr>
          <p:cNvSpPr>
            <a:spLocks noGrp="1"/>
          </p:cNvSpPr>
          <p:nvPr>
            <p:ph type="title"/>
          </p:nvPr>
        </p:nvSpPr>
        <p:spPr>
          <a:xfrm>
            <a:off x="165650" y="324365"/>
            <a:ext cx="9895951" cy="1033669"/>
          </a:xfrm>
        </p:spPr>
        <p:txBody>
          <a:bodyPr>
            <a:normAutofit/>
          </a:bodyPr>
          <a:lstStyle/>
          <a:p>
            <a:r>
              <a:rPr lang="en-US" sz="4000" i="0" dirty="0">
                <a:solidFill>
                  <a:schemeClr val="bg1"/>
                </a:solidFill>
                <a:effectLst/>
              </a:rPr>
              <a:t>Data Preparation &amp; Understanding</a:t>
            </a:r>
            <a:endParaRPr lang="en-US" sz="4000" dirty="0">
              <a:solidFill>
                <a:srgbClr val="FFFFFF"/>
              </a:solidFill>
            </a:endParaRPr>
          </a:p>
        </p:txBody>
      </p:sp>
      <p:sp>
        <p:nvSpPr>
          <p:cNvPr id="11" name="TextBox 10">
            <a:extLst>
              <a:ext uri="{FF2B5EF4-FFF2-40B4-BE49-F238E27FC236}">
                <a16:creationId xmlns:a16="http://schemas.microsoft.com/office/drawing/2014/main" id="{746A422C-BEA7-4096-9403-ECB670EF7A11}"/>
              </a:ext>
            </a:extLst>
          </p:cNvPr>
          <p:cNvSpPr txBox="1"/>
          <p:nvPr/>
        </p:nvSpPr>
        <p:spPr>
          <a:xfrm>
            <a:off x="165650" y="2609850"/>
            <a:ext cx="5884555" cy="3847207"/>
          </a:xfrm>
          <a:prstGeom prst="rect">
            <a:avLst/>
          </a:prstGeom>
          <a:noFill/>
        </p:spPr>
        <p:txBody>
          <a:bodyPr wrap="square">
            <a:spAutoFit/>
          </a:bodyPr>
          <a:lstStyle/>
          <a:p>
            <a:r>
              <a:rPr lang="en-US" b="1" dirty="0">
                <a:solidFill>
                  <a:schemeClr val="accent1">
                    <a:lumMod val="75000"/>
                  </a:schemeClr>
                </a:solidFill>
              </a:rPr>
              <a:t>Data Preparation</a:t>
            </a:r>
          </a:p>
          <a:p>
            <a:pPr marL="285750" indent="-285750" algn="l">
              <a:buFont typeface="Arial" panose="020B0604020202020204" pitchFamily="34" charset="0"/>
              <a:buChar char="•"/>
            </a:pPr>
            <a:r>
              <a:rPr lang="en-US" sz="1600" b="0" i="0" dirty="0">
                <a:effectLst/>
              </a:rPr>
              <a:t>Load the text files into data frame</a:t>
            </a:r>
          </a:p>
          <a:p>
            <a:pPr marL="285750" indent="-285750" algn="l">
              <a:buFont typeface="Arial" panose="020B0604020202020204" pitchFamily="34" charset="0"/>
              <a:buChar char="•"/>
            </a:pPr>
            <a:r>
              <a:rPr lang="en-US" sz="1600" dirty="0"/>
              <a:t>Extract the file name and combine it with the index and create new index</a:t>
            </a:r>
          </a:p>
          <a:p>
            <a:pPr marL="285750" indent="-285750" algn="l">
              <a:buFont typeface="Arial" panose="020B0604020202020204" pitchFamily="34" charset="0"/>
              <a:buChar char="•"/>
            </a:pPr>
            <a:r>
              <a:rPr lang="en-US" sz="1600" b="0" i="0" dirty="0">
                <a:effectLst/>
              </a:rPr>
              <a:t>Name the columns as 'Latitude', 'Longitude', 'Occupancy', 'Timestamp’</a:t>
            </a:r>
          </a:p>
          <a:p>
            <a:pPr marL="285750" indent="-285750" algn="l">
              <a:buFont typeface="Arial" panose="020B0604020202020204" pitchFamily="34" charset="0"/>
              <a:buChar char="•"/>
            </a:pPr>
            <a:r>
              <a:rPr lang="en-US" sz="1600" dirty="0"/>
              <a:t>Create a new column ‘Taxi’ with the file name</a:t>
            </a:r>
          </a:p>
          <a:p>
            <a:pPr marL="285750" indent="-285750" algn="l">
              <a:buFont typeface="Arial" panose="020B0604020202020204" pitchFamily="34" charset="0"/>
              <a:buChar char="•"/>
            </a:pPr>
            <a:r>
              <a:rPr lang="en-US" sz="1600" dirty="0"/>
              <a:t>Create columns with Previous Coordinates</a:t>
            </a:r>
          </a:p>
          <a:p>
            <a:pPr marL="742950" lvl="1" indent="-285750">
              <a:buFont typeface="Arial" panose="020B0604020202020204" pitchFamily="34" charset="0"/>
              <a:buChar char="•"/>
            </a:pPr>
            <a:r>
              <a:rPr lang="en-US" sz="1600" b="0" i="0" dirty="0">
                <a:effectLst/>
              </a:rPr>
              <a:t>Create 2 more columns ‘PrevLatitude’ and ‘PrevLongitude’ from ‘Latitude’ and ‘Longitude’ respectively</a:t>
            </a:r>
          </a:p>
          <a:p>
            <a:pPr marL="285750" indent="-285750" algn="l">
              <a:buFont typeface="Arial" panose="020B0604020202020204" pitchFamily="34" charset="0"/>
              <a:buChar char="•"/>
            </a:pPr>
            <a:r>
              <a:rPr lang="en-US" sz="1600" dirty="0"/>
              <a:t>Create another column ‘Miles’ and calculate the distance in miles using the following formula</a:t>
            </a:r>
          </a:p>
          <a:p>
            <a:pPr marL="742950" lvl="1" indent="-285750">
              <a:buFont typeface="Arial" panose="020B0604020202020204" pitchFamily="34" charset="0"/>
              <a:buChar char="•"/>
            </a:pPr>
            <a:r>
              <a:rPr lang="en-US" sz="1600" b="0" i="0" dirty="0">
                <a:effectLst/>
              </a:rPr>
              <a:t>3959 * (acos(sin(Latitude) * sin(PrevLatitude) + cos(Latitude) * cos(PrevLatitude) *  cos(Longitude - PrevLongitude)))</a:t>
            </a:r>
          </a:p>
        </p:txBody>
      </p:sp>
      <p:pic>
        <p:nvPicPr>
          <p:cNvPr id="4" name="Picture 3">
            <a:extLst>
              <a:ext uri="{FF2B5EF4-FFF2-40B4-BE49-F238E27FC236}">
                <a16:creationId xmlns:a16="http://schemas.microsoft.com/office/drawing/2014/main" id="{BDD800C5-3E88-4A35-844B-2970D4F44AD0}"/>
              </a:ext>
            </a:extLst>
          </p:cNvPr>
          <p:cNvPicPr>
            <a:picLocks noChangeAspect="1"/>
          </p:cNvPicPr>
          <p:nvPr/>
        </p:nvPicPr>
        <p:blipFill>
          <a:blip r:embed="rId2"/>
          <a:stretch>
            <a:fillRect/>
          </a:stretch>
        </p:blipFill>
        <p:spPr>
          <a:xfrm>
            <a:off x="6109249" y="2727978"/>
            <a:ext cx="6042991" cy="819150"/>
          </a:xfrm>
          <a:prstGeom prst="rect">
            <a:avLst/>
          </a:prstGeom>
        </p:spPr>
      </p:pic>
      <p:sp>
        <p:nvSpPr>
          <p:cNvPr id="13" name="TextBox 12">
            <a:extLst>
              <a:ext uri="{FF2B5EF4-FFF2-40B4-BE49-F238E27FC236}">
                <a16:creationId xmlns:a16="http://schemas.microsoft.com/office/drawing/2014/main" id="{8DDCDEEB-C04E-4761-B903-295AC11CA08D}"/>
              </a:ext>
            </a:extLst>
          </p:cNvPr>
          <p:cNvSpPr txBox="1"/>
          <p:nvPr/>
        </p:nvSpPr>
        <p:spPr>
          <a:xfrm>
            <a:off x="119267" y="1723989"/>
            <a:ext cx="6721284" cy="892552"/>
          </a:xfrm>
          <a:prstGeom prst="rect">
            <a:avLst/>
          </a:prstGeom>
          <a:noFill/>
        </p:spPr>
        <p:txBody>
          <a:bodyPr wrap="square">
            <a:spAutoFit/>
          </a:bodyPr>
          <a:lstStyle/>
          <a:p>
            <a:pPr algn="l"/>
            <a:r>
              <a:rPr lang="en-US" b="1" i="0" dirty="0">
                <a:solidFill>
                  <a:schemeClr val="accent1">
                    <a:lumMod val="75000"/>
                  </a:schemeClr>
                </a:solidFill>
                <a:effectLst/>
              </a:rPr>
              <a:t>Data Used</a:t>
            </a:r>
          </a:p>
          <a:p>
            <a:pPr marL="342900" indent="-342900" algn="l">
              <a:buFont typeface="Arial" panose="020B0604020202020204" pitchFamily="34" charset="0"/>
              <a:buChar char="•"/>
            </a:pPr>
            <a:r>
              <a:rPr lang="en-US" sz="1600" dirty="0"/>
              <a:t>For All the experiments I have used </a:t>
            </a:r>
            <a:r>
              <a:rPr lang="en-US" sz="1600" b="0" i="0" dirty="0">
                <a:effectLst/>
              </a:rPr>
              <a:t>10% of .txt files [To accommodate dev environment’s configurational limitation and computational strength ] </a:t>
            </a:r>
          </a:p>
        </p:txBody>
      </p:sp>
      <p:sp>
        <p:nvSpPr>
          <p:cNvPr id="15" name="TextBox 14">
            <a:extLst>
              <a:ext uri="{FF2B5EF4-FFF2-40B4-BE49-F238E27FC236}">
                <a16:creationId xmlns:a16="http://schemas.microsoft.com/office/drawing/2014/main" id="{99BDCB52-2FF3-4954-9B7C-61D6998BDD89}"/>
              </a:ext>
            </a:extLst>
          </p:cNvPr>
          <p:cNvSpPr txBox="1"/>
          <p:nvPr/>
        </p:nvSpPr>
        <p:spPr>
          <a:xfrm>
            <a:off x="6050205" y="3634707"/>
            <a:ext cx="1952464" cy="369332"/>
          </a:xfrm>
          <a:prstGeom prst="rect">
            <a:avLst/>
          </a:prstGeom>
          <a:noFill/>
        </p:spPr>
        <p:txBody>
          <a:bodyPr wrap="square">
            <a:spAutoFit/>
          </a:bodyPr>
          <a:lstStyle/>
          <a:p>
            <a:r>
              <a:rPr lang="en-US" sz="1800" b="1" dirty="0">
                <a:solidFill>
                  <a:schemeClr val="accent1">
                    <a:lumMod val="75000"/>
                  </a:schemeClr>
                </a:solidFill>
              </a:rPr>
              <a:t>Data Dimension</a:t>
            </a:r>
          </a:p>
        </p:txBody>
      </p:sp>
      <p:pic>
        <p:nvPicPr>
          <p:cNvPr id="9" name="Picture 8">
            <a:extLst>
              <a:ext uri="{FF2B5EF4-FFF2-40B4-BE49-F238E27FC236}">
                <a16:creationId xmlns:a16="http://schemas.microsoft.com/office/drawing/2014/main" id="{3912333B-AE1D-4536-AED1-2778D2B7E1A1}"/>
              </a:ext>
            </a:extLst>
          </p:cNvPr>
          <p:cNvPicPr>
            <a:picLocks noChangeAspect="1"/>
          </p:cNvPicPr>
          <p:nvPr/>
        </p:nvPicPr>
        <p:blipFill>
          <a:blip r:embed="rId3"/>
          <a:stretch>
            <a:fillRect/>
          </a:stretch>
        </p:blipFill>
        <p:spPr>
          <a:xfrm>
            <a:off x="6109249" y="3987662"/>
            <a:ext cx="1714500" cy="466725"/>
          </a:xfrm>
          <a:prstGeom prst="rect">
            <a:avLst/>
          </a:prstGeom>
        </p:spPr>
      </p:pic>
      <p:sp>
        <p:nvSpPr>
          <p:cNvPr id="18" name="TextBox 17">
            <a:extLst>
              <a:ext uri="{FF2B5EF4-FFF2-40B4-BE49-F238E27FC236}">
                <a16:creationId xmlns:a16="http://schemas.microsoft.com/office/drawing/2014/main" id="{B78A63E9-E8E3-4524-8E50-08D81F50FA15}"/>
              </a:ext>
            </a:extLst>
          </p:cNvPr>
          <p:cNvSpPr txBox="1"/>
          <p:nvPr/>
        </p:nvSpPr>
        <p:spPr>
          <a:xfrm>
            <a:off x="8236235" y="3634707"/>
            <a:ext cx="1593068" cy="369332"/>
          </a:xfrm>
          <a:prstGeom prst="rect">
            <a:avLst/>
          </a:prstGeom>
          <a:noFill/>
        </p:spPr>
        <p:txBody>
          <a:bodyPr wrap="square">
            <a:spAutoFit/>
          </a:bodyPr>
          <a:lstStyle/>
          <a:p>
            <a:r>
              <a:rPr lang="en-US" sz="1800" b="1" dirty="0">
                <a:solidFill>
                  <a:schemeClr val="accent1">
                    <a:lumMod val="75000"/>
                  </a:schemeClr>
                </a:solidFill>
              </a:rPr>
              <a:t>Data Structure</a:t>
            </a:r>
          </a:p>
        </p:txBody>
      </p:sp>
      <p:pic>
        <p:nvPicPr>
          <p:cNvPr id="20" name="Picture 19">
            <a:extLst>
              <a:ext uri="{FF2B5EF4-FFF2-40B4-BE49-F238E27FC236}">
                <a16:creationId xmlns:a16="http://schemas.microsoft.com/office/drawing/2014/main" id="{917859CC-FF6F-4966-B814-3A739250719A}"/>
              </a:ext>
            </a:extLst>
          </p:cNvPr>
          <p:cNvPicPr>
            <a:picLocks noChangeAspect="1"/>
          </p:cNvPicPr>
          <p:nvPr/>
        </p:nvPicPr>
        <p:blipFill>
          <a:blip r:embed="rId4"/>
          <a:stretch>
            <a:fillRect/>
          </a:stretch>
        </p:blipFill>
        <p:spPr>
          <a:xfrm>
            <a:off x="8195645" y="3987662"/>
            <a:ext cx="3916005" cy="2704686"/>
          </a:xfrm>
          <a:prstGeom prst="rect">
            <a:avLst/>
          </a:prstGeom>
        </p:spPr>
      </p:pic>
      <p:pic>
        <p:nvPicPr>
          <p:cNvPr id="22" name="Picture 21">
            <a:extLst>
              <a:ext uri="{FF2B5EF4-FFF2-40B4-BE49-F238E27FC236}">
                <a16:creationId xmlns:a16="http://schemas.microsoft.com/office/drawing/2014/main" id="{5D3EC77E-3C3F-47F9-97A4-CDAD743F9A96}"/>
              </a:ext>
            </a:extLst>
          </p:cNvPr>
          <p:cNvPicPr>
            <a:picLocks noChangeAspect="1"/>
          </p:cNvPicPr>
          <p:nvPr/>
        </p:nvPicPr>
        <p:blipFill>
          <a:blip r:embed="rId5"/>
          <a:stretch>
            <a:fillRect/>
          </a:stretch>
        </p:blipFill>
        <p:spPr>
          <a:xfrm>
            <a:off x="6880311" y="2035857"/>
            <a:ext cx="2019300" cy="609600"/>
          </a:xfrm>
          <a:prstGeom prst="rect">
            <a:avLst/>
          </a:prstGeom>
        </p:spPr>
      </p:pic>
      <p:cxnSp>
        <p:nvCxnSpPr>
          <p:cNvPr id="24" name="Straight Connector 23">
            <a:extLst>
              <a:ext uri="{FF2B5EF4-FFF2-40B4-BE49-F238E27FC236}">
                <a16:creationId xmlns:a16="http://schemas.microsoft.com/office/drawing/2014/main" id="{FA9766A6-2283-4237-AA87-0BD615FB28E3}"/>
              </a:ext>
            </a:extLst>
          </p:cNvPr>
          <p:cNvCxnSpPr>
            <a:cxnSpLocks/>
          </p:cNvCxnSpPr>
          <p:nvPr/>
        </p:nvCxnSpPr>
        <p:spPr>
          <a:xfrm>
            <a:off x="262804" y="2609850"/>
            <a:ext cx="11730413" cy="0"/>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CCB4F49-9022-4610-A6BF-D4E04E7B61C1}"/>
              </a:ext>
            </a:extLst>
          </p:cNvPr>
          <p:cNvPicPr>
            <a:picLocks noChangeAspect="1"/>
          </p:cNvPicPr>
          <p:nvPr/>
        </p:nvPicPr>
        <p:blipFill>
          <a:blip r:embed="rId6"/>
          <a:stretch>
            <a:fillRect/>
          </a:stretch>
        </p:blipFill>
        <p:spPr>
          <a:xfrm>
            <a:off x="6095999" y="4757186"/>
            <a:ext cx="1727749" cy="2087973"/>
          </a:xfrm>
          <a:prstGeom prst="rect">
            <a:avLst/>
          </a:prstGeom>
        </p:spPr>
      </p:pic>
      <p:sp>
        <p:nvSpPr>
          <p:cNvPr id="27" name="TextBox 26">
            <a:extLst>
              <a:ext uri="{FF2B5EF4-FFF2-40B4-BE49-F238E27FC236}">
                <a16:creationId xmlns:a16="http://schemas.microsoft.com/office/drawing/2014/main" id="{D40C20B2-1FEC-41C4-91B4-9577BA4EA7DA}"/>
              </a:ext>
            </a:extLst>
          </p:cNvPr>
          <p:cNvSpPr txBox="1"/>
          <p:nvPr/>
        </p:nvSpPr>
        <p:spPr>
          <a:xfrm>
            <a:off x="6050205" y="4425742"/>
            <a:ext cx="1583047" cy="369332"/>
          </a:xfrm>
          <a:prstGeom prst="rect">
            <a:avLst/>
          </a:prstGeom>
          <a:noFill/>
        </p:spPr>
        <p:txBody>
          <a:bodyPr wrap="square">
            <a:spAutoFit/>
          </a:bodyPr>
          <a:lstStyle/>
          <a:p>
            <a:pPr algn="l"/>
            <a:r>
              <a:rPr lang="en-US" b="1" i="0" dirty="0">
                <a:solidFill>
                  <a:schemeClr val="accent1">
                    <a:lumMod val="75000"/>
                  </a:schemeClr>
                </a:solidFill>
                <a:effectLst/>
              </a:rPr>
              <a:t>Missing Values</a:t>
            </a:r>
          </a:p>
        </p:txBody>
      </p:sp>
      <p:sp>
        <p:nvSpPr>
          <p:cNvPr id="3" name="Slide Number Placeholder 2">
            <a:extLst>
              <a:ext uri="{FF2B5EF4-FFF2-40B4-BE49-F238E27FC236}">
                <a16:creationId xmlns:a16="http://schemas.microsoft.com/office/drawing/2014/main" id="{4D147B54-D28F-43F2-8542-E988685E833D}"/>
              </a:ext>
            </a:extLst>
          </p:cNvPr>
          <p:cNvSpPr>
            <a:spLocks noGrp="1"/>
          </p:cNvSpPr>
          <p:nvPr>
            <p:ph type="sldNum" sz="quarter" idx="12"/>
          </p:nvPr>
        </p:nvSpPr>
        <p:spPr>
          <a:xfrm>
            <a:off x="11499004" y="6273524"/>
            <a:ext cx="535745" cy="501650"/>
          </a:xfrm>
        </p:spPr>
        <p:txBody>
          <a:bodyPr/>
          <a:lstStyle/>
          <a:p>
            <a:fld id="{2371584E-DACE-42B5-9445-098304F49447}" type="slidenum">
              <a:rPr lang="en-US" smtClean="0"/>
              <a:t>4</a:t>
            </a:fld>
            <a:endParaRPr lang="en-US" dirty="0"/>
          </a:p>
        </p:txBody>
      </p:sp>
    </p:spTree>
    <p:extLst>
      <p:ext uri="{BB962C8B-B14F-4D97-AF65-F5344CB8AC3E}">
        <p14:creationId xmlns:p14="http://schemas.microsoft.com/office/powerpoint/2010/main" val="3157109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9F8B49-F677-49B5-887F-C56A5262708D}"/>
              </a:ext>
            </a:extLst>
          </p:cNvPr>
          <p:cNvSpPr>
            <a:spLocks noGrp="1"/>
          </p:cNvSpPr>
          <p:nvPr>
            <p:ph type="title"/>
          </p:nvPr>
        </p:nvSpPr>
        <p:spPr>
          <a:xfrm>
            <a:off x="122789" y="279840"/>
            <a:ext cx="9895951" cy="1033669"/>
          </a:xfrm>
        </p:spPr>
        <p:txBody>
          <a:bodyPr>
            <a:normAutofit/>
          </a:bodyPr>
          <a:lstStyle/>
          <a:p>
            <a:pPr algn="l"/>
            <a:r>
              <a:rPr lang="en-US" sz="4000" i="0" dirty="0">
                <a:solidFill>
                  <a:schemeClr val="bg1"/>
                </a:solidFill>
                <a:effectLst/>
              </a:rPr>
              <a:t>Exploratory Data Analysis</a:t>
            </a:r>
          </a:p>
        </p:txBody>
      </p:sp>
      <p:sp>
        <p:nvSpPr>
          <p:cNvPr id="21" name="TextBox 20">
            <a:extLst>
              <a:ext uri="{FF2B5EF4-FFF2-40B4-BE49-F238E27FC236}">
                <a16:creationId xmlns:a16="http://schemas.microsoft.com/office/drawing/2014/main" id="{25B656EB-DE8B-41BB-9843-983ACAD4DFEE}"/>
              </a:ext>
            </a:extLst>
          </p:cNvPr>
          <p:cNvSpPr txBox="1"/>
          <p:nvPr/>
        </p:nvSpPr>
        <p:spPr>
          <a:xfrm>
            <a:off x="0" y="1707304"/>
            <a:ext cx="2213113" cy="369332"/>
          </a:xfrm>
          <a:prstGeom prst="rect">
            <a:avLst/>
          </a:prstGeom>
          <a:noFill/>
        </p:spPr>
        <p:txBody>
          <a:bodyPr wrap="square">
            <a:spAutoFit/>
          </a:bodyPr>
          <a:lstStyle/>
          <a:p>
            <a:pPr algn="l"/>
            <a:r>
              <a:rPr lang="en-US" b="1" i="0" dirty="0">
                <a:solidFill>
                  <a:schemeClr val="accent1">
                    <a:lumMod val="75000"/>
                  </a:schemeClr>
                </a:solidFill>
                <a:effectLst/>
              </a:rPr>
              <a:t>Descriptive Stats</a:t>
            </a:r>
          </a:p>
        </p:txBody>
      </p:sp>
      <p:pic>
        <p:nvPicPr>
          <p:cNvPr id="17" name="Picture 16">
            <a:extLst>
              <a:ext uri="{FF2B5EF4-FFF2-40B4-BE49-F238E27FC236}">
                <a16:creationId xmlns:a16="http://schemas.microsoft.com/office/drawing/2014/main" id="{0A826962-D84C-4515-AA61-B1824D71E66C}"/>
              </a:ext>
            </a:extLst>
          </p:cNvPr>
          <p:cNvPicPr>
            <a:picLocks noChangeAspect="1"/>
          </p:cNvPicPr>
          <p:nvPr/>
        </p:nvPicPr>
        <p:blipFill>
          <a:blip r:embed="rId3"/>
          <a:stretch>
            <a:fillRect/>
          </a:stretch>
        </p:blipFill>
        <p:spPr>
          <a:xfrm>
            <a:off x="122789" y="2076636"/>
            <a:ext cx="6123266" cy="2476500"/>
          </a:xfrm>
          <a:prstGeom prst="rect">
            <a:avLst/>
          </a:prstGeom>
        </p:spPr>
      </p:pic>
      <p:pic>
        <p:nvPicPr>
          <p:cNvPr id="23" name="Picture 22">
            <a:extLst>
              <a:ext uri="{FF2B5EF4-FFF2-40B4-BE49-F238E27FC236}">
                <a16:creationId xmlns:a16="http://schemas.microsoft.com/office/drawing/2014/main" id="{A9477FF6-3842-4CE7-AA3D-54DC03B701B2}"/>
              </a:ext>
            </a:extLst>
          </p:cNvPr>
          <p:cNvPicPr>
            <a:picLocks noChangeAspect="1"/>
          </p:cNvPicPr>
          <p:nvPr/>
        </p:nvPicPr>
        <p:blipFill>
          <a:blip r:embed="rId4"/>
          <a:stretch>
            <a:fillRect/>
          </a:stretch>
        </p:blipFill>
        <p:spPr>
          <a:xfrm>
            <a:off x="6390803" y="1930358"/>
            <a:ext cx="5552668" cy="2697992"/>
          </a:xfrm>
          <a:prstGeom prst="rect">
            <a:avLst/>
          </a:prstGeom>
        </p:spPr>
      </p:pic>
      <p:sp>
        <p:nvSpPr>
          <p:cNvPr id="26" name="TextBox 25">
            <a:extLst>
              <a:ext uri="{FF2B5EF4-FFF2-40B4-BE49-F238E27FC236}">
                <a16:creationId xmlns:a16="http://schemas.microsoft.com/office/drawing/2014/main" id="{42EAD99A-8C32-407B-ACF4-9D18C9691DFA}"/>
              </a:ext>
            </a:extLst>
          </p:cNvPr>
          <p:cNvSpPr txBox="1"/>
          <p:nvPr/>
        </p:nvSpPr>
        <p:spPr>
          <a:xfrm>
            <a:off x="6458" y="4628350"/>
            <a:ext cx="11261092" cy="1077218"/>
          </a:xfrm>
          <a:prstGeom prst="rect">
            <a:avLst/>
          </a:prstGeom>
          <a:noFill/>
        </p:spPr>
        <p:txBody>
          <a:bodyPr wrap="square">
            <a:spAutoFit/>
          </a:bodyPr>
          <a:lstStyle/>
          <a:p>
            <a:pPr marL="285750" indent="-285750" algn="l">
              <a:buFont typeface="Arial" panose="020B0604020202020204" pitchFamily="34" charset="0"/>
              <a:buChar char="•"/>
            </a:pPr>
            <a:r>
              <a:rPr lang="en-US" sz="1600" b="0" i="0" dirty="0">
                <a:effectLst/>
              </a:rPr>
              <a:t>Maximum time is Jun 10, 2008, 11:19:56 GMT+0200 (Central European Summer Time) and minimum time is May 17, 2008, 12:00:13 GMT+0200 (Central European Summer Time)</a:t>
            </a:r>
          </a:p>
          <a:p>
            <a:pPr marL="285750" indent="-285750" algn="l">
              <a:buFont typeface="Arial" panose="020B0604020202020204" pitchFamily="34" charset="0"/>
              <a:buChar char="•"/>
            </a:pPr>
            <a:r>
              <a:rPr lang="en-US" sz="1600" b="1" i="0" dirty="0">
                <a:effectLst/>
              </a:rPr>
              <a:t>Occupancy</a:t>
            </a:r>
            <a:r>
              <a:rPr lang="en-US" sz="1600" b="0" i="0" dirty="0">
                <a:effectLst/>
              </a:rPr>
              <a:t> and </a:t>
            </a:r>
            <a:r>
              <a:rPr lang="en-US" sz="1600" b="1" dirty="0"/>
              <a:t>V</a:t>
            </a:r>
            <a:r>
              <a:rPr lang="en-US" sz="1600" b="1" i="0" dirty="0">
                <a:effectLst/>
              </a:rPr>
              <a:t>acancy</a:t>
            </a:r>
            <a:r>
              <a:rPr lang="en-US" sz="1600" b="0" i="0" dirty="0">
                <a:effectLst/>
              </a:rPr>
              <a:t> rate seems to be almost </a:t>
            </a:r>
            <a:r>
              <a:rPr lang="en-US" sz="1600" b="1" i="0" dirty="0">
                <a:effectLst/>
              </a:rPr>
              <a:t>equally and normally distributed.</a:t>
            </a:r>
          </a:p>
          <a:p>
            <a:pPr marL="285750" indent="-285750">
              <a:buFont typeface="Arial" panose="020B0604020202020204" pitchFamily="34" charset="0"/>
              <a:buChar char="•"/>
            </a:pPr>
            <a:r>
              <a:rPr lang="en-US" sz="1600" b="0" i="0" dirty="0">
                <a:effectLst/>
              </a:rPr>
              <a:t>By inspecting the data, I found that some coordinates are places in the Pacific ocean but we can assume that this is a GPS error.</a:t>
            </a:r>
          </a:p>
        </p:txBody>
      </p:sp>
      <p:sp>
        <p:nvSpPr>
          <p:cNvPr id="28" name="TextBox 27">
            <a:extLst>
              <a:ext uri="{FF2B5EF4-FFF2-40B4-BE49-F238E27FC236}">
                <a16:creationId xmlns:a16="http://schemas.microsoft.com/office/drawing/2014/main" id="{A60FF78E-F369-42BB-93F3-79AE287E14EC}"/>
              </a:ext>
            </a:extLst>
          </p:cNvPr>
          <p:cNvSpPr txBox="1"/>
          <p:nvPr/>
        </p:nvSpPr>
        <p:spPr>
          <a:xfrm>
            <a:off x="6458" y="5683938"/>
            <a:ext cx="2001079" cy="369332"/>
          </a:xfrm>
          <a:prstGeom prst="rect">
            <a:avLst/>
          </a:prstGeom>
          <a:noFill/>
        </p:spPr>
        <p:txBody>
          <a:bodyPr wrap="square">
            <a:spAutoFit/>
          </a:bodyPr>
          <a:lstStyle/>
          <a:p>
            <a:pPr algn="l"/>
            <a:r>
              <a:rPr lang="en-US" b="1" i="0" dirty="0">
                <a:solidFill>
                  <a:schemeClr val="accent1">
                    <a:lumMod val="75000"/>
                  </a:schemeClr>
                </a:solidFill>
                <a:effectLst/>
              </a:rPr>
              <a:t>All Variable Stats</a:t>
            </a:r>
          </a:p>
        </p:txBody>
      </p:sp>
      <p:graphicFrame>
        <p:nvGraphicFramePr>
          <p:cNvPr id="5" name="Object 4">
            <a:extLst>
              <a:ext uri="{FF2B5EF4-FFF2-40B4-BE49-F238E27FC236}">
                <a16:creationId xmlns:a16="http://schemas.microsoft.com/office/drawing/2014/main" id="{B0C38C9C-8E73-4A46-9953-4A55068F81DB}"/>
              </a:ext>
            </a:extLst>
          </p:cNvPr>
          <p:cNvGraphicFramePr>
            <a:graphicFrameLocks noChangeAspect="1"/>
          </p:cNvGraphicFramePr>
          <p:nvPr>
            <p:extLst>
              <p:ext uri="{D42A27DB-BD31-4B8C-83A1-F6EECF244321}">
                <p14:modId xmlns:p14="http://schemas.microsoft.com/office/powerpoint/2010/main" val="2582596800"/>
              </p:ext>
            </p:extLst>
          </p:nvPr>
        </p:nvGraphicFramePr>
        <p:xfrm>
          <a:off x="6081713" y="3413125"/>
          <a:ext cx="28575" cy="28575"/>
        </p:xfrm>
        <a:graphic>
          <a:graphicData uri="http://schemas.openxmlformats.org/presentationml/2006/ole">
            <mc:AlternateContent xmlns:mc="http://schemas.openxmlformats.org/markup-compatibility/2006">
              <mc:Choice xmlns:v="urn:schemas-microsoft-com:vml" Requires="v">
                <p:oleObj spid="_x0000_s1377" name="HTML Document" r:id="rId5" imgW="0" imgH="0" progId="htmlfile">
                  <p:link updateAutomatic="1"/>
                </p:oleObj>
              </mc:Choice>
              <mc:Fallback>
                <p:oleObj name="HTML Document" r:id="rId5" imgW="0" imgH="0" progId="htmlfile">
                  <p:link updateAutomatic="1"/>
                  <p:pic>
                    <p:nvPicPr>
                      <p:cNvPr id="0" name=""/>
                      <p:cNvPicPr/>
                      <p:nvPr/>
                    </p:nvPicPr>
                    <p:blipFill>
                      <a:blip r:embed="rId6"/>
                      <a:stretch>
                        <a:fillRect/>
                      </a:stretch>
                    </p:blipFill>
                    <p:spPr>
                      <a:xfrm>
                        <a:off x="6081713" y="3413125"/>
                        <a:ext cx="28575" cy="28575"/>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7903EAA3-F68F-4459-9FEB-F5BE7EAE261B}"/>
              </a:ext>
            </a:extLst>
          </p:cNvPr>
          <p:cNvGraphicFramePr>
            <a:graphicFrameLocks noChangeAspect="1"/>
          </p:cNvGraphicFramePr>
          <p:nvPr>
            <p:extLst>
              <p:ext uri="{D42A27DB-BD31-4B8C-83A1-F6EECF244321}">
                <p14:modId xmlns:p14="http://schemas.microsoft.com/office/powerpoint/2010/main" val="2065074654"/>
              </p:ext>
            </p:extLst>
          </p:nvPr>
        </p:nvGraphicFramePr>
        <p:xfrm>
          <a:off x="-3" y="6050943"/>
          <a:ext cx="1688126" cy="854615"/>
        </p:xfrm>
        <a:graphic>
          <a:graphicData uri="http://schemas.openxmlformats.org/presentationml/2006/ole">
            <mc:AlternateContent xmlns:mc="http://schemas.openxmlformats.org/markup-compatibility/2006">
              <mc:Choice xmlns:v="urn:schemas-microsoft-com:vml" Requires="v">
                <p:oleObj spid="_x0000_s1378" name="Packager Shell Object" showAsIcon="1" r:id="rId7" imgW="914570" imgH="771459" progId="Package">
                  <p:embed/>
                </p:oleObj>
              </mc:Choice>
              <mc:Fallback>
                <p:oleObj name="Packager Shell Object" showAsIcon="1" r:id="rId7" imgW="914570" imgH="771459" progId="Package">
                  <p:embed/>
                  <p:pic>
                    <p:nvPicPr>
                      <p:cNvPr id="0" name=""/>
                      <p:cNvPicPr/>
                      <p:nvPr/>
                    </p:nvPicPr>
                    <p:blipFill>
                      <a:blip r:embed="rId8"/>
                      <a:stretch>
                        <a:fillRect/>
                      </a:stretch>
                    </p:blipFill>
                    <p:spPr>
                      <a:xfrm>
                        <a:off x="-3" y="6050943"/>
                        <a:ext cx="1688126" cy="854615"/>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EC023421-E3A6-42CC-8798-19B35BAD3276}"/>
              </a:ext>
            </a:extLst>
          </p:cNvPr>
          <p:cNvSpPr txBox="1"/>
          <p:nvPr/>
        </p:nvSpPr>
        <p:spPr>
          <a:xfrm>
            <a:off x="2213113" y="6156201"/>
            <a:ext cx="6002419"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t>We see good correlation between Miles and Latitude / Longitude as it is feature created from Latitude / Longitude .</a:t>
            </a:r>
          </a:p>
        </p:txBody>
      </p:sp>
      <p:sp>
        <p:nvSpPr>
          <p:cNvPr id="6" name="Slide Number Placeholder 5">
            <a:extLst>
              <a:ext uri="{FF2B5EF4-FFF2-40B4-BE49-F238E27FC236}">
                <a16:creationId xmlns:a16="http://schemas.microsoft.com/office/drawing/2014/main" id="{C9D629D2-A935-48C8-B41F-C478765B4927}"/>
              </a:ext>
            </a:extLst>
          </p:cNvPr>
          <p:cNvSpPr>
            <a:spLocks noGrp="1"/>
          </p:cNvSpPr>
          <p:nvPr>
            <p:ph type="sldNum" sz="quarter" idx="12"/>
          </p:nvPr>
        </p:nvSpPr>
        <p:spPr>
          <a:xfrm>
            <a:off x="11614243" y="6445669"/>
            <a:ext cx="521677" cy="384626"/>
          </a:xfrm>
        </p:spPr>
        <p:txBody>
          <a:bodyPr/>
          <a:lstStyle/>
          <a:p>
            <a:fld id="{2371584E-DACE-42B5-9445-098304F49447}" type="slidenum">
              <a:rPr lang="en-US" smtClean="0"/>
              <a:t>5</a:t>
            </a:fld>
            <a:endParaRPr lang="en-US"/>
          </a:p>
        </p:txBody>
      </p:sp>
    </p:spTree>
    <p:extLst>
      <p:ext uri="{BB962C8B-B14F-4D97-AF65-F5344CB8AC3E}">
        <p14:creationId xmlns:p14="http://schemas.microsoft.com/office/powerpoint/2010/main" val="2408231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9F8B49-F677-49B5-887F-C56A5262708D}"/>
              </a:ext>
            </a:extLst>
          </p:cNvPr>
          <p:cNvSpPr>
            <a:spLocks noGrp="1"/>
          </p:cNvSpPr>
          <p:nvPr>
            <p:ph type="title"/>
          </p:nvPr>
        </p:nvSpPr>
        <p:spPr>
          <a:xfrm>
            <a:off x="179361" y="278535"/>
            <a:ext cx="9895951" cy="1033669"/>
          </a:xfrm>
        </p:spPr>
        <p:txBody>
          <a:bodyPr>
            <a:normAutofit/>
          </a:bodyPr>
          <a:lstStyle/>
          <a:p>
            <a:r>
              <a:rPr lang="en-US" sz="4000" i="0" dirty="0">
                <a:solidFill>
                  <a:schemeClr val="bg1"/>
                </a:solidFill>
                <a:effectLst/>
              </a:rPr>
              <a:t>Case 1: CO2 Reduction Analysis</a:t>
            </a:r>
            <a:endParaRPr lang="en-US" sz="4000" dirty="0">
              <a:solidFill>
                <a:srgbClr val="FFFFFF"/>
              </a:solidFill>
            </a:endParaRPr>
          </a:p>
        </p:txBody>
      </p:sp>
      <p:sp>
        <p:nvSpPr>
          <p:cNvPr id="21" name="TextBox 20">
            <a:extLst>
              <a:ext uri="{FF2B5EF4-FFF2-40B4-BE49-F238E27FC236}">
                <a16:creationId xmlns:a16="http://schemas.microsoft.com/office/drawing/2014/main" id="{25B656EB-DE8B-41BB-9843-983ACAD4DFEE}"/>
              </a:ext>
            </a:extLst>
          </p:cNvPr>
          <p:cNvSpPr txBox="1"/>
          <p:nvPr/>
        </p:nvSpPr>
        <p:spPr>
          <a:xfrm>
            <a:off x="79498" y="1689547"/>
            <a:ext cx="2813538" cy="369332"/>
          </a:xfrm>
          <a:prstGeom prst="rect">
            <a:avLst/>
          </a:prstGeom>
          <a:noFill/>
        </p:spPr>
        <p:txBody>
          <a:bodyPr wrap="square">
            <a:spAutoFit/>
          </a:bodyPr>
          <a:lstStyle/>
          <a:p>
            <a:pPr algn="l"/>
            <a:r>
              <a:rPr lang="en-US" b="1" i="0" dirty="0">
                <a:solidFill>
                  <a:schemeClr val="accent1">
                    <a:lumMod val="75000"/>
                  </a:schemeClr>
                </a:solidFill>
                <a:effectLst/>
              </a:rPr>
              <a:t>Assumptions &amp; Approach</a:t>
            </a:r>
          </a:p>
        </p:txBody>
      </p:sp>
      <p:graphicFrame>
        <p:nvGraphicFramePr>
          <p:cNvPr id="5" name="Object 4">
            <a:extLst>
              <a:ext uri="{FF2B5EF4-FFF2-40B4-BE49-F238E27FC236}">
                <a16:creationId xmlns:a16="http://schemas.microsoft.com/office/drawing/2014/main" id="{B0C38C9C-8E73-4A46-9953-4A55068F81DB}"/>
              </a:ext>
            </a:extLst>
          </p:cNvPr>
          <p:cNvGraphicFramePr>
            <a:graphicFrameLocks noChangeAspect="1"/>
          </p:cNvGraphicFramePr>
          <p:nvPr>
            <p:extLst>
              <p:ext uri="{D42A27DB-BD31-4B8C-83A1-F6EECF244321}">
                <p14:modId xmlns:p14="http://schemas.microsoft.com/office/powerpoint/2010/main" val="1117010327"/>
              </p:ext>
            </p:extLst>
          </p:nvPr>
        </p:nvGraphicFramePr>
        <p:xfrm>
          <a:off x="6081713" y="3370921"/>
          <a:ext cx="28575" cy="28575"/>
        </p:xfrm>
        <a:graphic>
          <a:graphicData uri="http://schemas.openxmlformats.org/presentationml/2006/ole">
            <mc:AlternateContent xmlns:mc="http://schemas.openxmlformats.org/markup-compatibility/2006">
              <mc:Choice xmlns:v="urn:schemas-microsoft-com:vml" Requires="v">
                <p:oleObj spid="_x0000_s2222" name="HTML Document" r:id="rId3" imgW="0" imgH="0" progId="htmlfile">
                  <p:link updateAutomatic="1"/>
                </p:oleObj>
              </mc:Choice>
              <mc:Fallback>
                <p:oleObj name="HTML Document" r:id="rId3" imgW="0" imgH="0" progId="htmlfile">
                  <p:link updateAutomatic="1"/>
                  <p:pic>
                    <p:nvPicPr>
                      <p:cNvPr id="5" name="Object 4">
                        <a:extLst>
                          <a:ext uri="{FF2B5EF4-FFF2-40B4-BE49-F238E27FC236}">
                            <a16:creationId xmlns:a16="http://schemas.microsoft.com/office/drawing/2014/main" id="{B0C38C9C-8E73-4A46-9953-4A55068F81DB}"/>
                          </a:ext>
                        </a:extLst>
                      </p:cNvPr>
                      <p:cNvPicPr/>
                      <p:nvPr/>
                    </p:nvPicPr>
                    <p:blipFill>
                      <a:blip r:embed="rId4"/>
                      <a:stretch>
                        <a:fillRect/>
                      </a:stretch>
                    </p:blipFill>
                    <p:spPr>
                      <a:xfrm>
                        <a:off x="6081713" y="3370921"/>
                        <a:ext cx="28575" cy="28575"/>
                      </a:xfrm>
                      <a:prstGeom prst="rect">
                        <a:avLst/>
                      </a:prstGeom>
                    </p:spPr>
                  </p:pic>
                </p:oleObj>
              </mc:Fallback>
            </mc:AlternateContent>
          </a:graphicData>
        </a:graphic>
      </p:graphicFrame>
      <p:sp>
        <p:nvSpPr>
          <p:cNvPr id="18" name="TextBox 17">
            <a:extLst>
              <a:ext uri="{FF2B5EF4-FFF2-40B4-BE49-F238E27FC236}">
                <a16:creationId xmlns:a16="http://schemas.microsoft.com/office/drawing/2014/main" id="{C6B5E07A-E5AA-40E4-A618-1DCC571F2F53}"/>
              </a:ext>
            </a:extLst>
          </p:cNvPr>
          <p:cNvSpPr txBox="1"/>
          <p:nvPr/>
        </p:nvSpPr>
        <p:spPr>
          <a:xfrm>
            <a:off x="123088" y="2052519"/>
            <a:ext cx="11732645" cy="4770537"/>
          </a:xfrm>
          <a:prstGeom prst="rect">
            <a:avLst/>
          </a:prstGeom>
          <a:noFill/>
        </p:spPr>
        <p:txBody>
          <a:bodyPr wrap="square">
            <a:spAutoFit/>
          </a:bodyPr>
          <a:lstStyle/>
          <a:p>
            <a:pPr algn="l"/>
            <a:r>
              <a:rPr lang="en-US" sz="1600" b="0" i="0" dirty="0">
                <a:effectLst/>
              </a:rPr>
              <a:t>In order to find yearly CO2 emission reduction,</a:t>
            </a:r>
          </a:p>
          <a:p>
            <a:pPr marL="285750" indent="-285750" algn="l">
              <a:buFont typeface="Arial" panose="020B0604020202020204" pitchFamily="34" charset="0"/>
              <a:buChar char="•"/>
            </a:pPr>
            <a:r>
              <a:rPr lang="en-US" sz="1600" b="0" i="0" dirty="0">
                <a:effectLst/>
              </a:rPr>
              <a:t>Distance is calculated in miles metric because in the question it is given, by average passenger vehicle emits about 404 grams of CO2 per mile.</a:t>
            </a:r>
          </a:p>
          <a:p>
            <a:pPr marL="285750" indent="-285750" algn="l">
              <a:buFont typeface="Arial" panose="020B0604020202020204" pitchFamily="34" charset="0"/>
              <a:buChar char="•"/>
            </a:pPr>
            <a:r>
              <a:rPr lang="en-US" sz="1600" b="0" i="0" dirty="0">
                <a:effectLst/>
              </a:rPr>
              <a:t>The occupancy filtered on zero. Because we need to see CO2 reduction in taxi cabs roaming without passengers.</a:t>
            </a:r>
          </a:p>
          <a:p>
            <a:pPr marL="285750" indent="-285750" algn="l">
              <a:buFont typeface="Arial" panose="020B0604020202020204" pitchFamily="34" charset="0"/>
              <a:buChar char="•"/>
            </a:pPr>
            <a:r>
              <a:rPr lang="en-US" sz="1600" dirty="0"/>
              <a:t>C</a:t>
            </a:r>
            <a:r>
              <a:rPr lang="en-US" sz="1600" b="0" i="0" dirty="0">
                <a:effectLst/>
              </a:rPr>
              <a:t>alculate the distances of all drivers to have the total distance of interest for one month.</a:t>
            </a:r>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endParaRPr lang="en-US" sz="1600" b="0" i="0" dirty="0">
              <a:effectLst/>
            </a:endParaRPr>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endParaRPr lang="en-US" sz="1600" b="0" i="0" dirty="0">
              <a:effectLst/>
            </a:endParaRPr>
          </a:p>
          <a:p>
            <a:pPr marL="285750" indent="-285750" algn="l">
              <a:buFont typeface="Arial" panose="020B0604020202020204" pitchFamily="34" charset="0"/>
              <a:buChar char="•"/>
            </a:pPr>
            <a:endParaRPr lang="en-US" sz="1600" b="0" i="0" dirty="0">
              <a:effectLst/>
            </a:endParaRPr>
          </a:p>
          <a:p>
            <a:pPr marL="285750" indent="-285750" algn="l">
              <a:buFont typeface="Arial" panose="020B0604020202020204" pitchFamily="34" charset="0"/>
              <a:buChar char="•"/>
            </a:pPr>
            <a:r>
              <a:rPr lang="en-US" sz="1600" b="0" i="0" dirty="0">
                <a:effectLst/>
              </a:rPr>
              <a:t>I multiply the result by 12 and get the yearly distance of interest for the CO2 emissions. </a:t>
            </a:r>
            <a:r>
              <a:rPr lang="en-US" sz="1600" dirty="0"/>
              <a:t>As the assumptions is</a:t>
            </a:r>
            <a:r>
              <a:rPr lang="en-US" sz="1600" b="0" i="0" dirty="0">
                <a:effectLst/>
              </a:rPr>
              <a:t> that the taxicab fleet is changing to electric vehicle from combustion engine at the rate of 15% per month. This policy means that the number of taxis with combustion engines is reduced by 15% every month.</a:t>
            </a:r>
          </a:p>
          <a:p>
            <a:pPr marL="285750" indent="-285750" algn="l">
              <a:buFont typeface="Arial" panose="020B0604020202020204" pitchFamily="34" charset="0"/>
              <a:buChar char="•"/>
            </a:pPr>
            <a:r>
              <a:rPr lang="en-US" sz="1600" b="0" i="0" dirty="0">
                <a:effectLst/>
              </a:rPr>
              <a:t>Accordingly, I assume that the distance for CO2 emissions is also reduced by 15% every month. Applying this policy for 12 months gives me the new distance for the CO2 emissions with Electric Vehicles.</a:t>
            </a:r>
          </a:p>
          <a:p>
            <a:pPr marL="285750" indent="-285750" algn="l">
              <a:buFont typeface="Arial" panose="020B0604020202020204" pitchFamily="34" charset="0"/>
              <a:buChar char="•"/>
            </a:pPr>
            <a:r>
              <a:rPr lang="en-US" sz="1600" b="0" i="0" dirty="0">
                <a:effectLst/>
              </a:rPr>
              <a:t>Then, I take the two distances, divide them by 0.1. Because I only took 10% of the files for my calculation and thus approximate the total distance of all taxis.</a:t>
            </a:r>
          </a:p>
          <a:p>
            <a:pPr marL="285750" indent="-285750" algn="l">
              <a:buFont typeface="Arial" panose="020B0604020202020204" pitchFamily="34" charset="0"/>
              <a:buChar char="•"/>
            </a:pPr>
            <a:r>
              <a:rPr lang="en-US" sz="1600" b="0" i="0" dirty="0">
                <a:effectLst/>
              </a:rPr>
              <a:t>Finally, I get the CO2 reduction by multiplying the total distance with the number of CO2 grams per mile and comparing the difference in terms of percentage.</a:t>
            </a:r>
          </a:p>
        </p:txBody>
      </p:sp>
      <p:pic>
        <p:nvPicPr>
          <p:cNvPr id="9" name="Picture 8">
            <a:extLst>
              <a:ext uri="{FF2B5EF4-FFF2-40B4-BE49-F238E27FC236}">
                <a16:creationId xmlns:a16="http://schemas.microsoft.com/office/drawing/2014/main" id="{D95EEBDF-6F95-4C98-9EE0-0BA2897A9CFE}"/>
              </a:ext>
            </a:extLst>
          </p:cNvPr>
          <p:cNvPicPr>
            <a:picLocks noChangeAspect="1"/>
          </p:cNvPicPr>
          <p:nvPr/>
        </p:nvPicPr>
        <p:blipFill>
          <a:blip r:embed="rId5"/>
          <a:stretch>
            <a:fillRect/>
          </a:stretch>
        </p:blipFill>
        <p:spPr>
          <a:xfrm>
            <a:off x="459350" y="3286597"/>
            <a:ext cx="4439896" cy="1256250"/>
          </a:xfrm>
          <a:prstGeom prst="rect">
            <a:avLst/>
          </a:prstGeom>
        </p:spPr>
      </p:pic>
      <p:sp>
        <p:nvSpPr>
          <p:cNvPr id="11" name="Slide Number Placeholder 10">
            <a:extLst>
              <a:ext uri="{FF2B5EF4-FFF2-40B4-BE49-F238E27FC236}">
                <a16:creationId xmlns:a16="http://schemas.microsoft.com/office/drawing/2014/main" id="{EF98DE96-668E-45CE-BF24-8EF15A7CA44A}"/>
              </a:ext>
            </a:extLst>
          </p:cNvPr>
          <p:cNvSpPr>
            <a:spLocks noGrp="1"/>
          </p:cNvSpPr>
          <p:nvPr>
            <p:ph type="sldNum" sz="quarter" idx="12"/>
          </p:nvPr>
        </p:nvSpPr>
        <p:spPr>
          <a:xfrm>
            <a:off x="11786121" y="6429607"/>
            <a:ext cx="363918" cy="428393"/>
          </a:xfrm>
        </p:spPr>
        <p:txBody>
          <a:bodyPr/>
          <a:lstStyle/>
          <a:p>
            <a:fld id="{2371584E-DACE-42B5-9445-098304F49447}" type="slidenum">
              <a:rPr lang="en-US" smtClean="0"/>
              <a:t>6</a:t>
            </a:fld>
            <a:endParaRPr lang="en-US" dirty="0"/>
          </a:p>
        </p:txBody>
      </p:sp>
    </p:spTree>
    <p:extLst>
      <p:ext uri="{BB962C8B-B14F-4D97-AF65-F5344CB8AC3E}">
        <p14:creationId xmlns:p14="http://schemas.microsoft.com/office/powerpoint/2010/main" val="4138740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9F8B49-F677-49B5-887F-C56A5262708D}"/>
              </a:ext>
            </a:extLst>
          </p:cNvPr>
          <p:cNvSpPr>
            <a:spLocks noGrp="1"/>
          </p:cNvSpPr>
          <p:nvPr>
            <p:ph type="title"/>
          </p:nvPr>
        </p:nvSpPr>
        <p:spPr>
          <a:xfrm>
            <a:off x="179216" y="262073"/>
            <a:ext cx="9895951" cy="1033669"/>
          </a:xfrm>
        </p:spPr>
        <p:txBody>
          <a:bodyPr>
            <a:normAutofit/>
          </a:bodyPr>
          <a:lstStyle/>
          <a:p>
            <a:r>
              <a:rPr lang="en-US" sz="4000" i="0" dirty="0">
                <a:solidFill>
                  <a:schemeClr val="bg1"/>
                </a:solidFill>
                <a:effectLst/>
              </a:rPr>
              <a:t>Case 1: CO2 Reduction Analysis …</a:t>
            </a:r>
            <a:endParaRPr lang="en-US" sz="4000" dirty="0">
              <a:solidFill>
                <a:srgbClr val="FFFFFF"/>
              </a:solidFill>
            </a:endParaRPr>
          </a:p>
        </p:txBody>
      </p:sp>
      <p:sp>
        <p:nvSpPr>
          <p:cNvPr id="21" name="TextBox 20">
            <a:extLst>
              <a:ext uri="{FF2B5EF4-FFF2-40B4-BE49-F238E27FC236}">
                <a16:creationId xmlns:a16="http://schemas.microsoft.com/office/drawing/2014/main" id="{25B656EB-DE8B-41BB-9843-983ACAD4DFEE}"/>
              </a:ext>
            </a:extLst>
          </p:cNvPr>
          <p:cNvSpPr txBox="1"/>
          <p:nvPr/>
        </p:nvSpPr>
        <p:spPr>
          <a:xfrm>
            <a:off x="179216" y="1726484"/>
            <a:ext cx="998806" cy="369332"/>
          </a:xfrm>
          <a:prstGeom prst="rect">
            <a:avLst/>
          </a:prstGeom>
          <a:noFill/>
        </p:spPr>
        <p:txBody>
          <a:bodyPr wrap="square">
            <a:spAutoFit/>
          </a:bodyPr>
          <a:lstStyle/>
          <a:p>
            <a:pPr algn="l"/>
            <a:r>
              <a:rPr lang="en-US" b="1" i="0" dirty="0">
                <a:solidFill>
                  <a:schemeClr val="accent1">
                    <a:lumMod val="75000"/>
                  </a:schemeClr>
                </a:solidFill>
                <a:effectLst/>
              </a:rPr>
              <a:t>Results</a:t>
            </a:r>
          </a:p>
        </p:txBody>
      </p:sp>
      <p:graphicFrame>
        <p:nvGraphicFramePr>
          <p:cNvPr id="5" name="Object 4">
            <a:extLst>
              <a:ext uri="{FF2B5EF4-FFF2-40B4-BE49-F238E27FC236}">
                <a16:creationId xmlns:a16="http://schemas.microsoft.com/office/drawing/2014/main" id="{B0C38C9C-8E73-4A46-9953-4A55068F81DB}"/>
              </a:ext>
            </a:extLst>
          </p:cNvPr>
          <p:cNvGraphicFramePr>
            <a:graphicFrameLocks noChangeAspect="1"/>
          </p:cNvGraphicFramePr>
          <p:nvPr/>
        </p:nvGraphicFramePr>
        <p:xfrm>
          <a:off x="6081713" y="3413125"/>
          <a:ext cx="28575" cy="28575"/>
        </p:xfrm>
        <a:graphic>
          <a:graphicData uri="http://schemas.openxmlformats.org/presentationml/2006/ole">
            <mc:AlternateContent xmlns:mc="http://schemas.openxmlformats.org/markup-compatibility/2006">
              <mc:Choice xmlns:v="urn:schemas-microsoft-com:vml" Requires="v">
                <p:oleObj spid="_x0000_s3236" name="HTML Document" r:id="rId3" imgW="0" imgH="0" progId="htmlfile">
                  <p:link updateAutomatic="1"/>
                </p:oleObj>
              </mc:Choice>
              <mc:Fallback>
                <p:oleObj name="HTML Document" r:id="rId3" imgW="0" imgH="0" progId="htmlfile">
                  <p:link updateAutomatic="1"/>
                  <p:pic>
                    <p:nvPicPr>
                      <p:cNvPr id="5" name="Object 4">
                        <a:extLst>
                          <a:ext uri="{FF2B5EF4-FFF2-40B4-BE49-F238E27FC236}">
                            <a16:creationId xmlns:a16="http://schemas.microsoft.com/office/drawing/2014/main" id="{B0C38C9C-8E73-4A46-9953-4A55068F81DB}"/>
                          </a:ext>
                        </a:extLst>
                      </p:cNvPr>
                      <p:cNvPicPr/>
                      <p:nvPr/>
                    </p:nvPicPr>
                    <p:blipFill>
                      <a:blip r:embed="rId4"/>
                      <a:stretch>
                        <a:fillRect/>
                      </a:stretch>
                    </p:blipFill>
                    <p:spPr>
                      <a:xfrm>
                        <a:off x="6081713" y="3413125"/>
                        <a:ext cx="28575" cy="28575"/>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805E2682-7095-4006-98FB-D31F14F74DD5}"/>
              </a:ext>
            </a:extLst>
          </p:cNvPr>
          <p:cNvPicPr>
            <a:picLocks noChangeAspect="1"/>
          </p:cNvPicPr>
          <p:nvPr/>
        </p:nvPicPr>
        <p:blipFill>
          <a:blip r:embed="rId5"/>
          <a:stretch>
            <a:fillRect/>
          </a:stretch>
        </p:blipFill>
        <p:spPr>
          <a:xfrm>
            <a:off x="179216" y="2150995"/>
            <a:ext cx="7318864" cy="3044223"/>
          </a:xfrm>
          <a:prstGeom prst="rect">
            <a:avLst/>
          </a:prstGeom>
        </p:spPr>
      </p:pic>
      <p:pic>
        <p:nvPicPr>
          <p:cNvPr id="7" name="Picture 6">
            <a:extLst>
              <a:ext uri="{FF2B5EF4-FFF2-40B4-BE49-F238E27FC236}">
                <a16:creationId xmlns:a16="http://schemas.microsoft.com/office/drawing/2014/main" id="{3E31CB9F-1D28-42A1-AFED-68486A36B858}"/>
              </a:ext>
            </a:extLst>
          </p:cNvPr>
          <p:cNvPicPr>
            <a:picLocks noChangeAspect="1"/>
          </p:cNvPicPr>
          <p:nvPr/>
        </p:nvPicPr>
        <p:blipFill>
          <a:blip r:embed="rId6"/>
          <a:stretch>
            <a:fillRect/>
          </a:stretch>
        </p:blipFill>
        <p:spPr>
          <a:xfrm>
            <a:off x="179216" y="5635185"/>
            <a:ext cx="6569229" cy="868876"/>
          </a:xfrm>
          <a:prstGeom prst="rect">
            <a:avLst/>
          </a:prstGeom>
        </p:spPr>
      </p:pic>
      <p:sp>
        <p:nvSpPr>
          <p:cNvPr id="17" name="TextBox 16">
            <a:extLst>
              <a:ext uri="{FF2B5EF4-FFF2-40B4-BE49-F238E27FC236}">
                <a16:creationId xmlns:a16="http://schemas.microsoft.com/office/drawing/2014/main" id="{CB6A82B4-2932-41F4-B674-87072C608DA5}"/>
              </a:ext>
            </a:extLst>
          </p:cNvPr>
          <p:cNvSpPr txBox="1"/>
          <p:nvPr/>
        </p:nvSpPr>
        <p:spPr>
          <a:xfrm>
            <a:off x="179215" y="5265852"/>
            <a:ext cx="3694465" cy="369332"/>
          </a:xfrm>
          <a:prstGeom prst="rect">
            <a:avLst/>
          </a:prstGeom>
          <a:noFill/>
        </p:spPr>
        <p:txBody>
          <a:bodyPr wrap="square">
            <a:spAutoFit/>
          </a:bodyPr>
          <a:lstStyle/>
          <a:p>
            <a:pPr algn="l"/>
            <a:r>
              <a:rPr lang="en-US" b="1" i="0" dirty="0">
                <a:solidFill>
                  <a:schemeClr val="accent1">
                    <a:lumMod val="75000"/>
                  </a:schemeClr>
                </a:solidFill>
                <a:effectLst/>
              </a:rPr>
              <a:t>Reduction in CO2 Emissions</a:t>
            </a:r>
          </a:p>
        </p:txBody>
      </p:sp>
      <p:sp>
        <p:nvSpPr>
          <p:cNvPr id="11" name="Slide Number Placeholder 10">
            <a:extLst>
              <a:ext uri="{FF2B5EF4-FFF2-40B4-BE49-F238E27FC236}">
                <a16:creationId xmlns:a16="http://schemas.microsoft.com/office/drawing/2014/main" id="{EEABF4A5-28FB-472B-B87B-4517CAEF2CE0}"/>
              </a:ext>
            </a:extLst>
          </p:cNvPr>
          <p:cNvSpPr>
            <a:spLocks noGrp="1"/>
          </p:cNvSpPr>
          <p:nvPr>
            <p:ph type="sldNum" sz="quarter" idx="12"/>
          </p:nvPr>
        </p:nvSpPr>
        <p:spPr>
          <a:xfrm>
            <a:off x="11591779" y="6504061"/>
            <a:ext cx="465406" cy="353939"/>
          </a:xfrm>
        </p:spPr>
        <p:txBody>
          <a:bodyPr/>
          <a:lstStyle/>
          <a:p>
            <a:fld id="{2371584E-DACE-42B5-9445-098304F49447}" type="slidenum">
              <a:rPr lang="en-US" smtClean="0"/>
              <a:t>7</a:t>
            </a:fld>
            <a:endParaRPr lang="en-US"/>
          </a:p>
        </p:txBody>
      </p:sp>
    </p:spTree>
    <p:extLst>
      <p:ext uri="{BB962C8B-B14F-4D97-AF65-F5344CB8AC3E}">
        <p14:creationId xmlns:p14="http://schemas.microsoft.com/office/powerpoint/2010/main" val="3002301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9F8B49-F677-49B5-887F-C56A5262708D}"/>
              </a:ext>
            </a:extLst>
          </p:cNvPr>
          <p:cNvSpPr>
            <a:spLocks noGrp="1"/>
          </p:cNvSpPr>
          <p:nvPr>
            <p:ph type="title"/>
          </p:nvPr>
        </p:nvSpPr>
        <p:spPr>
          <a:xfrm>
            <a:off x="179216" y="301690"/>
            <a:ext cx="11834593" cy="1033669"/>
          </a:xfrm>
        </p:spPr>
        <p:txBody>
          <a:bodyPr>
            <a:noAutofit/>
          </a:bodyPr>
          <a:lstStyle/>
          <a:p>
            <a:pPr algn="l"/>
            <a:r>
              <a:rPr lang="en-US" sz="4000" i="0" dirty="0">
                <a:solidFill>
                  <a:schemeClr val="bg1"/>
                </a:solidFill>
                <a:effectLst/>
              </a:rPr>
              <a:t>Case 2. To build a predictor for taxi drivers, predicting the next place a passenger will hail a cab</a:t>
            </a:r>
          </a:p>
        </p:txBody>
      </p:sp>
      <p:graphicFrame>
        <p:nvGraphicFramePr>
          <p:cNvPr id="5" name="Object 4">
            <a:extLst>
              <a:ext uri="{FF2B5EF4-FFF2-40B4-BE49-F238E27FC236}">
                <a16:creationId xmlns:a16="http://schemas.microsoft.com/office/drawing/2014/main" id="{B0C38C9C-8E73-4A46-9953-4A55068F81DB}"/>
              </a:ext>
            </a:extLst>
          </p:cNvPr>
          <p:cNvGraphicFramePr>
            <a:graphicFrameLocks noChangeAspect="1"/>
          </p:cNvGraphicFramePr>
          <p:nvPr/>
        </p:nvGraphicFramePr>
        <p:xfrm>
          <a:off x="6081713" y="3413125"/>
          <a:ext cx="28575" cy="28575"/>
        </p:xfrm>
        <a:graphic>
          <a:graphicData uri="http://schemas.openxmlformats.org/presentationml/2006/ole">
            <mc:AlternateContent xmlns:mc="http://schemas.openxmlformats.org/markup-compatibility/2006">
              <mc:Choice xmlns:v="urn:schemas-microsoft-com:vml" Requires="v">
                <p:oleObj spid="_x0000_s4255" name="HTML Document" r:id="rId3" imgW="0" imgH="0" progId="htmlfile">
                  <p:link updateAutomatic="1"/>
                </p:oleObj>
              </mc:Choice>
              <mc:Fallback>
                <p:oleObj name="HTML Document" r:id="rId3" imgW="0" imgH="0" progId="htmlfile">
                  <p:link updateAutomatic="1"/>
                  <p:pic>
                    <p:nvPicPr>
                      <p:cNvPr id="5" name="Object 4">
                        <a:extLst>
                          <a:ext uri="{FF2B5EF4-FFF2-40B4-BE49-F238E27FC236}">
                            <a16:creationId xmlns:a16="http://schemas.microsoft.com/office/drawing/2014/main" id="{B0C38C9C-8E73-4A46-9953-4A55068F81DB}"/>
                          </a:ext>
                        </a:extLst>
                      </p:cNvPr>
                      <p:cNvPicPr/>
                      <p:nvPr/>
                    </p:nvPicPr>
                    <p:blipFill>
                      <a:blip r:embed="rId4"/>
                      <a:stretch>
                        <a:fillRect/>
                      </a:stretch>
                    </p:blipFill>
                    <p:spPr>
                      <a:xfrm>
                        <a:off x="6081713" y="3413125"/>
                        <a:ext cx="28575" cy="28575"/>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336F5D7C-CAB6-4762-97E6-475304C97B03}"/>
              </a:ext>
            </a:extLst>
          </p:cNvPr>
          <p:cNvSpPr txBox="1"/>
          <p:nvPr/>
        </p:nvSpPr>
        <p:spPr>
          <a:xfrm>
            <a:off x="-14506" y="1649885"/>
            <a:ext cx="2813538" cy="369332"/>
          </a:xfrm>
          <a:prstGeom prst="rect">
            <a:avLst/>
          </a:prstGeom>
          <a:noFill/>
        </p:spPr>
        <p:txBody>
          <a:bodyPr wrap="square">
            <a:spAutoFit/>
          </a:bodyPr>
          <a:lstStyle/>
          <a:p>
            <a:pPr algn="l"/>
            <a:r>
              <a:rPr lang="en-US" b="1" i="0" dirty="0">
                <a:solidFill>
                  <a:schemeClr val="accent1">
                    <a:lumMod val="75000"/>
                  </a:schemeClr>
                </a:solidFill>
                <a:effectLst/>
              </a:rPr>
              <a:t>Assumptions &amp; Approach</a:t>
            </a:r>
          </a:p>
        </p:txBody>
      </p:sp>
      <p:sp>
        <p:nvSpPr>
          <p:cNvPr id="15" name="TextBox 14">
            <a:extLst>
              <a:ext uri="{FF2B5EF4-FFF2-40B4-BE49-F238E27FC236}">
                <a16:creationId xmlns:a16="http://schemas.microsoft.com/office/drawing/2014/main" id="{46721689-3876-47E8-932C-3FE3A10C9021}"/>
              </a:ext>
            </a:extLst>
          </p:cNvPr>
          <p:cNvSpPr txBox="1"/>
          <p:nvPr/>
        </p:nvSpPr>
        <p:spPr>
          <a:xfrm>
            <a:off x="-28574" y="1998619"/>
            <a:ext cx="12191998" cy="4832092"/>
          </a:xfrm>
          <a:prstGeom prst="rect">
            <a:avLst/>
          </a:prstGeom>
          <a:noFill/>
        </p:spPr>
        <p:txBody>
          <a:bodyPr wrap="square">
            <a:spAutoFit/>
          </a:bodyPr>
          <a:lstStyle/>
          <a:p>
            <a:pPr algn="l"/>
            <a:r>
              <a:rPr lang="en-US" sz="1400" b="0" i="0" dirty="0">
                <a:effectLst/>
              </a:rPr>
              <a:t>Based on the given dataset with Lat, Lon, Time data, To predict the next place a passenger will hail a cab, I divided the question in to two phases.</a:t>
            </a:r>
          </a:p>
          <a:p>
            <a:pPr marL="742950" lvl="1" indent="-285750">
              <a:buFont typeface="Arial" panose="020B0604020202020204" pitchFamily="34" charset="0"/>
              <a:buChar char="•"/>
            </a:pPr>
            <a:r>
              <a:rPr lang="en-US" sz="1400" b="1" i="0" dirty="0">
                <a:effectLst/>
              </a:rPr>
              <a:t>First Phase </a:t>
            </a:r>
            <a:r>
              <a:rPr lang="en-US" sz="1400" b="0" i="0" dirty="0">
                <a:effectLst/>
              </a:rPr>
              <a:t>- To predict the next place that cab will go. </a:t>
            </a:r>
          </a:p>
          <a:p>
            <a:pPr marL="742950" lvl="1" indent="-285750">
              <a:buFont typeface="Arial" panose="020B0604020202020204" pitchFamily="34" charset="0"/>
              <a:buChar char="•"/>
            </a:pPr>
            <a:r>
              <a:rPr lang="en-US" sz="1400" b="1" i="0" dirty="0">
                <a:effectLst/>
              </a:rPr>
              <a:t>Second Phase </a:t>
            </a:r>
            <a:r>
              <a:rPr lang="en-US" sz="1400" b="0" i="0" dirty="0">
                <a:effectLst/>
              </a:rPr>
              <a:t>- To predict occupancy - customer hail the cab.</a:t>
            </a:r>
          </a:p>
          <a:p>
            <a:pPr algn="l"/>
            <a:r>
              <a:rPr lang="en-US" sz="1400" b="1" i="0" dirty="0">
                <a:effectLst/>
              </a:rPr>
              <a:t>First Phase</a:t>
            </a:r>
          </a:p>
          <a:p>
            <a:pPr marL="742950" lvl="1" indent="-285750" algn="l">
              <a:buFont typeface="Arial" panose="020B0604020202020204" pitchFamily="34" charset="0"/>
              <a:buChar char="•"/>
            </a:pPr>
            <a:r>
              <a:rPr lang="en-US" sz="1400" b="0" i="0" dirty="0">
                <a:effectLst/>
              </a:rPr>
              <a:t>We can think it as time series problem. I built a model that predict the location at a time ‘t’ by using as previous location in t-1, t-2 and t-3. </a:t>
            </a:r>
          </a:p>
          <a:p>
            <a:pPr marL="742950" lvl="1" indent="-285750" algn="l">
              <a:buFont typeface="Arial" panose="020B0604020202020204" pitchFamily="34" charset="0"/>
              <a:buChar char="•"/>
            </a:pPr>
            <a:r>
              <a:rPr lang="en-US" sz="1400" b="0" i="0" dirty="0">
                <a:effectLst/>
              </a:rPr>
              <a:t>Set Lat, Long offset to normalize the </a:t>
            </a:r>
            <a:r>
              <a:rPr lang="en-US" sz="1400" dirty="0"/>
              <a:t>Latitudes and Longitudes</a:t>
            </a:r>
            <a:endParaRPr lang="en-US" sz="1400" b="0" i="0" dirty="0">
              <a:effectLst/>
            </a:endParaRPr>
          </a:p>
          <a:p>
            <a:pPr marL="742950" lvl="1" indent="-285750" algn="l">
              <a:buFont typeface="Arial" panose="020B0604020202020204" pitchFamily="34" charset="0"/>
              <a:buChar char="•"/>
            </a:pPr>
            <a:r>
              <a:rPr lang="en-US" sz="1400" b="0" i="0" dirty="0">
                <a:effectLst/>
              </a:rPr>
              <a:t>First, created </a:t>
            </a:r>
            <a:r>
              <a:rPr lang="en-US" sz="1400" i="0" dirty="0">
                <a:effectLst/>
              </a:rPr>
              <a:t>a </a:t>
            </a:r>
            <a:r>
              <a:rPr lang="en-US" sz="1400" i="1" dirty="0">
                <a:effectLst/>
              </a:rPr>
              <a:t>neural network </a:t>
            </a:r>
            <a:r>
              <a:rPr lang="en-US" sz="1400" i="0" dirty="0">
                <a:effectLst/>
              </a:rPr>
              <a:t>model </a:t>
            </a:r>
            <a:r>
              <a:rPr lang="en-US" sz="1400" b="0" i="0" dirty="0">
                <a:effectLst/>
              </a:rPr>
              <a:t>with one input layer, one hidden layer and one output layer </a:t>
            </a:r>
            <a:r>
              <a:rPr lang="en-US" sz="1400" b="1" i="0" dirty="0">
                <a:effectLst/>
              </a:rPr>
              <a:t>for one taxi driver. </a:t>
            </a:r>
            <a:r>
              <a:rPr lang="en-US" sz="1400" i="0" dirty="0">
                <a:effectLst/>
              </a:rPr>
              <a:t>The same must be done for other taxis</a:t>
            </a:r>
          </a:p>
          <a:p>
            <a:pPr marL="742950" lvl="1" indent="-285750" algn="l">
              <a:buFont typeface="Arial" panose="020B0604020202020204" pitchFamily="34" charset="0"/>
              <a:buChar char="•"/>
            </a:pPr>
            <a:r>
              <a:rPr lang="en-US" sz="1400" b="0" i="0" dirty="0">
                <a:effectLst/>
              </a:rPr>
              <a:t>Alternatively, I predict longitude and latitude separately with </a:t>
            </a:r>
            <a:r>
              <a:rPr lang="en-US" sz="1400" i="1" dirty="0">
                <a:effectLst/>
              </a:rPr>
              <a:t>Gradient Boosting </a:t>
            </a:r>
            <a:r>
              <a:rPr lang="en-US" sz="1400" i="0" dirty="0">
                <a:effectLst/>
              </a:rPr>
              <a:t>algorithm</a:t>
            </a:r>
            <a:r>
              <a:rPr lang="en-US" sz="1400" b="0" i="0" dirty="0">
                <a:effectLst/>
              </a:rPr>
              <a:t>. In order to increase performance of GBM model, we can change the previous window and hyper-parameter tuning.</a:t>
            </a:r>
          </a:p>
          <a:p>
            <a:pPr algn="l"/>
            <a:r>
              <a:rPr lang="en-US" sz="1400" b="1" i="0" dirty="0">
                <a:effectLst/>
              </a:rPr>
              <a:t>Second Phase</a:t>
            </a:r>
          </a:p>
          <a:p>
            <a:pPr marL="742950" lvl="1" indent="-285750" algn="l">
              <a:buFont typeface="Arial" panose="020B0604020202020204" pitchFamily="34" charset="0"/>
              <a:buChar char="•"/>
            </a:pPr>
            <a:r>
              <a:rPr lang="en-US" sz="1400" b="0" i="0" dirty="0">
                <a:effectLst/>
              </a:rPr>
              <a:t>To predict occupancy, I built a Random Forest Classifier to predict whether next location is a pick-up point or not.</a:t>
            </a:r>
          </a:p>
          <a:p>
            <a:pPr marL="742950" lvl="1" indent="-285750" algn="l">
              <a:buFont typeface="Arial" panose="020B0604020202020204" pitchFamily="34" charset="0"/>
              <a:buChar char="•"/>
            </a:pPr>
            <a:r>
              <a:rPr lang="en-US" sz="1400" b="0" i="0" dirty="0">
                <a:effectLst/>
              </a:rPr>
              <a:t>I subset 10% of the total data and all data and using timestamp data I generate day of week, hour and time data.</a:t>
            </a:r>
          </a:p>
          <a:p>
            <a:pPr marL="742950" lvl="1" indent="-285750" algn="l">
              <a:buFont typeface="Arial" panose="020B0604020202020204" pitchFamily="34" charset="0"/>
              <a:buChar char="•"/>
            </a:pPr>
            <a:r>
              <a:rPr lang="en-US" sz="1400" b="0" i="0" dirty="0">
                <a:effectLst/>
              </a:rPr>
              <a:t>I think also adding holiday and weather data will be very useful to our model. So, I added holiday data as a flag and retrain Random Forest Classifier model. </a:t>
            </a:r>
          </a:p>
          <a:p>
            <a:pPr marL="1200150" lvl="2" indent="-285750" algn="l">
              <a:buFont typeface="Arial" panose="020B0604020202020204" pitchFamily="34" charset="0"/>
              <a:buChar char="•"/>
            </a:pPr>
            <a:r>
              <a:rPr lang="en-US" sz="1400" b="0" i="0" dirty="0">
                <a:effectLst/>
              </a:rPr>
              <a:t>There is only 1 holiday in the given period which are Memorial Day(26th of May).</a:t>
            </a:r>
          </a:p>
          <a:p>
            <a:pPr marL="1200150" lvl="2" indent="-285750" algn="l">
              <a:buFont typeface="Arial" panose="020B0604020202020204" pitchFamily="34" charset="0"/>
              <a:buChar char="•"/>
            </a:pPr>
            <a:r>
              <a:rPr lang="en-US" sz="1400" b="0" i="0" dirty="0">
                <a:effectLst/>
              </a:rPr>
              <a:t>Result of Holiday Flag added model has 1% increase in F1 and Precision of predicting hailing a cab.</a:t>
            </a:r>
          </a:p>
          <a:p>
            <a:pPr marL="1200150" lvl="2" indent="-285750" algn="l">
              <a:buFont typeface="Arial" panose="020B0604020202020204" pitchFamily="34" charset="0"/>
              <a:buChar char="•"/>
            </a:pPr>
            <a:r>
              <a:rPr lang="en-US" sz="1400" b="0" i="0" dirty="0">
                <a:effectLst/>
              </a:rPr>
              <a:t>Therefore, we can use holiday flag for our model, and having other data such as weather will be valuable.</a:t>
            </a:r>
          </a:p>
          <a:p>
            <a:pPr marL="742950" lvl="1" indent="-285750">
              <a:buFont typeface="Arial" panose="020B0604020202020204" pitchFamily="34" charset="0"/>
              <a:buChar char="•"/>
            </a:pPr>
            <a:r>
              <a:rPr lang="en-US" sz="1400" b="0" i="0" dirty="0">
                <a:effectLst/>
              </a:rPr>
              <a:t>Note: I did not do</a:t>
            </a:r>
            <a:r>
              <a:rPr lang="en-US" sz="1400" dirty="0"/>
              <a:t> hyper-parameter </a:t>
            </a:r>
            <a:r>
              <a:rPr lang="en-US" sz="1400" b="0" i="0" dirty="0">
                <a:effectLst/>
              </a:rPr>
              <a:t>optimization because of the time / resource constraint. Other algorithms logistic regression, SVM, XgBoost, light GBM etc. could also be tried.</a:t>
            </a:r>
          </a:p>
          <a:p>
            <a:pPr marL="742950" lvl="1" indent="-285750" algn="l">
              <a:buFont typeface="Arial" panose="020B0604020202020204" pitchFamily="34" charset="0"/>
              <a:buChar char="•"/>
            </a:pPr>
            <a:r>
              <a:rPr lang="en-US" sz="1400" b="0" i="0" dirty="0">
                <a:effectLst/>
              </a:rPr>
              <a:t>Finding next pick-up point (Final Occupancy Model) </a:t>
            </a:r>
          </a:p>
          <a:p>
            <a:pPr marL="1200150" lvl="2" indent="-285750">
              <a:buFont typeface="Arial" panose="020B0604020202020204" pitchFamily="34" charset="0"/>
              <a:buChar char="•"/>
            </a:pPr>
            <a:r>
              <a:rPr lang="en-US" sz="1400" b="0" i="0" dirty="0">
                <a:effectLst/>
              </a:rPr>
              <a:t>We can get the next pick-up location by combining the next location predictor for each taxi driver and the occupancy classifier.</a:t>
            </a:r>
          </a:p>
          <a:p>
            <a:pPr marL="1200150" lvl="2" indent="-285750">
              <a:buFont typeface="Arial" panose="020B0604020202020204" pitchFamily="34" charset="0"/>
              <a:buChar char="•"/>
            </a:pPr>
            <a:r>
              <a:rPr lang="en-US" sz="1400" b="0" i="0" dirty="0">
                <a:effectLst/>
              </a:rPr>
              <a:t>The next location prediction coordinates can be fed into the pick-up point classifier which will indicate the next pick-up location with a certain probability.</a:t>
            </a:r>
          </a:p>
        </p:txBody>
      </p:sp>
      <p:sp>
        <p:nvSpPr>
          <p:cNvPr id="6" name="Slide Number Placeholder 5">
            <a:extLst>
              <a:ext uri="{FF2B5EF4-FFF2-40B4-BE49-F238E27FC236}">
                <a16:creationId xmlns:a16="http://schemas.microsoft.com/office/drawing/2014/main" id="{132B4C2B-F4A7-4E05-9222-698CCE086A91}"/>
              </a:ext>
            </a:extLst>
          </p:cNvPr>
          <p:cNvSpPr>
            <a:spLocks noGrp="1"/>
          </p:cNvSpPr>
          <p:nvPr>
            <p:ph type="sldNum" sz="quarter" idx="12"/>
          </p:nvPr>
        </p:nvSpPr>
        <p:spPr>
          <a:xfrm>
            <a:off x="11726153" y="6369994"/>
            <a:ext cx="437271" cy="474361"/>
          </a:xfrm>
        </p:spPr>
        <p:txBody>
          <a:bodyPr/>
          <a:lstStyle/>
          <a:p>
            <a:fld id="{2371584E-DACE-42B5-9445-098304F49447}" type="slidenum">
              <a:rPr lang="en-US" smtClean="0"/>
              <a:t>8</a:t>
            </a:fld>
            <a:endParaRPr lang="en-US" dirty="0"/>
          </a:p>
        </p:txBody>
      </p:sp>
    </p:spTree>
    <p:extLst>
      <p:ext uri="{BB962C8B-B14F-4D97-AF65-F5344CB8AC3E}">
        <p14:creationId xmlns:p14="http://schemas.microsoft.com/office/powerpoint/2010/main" val="1042705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9F8B49-F677-49B5-887F-C56A5262708D}"/>
              </a:ext>
            </a:extLst>
          </p:cNvPr>
          <p:cNvSpPr>
            <a:spLocks noGrp="1"/>
          </p:cNvSpPr>
          <p:nvPr>
            <p:ph type="title"/>
          </p:nvPr>
        </p:nvSpPr>
        <p:spPr>
          <a:xfrm>
            <a:off x="179216" y="301690"/>
            <a:ext cx="11834593" cy="1033669"/>
          </a:xfrm>
        </p:spPr>
        <p:txBody>
          <a:bodyPr>
            <a:noAutofit/>
          </a:bodyPr>
          <a:lstStyle/>
          <a:p>
            <a:pPr algn="l"/>
            <a:r>
              <a:rPr lang="en-US" sz="4000" i="0" dirty="0">
                <a:solidFill>
                  <a:schemeClr val="bg1"/>
                </a:solidFill>
                <a:effectLst/>
              </a:rPr>
              <a:t>Case 2. To build a predictor for taxi drivers, predicting the next place a passenger will hail a cab …</a:t>
            </a:r>
          </a:p>
        </p:txBody>
      </p:sp>
      <p:graphicFrame>
        <p:nvGraphicFramePr>
          <p:cNvPr id="5" name="Object 4">
            <a:extLst>
              <a:ext uri="{FF2B5EF4-FFF2-40B4-BE49-F238E27FC236}">
                <a16:creationId xmlns:a16="http://schemas.microsoft.com/office/drawing/2014/main" id="{B0C38C9C-8E73-4A46-9953-4A55068F81DB}"/>
              </a:ext>
            </a:extLst>
          </p:cNvPr>
          <p:cNvGraphicFramePr>
            <a:graphicFrameLocks noChangeAspect="1"/>
          </p:cNvGraphicFramePr>
          <p:nvPr/>
        </p:nvGraphicFramePr>
        <p:xfrm>
          <a:off x="6081713" y="3413125"/>
          <a:ext cx="28575" cy="28575"/>
        </p:xfrm>
        <a:graphic>
          <a:graphicData uri="http://schemas.openxmlformats.org/presentationml/2006/ole">
            <mc:AlternateContent xmlns:mc="http://schemas.openxmlformats.org/markup-compatibility/2006">
              <mc:Choice xmlns:v="urn:schemas-microsoft-com:vml" Requires="v">
                <p:oleObj spid="_x0000_s6289" name="HTML Document" r:id="rId3" imgW="0" imgH="0" progId="htmlfile">
                  <p:link updateAutomatic="1"/>
                </p:oleObj>
              </mc:Choice>
              <mc:Fallback>
                <p:oleObj name="HTML Document" r:id="rId3" imgW="0" imgH="0" progId="htmlfile">
                  <p:link updateAutomatic="1"/>
                  <p:pic>
                    <p:nvPicPr>
                      <p:cNvPr id="5" name="Object 4">
                        <a:extLst>
                          <a:ext uri="{FF2B5EF4-FFF2-40B4-BE49-F238E27FC236}">
                            <a16:creationId xmlns:a16="http://schemas.microsoft.com/office/drawing/2014/main" id="{B0C38C9C-8E73-4A46-9953-4A55068F81DB}"/>
                          </a:ext>
                        </a:extLst>
                      </p:cNvPr>
                      <p:cNvPicPr/>
                      <p:nvPr/>
                    </p:nvPicPr>
                    <p:blipFill>
                      <a:blip r:embed="rId4"/>
                      <a:stretch>
                        <a:fillRect/>
                      </a:stretch>
                    </p:blipFill>
                    <p:spPr>
                      <a:xfrm>
                        <a:off x="6081713" y="3413125"/>
                        <a:ext cx="28575" cy="28575"/>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336F5D7C-CAB6-4762-97E6-475304C97B03}"/>
              </a:ext>
            </a:extLst>
          </p:cNvPr>
          <p:cNvSpPr txBox="1"/>
          <p:nvPr/>
        </p:nvSpPr>
        <p:spPr>
          <a:xfrm>
            <a:off x="-14507" y="1649886"/>
            <a:ext cx="7917507" cy="369332"/>
          </a:xfrm>
          <a:prstGeom prst="rect">
            <a:avLst/>
          </a:prstGeom>
          <a:noFill/>
        </p:spPr>
        <p:txBody>
          <a:bodyPr wrap="square">
            <a:spAutoFit/>
          </a:bodyPr>
          <a:lstStyle/>
          <a:p>
            <a:r>
              <a:rPr lang="en-US" b="1" i="0" dirty="0">
                <a:solidFill>
                  <a:schemeClr val="accent1">
                    <a:lumMod val="75000"/>
                  </a:schemeClr>
                </a:solidFill>
                <a:effectLst/>
              </a:rPr>
              <a:t>Phase 1 - </a:t>
            </a:r>
            <a:r>
              <a:rPr lang="en-US" b="1" dirty="0">
                <a:solidFill>
                  <a:schemeClr val="accent1">
                    <a:lumMod val="75000"/>
                  </a:schemeClr>
                </a:solidFill>
              </a:rPr>
              <a:t>To predict the next place that cab will go [ For Single Taxi ]</a:t>
            </a:r>
          </a:p>
        </p:txBody>
      </p:sp>
      <p:sp>
        <p:nvSpPr>
          <p:cNvPr id="11" name="Content Placeholder 2">
            <a:extLst>
              <a:ext uri="{FF2B5EF4-FFF2-40B4-BE49-F238E27FC236}">
                <a16:creationId xmlns:a16="http://schemas.microsoft.com/office/drawing/2014/main" id="{16208ABE-B6C9-4062-B7F9-5F01E091AEA1}"/>
              </a:ext>
            </a:extLst>
          </p:cNvPr>
          <p:cNvSpPr>
            <a:spLocks noGrp="1"/>
          </p:cNvSpPr>
          <p:nvPr>
            <p:ph idx="1"/>
          </p:nvPr>
        </p:nvSpPr>
        <p:spPr>
          <a:xfrm>
            <a:off x="10401" y="2101119"/>
            <a:ext cx="2746867" cy="369332"/>
          </a:xfrm>
        </p:spPr>
        <p:txBody>
          <a:bodyPr>
            <a:normAutofit/>
          </a:bodyPr>
          <a:lstStyle/>
          <a:p>
            <a:pPr marL="0" indent="0">
              <a:buNone/>
            </a:pPr>
            <a:r>
              <a:rPr lang="en-US" sz="1600" b="1" i="0" dirty="0">
                <a:effectLst/>
              </a:rPr>
              <a:t>Models Built and Evaluated</a:t>
            </a:r>
          </a:p>
          <a:p>
            <a:pPr marL="0" indent="0">
              <a:buNone/>
            </a:pPr>
            <a:endParaRPr lang="en-US" sz="1600" b="1" dirty="0"/>
          </a:p>
        </p:txBody>
      </p:sp>
      <p:sp>
        <p:nvSpPr>
          <p:cNvPr id="17" name="Content Placeholder 2">
            <a:extLst>
              <a:ext uri="{FF2B5EF4-FFF2-40B4-BE49-F238E27FC236}">
                <a16:creationId xmlns:a16="http://schemas.microsoft.com/office/drawing/2014/main" id="{19A0B38F-F92F-4110-AC99-2A0E6BA53169}"/>
              </a:ext>
            </a:extLst>
          </p:cNvPr>
          <p:cNvSpPr txBox="1">
            <a:spLocks/>
          </p:cNvSpPr>
          <p:nvPr/>
        </p:nvSpPr>
        <p:spPr>
          <a:xfrm>
            <a:off x="10400" y="2470451"/>
            <a:ext cx="2957883" cy="3184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t>Model 1 : Neural Network</a:t>
            </a:r>
          </a:p>
          <a:p>
            <a:pPr marL="0" indent="0">
              <a:buFont typeface="Arial" panose="020B0604020202020204" pitchFamily="34" charset="0"/>
              <a:buNone/>
            </a:pPr>
            <a:endParaRPr lang="en-US" sz="1600" b="1" dirty="0"/>
          </a:p>
        </p:txBody>
      </p:sp>
      <p:pic>
        <p:nvPicPr>
          <p:cNvPr id="4" name="Picture 3">
            <a:extLst>
              <a:ext uri="{FF2B5EF4-FFF2-40B4-BE49-F238E27FC236}">
                <a16:creationId xmlns:a16="http://schemas.microsoft.com/office/drawing/2014/main" id="{2D57862A-E7D9-4E93-BE75-05FBAEC63CE1}"/>
              </a:ext>
            </a:extLst>
          </p:cNvPr>
          <p:cNvPicPr>
            <a:picLocks noChangeAspect="1"/>
          </p:cNvPicPr>
          <p:nvPr/>
        </p:nvPicPr>
        <p:blipFill>
          <a:blip r:embed="rId5"/>
          <a:stretch>
            <a:fillRect/>
          </a:stretch>
        </p:blipFill>
        <p:spPr>
          <a:xfrm>
            <a:off x="62646" y="2767554"/>
            <a:ext cx="4832854" cy="1536019"/>
          </a:xfrm>
          <a:prstGeom prst="rect">
            <a:avLst/>
          </a:prstGeom>
        </p:spPr>
      </p:pic>
      <p:pic>
        <p:nvPicPr>
          <p:cNvPr id="7" name="Picture 6">
            <a:extLst>
              <a:ext uri="{FF2B5EF4-FFF2-40B4-BE49-F238E27FC236}">
                <a16:creationId xmlns:a16="http://schemas.microsoft.com/office/drawing/2014/main" id="{E59F460A-B8FE-4FE0-9F2F-09998A2AC34C}"/>
              </a:ext>
            </a:extLst>
          </p:cNvPr>
          <p:cNvPicPr>
            <a:picLocks noChangeAspect="1"/>
          </p:cNvPicPr>
          <p:nvPr/>
        </p:nvPicPr>
        <p:blipFill>
          <a:blip r:embed="rId6"/>
          <a:stretch>
            <a:fillRect/>
          </a:stretch>
        </p:blipFill>
        <p:spPr>
          <a:xfrm>
            <a:off x="62646" y="4331538"/>
            <a:ext cx="5226805" cy="666750"/>
          </a:xfrm>
          <a:prstGeom prst="rect">
            <a:avLst/>
          </a:prstGeom>
        </p:spPr>
      </p:pic>
      <p:pic>
        <p:nvPicPr>
          <p:cNvPr id="18" name="Picture 17">
            <a:extLst>
              <a:ext uri="{FF2B5EF4-FFF2-40B4-BE49-F238E27FC236}">
                <a16:creationId xmlns:a16="http://schemas.microsoft.com/office/drawing/2014/main" id="{CD93832D-61B8-4214-88DA-90FA1FE6E36E}"/>
              </a:ext>
            </a:extLst>
          </p:cNvPr>
          <p:cNvPicPr>
            <a:picLocks noChangeAspect="1"/>
          </p:cNvPicPr>
          <p:nvPr/>
        </p:nvPicPr>
        <p:blipFill>
          <a:blip r:embed="rId7"/>
          <a:stretch>
            <a:fillRect/>
          </a:stretch>
        </p:blipFill>
        <p:spPr>
          <a:xfrm>
            <a:off x="90632" y="4979925"/>
            <a:ext cx="3780563" cy="1919025"/>
          </a:xfrm>
          <a:prstGeom prst="rect">
            <a:avLst/>
          </a:prstGeom>
        </p:spPr>
      </p:pic>
      <p:sp>
        <p:nvSpPr>
          <p:cNvPr id="20" name="TextBox 19">
            <a:extLst>
              <a:ext uri="{FF2B5EF4-FFF2-40B4-BE49-F238E27FC236}">
                <a16:creationId xmlns:a16="http://schemas.microsoft.com/office/drawing/2014/main" id="{BA8A93A2-650A-4827-9B13-30224A4BAB88}"/>
              </a:ext>
            </a:extLst>
          </p:cNvPr>
          <p:cNvSpPr txBox="1"/>
          <p:nvPr/>
        </p:nvSpPr>
        <p:spPr>
          <a:xfrm>
            <a:off x="5289451" y="2326614"/>
            <a:ext cx="6526531" cy="584775"/>
          </a:xfrm>
          <a:prstGeom prst="rect">
            <a:avLst/>
          </a:prstGeom>
          <a:noFill/>
        </p:spPr>
        <p:txBody>
          <a:bodyPr wrap="square">
            <a:spAutoFit/>
          </a:bodyPr>
          <a:lstStyle/>
          <a:p>
            <a:pPr algn="l"/>
            <a:r>
              <a:rPr lang="en-US" sz="1600" b="1" i="0" dirty="0">
                <a:effectLst/>
              </a:rPr>
              <a:t>Model 2 : Gradient Boosting Regressor To Predict Latitude and Longitude Separately</a:t>
            </a:r>
          </a:p>
        </p:txBody>
      </p:sp>
      <p:cxnSp>
        <p:nvCxnSpPr>
          <p:cNvPr id="22" name="Straight Connector 21">
            <a:extLst>
              <a:ext uri="{FF2B5EF4-FFF2-40B4-BE49-F238E27FC236}">
                <a16:creationId xmlns:a16="http://schemas.microsoft.com/office/drawing/2014/main" id="{24DD7D4A-4956-4DB8-8F1F-91D2A4962EAC}"/>
              </a:ext>
            </a:extLst>
          </p:cNvPr>
          <p:cNvCxnSpPr/>
          <p:nvPr/>
        </p:nvCxnSpPr>
        <p:spPr>
          <a:xfrm>
            <a:off x="5289451" y="2470451"/>
            <a:ext cx="0" cy="4267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0E91506-AD13-4771-97CD-142DD1187C85}"/>
              </a:ext>
            </a:extLst>
          </p:cNvPr>
          <p:cNvCxnSpPr>
            <a:cxnSpLocks/>
          </p:cNvCxnSpPr>
          <p:nvPr/>
        </p:nvCxnSpPr>
        <p:spPr>
          <a:xfrm>
            <a:off x="8747758" y="2911389"/>
            <a:ext cx="0" cy="3827036"/>
          </a:xfrm>
          <a:prstGeom prst="line">
            <a:avLst/>
          </a:prstGeom>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147CCB51-9C7F-4053-8440-C3900B33E6F8}"/>
              </a:ext>
            </a:extLst>
          </p:cNvPr>
          <p:cNvPicPr>
            <a:picLocks noChangeAspect="1"/>
          </p:cNvPicPr>
          <p:nvPr/>
        </p:nvPicPr>
        <p:blipFill>
          <a:blip r:embed="rId8"/>
          <a:stretch>
            <a:fillRect/>
          </a:stretch>
        </p:blipFill>
        <p:spPr>
          <a:xfrm>
            <a:off x="5388989" y="3262854"/>
            <a:ext cx="3245167" cy="590550"/>
          </a:xfrm>
          <a:prstGeom prst="rect">
            <a:avLst/>
          </a:prstGeom>
        </p:spPr>
      </p:pic>
      <p:sp>
        <p:nvSpPr>
          <p:cNvPr id="28" name="Content Placeholder 2">
            <a:extLst>
              <a:ext uri="{FF2B5EF4-FFF2-40B4-BE49-F238E27FC236}">
                <a16:creationId xmlns:a16="http://schemas.microsoft.com/office/drawing/2014/main" id="{3109C76B-6B65-4922-92CE-4C7D987DA5EB}"/>
              </a:ext>
            </a:extLst>
          </p:cNvPr>
          <p:cNvSpPr txBox="1">
            <a:spLocks/>
          </p:cNvSpPr>
          <p:nvPr/>
        </p:nvSpPr>
        <p:spPr>
          <a:xfrm>
            <a:off x="6004928" y="2908813"/>
            <a:ext cx="1898076" cy="3540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t>Latitude Prediction</a:t>
            </a:r>
          </a:p>
          <a:p>
            <a:pPr marL="0" indent="0">
              <a:buFont typeface="Arial" panose="020B0604020202020204" pitchFamily="34" charset="0"/>
              <a:buNone/>
            </a:pPr>
            <a:endParaRPr lang="en-US" sz="1600" b="1" dirty="0"/>
          </a:p>
        </p:txBody>
      </p:sp>
      <p:sp>
        <p:nvSpPr>
          <p:cNvPr id="29" name="Content Placeholder 2">
            <a:extLst>
              <a:ext uri="{FF2B5EF4-FFF2-40B4-BE49-F238E27FC236}">
                <a16:creationId xmlns:a16="http://schemas.microsoft.com/office/drawing/2014/main" id="{149848FE-FC1E-408B-9526-FF86877A4B5F}"/>
              </a:ext>
            </a:extLst>
          </p:cNvPr>
          <p:cNvSpPr txBox="1">
            <a:spLocks/>
          </p:cNvSpPr>
          <p:nvPr/>
        </p:nvSpPr>
        <p:spPr>
          <a:xfrm>
            <a:off x="9581449" y="2908813"/>
            <a:ext cx="2334070" cy="3540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t>Longitude Prediction</a:t>
            </a:r>
          </a:p>
          <a:p>
            <a:pPr marL="0" indent="0">
              <a:buFont typeface="Arial" panose="020B0604020202020204" pitchFamily="34" charset="0"/>
              <a:buNone/>
            </a:pPr>
            <a:endParaRPr lang="en-US" sz="1600" b="1" dirty="0"/>
          </a:p>
        </p:txBody>
      </p:sp>
      <p:pic>
        <p:nvPicPr>
          <p:cNvPr id="31" name="Picture 30">
            <a:extLst>
              <a:ext uri="{FF2B5EF4-FFF2-40B4-BE49-F238E27FC236}">
                <a16:creationId xmlns:a16="http://schemas.microsoft.com/office/drawing/2014/main" id="{FE77CB18-F589-4F5C-8C5B-AC2EBFE68437}"/>
              </a:ext>
            </a:extLst>
          </p:cNvPr>
          <p:cNvPicPr>
            <a:picLocks noChangeAspect="1"/>
          </p:cNvPicPr>
          <p:nvPr/>
        </p:nvPicPr>
        <p:blipFill>
          <a:blip r:embed="rId9"/>
          <a:stretch>
            <a:fillRect/>
          </a:stretch>
        </p:blipFill>
        <p:spPr>
          <a:xfrm>
            <a:off x="5400728" y="5372539"/>
            <a:ext cx="3248025" cy="1457325"/>
          </a:xfrm>
          <a:prstGeom prst="rect">
            <a:avLst/>
          </a:prstGeom>
        </p:spPr>
      </p:pic>
      <p:pic>
        <p:nvPicPr>
          <p:cNvPr id="33" name="Picture 32">
            <a:extLst>
              <a:ext uri="{FF2B5EF4-FFF2-40B4-BE49-F238E27FC236}">
                <a16:creationId xmlns:a16="http://schemas.microsoft.com/office/drawing/2014/main" id="{243AD6D1-B73C-4003-9B49-1F72AA15C8C8}"/>
              </a:ext>
            </a:extLst>
          </p:cNvPr>
          <p:cNvPicPr>
            <a:picLocks noChangeAspect="1"/>
          </p:cNvPicPr>
          <p:nvPr/>
        </p:nvPicPr>
        <p:blipFill>
          <a:blip r:embed="rId10"/>
          <a:stretch>
            <a:fillRect/>
          </a:stretch>
        </p:blipFill>
        <p:spPr>
          <a:xfrm>
            <a:off x="5414245" y="3957287"/>
            <a:ext cx="1406295" cy="1415252"/>
          </a:xfrm>
          <a:prstGeom prst="rect">
            <a:avLst/>
          </a:prstGeom>
        </p:spPr>
      </p:pic>
      <p:pic>
        <p:nvPicPr>
          <p:cNvPr id="35" name="Picture 34">
            <a:extLst>
              <a:ext uri="{FF2B5EF4-FFF2-40B4-BE49-F238E27FC236}">
                <a16:creationId xmlns:a16="http://schemas.microsoft.com/office/drawing/2014/main" id="{C145FE2D-3114-4F0B-8BCC-831F753AAB62}"/>
              </a:ext>
            </a:extLst>
          </p:cNvPr>
          <p:cNvPicPr>
            <a:picLocks noChangeAspect="1"/>
          </p:cNvPicPr>
          <p:nvPr/>
        </p:nvPicPr>
        <p:blipFill>
          <a:blip r:embed="rId11"/>
          <a:stretch>
            <a:fillRect/>
          </a:stretch>
        </p:blipFill>
        <p:spPr>
          <a:xfrm>
            <a:off x="8861362" y="3309397"/>
            <a:ext cx="3231100" cy="571500"/>
          </a:xfrm>
          <a:prstGeom prst="rect">
            <a:avLst/>
          </a:prstGeom>
        </p:spPr>
      </p:pic>
      <p:pic>
        <p:nvPicPr>
          <p:cNvPr id="37" name="Picture 36">
            <a:extLst>
              <a:ext uri="{FF2B5EF4-FFF2-40B4-BE49-F238E27FC236}">
                <a16:creationId xmlns:a16="http://schemas.microsoft.com/office/drawing/2014/main" id="{6BFE69BC-F6AE-4952-858F-CCF65D37F841}"/>
              </a:ext>
            </a:extLst>
          </p:cNvPr>
          <p:cNvPicPr>
            <a:picLocks noChangeAspect="1"/>
          </p:cNvPicPr>
          <p:nvPr/>
        </p:nvPicPr>
        <p:blipFill>
          <a:blip r:embed="rId12"/>
          <a:stretch>
            <a:fillRect/>
          </a:stretch>
        </p:blipFill>
        <p:spPr>
          <a:xfrm>
            <a:off x="8945179" y="3927440"/>
            <a:ext cx="1411097" cy="1445099"/>
          </a:xfrm>
          <a:prstGeom prst="rect">
            <a:avLst/>
          </a:prstGeom>
        </p:spPr>
      </p:pic>
      <p:pic>
        <p:nvPicPr>
          <p:cNvPr id="39" name="Picture 38">
            <a:extLst>
              <a:ext uri="{FF2B5EF4-FFF2-40B4-BE49-F238E27FC236}">
                <a16:creationId xmlns:a16="http://schemas.microsoft.com/office/drawing/2014/main" id="{6F3155BF-0469-44AF-BF9A-656B591283C7}"/>
              </a:ext>
            </a:extLst>
          </p:cNvPr>
          <p:cNvPicPr>
            <a:picLocks noChangeAspect="1"/>
          </p:cNvPicPr>
          <p:nvPr/>
        </p:nvPicPr>
        <p:blipFill>
          <a:blip r:embed="rId13"/>
          <a:stretch>
            <a:fillRect/>
          </a:stretch>
        </p:blipFill>
        <p:spPr>
          <a:xfrm>
            <a:off x="8813226" y="5371705"/>
            <a:ext cx="3086100" cy="1409700"/>
          </a:xfrm>
          <a:prstGeom prst="rect">
            <a:avLst/>
          </a:prstGeom>
        </p:spPr>
      </p:pic>
      <p:sp>
        <p:nvSpPr>
          <p:cNvPr id="40" name="Slide Number Placeholder 39">
            <a:extLst>
              <a:ext uri="{FF2B5EF4-FFF2-40B4-BE49-F238E27FC236}">
                <a16:creationId xmlns:a16="http://schemas.microsoft.com/office/drawing/2014/main" id="{0855E1B8-4DDD-4C38-A33C-D23282E37C60}"/>
              </a:ext>
            </a:extLst>
          </p:cNvPr>
          <p:cNvSpPr>
            <a:spLocks noGrp="1"/>
          </p:cNvSpPr>
          <p:nvPr>
            <p:ph type="sldNum" sz="quarter" idx="12"/>
          </p:nvPr>
        </p:nvSpPr>
        <p:spPr>
          <a:xfrm>
            <a:off x="11667062" y="6384486"/>
            <a:ext cx="493542" cy="473514"/>
          </a:xfrm>
        </p:spPr>
        <p:txBody>
          <a:bodyPr/>
          <a:lstStyle/>
          <a:p>
            <a:fld id="{2371584E-DACE-42B5-9445-098304F49447}" type="slidenum">
              <a:rPr lang="en-US" smtClean="0"/>
              <a:t>9</a:t>
            </a:fld>
            <a:endParaRPr lang="en-US" dirty="0"/>
          </a:p>
        </p:txBody>
      </p:sp>
    </p:spTree>
    <p:extLst>
      <p:ext uri="{BB962C8B-B14F-4D97-AF65-F5344CB8AC3E}">
        <p14:creationId xmlns:p14="http://schemas.microsoft.com/office/powerpoint/2010/main" val="3462743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4056</TotalTime>
  <Words>2157</Words>
  <Application>Microsoft Office PowerPoint</Application>
  <PresentationFormat>Widescreen</PresentationFormat>
  <Paragraphs>186</Paragraphs>
  <Slides>16</Slides>
  <Notes>1</Notes>
  <HiddenSlides>0</HiddenSlides>
  <MMClips>0</MMClips>
  <ScaleCrop>false</ScaleCrop>
  <HeadingPairs>
    <vt:vector size="10" baseType="variant">
      <vt:variant>
        <vt:lpstr>Fonts Used</vt:lpstr>
      </vt:variant>
      <vt:variant>
        <vt:i4>3</vt:i4>
      </vt:variant>
      <vt:variant>
        <vt:lpstr>Theme</vt:lpstr>
      </vt:variant>
      <vt:variant>
        <vt:i4>1</vt:i4>
      </vt:variant>
      <vt:variant>
        <vt:lpstr>Links</vt:lpstr>
      </vt:variant>
      <vt:variant>
        <vt:i4>7</vt:i4>
      </vt:variant>
      <vt:variant>
        <vt:lpstr>Embedded OLE Servers</vt:lpstr>
      </vt:variant>
      <vt:variant>
        <vt:i4>1</vt:i4>
      </vt:variant>
      <vt:variant>
        <vt:lpstr>Slide Titles</vt:lpstr>
      </vt:variant>
      <vt:variant>
        <vt:i4>16</vt:i4>
      </vt:variant>
    </vt:vector>
  </HeadingPairs>
  <TitlesOfParts>
    <vt:vector size="28" baseType="lpstr">
      <vt:lpstr>Arial</vt:lpstr>
      <vt:lpstr>Calibri</vt:lpstr>
      <vt:lpstr>Calibri Light</vt:lpstr>
      <vt:lpstr>Office Theme</vt:lpstr>
      <vt:lpstr>D:\MISC\Madhu Docs\PMI\CabSpotting_EDA.html</vt:lpstr>
      <vt:lpstr>file:///D:\MISC\Madhu%20Docs\PMI\CabSpotting_EDA.html</vt:lpstr>
      <vt:lpstr>file:///D:\MISC\Madhu%20Docs\PMI\CabSpotting_EDA.html</vt:lpstr>
      <vt:lpstr>file:///D:\MISC\Madhu%20Docs\PMI\CabSpotting_EDA.html</vt:lpstr>
      <vt:lpstr>file:///D:\MISC\Madhu%20Docs\PMI\CabSpotting_EDA.html</vt:lpstr>
      <vt:lpstr>file:///D:\MISC\Madhu%20Docs\PMI\CabSpotting_EDA.html</vt:lpstr>
      <vt:lpstr>file:///D:\MISC\Madhu%20Docs\PMI\CabSpotting_EDA.html</vt:lpstr>
      <vt:lpstr>Package</vt:lpstr>
      <vt:lpstr>Data Science Assignment</vt:lpstr>
      <vt:lpstr>Contents</vt:lpstr>
      <vt:lpstr>Business Case &amp; Data</vt:lpstr>
      <vt:lpstr>Data Preparation &amp; Understanding</vt:lpstr>
      <vt:lpstr>Exploratory Data Analysis</vt:lpstr>
      <vt:lpstr>Case 1: CO2 Reduction Analysis</vt:lpstr>
      <vt:lpstr>Case 1: CO2 Reduction Analysis …</vt:lpstr>
      <vt:lpstr>Case 2. To build a predictor for taxi drivers, predicting the next place a passenger will hail a cab</vt:lpstr>
      <vt:lpstr>Case 2. To build a predictor for taxi drivers, predicting the next place a passenger will hail a cab …</vt:lpstr>
      <vt:lpstr>Case 2. To build a predictor for taxi drivers, predicting the next place a passenger will hail a cab …</vt:lpstr>
      <vt:lpstr>Case 2. To build a predictor for taxi drivers, predicting the next place a passenger will hail a cab …</vt:lpstr>
      <vt:lpstr>Case 3 - Bonus Question - Clustering Taxi Cabs</vt:lpstr>
      <vt:lpstr>Case 3 - Bonus Question - Clustering Taxi Cabs</vt:lpstr>
      <vt:lpstr>Case 3 - Bonus Question - Clustering Taxi Cabs</vt:lpstr>
      <vt:lpstr>Deployment Strategy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Madhusudhanan S</dc:creator>
  <cp:lastModifiedBy>Madhusudhanan S</cp:lastModifiedBy>
  <cp:revision>193</cp:revision>
  <dcterms:created xsi:type="dcterms:W3CDTF">2022-01-04T20:47:26Z</dcterms:created>
  <dcterms:modified xsi:type="dcterms:W3CDTF">2022-01-07T16:29:28Z</dcterms:modified>
</cp:coreProperties>
</file>