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2" r:id="rId4"/>
    <p:sldId id="260" r:id="rId5"/>
    <p:sldId id="261" r:id="rId6"/>
    <p:sldId id="262" r:id="rId7"/>
    <p:sldId id="263" r:id="rId8"/>
    <p:sldId id="264" r:id="rId9"/>
    <p:sldId id="265" r:id="rId10"/>
    <p:sldId id="273" r:id="rId11"/>
    <p:sldId id="259" r:id="rId12"/>
    <p:sldId id="258"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A1805-2BD3-4EE2-A42E-70846045341D}"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EA8C2-9D14-4F21-BF6B-367361E6FA6C}" type="slidenum">
              <a:rPr lang="en-US" smtClean="0"/>
              <a:t>‹#›</a:t>
            </a:fld>
            <a:endParaRPr lang="en-US"/>
          </a:p>
        </p:txBody>
      </p:sp>
    </p:spTree>
    <p:extLst>
      <p:ext uri="{BB962C8B-B14F-4D97-AF65-F5344CB8AC3E}">
        <p14:creationId xmlns:p14="http://schemas.microsoft.com/office/powerpoint/2010/main" val="5382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679A-C915-4D9D-A04A-415F8DE63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B64737-BE87-47EE-9544-DB25BF695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95F62-78B4-46EC-B693-563924653178}"/>
              </a:ext>
            </a:extLst>
          </p:cNvPr>
          <p:cNvSpPr>
            <a:spLocks noGrp="1"/>
          </p:cNvSpPr>
          <p:nvPr>
            <p:ph type="dt" sz="half" idx="10"/>
          </p:nvPr>
        </p:nvSpPr>
        <p:spPr/>
        <p:txBody>
          <a:bodyPr/>
          <a:lstStyle/>
          <a:p>
            <a:fld id="{942BB18D-333E-45CC-9248-4E42E66B5D84}" type="datetime1">
              <a:rPr lang="en-US" smtClean="0"/>
              <a:t>11/24/2021</a:t>
            </a:fld>
            <a:endParaRPr lang="en-US"/>
          </a:p>
        </p:txBody>
      </p:sp>
      <p:sp>
        <p:nvSpPr>
          <p:cNvPr id="5" name="Footer Placeholder 4">
            <a:extLst>
              <a:ext uri="{FF2B5EF4-FFF2-40B4-BE49-F238E27FC236}">
                <a16:creationId xmlns:a16="http://schemas.microsoft.com/office/drawing/2014/main" id="{55A3D72C-EF1A-41DB-863B-AB497348B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40A60-417B-44BD-9541-3CB9ECA0CA3C}"/>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367033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851-46FD-4F95-9101-A2DD479BE4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281B4E-378E-4BDA-A53A-6A9382D9C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4381-AE0A-423B-BBE5-B018FBBF93E6}"/>
              </a:ext>
            </a:extLst>
          </p:cNvPr>
          <p:cNvSpPr>
            <a:spLocks noGrp="1"/>
          </p:cNvSpPr>
          <p:nvPr>
            <p:ph type="dt" sz="half" idx="10"/>
          </p:nvPr>
        </p:nvSpPr>
        <p:spPr/>
        <p:txBody>
          <a:bodyPr/>
          <a:lstStyle/>
          <a:p>
            <a:fld id="{B6DB1AFC-E094-4AE3-A132-58FD1BD308E5}" type="datetime1">
              <a:rPr lang="en-US" smtClean="0"/>
              <a:t>11/24/2021</a:t>
            </a:fld>
            <a:endParaRPr lang="en-US"/>
          </a:p>
        </p:txBody>
      </p:sp>
      <p:sp>
        <p:nvSpPr>
          <p:cNvPr id="5" name="Footer Placeholder 4">
            <a:extLst>
              <a:ext uri="{FF2B5EF4-FFF2-40B4-BE49-F238E27FC236}">
                <a16:creationId xmlns:a16="http://schemas.microsoft.com/office/drawing/2014/main" id="{A8B72D85-E66C-4D9F-BE7C-BF85856B2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6D2AC-A6D8-4F35-8354-85A64D511EF8}"/>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275561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13C31-C824-4D23-999C-A2D8DB4B4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833901-6881-41BB-BA03-F4865A7B0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495E9-237C-4969-98EA-A2AF78361F68}"/>
              </a:ext>
            </a:extLst>
          </p:cNvPr>
          <p:cNvSpPr>
            <a:spLocks noGrp="1"/>
          </p:cNvSpPr>
          <p:nvPr>
            <p:ph type="dt" sz="half" idx="10"/>
          </p:nvPr>
        </p:nvSpPr>
        <p:spPr/>
        <p:txBody>
          <a:bodyPr/>
          <a:lstStyle/>
          <a:p>
            <a:fld id="{624DA161-B4B5-466B-9E9E-FEBC8671C02C}" type="datetime1">
              <a:rPr lang="en-US" smtClean="0"/>
              <a:t>11/24/2021</a:t>
            </a:fld>
            <a:endParaRPr lang="en-US"/>
          </a:p>
        </p:txBody>
      </p:sp>
      <p:sp>
        <p:nvSpPr>
          <p:cNvPr id="5" name="Footer Placeholder 4">
            <a:extLst>
              <a:ext uri="{FF2B5EF4-FFF2-40B4-BE49-F238E27FC236}">
                <a16:creationId xmlns:a16="http://schemas.microsoft.com/office/drawing/2014/main" id="{983AD086-1F9E-47B7-8CD2-30832AC73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13526-6B16-4923-A0AB-F95E761FF399}"/>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426225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BFE2-10ED-4457-BA8B-6231FAB00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CD9EB-41C2-47BA-89AF-78DE947F0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1B71F-30C4-423A-8F40-92472E5DA9FD}"/>
              </a:ext>
            </a:extLst>
          </p:cNvPr>
          <p:cNvSpPr>
            <a:spLocks noGrp="1"/>
          </p:cNvSpPr>
          <p:nvPr>
            <p:ph type="dt" sz="half" idx="10"/>
          </p:nvPr>
        </p:nvSpPr>
        <p:spPr/>
        <p:txBody>
          <a:bodyPr/>
          <a:lstStyle/>
          <a:p>
            <a:fld id="{175CF376-BD73-48C0-98F1-CB379F0FF16B}" type="datetime1">
              <a:rPr lang="en-US" smtClean="0"/>
              <a:t>11/24/2021</a:t>
            </a:fld>
            <a:endParaRPr lang="en-US"/>
          </a:p>
        </p:txBody>
      </p:sp>
      <p:sp>
        <p:nvSpPr>
          <p:cNvPr id="5" name="Footer Placeholder 4">
            <a:extLst>
              <a:ext uri="{FF2B5EF4-FFF2-40B4-BE49-F238E27FC236}">
                <a16:creationId xmlns:a16="http://schemas.microsoft.com/office/drawing/2014/main" id="{8A6A86E5-BF54-4083-8C5B-CB2A2193D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C6303-BAB4-4D16-9011-35BAFF733877}"/>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289733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FC1-3EF9-4D66-8B94-84CFCEC6D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63D34-C0E3-4EB3-AD2E-B74E37918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1224B-3C85-4F20-A2DD-BCA1C67E371D}"/>
              </a:ext>
            </a:extLst>
          </p:cNvPr>
          <p:cNvSpPr>
            <a:spLocks noGrp="1"/>
          </p:cNvSpPr>
          <p:nvPr>
            <p:ph type="dt" sz="half" idx="10"/>
          </p:nvPr>
        </p:nvSpPr>
        <p:spPr/>
        <p:txBody>
          <a:bodyPr/>
          <a:lstStyle/>
          <a:p>
            <a:fld id="{BF5ADC4A-CD28-4E3D-B121-EE324D8C2E7E}" type="datetime1">
              <a:rPr lang="en-US" smtClean="0"/>
              <a:t>11/24/2021</a:t>
            </a:fld>
            <a:endParaRPr lang="en-US"/>
          </a:p>
        </p:txBody>
      </p:sp>
      <p:sp>
        <p:nvSpPr>
          <p:cNvPr id="5" name="Footer Placeholder 4">
            <a:extLst>
              <a:ext uri="{FF2B5EF4-FFF2-40B4-BE49-F238E27FC236}">
                <a16:creationId xmlns:a16="http://schemas.microsoft.com/office/drawing/2014/main" id="{4261B9D0-1B2B-47F5-BE01-2202EDF8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F0F47-AF34-4098-A4D0-BBA906D54E5C}"/>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224779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2600-41EA-4C45-9CD0-25BEF3562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B4B4D-827F-402B-BE3D-4CE6C16FE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3908A-FA13-40DB-B296-13AE72D63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932363-9071-49C7-AE90-8ECBCEF21C5E}"/>
              </a:ext>
            </a:extLst>
          </p:cNvPr>
          <p:cNvSpPr>
            <a:spLocks noGrp="1"/>
          </p:cNvSpPr>
          <p:nvPr>
            <p:ph type="dt" sz="half" idx="10"/>
          </p:nvPr>
        </p:nvSpPr>
        <p:spPr/>
        <p:txBody>
          <a:bodyPr/>
          <a:lstStyle/>
          <a:p>
            <a:fld id="{1B4F975D-AFAD-44A0-A57D-E45EF339E627}" type="datetime1">
              <a:rPr lang="en-US" smtClean="0"/>
              <a:t>11/24/2021</a:t>
            </a:fld>
            <a:endParaRPr lang="en-US"/>
          </a:p>
        </p:txBody>
      </p:sp>
      <p:sp>
        <p:nvSpPr>
          <p:cNvPr id="6" name="Footer Placeholder 5">
            <a:extLst>
              <a:ext uri="{FF2B5EF4-FFF2-40B4-BE49-F238E27FC236}">
                <a16:creationId xmlns:a16="http://schemas.microsoft.com/office/drawing/2014/main" id="{1E672B53-674A-40B5-9AF2-0D8CED982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ADE9-2F9B-4C5E-BD18-1A8BEEB11890}"/>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42692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F316-1998-490C-9755-C3DCB4F46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7C6DC-04FF-4BF5-9AD2-41DD12321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FFABC-A53D-4948-BBC5-9E94AD13C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2A616-E440-45EB-95BF-916F7BFD7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01DB7-7B7A-46EB-9522-F26913A2A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3044D-78CE-474E-AE9F-D80E2C474969}"/>
              </a:ext>
            </a:extLst>
          </p:cNvPr>
          <p:cNvSpPr>
            <a:spLocks noGrp="1"/>
          </p:cNvSpPr>
          <p:nvPr>
            <p:ph type="dt" sz="half" idx="10"/>
          </p:nvPr>
        </p:nvSpPr>
        <p:spPr/>
        <p:txBody>
          <a:bodyPr/>
          <a:lstStyle/>
          <a:p>
            <a:fld id="{7215BD32-BD0F-4190-89E9-938D4658597E}" type="datetime1">
              <a:rPr lang="en-US" smtClean="0"/>
              <a:t>11/24/2021</a:t>
            </a:fld>
            <a:endParaRPr lang="en-US"/>
          </a:p>
        </p:txBody>
      </p:sp>
      <p:sp>
        <p:nvSpPr>
          <p:cNvPr id="8" name="Footer Placeholder 7">
            <a:extLst>
              <a:ext uri="{FF2B5EF4-FFF2-40B4-BE49-F238E27FC236}">
                <a16:creationId xmlns:a16="http://schemas.microsoft.com/office/drawing/2014/main" id="{874B02FD-8FBD-435F-965D-1E7F830EB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1D9477-CE07-41B2-91EA-D4C832A76281}"/>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428620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FCAA-3E7B-48E7-8130-0360734026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D07C18-76CC-4C36-9732-C6504AF10A3F}"/>
              </a:ext>
            </a:extLst>
          </p:cNvPr>
          <p:cNvSpPr>
            <a:spLocks noGrp="1"/>
          </p:cNvSpPr>
          <p:nvPr>
            <p:ph type="dt" sz="half" idx="10"/>
          </p:nvPr>
        </p:nvSpPr>
        <p:spPr/>
        <p:txBody>
          <a:bodyPr/>
          <a:lstStyle/>
          <a:p>
            <a:fld id="{6995081B-810E-4D56-9E5B-8883FDDC7EEF}" type="datetime1">
              <a:rPr lang="en-US" smtClean="0"/>
              <a:t>11/24/2021</a:t>
            </a:fld>
            <a:endParaRPr lang="en-US"/>
          </a:p>
        </p:txBody>
      </p:sp>
      <p:sp>
        <p:nvSpPr>
          <p:cNvPr id="4" name="Footer Placeholder 3">
            <a:extLst>
              <a:ext uri="{FF2B5EF4-FFF2-40B4-BE49-F238E27FC236}">
                <a16:creationId xmlns:a16="http://schemas.microsoft.com/office/drawing/2014/main" id="{16270277-B819-408A-942C-17AB50FBED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F4C80C-0992-48BB-B09E-C8AED3CBF671}"/>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108176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382D9-C617-43A5-9D1C-984E7A045646}"/>
              </a:ext>
            </a:extLst>
          </p:cNvPr>
          <p:cNvSpPr>
            <a:spLocks noGrp="1"/>
          </p:cNvSpPr>
          <p:nvPr>
            <p:ph type="dt" sz="half" idx="10"/>
          </p:nvPr>
        </p:nvSpPr>
        <p:spPr/>
        <p:txBody>
          <a:bodyPr/>
          <a:lstStyle/>
          <a:p>
            <a:fld id="{13875155-4B5A-46EF-881F-189887FE50FE}" type="datetime1">
              <a:rPr lang="en-US" smtClean="0"/>
              <a:t>11/24/2021</a:t>
            </a:fld>
            <a:endParaRPr lang="en-US"/>
          </a:p>
        </p:txBody>
      </p:sp>
      <p:sp>
        <p:nvSpPr>
          <p:cNvPr id="3" name="Footer Placeholder 2">
            <a:extLst>
              <a:ext uri="{FF2B5EF4-FFF2-40B4-BE49-F238E27FC236}">
                <a16:creationId xmlns:a16="http://schemas.microsoft.com/office/drawing/2014/main" id="{F07EFB29-AA19-4B12-A685-9E0FCF2C5B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E9ADDC-69C1-44C9-9C3D-6B590CE924EE}"/>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38641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57BA-8BAF-4B31-BD6B-9D7D12CFD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BB252-D2B2-46E2-B0DD-6CD54F8AD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998F9-630F-4408-BA2E-DABE3626D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9F98E-E936-4ECE-8927-1CBC6F7742E5}"/>
              </a:ext>
            </a:extLst>
          </p:cNvPr>
          <p:cNvSpPr>
            <a:spLocks noGrp="1"/>
          </p:cNvSpPr>
          <p:nvPr>
            <p:ph type="dt" sz="half" idx="10"/>
          </p:nvPr>
        </p:nvSpPr>
        <p:spPr/>
        <p:txBody>
          <a:bodyPr/>
          <a:lstStyle/>
          <a:p>
            <a:fld id="{43D528E0-C01C-4D67-A2D0-A1801AE632EB}" type="datetime1">
              <a:rPr lang="en-US" smtClean="0"/>
              <a:t>11/24/2021</a:t>
            </a:fld>
            <a:endParaRPr lang="en-US"/>
          </a:p>
        </p:txBody>
      </p:sp>
      <p:sp>
        <p:nvSpPr>
          <p:cNvPr id="6" name="Footer Placeholder 5">
            <a:extLst>
              <a:ext uri="{FF2B5EF4-FFF2-40B4-BE49-F238E27FC236}">
                <a16:creationId xmlns:a16="http://schemas.microsoft.com/office/drawing/2014/main" id="{33C321F3-CC00-4F37-87F8-676CA53DD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D29DF-E544-4B5F-A881-59302588943F}"/>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39142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3EB-E1E3-446D-85D8-A778931FF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ECA90-1586-4581-88AC-BE9CB8A87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84C71E-6C30-4303-8797-CD41A416B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24F01-224B-4F82-B699-A28F494260DA}"/>
              </a:ext>
            </a:extLst>
          </p:cNvPr>
          <p:cNvSpPr>
            <a:spLocks noGrp="1"/>
          </p:cNvSpPr>
          <p:nvPr>
            <p:ph type="dt" sz="half" idx="10"/>
          </p:nvPr>
        </p:nvSpPr>
        <p:spPr/>
        <p:txBody>
          <a:bodyPr/>
          <a:lstStyle/>
          <a:p>
            <a:fld id="{37484AE4-BC55-419A-81A0-2EEF57BE0FBF}" type="datetime1">
              <a:rPr lang="en-US" smtClean="0"/>
              <a:t>11/24/2021</a:t>
            </a:fld>
            <a:endParaRPr lang="en-US"/>
          </a:p>
        </p:txBody>
      </p:sp>
      <p:sp>
        <p:nvSpPr>
          <p:cNvPr id="6" name="Footer Placeholder 5">
            <a:extLst>
              <a:ext uri="{FF2B5EF4-FFF2-40B4-BE49-F238E27FC236}">
                <a16:creationId xmlns:a16="http://schemas.microsoft.com/office/drawing/2014/main" id="{681D6405-9011-4A76-9A48-78AC1BF7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B70D-4A4C-4661-80A6-B89A4DC30492}"/>
              </a:ext>
            </a:extLst>
          </p:cNvPr>
          <p:cNvSpPr>
            <a:spLocks noGrp="1"/>
          </p:cNvSpPr>
          <p:nvPr>
            <p:ph type="sldNum" sz="quarter" idx="12"/>
          </p:nvPr>
        </p:nvSpPr>
        <p:spPr/>
        <p:txBody>
          <a:bodyPr/>
          <a:lstStyle/>
          <a:p>
            <a:fld id="{2E610A93-B6CC-4879-A35B-AE51971AF93B}" type="slidenum">
              <a:rPr lang="en-US" smtClean="0"/>
              <a:t>‹#›</a:t>
            </a:fld>
            <a:endParaRPr lang="en-US"/>
          </a:p>
        </p:txBody>
      </p:sp>
    </p:spTree>
    <p:extLst>
      <p:ext uri="{BB962C8B-B14F-4D97-AF65-F5344CB8AC3E}">
        <p14:creationId xmlns:p14="http://schemas.microsoft.com/office/powerpoint/2010/main" val="420780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9B6E8-A807-4FD2-B845-21F99E369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5C6751-CE5D-4EA4-AF38-EC8EEE496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68077-6FAB-4A43-A6AF-9B52C9ABB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73A23-A46D-45B3-892B-87D79687E6E2}" type="datetime1">
              <a:rPr lang="en-US" smtClean="0"/>
              <a:t>11/24/2021</a:t>
            </a:fld>
            <a:endParaRPr lang="en-US"/>
          </a:p>
        </p:txBody>
      </p:sp>
      <p:sp>
        <p:nvSpPr>
          <p:cNvPr id="5" name="Footer Placeholder 4">
            <a:extLst>
              <a:ext uri="{FF2B5EF4-FFF2-40B4-BE49-F238E27FC236}">
                <a16:creationId xmlns:a16="http://schemas.microsoft.com/office/drawing/2014/main" id="{A3CC349C-5A0C-4C51-9F01-3851D605D5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13843-0C14-4BDD-A935-0A8C4B628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10A93-B6CC-4879-A35B-AE51971AF93B}" type="slidenum">
              <a:rPr lang="en-US" smtClean="0"/>
              <a:t>‹#›</a:t>
            </a:fld>
            <a:endParaRPr lang="en-US"/>
          </a:p>
        </p:txBody>
      </p:sp>
    </p:spTree>
    <p:extLst>
      <p:ext uri="{BB962C8B-B14F-4D97-AF65-F5344CB8AC3E}">
        <p14:creationId xmlns:p14="http://schemas.microsoft.com/office/powerpoint/2010/main" val="2427031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itle 1">
            <a:extLst>
              <a:ext uri="{FF2B5EF4-FFF2-40B4-BE49-F238E27FC236}">
                <a16:creationId xmlns:a16="http://schemas.microsoft.com/office/drawing/2014/main" id="{67D2F990-38BF-4BB7-AF60-970686758957}"/>
              </a:ext>
            </a:extLst>
          </p:cNvPr>
          <p:cNvSpPr txBox="1">
            <a:spLocks/>
          </p:cNvSpPr>
          <p:nvPr/>
        </p:nvSpPr>
        <p:spPr>
          <a:xfrm>
            <a:off x="3427191" y="2887601"/>
            <a:ext cx="5782716" cy="690858"/>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080808"/>
                </a:solidFill>
              </a:rPr>
              <a:t>Item Level Weekly Unit Sales Forecast</a:t>
            </a:r>
          </a:p>
        </p:txBody>
      </p:sp>
      <p:sp>
        <p:nvSpPr>
          <p:cNvPr id="27" name="Title 1">
            <a:extLst>
              <a:ext uri="{FF2B5EF4-FFF2-40B4-BE49-F238E27FC236}">
                <a16:creationId xmlns:a16="http://schemas.microsoft.com/office/drawing/2014/main" id="{9EB21720-4ADC-4FB0-8C4E-1E38A7E760CD}"/>
              </a:ext>
            </a:extLst>
          </p:cNvPr>
          <p:cNvSpPr txBox="1">
            <a:spLocks/>
          </p:cNvSpPr>
          <p:nvPr/>
        </p:nvSpPr>
        <p:spPr>
          <a:xfrm>
            <a:off x="6751147" y="6156696"/>
            <a:ext cx="5440853" cy="690858"/>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80808"/>
                </a:solidFill>
              </a:rPr>
              <a:t>Madhusudhanan Srinivasan</a:t>
            </a:r>
          </a:p>
        </p:txBody>
      </p:sp>
      <p:sp>
        <p:nvSpPr>
          <p:cNvPr id="6" name="Slide Number Placeholder 5">
            <a:extLst>
              <a:ext uri="{FF2B5EF4-FFF2-40B4-BE49-F238E27FC236}">
                <a16:creationId xmlns:a16="http://schemas.microsoft.com/office/drawing/2014/main" id="{A51D17D6-9463-45E6-905E-7855D049BA1D}"/>
              </a:ext>
            </a:extLst>
          </p:cNvPr>
          <p:cNvSpPr>
            <a:spLocks noGrp="1"/>
          </p:cNvSpPr>
          <p:nvPr>
            <p:ph type="sldNum" sz="quarter" idx="12"/>
          </p:nvPr>
        </p:nvSpPr>
        <p:spPr/>
        <p:txBody>
          <a:bodyPr/>
          <a:lstStyle/>
          <a:p>
            <a:fld id="{2E610A93-B6CC-4879-A35B-AE51971AF93B}" type="slidenum">
              <a:rPr lang="en-US" smtClean="0"/>
              <a:t>1</a:t>
            </a:fld>
            <a:endParaRPr lang="en-US"/>
          </a:p>
        </p:txBody>
      </p:sp>
    </p:spTree>
    <p:extLst>
      <p:ext uri="{BB962C8B-B14F-4D97-AF65-F5344CB8AC3E}">
        <p14:creationId xmlns:p14="http://schemas.microsoft.com/office/powerpoint/2010/main" val="162192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895" y="174535"/>
            <a:ext cx="10923747" cy="522186"/>
          </a:xfrm>
        </p:spPr>
        <p:txBody>
          <a:bodyPr>
            <a:normAutofit fontScale="90000"/>
          </a:bodyPr>
          <a:lstStyle/>
          <a:p>
            <a:r>
              <a:rPr lang="en-US" sz="3200" b="1" dirty="0"/>
              <a:t>Exploratory Data Analysis …</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0" y="713126"/>
            <a:ext cx="12192000" cy="6144874"/>
          </a:xfrm>
        </p:spPr>
        <p:txBody>
          <a:bodyPr>
            <a:normAutofit/>
          </a:bodyPr>
          <a:lstStyle/>
          <a:p>
            <a:pPr marL="0" indent="0" algn="l">
              <a:buNone/>
            </a:pPr>
            <a:endParaRPr lang="en-US" sz="1800" b="1" i="0" dirty="0">
              <a:effectLst/>
            </a:endParaRPr>
          </a:p>
          <a:p>
            <a:pPr marL="0" indent="0">
              <a:buNone/>
            </a:pPr>
            <a:endParaRPr lang="en-US" sz="1500" b="1"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800" b="1" i="0" dirty="0">
              <a:effectLst/>
            </a:endParaRPr>
          </a:p>
          <a:p>
            <a:pPr marL="0" indent="0">
              <a:buNone/>
            </a:pPr>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A691E4C-E66A-4290-A4FB-50D9A9C598F6}"/>
              </a:ext>
            </a:extLst>
          </p:cNvPr>
          <p:cNvSpPr txBox="1"/>
          <p:nvPr/>
        </p:nvSpPr>
        <p:spPr>
          <a:xfrm>
            <a:off x="0" y="713126"/>
            <a:ext cx="11012556" cy="369332"/>
          </a:xfrm>
          <a:prstGeom prst="rect">
            <a:avLst/>
          </a:prstGeom>
          <a:noFill/>
        </p:spPr>
        <p:txBody>
          <a:bodyPr wrap="square">
            <a:spAutoFit/>
          </a:bodyPr>
          <a:lstStyle/>
          <a:p>
            <a:r>
              <a:rPr lang="en-US" b="1" u="sng" dirty="0"/>
              <a:t>Correlation between various features and unit sales – used for regression</a:t>
            </a:r>
          </a:p>
        </p:txBody>
      </p:sp>
      <p:sp>
        <p:nvSpPr>
          <p:cNvPr id="19" name="TextBox 18">
            <a:extLst>
              <a:ext uri="{FF2B5EF4-FFF2-40B4-BE49-F238E27FC236}">
                <a16:creationId xmlns:a16="http://schemas.microsoft.com/office/drawing/2014/main" id="{7FE1895F-376E-46A4-B095-7CA56B735413}"/>
              </a:ext>
            </a:extLst>
          </p:cNvPr>
          <p:cNvSpPr txBox="1"/>
          <p:nvPr/>
        </p:nvSpPr>
        <p:spPr>
          <a:xfrm>
            <a:off x="8786191" y="1262354"/>
            <a:ext cx="2985095" cy="2862322"/>
          </a:xfrm>
          <a:prstGeom prst="rect">
            <a:avLst/>
          </a:prstGeom>
          <a:noFill/>
        </p:spPr>
        <p:txBody>
          <a:bodyPr wrap="square">
            <a:spAutoFit/>
          </a:bodyPr>
          <a:lstStyle/>
          <a:p>
            <a:r>
              <a:rPr lang="en-US" dirty="0"/>
              <a:t>we see good correlation between Unit sales and,</a:t>
            </a:r>
          </a:p>
          <a:p>
            <a:pPr marL="285750" indent="-285750">
              <a:buFont typeface="Arial" panose="020B0604020202020204" pitchFamily="34" charset="0"/>
              <a:buChar char="•"/>
            </a:pPr>
            <a:r>
              <a:rPr lang="en-US" sz="1600" dirty="0"/>
              <a:t>Item_encoded,</a:t>
            </a:r>
          </a:p>
          <a:p>
            <a:pPr marL="285750" indent="-285750">
              <a:buFont typeface="Arial" panose="020B0604020202020204" pitchFamily="34" charset="0"/>
              <a:buChar char="•"/>
            </a:pPr>
            <a:r>
              <a:rPr lang="en-US" sz="1600" dirty="0"/>
              <a:t>Group Encoded, Category_encoded, </a:t>
            </a:r>
          </a:p>
          <a:p>
            <a:pPr marL="285750" indent="-285750">
              <a:buFont typeface="Arial" panose="020B0604020202020204" pitchFamily="34" charset="0"/>
              <a:buChar char="•"/>
            </a:pPr>
            <a:r>
              <a:rPr lang="en-US" sz="1600" dirty="0"/>
              <a:t>Is_Promo, </a:t>
            </a:r>
          </a:p>
          <a:p>
            <a:pPr marL="285750" indent="-285750">
              <a:buFont typeface="Arial" panose="020B0604020202020204" pitchFamily="34" charset="0"/>
              <a:buChar char="•"/>
            </a:pPr>
            <a:r>
              <a:rPr lang="en-US" sz="1600" dirty="0"/>
              <a:t>Is_Holiday, </a:t>
            </a:r>
          </a:p>
          <a:p>
            <a:pPr marL="285750" indent="-285750">
              <a:buFont typeface="Arial" panose="020B0604020202020204" pitchFamily="34" charset="0"/>
              <a:buChar char="•"/>
            </a:pPr>
            <a:r>
              <a:rPr lang="en-US" sz="1600" dirty="0"/>
              <a:t>Is_Weekend,</a:t>
            </a:r>
          </a:p>
          <a:p>
            <a:pPr marL="285750" indent="-285750">
              <a:buFont typeface="Arial" panose="020B0604020202020204" pitchFamily="34" charset="0"/>
              <a:buChar char="•"/>
            </a:pPr>
            <a:r>
              <a:rPr lang="en-US" sz="1600" dirty="0"/>
              <a:t> StoreCount,</a:t>
            </a:r>
          </a:p>
          <a:p>
            <a:pPr marL="285750" indent="-285750">
              <a:buFont typeface="Arial" panose="020B0604020202020204" pitchFamily="34" charset="0"/>
              <a:buChar char="•"/>
            </a:pPr>
            <a:r>
              <a:rPr lang="en-US" sz="1600" dirty="0"/>
              <a:t> Shelf Capacity </a:t>
            </a:r>
          </a:p>
          <a:p>
            <a:pPr marL="285750" indent="-285750">
              <a:buFont typeface="Arial" panose="020B0604020202020204" pitchFamily="34" charset="0"/>
              <a:buChar char="•"/>
            </a:pPr>
            <a:r>
              <a:rPr lang="en-US" sz="1600" dirty="0"/>
              <a:t> Promo Shelf Capacity</a:t>
            </a:r>
          </a:p>
        </p:txBody>
      </p:sp>
      <p:pic>
        <p:nvPicPr>
          <p:cNvPr id="20" name="Picture 19">
            <a:extLst>
              <a:ext uri="{FF2B5EF4-FFF2-40B4-BE49-F238E27FC236}">
                <a16:creationId xmlns:a16="http://schemas.microsoft.com/office/drawing/2014/main" id="{F36ED4C1-CDF3-476D-9787-605533E87079}"/>
              </a:ext>
            </a:extLst>
          </p:cNvPr>
          <p:cNvPicPr>
            <a:picLocks noChangeAspect="1"/>
          </p:cNvPicPr>
          <p:nvPr/>
        </p:nvPicPr>
        <p:blipFill>
          <a:blip r:embed="rId2"/>
          <a:stretch>
            <a:fillRect/>
          </a:stretch>
        </p:blipFill>
        <p:spPr>
          <a:xfrm>
            <a:off x="507030" y="1137950"/>
            <a:ext cx="8052498" cy="5006924"/>
          </a:xfrm>
          <a:prstGeom prst="rect">
            <a:avLst/>
          </a:prstGeom>
        </p:spPr>
      </p:pic>
    </p:spTree>
    <p:extLst>
      <p:ext uri="{BB962C8B-B14F-4D97-AF65-F5344CB8AC3E}">
        <p14:creationId xmlns:p14="http://schemas.microsoft.com/office/powerpoint/2010/main" val="33047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13902" y="238923"/>
            <a:ext cx="12192000" cy="446711"/>
          </a:xfrm>
        </p:spPr>
        <p:txBody>
          <a:bodyPr>
            <a:normAutofit fontScale="90000"/>
          </a:bodyPr>
          <a:lstStyle/>
          <a:p>
            <a:r>
              <a:rPr lang="en-US" sz="3600" b="1" dirty="0"/>
              <a:t>Methods and Models</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13902" y="860198"/>
            <a:ext cx="8838550" cy="5997802"/>
          </a:xfrm>
        </p:spPr>
        <p:txBody>
          <a:bodyPr>
            <a:normAutofit lnSpcReduction="10000"/>
          </a:bodyPr>
          <a:lstStyle/>
          <a:p>
            <a:pPr marL="0" indent="0">
              <a:buNone/>
            </a:pPr>
            <a:r>
              <a:rPr lang="en-US" sz="1800" b="1" dirty="0"/>
              <a:t>1. Time Series Forecasting (On Single Item – Trial)</a:t>
            </a:r>
          </a:p>
          <a:p>
            <a:pPr algn="l">
              <a:buFont typeface="Arial" panose="020B0604020202020204" pitchFamily="34" charset="0"/>
              <a:buChar char="•"/>
            </a:pPr>
            <a:r>
              <a:rPr lang="en-US" sz="1600" b="0" i="0" dirty="0">
                <a:effectLst/>
              </a:rPr>
              <a:t>Running Time Series Models at Item Level is very time consuming as we have more than 3000 Items. Finding Stationarity of data at an item level and making it stationary if it isn't using loops is a computationally costly and inefficient process</a:t>
            </a:r>
          </a:p>
          <a:p>
            <a:pPr algn="l">
              <a:buFont typeface="Arial" panose="020B0604020202020204" pitchFamily="34" charset="0"/>
              <a:buChar char="•"/>
            </a:pPr>
            <a:r>
              <a:rPr lang="en-US" sz="1600" b="0" i="0" dirty="0">
                <a:effectLst/>
              </a:rPr>
              <a:t>Therefore, for First Trial,  1 Item that was promoted and not promoted  was and the forecast was done on weekly resampled data</a:t>
            </a:r>
          </a:p>
          <a:p>
            <a:pPr algn="l">
              <a:buFont typeface="Arial" panose="020B0604020202020204" pitchFamily="34" charset="0"/>
              <a:buChar char="•"/>
            </a:pPr>
            <a:r>
              <a:rPr lang="en-US" sz="1600" b="1" i="0" dirty="0">
                <a:solidFill>
                  <a:schemeClr val="accent1"/>
                </a:solidFill>
                <a:effectLst/>
              </a:rPr>
              <a:t>M</a:t>
            </a:r>
            <a:r>
              <a:rPr lang="en-US" sz="1600" b="1" dirty="0">
                <a:solidFill>
                  <a:schemeClr val="accent1"/>
                </a:solidFill>
              </a:rPr>
              <a:t>odels Used </a:t>
            </a:r>
            <a:r>
              <a:rPr lang="en-US" sz="1600" dirty="0"/>
              <a:t>– SARIMAX and Prophet</a:t>
            </a:r>
          </a:p>
          <a:p>
            <a:pPr marL="0" indent="0" algn="l">
              <a:buNone/>
            </a:pPr>
            <a:r>
              <a:rPr lang="en-US" sz="1800" b="1" i="0" dirty="0">
                <a:effectLst/>
              </a:rPr>
              <a:t>2. Hierarchical</a:t>
            </a:r>
            <a:r>
              <a:rPr lang="en-US" sz="1800" b="1" dirty="0"/>
              <a:t> Time Series Forecast (HTS Regressor)</a:t>
            </a:r>
            <a:endParaRPr lang="en-US" sz="1800" b="1" i="0" dirty="0">
              <a:effectLst/>
            </a:endParaRPr>
          </a:p>
          <a:p>
            <a:r>
              <a:rPr lang="en-US" sz="1600" b="0" i="0" dirty="0">
                <a:effectLst/>
              </a:rPr>
              <a:t>A </a:t>
            </a:r>
            <a:r>
              <a:rPr lang="en-US" sz="1600" b="1" i="1" dirty="0">
                <a:effectLst/>
              </a:rPr>
              <a:t>hierarchical time series (HTS)</a:t>
            </a:r>
            <a:r>
              <a:rPr lang="en-US" sz="1600" b="1" i="0" dirty="0">
                <a:effectLst/>
              </a:rPr>
              <a:t> </a:t>
            </a:r>
            <a:r>
              <a:rPr lang="en-US" sz="1600" b="0" i="0" dirty="0">
                <a:effectLst/>
              </a:rPr>
              <a:t>is a collection of time series that follows a hierarchical aggregation structure</a:t>
            </a:r>
            <a:r>
              <a:rPr lang="en-US" sz="1600" b="0" i="0" dirty="0">
                <a:solidFill>
                  <a:srgbClr val="292929"/>
                </a:solidFill>
                <a:effectLst/>
              </a:rPr>
              <a:t>. </a:t>
            </a:r>
            <a:r>
              <a:rPr lang="en-US" sz="1600" b="0" i="0" dirty="0">
                <a:effectLst/>
              </a:rPr>
              <a:t>As we have the Category -&gt; Group -&gt; Item hierarchy, this hierarchical forecasting could be a better approach to forecast at each level of hierarchy</a:t>
            </a:r>
          </a:p>
          <a:p>
            <a:r>
              <a:rPr lang="en-US" sz="1600" dirty="0"/>
              <a:t>Created Separate Hierarchy data frame on weekly resample based on promotion and not on promotion</a:t>
            </a:r>
            <a:endParaRPr lang="en-US" sz="1600" b="0" i="0" dirty="0">
              <a:effectLst/>
            </a:endParaRPr>
          </a:p>
          <a:p>
            <a:pPr algn="l">
              <a:buFont typeface="Arial" panose="020B0604020202020204" pitchFamily="34" charset="0"/>
              <a:buChar char="•"/>
            </a:pPr>
            <a:r>
              <a:rPr lang="en-US" sz="1600" b="1" i="0" dirty="0">
                <a:solidFill>
                  <a:schemeClr val="accent1"/>
                </a:solidFill>
                <a:effectLst/>
              </a:rPr>
              <a:t>M</a:t>
            </a:r>
            <a:r>
              <a:rPr lang="en-US" sz="1600" b="1" dirty="0">
                <a:solidFill>
                  <a:schemeClr val="accent1"/>
                </a:solidFill>
              </a:rPr>
              <a:t>odels Used </a:t>
            </a:r>
          </a:p>
          <a:p>
            <a:pPr algn="l">
              <a:buFont typeface="Arial" panose="020B0604020202020204" pitchFamily="34" charset="0"/>
              <a:buChar char="•"/>
            </a:pPr>
            <a:r>
              <a:rPr lang="en-US" sz="1600" b="1" dirty="0">
                <a:solidFill>
                  <a:schemeClr val="accent6">
                    <a:lumMod val="50000"/>
                  </a:schemeClr>
                </a:solidFill>
              </a:rPr>
              <a:t>On Promotion</a:t>
            </a:r>
          </a:p>
          <a:p>
            <a:pPr lvl="1"/>
            <a:r>
              <a:rPr lang="en-US" sz="1600" b="1" dirty="0">
                <a:solidFill>
                  <a:schemeClr val="accent1"/>
                </a:solidFill>
              </a:rPr>
              <a:t>Bottom-Up Approach – </a:t>
            </a:r>
            <a:r>
              <a:rPr lang="en-US" sz="1600" dirty="0"/>
              <a:t>Auto-Arima, Sarimax</a:t>
            </a:r>
          </a:p>
          <a:p>
            <a:pPr lvl="1"/>
            <a:r>
              <a:rPr lang="en-US" sz="1600" b="1" dirty="0">
                <a:solidFill>
                  <a:schemeClr val="accent1"/>
                </a:solidFill>
              </a:rPr>
              <a:t>Reconciliation - optimal combination using OLS</a:t>
            </a:r>
          </a:p>
          <a:p>
            <a:pPr lvl="2"/>
            <a:r>
              <a:rPr lang="en-US" sz="1600" dirty="0"/>
              <a:t>Sarimax , Prophet</a:t>
            </a:r>
          </a:p>
          <a:p>
            <a:pPr algn="l">
              <a:buFont typeface="Arial" panose="020B0604020202020204" pitchFamily="34" charset="0"/>
              <a:buChar char="•"/>
            </a:pPr>
            <a:r>
              <a:rPr lang="en-US" sz="1600" b="1" dirty="0">
                <a:solidFill>
                  <a:schemeClr val="accent6">
                    <a:lumMod val="50000"/>
                  </a:schemeClr>
                </a:solidFill>
              </a:rPr>
              <a:t>Not On Promotion</a:t>
            </a:r>
          </a:p>
          <a:p>
            <a:pPr lvl="1"/>
            <a:r>
              <a:rPr lang="en-US" sz="1600" b="1" dirty="0">
                <a:solidFill>
                  <a:schemeClr val="accent1"/>
                </a:solidFill>
              </a:rPr>
              <a:t>Reconciliation - optimal combination using OLS</a:t>
            </a:r>
          </a:p>
          <a:p>
            <a:pPr lvl="2"/>
            <a:r>
              <a:rPr lang="en-US" sz="1600" dirty="0"/>
              <a:t>Sarimax , Prophet</a:t>
            </a:r>
          </a:p>
          <a:p>
            <a:endParaRPr lang="en-US" sz="2400" dirty="0"/>
          </a:p>
          <a:p>
            <a:pPr lvl="1"/>
            <a:endParaRPr lang="en-US" sz="1600" b="1" dirty="0">
              <a:solidFill>
                <a:schemeClr val="accent1"/>
              </a:solidFill>
            </a:endParaRPr>
          </a:p>
          <a:p>
            <a:pPr lvl="1"/>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9C6541B-7546-472C-BE92-56D48FF055EE}"/>
              </a:ext>
            </a:extLst>
          </p:cNvPr>
          <p:cNvPicPr>
            <a:picLocks noChangeAspect="1"/>
          </p:cNvPicPr>
          <p:nvPr/>
        </p:nvPicPr>
        <p:blipFill>
          <a:blip r:embed="rId2"/>
          <a:stretch>
            <a:fillRect/>
          </a:stretch>
        </p:blipFill>
        <p:spPr>
          <a:xfrm>
            <a:off x="5116017" y="4672459"/>
            <a:ext cx="1699724" cy="1996763"/>
          </a:xfrm>
          <a:prstGeom prst="rect">
            <a:avLst/>
          </a:prstGeom>
        </p:spPr>
      </p:pic>
      <p:sp>
        <p:nvSpPr>
          <p:cNvPr id="6" name="TextBox 5">
            <a:extLst>
              <a:ext uri="{FF2B5EF4-FFF2-40B4-BE49-F238E27FC236}">
                <a16:creationId xmlns:a16="http://schemas.microsoft.com/office/drawing/2014/main" id="{654A28F2-5A4A-40CE-88DF-847B7BAE5FF7}"/>
              </a:ext>
            </a:extLst>
          </p:cNvPr>
          <p:cNvSpPr txBox="1"/>
          <p:nvPr/>
        </p:nvSpPr>
        <p:spPr>
          <a:xfrm>
            <a:off x="8746435" y="915363"/>
            <a:ext cx="3326295" cy="5786199"/>
          </a:xfrm>
          <a:prstGeom prst="rect">
            <a:avLst/>
          </a:prstGeom>
          <a:noFill/>
        </p:spPr>
        <p:txBody>
          <a:bodyPr wrap="square" rtlCol="0">
            <a:spAutoFit/>
          </a:bodyPr>
          <a:lstStyle/>
          <a:p>
            <a:pPr marL="0" indent="0" algn="l">
              <a:buNone/>
            </a:pPr>
            <a:r>
              <a:rPr lang="en-US" b="1" dirty="0"/>
              <a:t>3</a:t>
            </a:r>
            <a:r>
              <a:rPr lang="en-US" b="1" i="0" dirty="0">
                <a:effectLst/>
              </a:rPr>
              <a:t>. Regression Models</a:t>
            </a:r>
          </a:p>
          <a:p>
            <a:pPr marL="285750" indent="-285750">
              <a:buFont typeface="Arial" panose="020B0604020202020204" pitchFamily="34" charset="0"/>
              <a:buChar char="•"/>
            </a:pPr>
            <a:r>
              <a:rPr lang="en-US" sz="1600" dirty="0"/>
              <a:t>Though regression models are not for time series forecasting, they generally work well on any regression problem</a:t>
            </a:r>
          </a:p>
          <a:p>
            <a:pPr marL="285750" indent="-285750">
              <a:buFont typeface="Arial" panose="020B0604020202020204" pitchFamily="34" charset="0"/>
              <a:buChar char="•"/>
            </a:pPr>
            <a:r>
              <a:rPr lang="en-US" sz="1600" dirty="0"/>
              <a:t>Separate Feature engineering was done, new features were created, and weekly level resampled data was created.</a:t>
            </a:r>
          </a:p>
          <a:p>
            <a:pPr marL="285750" indent="-285750">
              <a:buFont typeface="Arial" panose="020B0604020202020204" pitchFamily="34" charset="0"/>
              <a:buChar char="•"/>
            </a:pPr>
            <a:r>
              <a:rPr lang="en-US" sz="1600" dirty="0"/>
              <a:t>Features used for predicting Unit sale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Models Used</a:t>
            </a:r>
          </a:p>
          <a:p>
            <a:pPr marL="742950" lvl="1" indent="-285750">
              <a:buFont typeface="Arial" panose="020B0604020202020204" pitchFamily="34" charset="0"/>
              <a:buChar char="•"/>
            </a:pPr>
            <a:r>
              <a:rPr lang="en-US" sz="1600" dirty="0"/>
              <a:t>Linear Regression</a:t>
            </a:r>
          </a:p>
          <a:p>
            <a:pPr marL="742950" lvl="1" indent="-285750">
              <a:buFont typeface="Arial" panose="020B0604020202020204" pitchFamily="34" charset="0"/>
              <a:buChar char="•"/>
            </a:pPr>
            <a:r>
              <a:rPr lang="en-US" sz="1600" dirty="0"/>
              <a:t>Random Forrest Regressor [Bagging Model]</a:t>
            </a:r>
          </a:p>
          <a:p>
            <a:pPr marL="742950" lvl="1" indent="-285750">
              <a:buFont typeface="Arial" panose="020B0604020202020204" pitchFamily="34" charset="0"/>
              <a:buChar char="•"/>
            </a:pPr>
            <a:r>
              <a:rPr lang="en-US" sz="1600" dirty="0"/>
              <a:t>XG Boost Regressor [ Boosting Model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9F6719BB-4D1C-4EB2-A08E-CF77FDDA54D4}"/>
              </a:ext>
            </a:extLst>
          </p:cNvPr>
          <p:cNvPicPr>
            <a:picLocks noChangeAspect="1"/>
          </p:cNvPicPr>
          <p:nvPr/>
        </p:nvPicPr>
        <p:blipFill>
          <a:blip r:embed="rId3"/>
          <a:stretch>
            <a:fillRect/>
          </a:stretch>
        </p:blipFill>
        <p:spPr>
          <a:xfrm>
            <a:off x="9019446" y="3808462"/>
            <a:ext cx="3005560" cy="753344"/>
          </a:xfrm>
          <a:prstGeom prst="rect">
            <a:avLst/>
          </a:prstGeom>
        </p:spPr>
      </p:pic>
      <p:cxnSp>
        <p:nvCxnSpPr>
          <p:cNvPr id="13" name="Straight Connector 12">
            <a:extLst>
              <a:ext uri="{FF2B5EF4-FFF2-40B4-BE49-F238E27FC236}">
                <a16:creationId xmlns:a16="http://schemas.microsoft.com/office/drawing/2014/main" id="{0513427C-7272-4662-830E-E830F1DC0167}"/>
              </a:ext>
            </a:extLst>
          </p:cNvPr>
          <p:cNvCxnSpPr>
            <a:cxnSpLocks/>
          </p:cNvCxnSpPr>
          <p:nvPr/>
        </p:nvCxnSpPr>
        <p:spPr>
          <a:xfrm>
            <a:off x="8786191" y="713127"/>
            <a:ext cx="66261" cy="6144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10BFB7-6C83-4817-A150-9BE3F5ACF4BE}"/>
              </a:ext>
            </a:extLst>
          </p:cNvPr>
          <p:cNvCxnSpPr>
            <a:cxnSpLocks/>
          </p:cNvCxnSpPr>
          <p:nvPr/>
        </p:nvCxnSpPr>
        <p:spPr>
          <a:xfrm>
            <a:off x="13902" y="2703443"/>
            <a:ext cx="8772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EC173D-D8A9-429A-930E-660069D4BBE3}"/>
              </a:ext>
            </a:extLst>
          </p:cNvPr>
          <p:cNvCxnSpPr>
            <a:cxnSpLocks/>
          </p:cNvCxnSpPr>
          <p:nvPr/>
        </p:nvCxnSpPr>
        <p:spPr>
          <a:xfrm>
            <a:off x="13902" y="713127"/>
            <a:ext cx="1217809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lide Number Placeholder 26">
            <a:extLst>
              <a:ext uri="{FF2B5EF4-FFF2-40B4-BE49-F238E27FC236}">
                <a16:creationId xmlns:a16="http://schemas.microsoft.com/office/drawing/2014/main" id="{995B0C5A-CACA-4451-972D-80D29B202702}"/>
              </a:ext>
            </a:extLst>
          </p:cNvPr>
          <p:cNvSpPr>
            <a:spLocks noGrp="1"/>
          </p:cNvSpPr>
          <p:nvPr>
            <p:ph type="sldNum" sz="quarter" idx="12"/>
          </p:nvPr>
        </p:nvSpPr>
        <p:spPr/>
        <p:txBody>
          <a:bodyPr/>
          <a:lstStyle/>
          <a:p>
            <a:fld id="{2E610A93-B6CC-4879-A35B-AE51971AF93B}" type="slidenum">
              <a:rPr lang="en-US" smtClean="0"/>
              <a:t>11</a:t>
            </a:fld>
            <a:endParaRPr lang="en-US"/>
          </a:p>
        </p:txBody>
      </p:sp>
    </p:spTree>
    <p:extLst>
      <p:ext uri="{BB962C8B-B14F-4D97-AF65-F5344CB8AC3E}">
        <p14:creationId xmlns:p14="http://schemas.microsoft.com/office/powerpoint/2010/main" val="248762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20844"/>
            <a:ext cx="12192000" cy="539657"/>
          </a:xfrm>
        </p:spPr>
        <p:txBody>
          <a:bodyPr>
            <a:normAutofit fontScale="90000"/>
          </a:bodyPr>
          <a:lstStyle/>
          <a:p>
            <a:r>
              <a:rPr lang="en-US" sz="3600" b="1" dirty="0"/>
              <a:t>Model Comparison and Evaluation</a:t>
            </a:r>
          </a:p>
        </p:txBody>
      </p:sp>
      <p:sp>
        <p:nvSpPr>
          <p:cNvPr id="3" name="Content Placeholder 2">
            <a:extLst>
              <a:ext uri="{FF2B5EF4-FFF2-40B4-BE49-F238E27FC236}">
                <a16:creationId xmlns:a16="http://schemas.microsoft.com/office/drawing/2014/main" id="{971E2E0D-EBB5-4DD0-9E96-8F28D943F3E3}"/>
              </a:ext>
            </a:extLst>
          </p:cNvPr>
          <p:cNvSpPr>
            <a:spLocks noGrp="1"/>
          </p:cNvSpPr>
          <p:nvPr>
            <p:ph idx="1"/>
          </p:nvPr>
        </p:nvSpPr>
        <p:spPr>
          <a:xfrm>
            <a:off x="1" y="713127"/>
            <a:ext cx="12191999" cy="6164516"/>
          </a:xfrm>
        </p:spPr>
        <p:txBody>
          <a:bodyPr>
            <a:normAutofit/>
          </a:bodyPr>
          <a:lstStyle/>
          <a:p>
            <a:r>
              <a:rPr lang="en-US" sz="1800" b="1" dirty="0"/>
              <a:t>Models Evaluation Metrics Used</a:t>
            </a:r>
          </a:p>
          <a:p>
            <a:r>
              <a:rPr lang="en-US" sz="1600" b="1" u="sng" dirty="0"/>
              <a:t>Time Series and Hierarchical Time Series Forecasting Models</a:t>
            </a:r>
          </a:p>
          <a:p>
            <a:pPr lvl="1"/>
            <a:r>
              <a:rPr lang="en-US" sz="1600" b="1" dirty="0"/>
              <a:t>Root Mean Squared Error (RMSE</a:t>
            </a:r>
            <a:r>
              <a:rPr lang="en-US" sz="1400" b="1" dirty="0"/>
              <a:t> ) : </a:t>
            </a:r>
            <a:r>
              <a:rPr lang="en-US" sz="1600" dirty="0"/>
              <a:t>Root Mean Square Error (RMSE) is the standard deviation of the residuals (prediction errors). Residuals are a measure of how far from the regression line data points are; RMSE is a measure of how spread out these residuals</a:t>
            </a:r>
          </a:p>
          <a:p>
            <a:r>
              <a:rPr lang="en-US" sz="1600" b="1" u="sng" dirty="0"/>
              <a:t>Regression Models</a:t>
            </a:r>
            <a:endParaRPr lang="en-US" sz="1600" dirty="0"/>
          </a:p>
          <a:p>
            <a:pPr lvl="1"/>
            <a:r>
              <a:rPr lang="en-US" sz="1600" b="1" dirty="0"/>
              <a:t>RMSE</a:t>
            </a:r>
          </a:p>
          <a:p>
            <a:pPr lvl="1"/>
            <a:r>
              <a:rPr lang="en-US" sz="1600" b="1" dirty="0"/>
              <a:t>R2 Score : </a:t>
            </a:r>
            <a:r>
              <a:rPr lang="en-US" sz="1600" dirty="0"/>
              <a:t>R-squared (R2) is a statistical measure that represents the proportion of the variance for a dependent variable that's explained by an independent variable or variables in a regression model.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792F4B4-610A-4682-AA49-685A111FA2C9}"/>
              </a:ext>
            </a:extLst>
          </p:cNvPr>
          <p:cNvPicPr>
            <a:picLocks noChangeAspect="1"/>
          </p:cNvPicPr>
          <p:nvPr/>
        </p:nvPicPr>
        <p:blipFill>
          <a:blip r:embed="rId2"/>
          <a:stretch>
            <a:fillRect/>
          </a:stretch>
        </p:blipFill>
        <p:spPr>
          <a:xfrm>
            <a:off x="319748" y="3255898"/>
            <a:ext cx="6826639" cy="3413320"/>
          </a:xfrm>
          <a:prstGeom prst="rect">
            <a:avLst/>
          </a:prstGeom>
        </p:spPr>
      </p:pic>
      <p:sp>
        <p:nvSpPr>
          <p:cNvPr id="6" name="Slide Number Placeholder 5">
            <a:extLst>
              <a:ext uri="{FF2B5EF4-FFF2-40B4-BE49-F238E27FC236}">
                <a16:creationId xmlns:a16="http://schemas.microsoft.com/office/drawing/2014/main" id="{58232A52-817C-4CEF-83F9-9BCE962E15A5}"/>
              </a:ext>
            </a:extLst>
          </p:cNvPr>
          <p:cNvSpPr>
            <a:spLocks noGrp="1"/>
          </p:cNvSpPr>
          <p:nvPr>
            <p:ph type="sldNum" sz="quarter" idx="12"/>
          </p:nvPr>
        </p:nvSpPr>
        <p:spPr/>
        <p:txBody>
          <a:bodyPr/>
          <a:lstStyle/>
          <a:p>
            <a:fld id="{2E610A93-B6CC-4879-A35B-AE51971AF93B}" type="slidenum">
              <a:rPr lang="en-US" smtClean="0"/>
              <a:t>12</a:t>
            </a:fld>
            <a:endParaRPr lang="en-US"/>
          </a:p>
        </p:txBody>
      </p:sp>
    </p:spTree>
    <p:extLst>
      <p:ext uri="{BB962C8B-B14F-4D97-AF65-F5344CB8AC3E}">
        <p14:creationId xmlns:p14="http://schemas.microsoft.com/office/powerpoint/2010/main" val="253307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07592"/>
            <a:ext cx="12192000" cy="539657"/>
          </a:xfrm>
        </p:spPr>
        <p:txBody>
          <a:bodyPr>
            <a:normAutofit fontScale="90000"/>
          </a:bodyPr>
          <a:lstStyle/>
          <a:p>
            <a:r>
              <a:rPr lang="en-US" sz="3600" b="1" dirty="0"/>
              <a:t>Model Comparison and Evaluation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4DB35DA0-2AED-4892-BA34-D12B46515133}"/>
              </a:ext>
            </a:extLst>
          </p:cNvPr>
          <p:cNvPicPr>
            <a:picLocks noChangeAspect="1"/>
          </p:cNvPicPr>
          <p:nvPr/>
        </p:nvPicPr>
        <p:blipFill>
          <a:blip r:embed="rId2"/>
          <a:stretch>
            <a:fillRect/>
          </a:stretch>
        </p:blipFill>
        <p:spPr>
          <a:xfrm>
            <a:off x="5366972" y="1125844"/>
            <a:ext cx="3057525" cy="276225"/>
          </a:xfrm>
          <a:prstGeom prst="rect">
            <a:avLst/>
          </a:prstGeom>
        </p:spPr>
      </p:pic>
      <p:pic>
        <p:nvPicPr>
          <p:cNvPr id="17" name="Picture 16">
            <a:extLst>
              <a:ext uri="{FF2B5EF4-FFF2-40B4-BE49-F238E27FC236}">
                <a16:creationId xmlns:a16="http://schemas.microsoft.com/office/drawing/2014/main" id="{BB0FC3A5-1DAA-4080-A555-7E606683CD36}"/>
              </a:ext>
            </a:extLst>
          </p:cNvPr>
          <p:cNvPicPr>
            <a:picLocks noChangeAspect="1"/>
          </p:cNvPicPr>
          <p:nvPr/>
        </p:nvPicPr>
        <p:blipFill>
          <a:blip r:embed="rId3"/>
          <a:stretch>
            <a:fillRect/>
          </a:stretch>
        </p:blipFill>
        <p:spPr>
          <a:xfrm>
            <a:off x="5446420" y="1502329"/>
            <a:ext cx="2898630" cy="2476500"/>
          </a:xfrm>
          <a:prstGeom prst="rect">
            <a:avLst/>
          </a:prstGeom>
        </p:spPr>
      </p:pic>
      <p:pic>
        <p:nvPicPr>
          <p:cNvPr id="19" name="Picture 18">
            <a:extLst>
              <a:ext uri="{FF2B5EF4-FFF2-40B4-BE49-F238E27FC236}">
                <a16:creationId xmlns:a16="http://schemas.microsoft.com/office/drawing/2014/main" id="{6D1113FF-3355-47D1-A458-4CE91CF669A2}"/>
              </a:ext>
            </a:extLst>
          </p:cNvPr>
          <p:cNvPicPr>
            <a:picLocks noChangeAspect="1"/>
          </p:cNvPicPr>
          <p:nvPr/>
        </p:nvPicPr>
        <p:blipFill>
          <a:blip r:embed="rId4"/>
          <a:stretch>
            <a:fillRect/>
          </a:stretch>
        </p:blipFill>
        <p:spPr>
          <a:xfrm>
            <a:off x="8972729" y="1059584"/>
            <a:ext cx="2638842" cy="1247775"/>
          </a:xfrm>
          <a:prstGeom prst="rect">
            <a:avLst/>
          </a:prstGeom>
        </p:spPr>
      </p:pic>
      <p:pic>
        <p:nvPicPr>
          <p:cNvPr id="21" name="Picture 20">
            <a:extLst>
              <a:ext uri="{FF2B5EF4-FFF2-40B4-BE49-F238E27FC236}">
                <a16:creationId xmlns:a16="http://schemas.microsoft.com/office/drawing/2014/main" id="{CB04B2F9-1161-4EB2-B798-F0E1A312B9F3}"/>
              </a:ext>
            </a:extLst>
          </p:cNvPr>
          <p:cNvPicPr>
            <a:picLocks noChangeAspect="1"/>
          </p:cNvPicPr>
          <p:nvPr/>
        </p:nvPicPr>
        <p:blipFill>
          <a:blip r:embed="rId5"/>
          <a:stretch>
            <a:fillRect/>
          </a:stretch>
        </p:blipFill>
        <p:spPr>
          <a:xfrm>
            <a:off x="8962551" y="2233503"/>
            <a:ext cx="2657475" cy="1802980"/>
          </a:xfrm>
          <a:prstGeom prst="rect">
            <a:avLst/>
          </a:prstGeom>
        </p:spPr>
      </p:pic>
      <p:pic>
        <p:nvPicPr>
          <p:cNvPr id="23" name="Picture 22">
            <a:extLst>
              <a:ext uri="{FF2B5EF4-FFF2-40B4-BE49-F238E27FC236}">
                <a16:creationId xmlns:a16="http://schemas.microsoft.com/office/drawing/2014/main" id="{4E1E0F74-2DBA-48D0-9099-98F821130D6C}"/>
              </a:ext>
            </a:extLst>
          </p:cNvPr>
          <p:cNvPicPr>
            <a:picLocks noChangeAspect="1"/>
          </p:cNvPicPr>
          <p:nvPr/>
        </p:nvPicPr>
        <p:blipFill>
          <a:blip r:embed="rId6"/>
          <a:stretch>
            <a:fillRect/>
          </a:stretch>
        </p:blipFill>
        <p:spPr>
          <a:xfrm>
            <a:off x="2950423" y="1502329"/>
            <a:ext cx="2352675" cy="971550"/>
          </a:xfrm>
          <a:prstGeom prst="rect">
            <a:avLst/>
          </a:prstGeom>
        </p:spPr>
      </p:pic>
      <p:pic>
        <p:nvPicPr>
          <p:cNvPr id="25" name="Picture 24">
            <a:extLst>
              <a:ext uri="{FF2B5EF4-FFF2-40B4-BE49-F238E27FC236}">
                <a16:creationId xmlns:a16="http://schemas.microsoft.com/office/drawing/2014/main" id="{71DA9DEE-4283-4243-A78A-5830E1877E52}"/>
              </a:ext>
            </a:extLst>
          </p:cNvPr>
          <p:cNvPicPr>
            <a:picLocks noChangeAspect="1"/>
          </p:cNvPicPr>
          <p:nvPr/>
        </p:nvPicPr>
        <p:blipFill>
          <a:blip r:embed="rId7"/>
          <a:stretch>
            <a:fillRect/>
          </a:stretch>
        </p:blipFill>
        <p:spPr>
          <a:xfrm>
            <a:off x="2946528" y="1116320"/>
            <a:ext cx="1647825" cy="295275"/>
          </a:xfrm>
          <a:prstGeom prst="rect">
            <a:avLst/>
          </a:prstGeom>
        </p:spPr>
      </p:pic>
      <p:sp>
        <p:nvSpPr>
          <p:cNvPr id="29" name="TextBox 28">
            <a:extLst>
              <a:ext uri="{FF2B5EF4-FFF2-40B4-BE49-F238E27FC236}">
                <a16:creationId xmlns:a16="http://schemas.microsoft.com/office/drawing/2014/main" id="{B9865C90-5996-4616-B497-09CE47FF14BD}"/>
              </a:ext>
            </a:extLst>
          </p:cNvPr>
          <p:cNvSpPr txBox="1"/>
          <p:nvPr/>
        </p:nvSpPr>
        <p:spPr>
          <a:xfrm>
            <a:off x="3949" y="679035"/>
            <a:ext cx="8556956" cy="369332"/>
          </a:xfrm>
          <a:prstGeom prst="rect">
            <a:avLst/>
          </a:prstGeom>
          <a:noFill/>
        </p:spPr>
        <p:txBody>
          <a:bodyPr wrap="square">
            <a:spAutoFit/>
          </a:bodyPr>
          <a:lstStyle/>
          <a:p>
            <a:pPr algn="l"/>
            <a:r>
              <a:rPr lang="en-US" b="1" i="0" dirty="0">
                <a:effectLst/>
              </a:rPr>
              <a:t>Comparison between the Hierarchical Time Series Forecasting Models - HTS Regressor</a:t>
            </a:r>
          </a:p>
        </p:txBody>
      </p:sp>
      <p:pic>
        <p:nvPicPr>
          <p:cNvPr id="31" name="Picture 30">
            <a:extLst>
              <a:ext uri="{FF2B5EF4-FFF2-40B4-BE49-F238E27FC236}">
                <a16:creationId xmlns:a16="http://schemas.microsoft.com/office/drawing/2014/main" id="{966672D0-1001-4C22-8DBC-009305912DB7}"/>
              </a:ext>
            </a:extLst>
          </p:cNvPr>
          <p:cNvPicPr>
            <a:picLocks noChangeAspect="1"/>
          </p:cNvPicPr>
          <p:nvPr/>
        </p:nvPicPr>
        <p:blipFill>
          <a:blip r:embed="rId8"/>
          <a:stretch>
            <a:fillRect/>
          </a:stretch>
        </p:blipFill>
        <p:spPr>
          <a:xfrm>
            <a:off x="0" y="1125844"/>
            <a:ext cx="3114675" cy="2085975"/>
          </a:xfrm>
          <a:prstGeom prst="rect">
            <a:avLst/>
          </a:prstGeom>
        </p:spPr>
      </p:pic>
      <p:sp>
        <p:nvSpPr>
          <p:cNvPr id="36" name="TextBox 35">
            <a:extLst>
              <a:ext uri="{FF2B5EF4-FFF2-40B4-BE49-F238E27FC236}">
                <a16:creationId xmlns:a16="http://schemas.microsoft.com/office/drawing/2014/main" id="{5379CF52-1529-42C5-B936-F947DC10DEB0}"/>
              </a:ext>
            </a:extLst>
          </p:cNvPr>
          <p:cNvSpPr txBox="1"/>
          <p:nvPr/>
        </p:nvSpPr>
        <p:spPr>
          <a:xfrm>
            <a:off x="26919" y="3857444"/>
            <a:ext cx="4425811" cy="369332"/>
          </a:xfrm>
          <a:prstGeom prst="rect">
            <a:avLst/>
          </a:prstGeom>
          <a:noFill/>
        </p:spPr>
        <p:txBody>
          <a:bodyPr wrap="square">
            <a:spAutoFit/>
          </a:bodyPr>
          <a:lstStyle/>
          <a:p>
            <a:r>
              <a:rPr lang="en-US" b="1" i="0" dirty="0">
                <a:effectLst/>
              </a:rPr>
              <a:t>Comparison between the Regression Models</a:t>
            </a:r>
            <a:endParaRPr lang="en-US" b="1" dirty="0"/>
          </a:p>
        </p:txBody>
      </p:sp>
      <p:pic>
        <p:nvPicPr>
          <p:cNvPr id="39" name="Picture 38">
            <a:extLst>
              <a:ext uri="{FF2B5EF4-FFF2-40B4-BE49-F238E27FC236}">
                <a16:creationId xmlns:a16="http://schemas.microsoft.com/office/drawing/2014/main" id="{D26A4329-23D0-49C8-B59F-4FF0756F320D}"/>
              </a:ext>
            </a:extLst>
          </p:cNvPr>
          <p:cNvPicPr>
            <a:picLocks noChangeAspect="1"/>
          </p:cNvPicPr>
          <p:nvPr/>
        </p:nvPicPr>
        <p:blipFill>
          <a:blip r:embed="rId9"/>
          <a:stretch>
            <a:fillRect/>
          </a:stretch>
        </p:blipFill>
        <p:spPr>
          <a:xfrm>
            <a:off x="126309" y="4462295"/>
            <a:ext cx="4227029" cy="1786752"/>
          </a:xfrm>
          <a:prstGeom prst="rect">
            <a:avLst/>
          </a:prstGeom>
        </p:spPr>
      </p:pic>
      <p:pic>
        <p:nvPicPr>
          <p:cNvPr id="40" name="Picture 39">
            <a:extLst>
              <a:ext uri="{FF2B5EF4-FFF2-40B4-BE49-F238E27FC236}">
                <a16:creationId xmlns:a16="http://schemas.microsoft.com/office/drawing/2014/main" id="{03DDE980-DCFC-430E-BEDF-A96D10A0F871}"/>
              </a:ext>
            </a:extLst>
          </p:cNvPr>
          <p:cNvPicPr>
            <a:picLocks noChangeAspect="1"/>
          </p:cNvPicPr>
          <p:nvPr/>
        </p:nvPicPr>
        <p:blipFill>
          <a:blip r:embed="rId10"/>
          <a:stretch>
            <a:fillRect/>
          </a:stretch>
        </p:blipFill>
        <p:spPr>
          <a:xfrm>
            <a:off x="4240807" y="4203003"/>
            <a:ext cx="4736399" cy="2724160"/>
          </a:xfrm>
          <a:prstGeom prst="rect">
            <a:avLst/>
          </a:prstGeom>
        </p:spPr>
      </p:pic>
      <p:sp>
        <p:nvSpPr>
          <p:cNvPr id="41" name="TextBox 40">
            <a:extLst>
              <a:ext uri="{FF2B5EF4-FFF2-40B4-BE49-F238E27FC236}">
                <a16:creationId xmlns:a16="http://schemas.microsoft.com/office/drawing/2014/main" id="{2D781B04-6451-4482-9230-341A24493F00}"/>
              </a:ext>
            </a:extLst>
          </p:cNvPr>
          <p:cNvSpPr txBox="1"/>
          <p:nvPr/>
        </p:nvSpPr>
        <p:spPr>
          <a:xfrm>
            <a:off x="5049078" y="3989851"/>
            <a:ext cx="5764696" cy="338554"/>
          </a:xfrm>
          <a:prstGeom prst="rect">
            <a:avLst/>
          </a:prstGeom>
          <a:noFill/>
        </p:spPr>
        <p:txBody>
          <a:bodyPr wrap="square" rtlCol="0">
            <a:spAutoFit/>
          </a:bodyPr>
          <a:lstStyle/>
          <a:p>
            <a:r>
              <a:rPr lang="en-US" sz="1600" b="1" dirty="0"/>
              <a:t>Feature Importance from XG Boost &amp; performance graph</a:t>
            </a:r>
          </a:p>
        </p:txBody>
      </p:sp>
      <p:sp>
        <p:nvSpPr>
          <p:cNvPr id="42" name="Slide Number Placeholder 41">
            <a:extLst>
              <a:ext uri="{FF2B5EF4-FFF2-40B4-BE49-F238E27FC236}">
                <a16:creationId xmlns:a16="http://schemas.microsoft.com/office/drawing/2014/main" id="{29D49DDF-1283-4C82-88CB-8505354EC614}"/>
              </a:ext>
            </a:extLst>
          </p:cNvPr>
          <p:cNvSpPr>
            <a:spLocks noGrp="1"/>
          </p:cNvSpPr>
          <p:nvPr>
            <p:ph type="sldNum" sz="quarter" idx="12"/>
          </p:nvPr>
        </p:nvSpPr>
        <p:spPr/>
        <p:txBody>
          <a:bodyPr/>
          <a:lstStyle/>
          <a:p>
            <a:fld id="{2E610A93-B6CC-4879-A35B-AE51971AF93B}" type="slidenum">
              <a:rPr lang="en-US" smtClean="0"/>
              <a:t>13</a:t>
            </a:fld>
            <a:endParaRPr lang="en-US"/>
          </a:p>
        </p:txBody>
      </p:sp>
      <p:pic>
        <p:nvPicPr>
          <p:cNvPr id="44" name="Picture 43">
            <a:extLst>
              <a:ext uri="{FF2B5EF4-FFF2-40B4-BE49-F238E27FC236}">
                <a16:creationId xmlns:a16="http://schemas.microsoft.com/office/drawing/2014/main" id="{E25DC6AF-AB1D-43C0-BE59-2A23E7B83C2E}"/>
              </a:ext>
            </a:extLst>
          </p:cNvPr>
          <p:cNvPicPr>
            <a:picLocks noChangeAspect="1"/>
          </p:cNvPicPr>
          <p:nvPr/>
        </p:nvPicPr>
        <p:blipFill>
          <a:blip r:embed="rId11"/>
          <a:stretch>
            <a:fillRect/>
          </a:stretch>
        </p:blipFill>
        <p:spPr>
          <a:xfrm>
            <a:off x="8850504" y="4291948"/>
            <a:ext cx="3215188" cy="2310586"/>
          </a:xfrm>
          <a:prstGeom prst="rect">
            <a:avLst/>
          </a:prstGeom>
        </p:spPr>
      </p:pic>
    </p:spTree>
    <p:extLst>
      <p:ext uri="{BB962C8B-B14F-4D97-AF65-F5344CB8AC3E}">
        <p14:creationId xmlns:p14="http://schemas.microsoft.com/office/powerpoint/2010/main" val="341115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20844"/>
            <a:ext cx="12192000" cy="539657"/>
          </a:xfrm>
        </p:spPr>
        <p:txBody>
          <a:bodyPr>
            <a:normAutofit/>
          </a:bodyPr>
          <a:lstStyle/>
          <a:p>
            <a:r>
              <a:rPr lang="en-US" sz="3200" b="1" dirty="0"/>
              <a:t>Model Selection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F0AAF072-A9D0-4CCD-AF0F-4924CCB3E818}"/>
              </a:ext>
            </a:extLst>
          </p:cNvPr>
          <p:cNvSpPr txBox="1"/>
          <p:nvPr/>
        </p:nvSpPr>
        <p:spPr>
          <a:xfrm>
            <a:off x="0" y="567161"/>
            <a:ext cx="12192000" cy="6124754"/>
          </a:xfrm>
          <a:prstGeom prst="rect">
            <a:avLst/>
          </a:prstGeom>
          <a:noFill/>
        </p:spPr>
        <p:txBody>
          <a:bodyPr wrap="square">
            <a:spAutoFit/>
          </a:bodyPr>
          <a:lstStyle/>
          <a:p>
            <a:pPr marL="285750" indent="-285750">
              <a:buFont typeface="Arial" panose="020B0604020202020204" pitchFamily="34" charset="0"/>
              <a:buChar char="•"/>
            </a:pPr>
            <a:r>
              <a:rPr lang="en-US" sz="1400" b="1" dirty="0"/>
              <a:t>The Timeseries models both SARIMAX and FB Prophet performs reasonably well for the single item trial</a:t>
            </a:r>
            <a:r>
              <a:rPr lang="en-US" sz="1400" dirty="0"/>
              <a:t>. </a:t>
            </a:r>
          </a:p>
          <a:p>
            <a:pPr marL="742950" lvl="1" indent="-285750">
              <a:buFont typeface="Arial" panose="020B0604020202020204" pitchFamily="34" charset="0"/>
              <a:buChar char="•"/>
            </a:pPr>
            <a:r>
              <a:rPr lang="en-US" sz="1400" dirty="0"/>
              <a:t>It works well by considering major patterns in the data such as seasonality, trend, residual noises</a:t>
            </a:r>
          </a:p>
          <a:p>
            <a:pPr marL="742950" lvl="1" indent="-285750">
              <a:buFont typeface="Arial" panose="020B0604020202020204" pitchFamily="34" charset="0"/>
              <a:buChar char="•"/>
            </a:pPr>
            <a:r>
              <a:rPr lang="en-US" sz="1400" dirty="0"/>
              <a:t>But running Time Series approach on an Item Level is Time Consuming as we would need separate forecast for each product and may require production servers with significant configuration and computational strengths.</a:t>
            </a:r>
          </a:p>
          <a:p>
            <a:pPr marL="742950" lvl="1" indent="-285750">
              <a:buFont typeface="Arial" panose="020B0604020202020204" pitchFamily="34" charset="0"/>
              <a:buChar char="•"/>
            </a:pPr>
            <a:r>
              <a:rPr lang="en-US" sz="1400" dirty="0"/>
              <a:t>So provided we have a high-end production environment (On Premises or Cloud) the best option would be is to use Timeseries forecasting for any future nonstationary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The Hierarchical Time Series Forecasting (HTS Regressor)</a:t>
            </a:r>
          </a:p>
          <a:p>
            <a:pPr marL="742950" lvl="1" indent="-285750">
              <a:buFont typeface="Arial" panose="020B0604020202020204" pitchFamily="34" charset="0"/>
              <a:buChar char="•"/>
            </a:pPr>
            <a:r>
              <a:rPr lang="en-US" sz="1400" dirty="0"/>
              <a:t>The Hierarchical Time Series Forecasting using SARIMAX, and Prophet with OLS Reconciliation on both Promotion and Non-Promotion DF worked well on a Total and Category level, reasonably at group level, but not significant on Item Level.</a:t>
            </a:r>
          </a:p>
          <a:p>
            <a:pPr marL="742950" lvl="1" indent="-285750">
              <a:buFont typeface="Arial" panose="020B0604020202020204" pitchFamily="34" charset="0"/>
              <a:buChar char="•"/>
            </a:pPr>
            <a:r>
              <a:rPr lang="en-US" sz="1400" dirty="0"/>
              <a:t>Might need further Hyper Parameter Tuning to improve the performance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Regression Methods</a:t>
            </a:r>
          </a:p>
          <a:p>
            <a:pPr marL="742950" lvl="1" indent="-285750">
              <a:buFont typeface="Arial" panose="020B0604020202020204" pitchFamily="34" charset="0"/>
              <a:buChar char="•"/>
            </a:pPr>
            <a:r>
              <a:rPr lang="en-US" sz="1400" dirty="0"/>
              <a:t>Though Regression models are not specifically built for Time-series data, They tend to work well in cases like this where we need predict sales on an item level.</a:t>
            </a:r>
          </a:p>
          <a:p>
            <a:pPr marL="742950" lvl="1" indent="-285750">
              <a:buFont typeface="Arial" panose="020B0604020202020204" pitchFamily="34" charset="0"/>
              <a:buChar char="•"/>
            </a:pPr>
            <a:r>
              <a:rPr lang="en-US" sz="1400" dirty="0"/>
              <a:t>Models like XGBoost is an optimized distributed gradient boosting library designed to be highly efficient, flexible and portable. It performs perform extremely well in all kinds of regression problems.  </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Final Model Selected : XGBoost Regressor</a:t>
            </a:r>
          </a:p>
          <a:p>
            <a:pPr marL="742950" lvl="1" indent="-285750">
              <a:buFont typeface="Arial" panose="020B0604020202020204" pitchFamily="34" charset="0"/>
              <a:buChar char="•"/>
            </a:pPr>
            <a:r>
              <a:rPr lang="en-US" sz="1400" dirty="0"/>
              <a:t>Though the Random Forest Regressor had better R2 score and low RMSE , based on the feature importance the proportion of the variance for unit sales that's explained by the features of importance was less significant. Top reasons were not captured.</a:t>
            </a:r>
          </a:p>
          <a:p>
            <a:pPr marL="742950" lvl="1" indent="-285750">
              <a:buFont typeface="Arial" panose="020B0604020202020204" pitchFamily="34" charset="0"/>
              <a:buChar char="•"/>
            </a:pPr>
            <a:r>
              <a:rPr lang="en-US" sz="1400" dirty="0"/>
              <a:t>XGBoost Regressor had good accuracy and relatively low MSE, beyond that, it was able to capture the top reasons that affects the Unit Sales per item</a:t>
            </a:r>
          </a:p>
          <a:p>
            <a:pPr marL="1200150" lvl="2" indent="-285750">
              <a:buFont typeface="Arial" panose="020B0604020202020204" pitchFamily="34" charset="0"/>
              <a:buChar char="•"/>
            </a:pPr>
            <a:r>
              <a:rPr lang="en-US" sz="1400" dirty="0"/>
              <a:t>Item</a:t>
            </a:r>
          </a:p>
          <a:p>
            <a:pPr marL="1200150" lvl="2" indent="-285750">
              <a:buFont typeface="Arial" panose="020B0604020202020204" pitchFamily="34" charset="0"/>
              <a:buChar char="•"/>
            </a:pPr>
            <a:r>
              <a:rPr lang="en-US" sz="1400" dirty="0"/>
              <a:t>Promotion</a:t>
            </a:r>
          </a:p>
          <a:p>
            <a:pPr marL="1200150" lvl="2" indent="-285750">
              <a:buFont typeface="Arial" panose="020B0604020202020204" pitchFamily="34" charset="0"/>
              <a:buChar char="•"/>
            </a:pPr>
            <a:r>
              <a:rPr lang="en-US" sz="1400" dirty="0"/>
              <a:t>Is_Weekend</a:t>
            </a:r>
          </a:p>
          <a:p>
            <a:pPr marL="1200150" lvl="2" indent="-285750">
              <a:buFont typeface="Arial" panose="020B0604020202020204" pitchFamily="34" charset="0"/>
              <a:buChar char="•"/>
            </a:pPr>
            <a:r>
              <a:rPr lang="en-US" sz="1400" dirty="0"/>
              <a:t>Is_Holiday</a:t>
            </a:r>
          </a:p>
          <a:p>
            <a:pPr marL="1200150" lvl="2" indent="-285750">
              <a:buFont typeface="Arial" panose="020B0604020202020204" pitchFamily="34" charset="0"/>
              <a:buChar char="•"/>
            </a:pPr>
            <a:r>
              <a:rPr lang="en-US" sz="1400" dirty="0"/>
              <a:t>Store Count / Promoshelf Capacity</a:t>
            </a:r>
          </a:p>
          <a:p>
            <a:pPr marL="1200150" lvl="2" indent="-285750">
              <a:buFont typeface="Arial" panose="020B0604020202020204" pitchFamily="34" charset="0"/>
              <a:buChar char="•"/>
            </a:pPr>
            <a:r>
              <a:rPr lang="en-US" sz="1400" dirty="0"/>
              <a:t>Category</a:t>
            </a:r>
          </a:p>
        </p:txBody>
      </p:sp>
      <p:sp>
        <p:nvSpPr>
          <p:cNvPr id="28" name="Slide Number Placeholder 27">
            <a:extLst>
              <a:ext uri="{FF2B5EF4-FFF2-40B4-BE49-F238E27FC236}">
                <a16:creationId xmlns:a16="http://schemas.microsoft.com/office/drawing/2014/main" id="{1FAAECCF-A4D2-4553-ABA4-752AF7DD8F79}"/>
              </a:ext>
            </a:extLst>
          </p:cNvPr>
          <p:cNvSpPr>
            <a:spLocks noGrp="1"/>
          </p:cNvSpPr>
          <p:nvPr>
            <p:ph type="sldNum" sz="quarter" idx="12"/>
          </p:nvPr>
        </p:nvSpPr>
        <p:spPr/>
        <p:txBody>
          <a:bodyPr/>
          <a:lstStyle/>
          <a:p>
            <a:fld id="{2E610A93-B6CC-4879-A35B-AE51971AF93B}" type="slidenum">
              <a:rPr lang="en-US" smtClean="0"/>
              <a:t>14</a:t>
            </a:fld>
            <a:endParaRPr lang="en-US"/>
          </a:p>
        </p:txBody>
      </p:sp>
    </p:spTree>
    <p:extLst>
      <p:ext uri="{BB962C8B-B14F-4D97-AF65-F5344CB8AC3E}">
        <p14:creationId xmlns:p14="http://schemas.microsoft.com/office/powerpoint/2010/main" val="184172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20844"/>
            <a:ext cx="12192000" cy="539657"/>
          </a:xfrm>
        </p:spPr>
        <p:txBody>
          <a:bodyPr>
            <a:normAutofit/>
          </a:bodyPr>
          <a:lstStyle/>
          <a:p>
            <a:r>
              <a:rPr lang="en-US" sz="3200" b="1" dirty="0"/>
              <a:t>Deployment Ideas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E24E1322-3A11-4683-BCC2-CA5A14E39C41}"/>
              </a:ext>
            </a:extLst>
          </p:cNvPr>
          <p:cNvSpPr txBox="1"/>
          <p:nvPr/>
        </p:nvSpPr>
        <p:spPr>
          <a:xfrm>
            <a:off x="0" y="732682"/>
            <a:ext cx="12032974" cy="707886"/>
          </a:xfrm>
          <a:prstGeom prst="rect">
            <a:avLst/>
          </a:prstGeom>
          <a:noFill/>
        </p:spPr>
        <p:txBody>
          <a:bodyPr wrap="square">
            <a:spAutoFit/>
          </a:bodyPr>
          <a:lstStyle/>
          <a:p>
            <a:r>
              <a:rPr lang="en-US" sz="2000" b="1" dirty="0"/>
              <a:t>Approach 1 - Deployment on premises environment, using HDFS storage, Ansible for Config management, Jenkins to  create Builds, Airflow for Scheduling and ELK stack for dashboarding</a:t>
            </a:r>
          </a:p>
        </p:txBody>
      </p:sp>
      <p:sp>
        <p:nvSpPr>
          <p:cNvPr id="17" name="TextBox 16">
            <a:extLst>
              <a:ext uri="{FF2B5EF4-FFF2-40B4-BE49-F238E27FC236}">
                <a16:creationId xmlns:a16="http://schemas.microsoft.com/office/drawing/2014/main" id="{132C5332-F707-41AA-AEA3-9FD36AAF11E7}"/>
              </a:ext>
            </a:extLst>
          </p:cNvPr>
          <p:cNvSpPr txBox="1"/>
          <p:nvPr/>
        </p:nvSpPr>
        <p:spPr>
          <a:xfrm>
            <a:off x="145774" y="1544315"/>
            <a:ext cx="5573590" cy="5262979"/>
          </a:xfrm>
          <a:prstGeom prst="rect">
            <a:avLst/>
          </a:prstGeom>
          <a:noFill/>
        </p:spPr>
        <p:txBody>
          <a:bodyPr wrap="square">
            <a:spAutoFit/>
          </a:bodyPr>
          <a:lstStyle/>
          <a:p>
            <a:pPr marL="285750" indent="-285750">
              <a:buFont typeface="Arial" panose="020B0604020202020204" pitchFamily="34" charset="0"/>
              <a:buChar char="•"/>
            </a:pPr>
            <a:r>
              <a:rPr lang="en-US" sz="1600" dirty="0"/>
              <a:t>Create an Ansible playbook configuration</a:t>
            </a:r>
          </a:p>
          <a:p>
            <a:pPr marL="742950" lvl="1" indent="-285750">
              <a:buFont typeface="Arial" panose="020B0604020202020204" pitchFamily="34" charset="0"/>
              <a:buChar char="•"/>
            </a:pPr>
            <a:r>
              <a:rPr lang="en-US" sz="1600" dirty="0"/>
              <a:t>To read input from HDFS and write it back to HDFS</a:t>
            </a:r>
          </a:p>
          <a:p>
            <a:pPr marL="742950" lvl="1" indent="-285750">
              <a:buFont typeface="Arial" panose="020B0604020202020204" pitchFamily="34" charset="0"/>
              <a:buChar char="•"/>
            </a:pPr>
            <a:r>
              <a:rPr lang="en-US" sz="1600" dirty="0"/>
              <a:t>Create the Kafka topics to which the output from HDFS must be pushed to</a:t>
            </a:r>
          </a:p>
          <a:p>
            <a:pPr marL="742950" lvl="1" indent="-285750">
              <a:buFont typeface="Arial" panose="020B0604020202020204" pitchFamily="34" charset="0"/>
              <a:buChar char="•"/>
            </a:pPr>
            <a:r>
              <a:rPr lang="en-US" sz="1600" dirty="0"/>
              <a:t>Create the Elastic Search Index to which the data from Kafka topic must be pushed to. </a:t>
            </a:r>
          </a:p>
          <a:p>
            <a:pPr marL="742950" lvl="1" indent="-285750">
              <a:buFont typeface="Arial" panose="020B0604020202020204" pitchFamily="34" charset="0"/>
              <a:buChar char="•"/>
            </a:pPr>
            <a:r>
              <a:rPr lang="en-US" sz="1600" dirty="0"/>
              <a:t>Read data from </a:t>
            </a:r>
            <a:r>
              <a:rPr lang="en-US" sz="1600" dirty="0" err="1"/>
              <a:t>hdfs</a:t>
            </a:r>
            <a:r>
              <a:rPr lang="en-US" sz="1600" dirty="0"/>
              <a:t> and process it as per above steps</a:t>
            </a:r>
          </a:p>
          <a:p>
            <a:pPr marL="285750" indent="-285750">
              <a:buFont typeface="Arial" panose="020B0604020202020204" pitchFamily="34" charset="0"/>
              <a:buChar char="•"/>
            </a:pPr>
            <a:r>
              <a:rPr lang="en-US" sz="1600" dirty="0"/>
              <a:t>Load the pre-trained model saved in HDFS , make predictions and push back the resulted </a:t>
            </a:r>
            <a:r>
              <a:rPr lang="en-US" sz="1600" dirty="0" err="1"/>
              <a:t>dataframe</a:t>
            </a:r>
            <a:r>
              <a:rPr lang="en-US" sz="1600" dirty="0"/>
              <a:t> to </a:t>
            </a:r>
            <a:r>
              <a:rPr lang="en-US" sz="1600" dirty="0" err="1"/>
              <a:t>hdfs</a:t>
            </a:r>
            <a:r>
              <a:rPr lang="en-US" sz="1600" dirty="0"/>
              <a:t>.</a:t>
            </a:r>
          </a:p>
          <a:p>
            <a:pPr marL="285750" indent="-285750">
              <a:buFont typeface="Arial" panose="020B0604020202020204" pitchFamily="34" charset="0"/>
              <a:buChar char="•"/>
            </a:pPr>
            <a:r>
              <a:rPr lang="en-US" sz="1600" dirty="0"/>
              <a:t>Output from HDFS is pushed to Elastic Search using Kafka brokers</a:t>
            </a:r>
          </a:p>
          <a:p>
            <a:pPr marL="285750" indent="-285750">
              <a:buFont typeface="Arial" panose="020B0604020202020204" pitchFamily="34" charset="0"/>
              <a:buChar char="•"/>
            </a:pPr>
            <a:r>
              <a:rPr lang="en-US" sz="1600" dirty="0" err="1"/>
              <a:t>Dockerize</a:t>
            </a:r>
            <a:r>
              <a:rPr lang="en-US" sz="1600" dirty="0"/>
              <a:t> and create builds using Jenkins</a:t>
            </a:r>
          </a:p>
          <a:p>
            <a:pPr marL="285750" indent="-285750">
              <a:buFont typeface="Arial" panose="020B0604020202020204" pitchFamily="34" charset="0"/>
              <a:buChar char="•"/>
            </a:pPr>
            <a:r>
              <a:rPr lang="en-US" sz="1600" dirty="0"/>
              <a:t>Create the Airflow </a:t>
            </a:r>
            <a:r>
              <a:rPr lang="en-US" sz="1600" dirty="0" err="1"/>
              <a:t>dags</a:t>
            </a:r>
            <a:r>
              <a:rPr lang="en-US" sz="1600" dirty="0"/>
              <a:t> using Jinja2 templates for executing the steps above</a:t>
            </a:r>
          </a:p>
          <a:p>
            <a:pPr marL="285750" indent="-285750">
              <a:buFont typeface="Arial" panose="020B0604020202020204" pitchFamily="34" charset="0"/>
              <a:buChar char="•"/>
            </a:pPr>
            <a:r>
              <a:rPr lang="en-US" sz="1600" dirty="0"/>
              <a:t>When the scheduled job along with it's configurations gets executed in Airflow, </a:t>
            </a:r>
            <a:r>
              <a:rPr lang="en-US" sz="1600" dirty="0" err="1"/>
              <a:t>Iput</a:t>
            </a:r>
            <a:r>
              <a:rPr lang="en-US" sz="1600" dirty="0"/>
              <a:t> is read from HDFS, the processed, pretrained model is loaded and prediction happens, predicted output is pushed to HDFS, then to Kafka topic, then to Elastic Search index </a:t>
            </a:r>
          </a:p>
          <a:p>
            <a:pPr marL="285750" indent="-285750">
              <a:buFont typeface="Arial" panose="020B0604020202020204" pitchFamily="34" charset="0"/>
              <a:buChar char="•"/>
            </a:pPr>
            <a:r>
              <a:rPr lang="en-US" sz="1600" dirty="0"/>
              <a:t>The visual dashboard can be created on Grafana / Kibana using the data from the Elastic Search</a:t>
            </a:r>
          </a:p>
        </p:txBody>
      </p:sp>
      <p:pic>
        <p:nvPicPr>
          <p:cNvPr id="13" name="Picture 12">
            <a:extLst>
              <a:ext uri="{FF2B5EF4-FFF2-40B4-BE49-F238E27FC236}">
                <a16:creationId xmlns:a16="http://schemas.microsoft.com/office/drawing/2014/main" id="{1112E29E-076F-43FB-A821-F4EA3D821EE3}"/>
              </a:ext>
            </a:extLst>
          </p:cNvPr>
          <p:cNvPicPr>
            <a:picLocks noChangeAspect="1"/>
          </p:cNvPicPr>
          <p:nvPr/>
        </p:nvPicPr>
        <p:blipFill>
          <a:blip r:embed="rId2"/>
          <a:stretch>
            <a:fillRect/>
          </a:stretch>
        </p:blipFill>
        <p:spPr>
          <a:xfrm>
            <a:off x="5719365" y="1440568"/>
            <a:ext cx="6459383" cy="4999989"/>
          </a:xfrm>
          <a:prstGeom prst="rect">
            <a:avLst/>
          </a:prstGeom>
        </p:spPr>
      </p:pic>
      <p:sp>
        <p:nvSpPr>
          <p:cNvPr id="18" name="Slide Number Placeholder 17">
            <a:extLst>
              <a:ext uri="{FF2B5EF4-FFF2-40B4-BE49-F238E27FC236}">
                <a16:creationId xmlns:a16="http://schemas.microsoft.com/office/drawing/2014/main" id="{8680A46B-432F-440C-983A-861968B9DF25}"/>
              </a:ext>
            </a:extLst>
          </p:cNvPr>
          <p:cNvSpPr>
            <a:spLocks noGrp="1"/>
          </p:cNvSpPr>
          <p:nvPr>
            <p:ph type="sldNum" sz="quarter" idx="12"/>
          </p:nvPr>
        </p:nvSpPr>
        <p:spPr/>
        <p:txBody>
          <a:bodyPr/>
          <a:lstStyle/>
          <a:p>
            <a:fld id="{2E610A93-B6CC-4879-A35B-AE51971AF93B}" type="slidenum">
              <a:rPr lang="en-US" smtClean="0"/>
              <a:t>15</a:t>
            </a:fld>
            <a:endParaRPr lang="en-US"/>
          </a:p>
        </p:txBody>
      </p:sp>
    </p:spTree>
    <p:extLst>
      <p:ext uri="{BB962C8B-B14F-4D97-AF65-F5344CB8AC3E}">
        <p14:creationId xmlns:p14="http://schemas.microsoft.com/office/powerpoint/2010/main" val="388825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20844"/>
            <a:ext cx="12192000" cy="539657"/>
          </a:xfrm>
        </p:spPr>
        <p:txBody>
          <a:bodyPr>
            <a:normAutofit/>
          </a:bodyPr>
          <a:lstStyle/>
          <a:p>
            <a:r>
              <a:rPr lang="en-US" sz="3200" b="1" dirty="0"/>
              <a:t>Deployment Ideas…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0F486BC0-099E-4CB8-9155-8EB9E6C12E07}"/>
              </a:ext>
            </a:extLst>
          </p:cNvPr>
          <p:cNvSpPr txBox="1"/>
          <p:nvPr/>
        </p:nvSpPr>
        <p:spPr>
          <a:xfrm>
            <a:off x="172278" y="660502"/>
            <a:ext cx="11277599" cy="400110"/>
          </a:xfrm>
          <a:prstGeom prst="rect">
            <a:avLst/>
          </a:prstGeom>
          <a:noFill/>
        </p:spPr>
        <p:txBody>
          <a:bodyPr wrap="square">
            <a:spAutoFit/>
          </a:bodyPr>
          <a:lstStyle/>
          <a:p>
            <a:r>
              <a:rPr lang="en-US" sz="2000" b="1" dirty="0"/>
              <a:t>Approach 2 - Deployment Using Containers orchestrated with Kubernetes (On Cloud or On Premises)</a:t>
            </a:r>
          </a:p>
        </p:txBody>
      </p:sp>
      <p:pic>
        <p:nvPicPr>
          <p:cNvPr id="5" name="Picture 4">
            <a:extLst>
              <a:ext uri="{FF2B5EF4-FFF2-40B4-BE49-F238E27FC236}">
                <a16:creationId xmlns:a16="http://schemas.microsoft.com/office/drawing/2014/main" id="{E99ECFAD-A748-43A3-B543-0371DF960AAD}"/>
              </a:ext>
            </a:extLst>
          </p:cNvPr>
          <p:cNvPicPr>
            <a:picLocks noChangeAspect="1"/>
          </p:cNvPicPr>
          <p:nvPr/>
        </p:nvPicPr>
        <p:blipFill>
          <a:blip r:embed="rId2"/>
          <a:stretch>
            <a:fillRect/>
          </a:stretch>
        </p:blipFill>
        <p:spPr>
          <a:xfrm>
            <a:off x="489093" y="1180878"/>
            <a:ext cx="10429875" cy="5133975"/>
          </a:xfrm>
          <a:prstGeom prst="rect">
            <a:avLst/>
          </a:prstGeom>
        </p:spPr>
      </p:pic>
      <p:sp>
        <p:nvSpPr>
          <p:cNvPr id="6" name="Slide Number Placeholder 5">
            <a:extLst>
              <a:ext uri="{FF2B5EF4-FFF2-40B4-BE49-F238E27FC236}">
                <a16:creationId xmlns:a16="http://schemas.microsoft.com/office/drawing/2014/main" id="{9B927AEB-85B4-47E0-91C4-D482A49E0135}"/>
              </a:ext>
            </a:extLst>
          </p:cNvPr>
          <p:cNvSpPr>
            <a:spLocks noGrp="1"/>
          </p:cNvSpPr>
          <p:nvPr>
            <p:ph type="sldNum" sz="quarter" idx="12"/>
          </p:nvPr>
        </p:nvSpPr>
        <p:spPr/>
        <p:txBody>
          <a:bodyPr/>
          <a:lstStyle/>
          <a:p>
            <a:fld id="{2E610A93-B6CC-4879-A35B-AE51971AF93B}" type="slidenum">
              <a:rPr lang="en-US" smtClean="0"/>
              <a:t>16</a:t>
            </a:fld>
            <a:endParaRPr lang="en-US"/>
          </a:p>
        </p:txBody>
      </p:sp>
    </p:spTree>
    <p:extLst>
      <p:ext uri="{BB962C8B-B14F-4D97-AF65-F5344CB8AC3E}">
        <p14:creationId xmlns:p14="http://schemas.microsoft.com/office/powerpoint/2010/main" val="38000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1F22D-72E9-4609-8BAA-5D2F83911B56}"/>
              </a:ext>
            </a:extLst>
          </p:cNvPr>
          <p:cNvSpPr>
            <a:spLocks noGrp="1"/>
          </p:cNvSpPr>
          <p:nvPr>
            <p:ph type="title"/>
          </p:nvPr>
        </p:nvSpPr>
        <p:spPr>
          <a:xfrm>
            <a:off x="0" y="120844"/>
            <a:ext cx="12192000" cy="539657"/>
          </a:xfrm>
        </p:spPr>
        <p:txBody>
          <a:bodyPr>
            <a:normAutofit/>
          </a:bodyPr>
          <a:lstStyle/>
          <a:p>
            <a:r>
              <a:rPr lang="en-US" sz="3200" b="1" dirty="0"/>
              <a:t>Deployment Ideas…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0F486BC0-099E-4CB8-9155-8EB9E6C12E07}"/>
              </a:ext>
            </a:extLst>
          </p:cNvPr>
          <p:cNvSpPr txBox="1"/>
          <p:nvPr/>
        </p:nvSpPr>
        <p:spPr>
          <a:xfrm>
            <a:off x="198782" y="660502"/>
            <a:ext cx="11277599" cy="400110"/>
          </a:xfrm>
          <a:prstGeom prst="rect">
            <a:avLst/>
          </a:prstGeom>
          <a:noFill/>
        </p:spPr>
        <p:txBody>
          <a:bodyPr wrap="square">
            <a:spAutoFit/>
          </a:bodyPr>
          <a:lstStyle/>
          <a:p>
            <a:r>
              <a:rPr lang="en-US" sz="2000" b="1" dirty="0"/>
              <a:t>Approach 3 – Deployment on Google Cloud Using Kubeflow</a:t>
            </a:r>
          </a:p>
        </p:txBody>
      </p:sp>
      <p:pic>
        <p:nvPicPr>
          <p:cNvPr id="4" name="Picture 3">
            <a:extLst>
              <a:ext uri="{FF2B5EF4-FFF2-40B4-BE49-F238E27FC236}">
                <a16:creationId xmlns:a16="http://schemas.microsoft.com/office/drawing/2014/main" id="{30F7DA74-2ED7-4A68-8CE3-03AE0AA184B7}"/>
              </a:ext>
            </a:extLst>
          </p:cNvPr>
          <p:cNvPicPr>
            <a:picLocks noChangeAspect="1"/>
          </p:cNvPicPr>
          <p:nvPr/>
        </p:nvPicPr>
        <p:blipFill>
          <a:blip r:embed="rId2"/>
          <a:stretch>
            <a:fillRect/>
          </a:stretch>
        </p:blipFill>
        <p:spPr>
          <a:xfrm>
            <a:off x="507030" y="1295914"/>
            <a:ext cx="9299726" cy="4951280"/>
          </a:xfrm>
          <a:prstGeom prst="rect">
            <a:avLst/>
          </a:prstGeom>
        </p:spPr>
      </p:pic>
      <p:sp>
        <p:nvSpPr>
          <p:cNvPr id="6" name="Slide Number Placeholder 5">
            <a:extLst>
              <a:ext uri="{FF2B5EF4-FFF2-40B4-BE49-F238E27FC236}">
                <a16:creationId xmlns:a16="http://schemas.microsoft.com/office/drawing/2014/main" id="{EE99D836-F4BA-4226-BC9C-8EE91ED0F321}"/>
              </a:ext>
            </a:extLst>
          </p:cNvPr>
          <p:cNvSpPr>
            <a:spLocks noGrp="1"/>
          </p:cNvSpPr>
          <p:nvPr>
            <p:ph type="sldNum" sz="quarter" idx="12"/>
          </p:nvPr>
        </p:nvSpPr>
        <p:spPr/>
        <p:txBody>
          <a:bodyPr/>
          <a:lstStyle/>
          <a:p>
            <a:fld id="{2E610A93-B6CC-4879-A35B-AE51971AF93B}" type="slidenum">
              <a:rPr lang="en-US" smtClean="0"/>
              <a:t>17</a:t>
            </a:fld>
            <a:endParaRPr lang="en-US"/>
          </a:p>
        </p:txBody>
      </p:sp>
    </p:spTree>
    <p:extLst>
      <p:ext uri="{BB962C8B-B14F-4D97-AF65-F5344CB8AC3E}">
        <p14:creationId xmlns:p14="http://schemas.microsoft.com/office/powerpoint/2010/main" val="289129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381162" y="281226"/>
            <a:ext cx="10994151" cy="686712"/>
          </a:xfrm>
        </p:spPr>
        <p:txBody>
          <a:bodyPr>
            <a:normAutofit/>
          </a:bodyPr>
          <a:lstStyle/>
          <a:p>
            <a:r>
              <a:rPr lang="en-US" sz="3200" b="1" dirty="0"/>
              <a:t>Table of Contents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9" name="Table 10">
            <a:extLst>
              <a:ext uri="{FF2B5EF4-FFF2-40B4-BE49-F238E27FC236}">
                <a16:creationId xmlns:a16="http://schemas.microsoft.com/office/drawing/2014/main" id="{84A12C26-2971-4142-A0B6-A8160EEAEA96}"/>
              </a:ext>
            </a:extLst>
          </p:cNvPr>
          <p:cNvGraphicFramePr>
            <a:graphicFrameLocks noGrp="1"/>
          </p:cNvGraphicFramePr>
          <p:nvPr>
            <p:ph idx="1"/>
            <p:extLst>
              <p:ext uri="{D42A27DB-BD31-4B8C-83A1-F6EECF244321}">
                <p14:modId xmlns:p14="http://schemas.microsoft.com/office/powerpoint/2010/main" val="1042623890"/>
              </p:ext>
            </p:extLst>
          </p:nvPr>
        </p:nvGraphicFramePr>
        <p:xfrm>
          <a:off x="507030" y="1410519"/>
          <a:ext cx="8968274" cy="3190976"/>
        </p:xfrm>
        <a:graphic>
          <a:graphicData uri="http://schemas.openxmlformats.org/drawingml/2006/table">
            <a:tbl>
              <a:tblPr firstRow="1" bandRow="1">
                <a:tableStyleId>{5C22544A-7EE6-4342-B048-85BDC9FD1C3A}</a:tableStyleId>
              </a:tblPr>
              <a:tblGrid>
                <a:gridCol w="7388113">
                  <a:extLst>
                    <a:ext uri="{9D8B030D-6E8A-4147-A177-3AD203B41FA5}">
                      <a16:colId xmlns:a16="http://schemas.microsoft.com/office/drawing/2014/main" val="2236757742"/>
                    </a:ext>
                  </a:extLst>
                </a:gridCol>
                <a:gridCol w="1580161">
                  <a:extLst>
                    <a:ext uri="{9D8B030D-6E8A-4147-A177-3AD203B41FA5}">
                      <a16:colId xmlns:a16="http://schemas.microsoft.com/office/drawing/2014/main" val="981358466"/>
                    </a:ext>
                  </a:extLst>
                </a:gridCol>
              </a:tblGrid>
              <a:tr h="398872">
                <a:tc>
                  <a:txBody>
                    <a:bodyPr/>
                    <a:lstStyle/>
                    <a:p>
                      <a:pPr algn="ctr"/>
                      <a:r>
                        <a:rPr lang="en-US" dirty="0"/>
                        <a:t>Contents</a:t>
                      </a:r>
                    </a:p>
                  </a:txBody>
                  <a:tcPr/>
                </a:tc>
                <a:tc>
                  <a:txBody>
                    <a:bodyPr/>
                    <a:lstStyle/>
                    <a:p>
                      <a:pPr algn="ctr"/>
                      <a:r>
                        <a:rPr lang="en-US" dirty="0"/>
                        <a:t>Slide No.</a:t>
                      </a:r>
                    </a:p>
                  </a:txBody>
                  <a:tcPr/>
                </a:tc>
                <a:extLst>
                  <a:ext uri="{0D108BD9-81ED-4DB2-BD59-A6C34878D82A}">
                    <a16:rowId xmlns:a16="http://schemas.microsoft.com/office/drawing/2014/main" val="2787997609"/>
                  </a:ext>
                </a:extLst>
              </a:tr>
              <a:tr h="398872">
                <a:tc>
                  <a:txBody>
                    <a:bodyPr/>
                    <a:lstStyle/>
                    <a:p>
                      <a:r>
                        <a:rPr lang="en-US" sz="1800" b="1" dirty="0"/>
                        <a:t>Business Case &amp; Assumptions</a:t>
                      </a:r>
                      <a:endParaRPr lang="en-US" dirty="0"/>
                    </a:p>
                  </a:txBody>
                  <a:tcPr/>
                </a:tc>
                <a:tc>
                  <a:txBody>
                    <a:bodyPr/>
                    <a:lstStyle/>
                    <a:p>
                      <a:pPr algn="ctr"/>
                      <a:r>
                        <a:rPr lang="en-US" dirty="0"/>
                        <a:t>3</a:t>
                      </a:r>
                    </a:p>
                  </a:txBody>
                  <a:tcPr/>
                </a:tc>
                <a:extLst>
                  <a:ext uri="{0D108BD9-81ED-4DB2-BD59-A6C34878D82A}">
                    <a16:rowId xmlns:a16="http://schemas.microsoft.com/office/drawing/2014/main" val="690242285"/>
                  </a:ext>
                </a:extLst>
              </a:tr>
              <a:tr h="398872">
                <a:tc>
                  <a:txBody>
                    <a:bodyPr/>
                    <a:lstStyle/>
                    <a:p>
                      <a:r>
                        <a:rPr lang="en-US" sz="1800" b="1" dirty="0"/>
                        <a:t>Data Preparation &amp; Feature Engineering</a:t>
                      </a:r>
                      <a:endParaRPr lang="en-US" dirty="0"/>
                    </a:p>
                  </a:txBody>
                  <a:tcPr/>
                </a:tc>
                <a:tc>
                  <a:txBody>
                    <a:bodyPr/>
                    <a:lstStyle/>
                    <a:p>
                      <a:pPr algn="ctr"/>
                      <a:r>
                        <a:rPr lang="en-US" dirty="0"/>
                        <a:t>4</a:t>
                      </a:r>
                    </a:p>
                  </a:txBody>
                  <a:tcPr/>
                </a:tc>
                <a:extLst>
                  <a:ext uri="{0D108BD9-81ED-4DB2-BD59-A6C34878D82A}">
                    <a16:rowId xmlns:a16="http://schemas.microsoft.com/office/drawing/2014/main" val="2492564734"/>
                  </a:ext>
                </a:extLst>
              </a:tr>
              <a:tr h="398872">
                <a:tc>
                  <a:txBody>
                    <a:bodyPr/>
                    <a:lstStyle/>
                    <a:p>
                      <a:r>
                        <a:rPr lang="en-US" sz="1800" b="1" dirty="0"/>
                        <a:t>Exploratory Data Analysis</a:t>
                      </a:r>
                      <a:endParaRPr lang="en-US" dirty="0"/>
                    </a:p>
                  </a:txBody>
                  <a:tcPr/>
                </a:tc>
                <a:tc>
                  <a:txBody>
                    <a:bodyPr/>
                    <a:lstStyle/>
                    <a:p>
                      <a:pPr algn="ctr"/>
                      <a:r>
                        <a:rPr lang="en-US" dirty="0"/>
                        <a:t>5 - 10</a:t>
                      </a:r>
                    </a:p>
                  </a:txBody>
                  <a:tcPr/>
                </a:tc>
                <a:extLst>
                  <a:ext uri="{0D108BD9-81ED-4DB2-BD59-A6C34878D82A}">
                    <a16:rowId xmlns:a16="http://schemas.microsoft.com/office/drawing/2014/main" val="616943848"/>
                  </a:ext>
                </a:extLst>
              </a:tr>
              <a:tr h="398872">
                <a:tc>
                  <a:txBody>
                    <a:bodyPr/>
                    <a:lstStyle/>
                    <a:p>
                      <a:r>
                        <a:rPr lang="en-US" sz="1800" b="1" dirty="0"/>
                        <a:t>Methods and Models</a:t>
                      </a:r>
                      <a:endParaRPr lang="en-US" dirty="0"/>
                    </a:p>
                  </a:txBody>
                  <a:tcPr/>
                </a:tc>
                <a:tc>
                  <a:txBody>
                    <a:bodyPr/>
                    <a:lstStyle/>
                    <a:p>
                      <a:pPr algn="ctr"/>
                      <a:r>
                        <a:rPr lang="en-US" dirty="0"/>
                        <a:t>11</a:t>
                      </a:r>
                    </a:p>
                  </a:txBody>
                  <a:tcPr/>
                </a:tc>
                <a:extLst>
                  <a:ext uri="{0D108BD9-81ED-4DB2-BD59-A6C34878D82A}">
                    <a16:rowId xmlns:a16="http://schemas.microsoft.com/office/drawing/2014/main" val="3238214627"/>
                  </a:ext>
                </a:extLst>
              </a:tr>
              <a:tr h="398872">
                <a:tc>
                  <a:txBody>
                    <a:bodyPr/>
                    <a:lstStyle/>
                    <a:p>
                      <a:r>
                        <a:rPr lang="en-US" sz="1800" b="1" dirty="0"/>
                        <a:t>Model Comparison and Evaluation</a:t>
                      </a:r>
                      <a:endParaRPr lang="en-US" dirty="0"/>
                    </a:p>
                  </a:txBody>
                  <a:tcPr/>
                </a:tc>
                <a:tc>
                  <a:txBody>
                    <a:bodyPr/>
                    <a:lstStyle/>
                    <a:p>
                      <a:pPr algn="ctr"/>
                      <a:r>
                        <a:rPr lang="en-US" dirty="0"/>
                        <a:t>12 - 13</a:t>
                      </a:r>
                    </a:p>
                  </a:txBody>
                  <a:tcPr/>
                </a:tc>
                <a:extLst>
                  <a:ext uri="{0D108BD9-81ED-4DB2-BD59-A6C34878D82A}">
                    <a16:rowId xmlns:a16="http://schemas.microsoft.com/office/drawing/2014/main" val="1187400209"/>
                  </a:ext>
                </a:extLst>
              </a:tr>
              <a:tr h="398872">
                <a:tc>
                  <a:txBody>
                    <a:bodyPr/>
                    <a:lstStyle/>
                    <a:p>
                      <a:r>
                        <a:rPr lang="en-US" sz="1800" b="1" dirty="0"/>
                        <a:t>Model Selection</a:t>
                      </a:r>
                      <a:endParaRPr lang="en-US" dirty="0"/>
                    </a:p>
                  </a:txBody>
                  <a:tcPr/>
                </a:tc>
                <a:tc>
                  <a:txBody>
                    <a:bodyPr/>
                    <a:lstStyle/>
                    <a:p>
                      <a:pPr algn="ctr"/>
                      <a:r>
                        <a:rPr lang="en-US" dirty="0"/>
                        <a:t>14</a:t>
                      </a:r>
                    </a:p>
                  </a:txBody>
                  <a:tcPr/>
                </a:tc>
                <a:extLst>
                  <a:ext uri="{0D108BD9-81ED-4DB2-BD59-A6C34878D82A}">
                    <a16:rowId xmlns:a16="http://schemas.microsoft.com/office/drawing/2014/main" val="2564092237"/>
                  </a:ext>
                </a:extLst>
              </a:tr>
              <a:tr h="398872">
                <a:tc>
                  <a:txBody>
                    <a:bodyPr/>
                    <a:lstStyle/>
                    <a:p>
                      <a:r>
                        <a:rPr lang="en-US" sz="1800" b="1" dirty="0"/>
                        <a:t>Deployment Ideas</a:t>
                      </a:r>
                      <a:endParaRPr lang="en-US" dirty="0"/>
                    </a:p>
                  </a:txBody>
                  <a:tcPr/>
                </a:tc>
                <a:tc>
                  <a:txBody>
                    <a:bodyPr/>
                    <a:lstStyle/>
                    <a:p>
                      <a:pPr algn="ctr"/>
                      <a:r>
                        <a:rPr lang="en-US" dirty="0"/>
                        <a:t>15 - 17</a:t>
                      </a:r>
                    </a:p>
                  </a:txBody>
                  <a:tcPr/>
                </a:tc>
                <a:extLst>
                  <a:ext uri="{0D108BD9-81ED-4DB2-BD59-A6C34878D82A}">
                    <a16:rowId xmlns:a16="http://schemas.microsoft.com/office/drawing/2014/main" val="2724106069"/>
                  </a:ext>
                </a:extLst>
              </a:tr>
            </a:tbl>
          </a:graphicData>
        </a:graphic>
      </p:graphicFrame>
      <p:sp>
        <p:nvSpPr>
          <p:cNvPr id="11" name="Slide Number Placeholder 10">
            <a:extLst>
              <a:ext uri="{FF2B5EF4-FFF2-40B4-BE49-F238E27FC236}">
                <a16:creationId xmlns:a16="http://schemas.microsoft.com/office/drawing/2014/main" id="{95F33851-4CF1-4CFA-887A-83E63B9B8117}"/>
              </a:ext>
            </a:extLst>
          </p:cNvPr>
          <p:cNvSpPr>
            <a:spLocks noGrp="1"/>
          </p:cNvSpPr>
          <p:nvPr>
            <p:ph type="sldNum" sz="quarter" idx="12"/>
          </p:nvPr>
        </p:nvSpPr>
        <p:spPr/>
        <p:txBody>
          <a:bodyPr/>
          <a:lstStyle/>
          <a:p>
            <a:fld id="{2E610A93-B6CC-4879-A35B-AE51971AF93B}" type="slidenum">
              <a:rPr lang="en-US" smtClean="0"/>
              <a:t>2</a:t>
            </a:fld>
            <a:endParaRPr lang="en-US"/>
          </a:p>
        </p:txBody>
      </p:sp>
    </p:spTree>
    <p:extLst>
      <p:ext uri="{BB962C8B-B14F-4D97-AF65-F5344CB8AC3E}">
        <p14:creationId xmlns:p14="http://schemas.microsoft.com/office/powerpoint/2010/main" val="360009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43467" y="321734"/>
            <a:ext cx="10905066" cy="1135737"/>
          </a:xfrm>
        </p:spPr>
        <p:txBody>
          <a:bodyPr>
            <a:normAutofit/>
          </a:bodyPr>
          <a:lstStyle/>
          <a:p>
            <a:r>
              <a:rPr lang="en-US" sz="3200" b="1" dirty="0"/>
              <a:t>Business Case &amp; Assumptions</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643466" y="1457470"/>
            <a:ext cx="11289561" cy="5078796"/>
          </a:xfrm>
        </p:spPr>
        <p:txBody>
          <a:bodyPr>
            <a:normAutofit fontScale="92500" lnSpcReduction="10000"/>
          </a:bodyPr>
          <a:lstStyle/>
          <a:p>
            <a:pPr marL="0" indent="0">
              <a:buNone/>
            </a:pPr>
            <a:r>
              <a:rPr lang="en-US" sz="2000" b="1" dirty="0"/>
              <a:t>Case</a:t>
            </a:r>
          </a:p>
          <a:p>
            <a:r>
              <a:rPr lang="en-US" sz="1600" b="0" i="0" dirty="0">
                <a:effectLst/>
              </a:rPr>
              <a:t>A significant part of the sales at </a:t>
            </a:r>
            <a:r>
              <a:rPr lang="en-US" sz="1600"/>
              <a:t>retail stores </a:t>
            </a:r>
            <a:r>
              <a:rPr lang="en-US" sz="1600" b="0" i="0">
                <a:effectLst/>
              </a:rPr>
              <a:t>are </a:t>
            </a:r>
            <a:r>
              <a:rPr lang="en-US" sz="1600" b="0" i="0" dirty="0">
                <a:effectLst/>
              </a:rPr>
              <a:t>promotion sales. In order to run a successful promotion campaign, it is important to obtain an understanding of the uplift in sales of certain items when put on promotion. This is not only necessary to decide on what type of promotions to run, but also to get an idea on the required levels of stock to discuss with our suppliers. The Commerce Business Unit is developing a planning tool in which they want to see the effect of promotions for the upcoming weeks</a:t>
            </a:r>
          </a:p>
          <a:p>
            <a:pPr marL="0" indent="0">
              <a:buNone/>
            </a:pPr>
            <a:r>
              <a:rPr lang="en-US" sz="2000" b="1" dirty="0"/>
              <a:t>Task</a:t>
            </a:r>
          </a:p>
          <a:p>
            <a:r>
              <a:rPr lang="en-US" sz="1600" dirty="0"/>
              <a:t>Create one or more models to forecast the Unit Sales one week ahead in case of a promotion or no promotion on an article level.</a:t>
            </a:r>
          </a:p>
          <a:p>
            <a:pPr marL="0" indent="0">
              <a:buNone/>
            </a:pPr>
            <a:r>
              <a:rPr lang="en-US" sz="2000" b="1" dirty="0"/>
              <a:t>Assumptions</a:t>
            </a:r>
          </a:p>
          <a:p>
            <a:r>
              <a:rPr lang="en-US" sz="1600" dirty="0"/>
              <a:t>As Sales forecast is expected at an article level, I am making the following assumptions</a:t>
            </a:r>
          </a:p>
          <a:p>
            <a:pPr lvl="1"/>
            <a:r>
              <a:rPr lang="en-US" sz="1600" dirty="0"/>
              <a:t>In the dataset we have the following Product hierarchy </a:t>
            </a:r>
          </a:p>
          <a:p>
            <a:pPr lvl="2"/>
            <a:r>
              <a:rPr lang="en-US" sz="1600" dirty="0"/>
              <a:t>Category Code -&gt; Group Code -&gt; Item Number</a:t>
            </a:r>
          </a:p>
          <a:p>
            <a:pPr lvl="3"/>
            <a:r>
              <a:rPr lang="en-US" sz="1600" dirty="0"/>
              <a:t>For Example,</a:t>
            </a:r>
          </a:p>
          <a:p>
            <a:pPr lvl="4"/>
            <a:r>
              <a:rPr lang="en-US" sz="1600" dirty="0"/>
              <a:t>Category Code : Food</a:t>
            </a:r>
          </a:p>
          <a:p>
            <a:pPr lvl="5"/>
            <a:r>
              <a:rPr lang="en-US" sz="1600" dirty="0"/>
              <a:t>Group Code : Meat</a:t>
            </a:r>
          </a:p>
          <a:p>
            <a:pPr lvl="6"/>
            <a:r>
              <a:rPr lang="en-US" sz="1600" dirty="0"/>
              <a:t>Item Number : Chicken, Beef, Pork, etc.</a:t>
            </a:r>
          </a:p>
          <a:p>
            <a:pPr lvl="5"/>
            <a:r>
              <a:rPr lang="en-US" sz="1600" dirty="0"/>
              <a:t>Group Code : Dairy</a:t>
            </a:r>
          </a:p>
          <a:p>
            <a:pPr lvl="6"/>
            <a:r>
              <a:rPr lang="en-US" sz="1600" dirty="0"/>
              <a:t>Item Number : Milk, Cheese, Butter, etc.</a:t>
            </a:r>
          </a:p>
          <a:p>
            <a:r>
              <a:rPr lang="en-US" sz="1600" dirty="0"/>
              <a:t>Based on the above assumption let us forecast the sale at an article level using Item Number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9C11B31-2A33-4C62-B6BA-BD0B17A2C2EA}"/>
              </a:ext>
            </a:extLst>
          </p:cNvPr>
          <p:cNvPicPr>
            <a:picLocks noChangeAspect="1"/>
          </p:cNvPicPr>
          <p:nvPr/>
        </p:nvPicPr>
        <p:blipFill>
          <a:blip r:embed="rId2"/>
          <a:stretch>
            <a:fillRect/>
          </a:stretch>
        </p:blipFill>
        <p:spPr>
          <a:xfrm>
            <a:off x="7422591" y="3960594"/>
            <a:ext cx="2636152" cy="1437036"/>
          </a:xfrm>
          <a:prstGeom prst="rect">
            <a:avLst/>
          </a:prstGeom>
        </p:spPr>
      </p:pic>
      <p:sp>
        <p:nvSpPr>
          <p:cNvPr id="4" name="Slide Number Placeholder 3">
            <a:extLst>
              <a:ext uri="{FF2B5EF4-FFF2-40B4-BE49-F238E27FC236}">
                <a16:creationId xmlns:a16="http://schemas.microsoft.com/office/drawing/2014/main" id="{12841CD2-2224-405B-997D-71AE3D31C659}"/>
              </a:ext>
            </a:extLst>
          </p:cNvPr>
          <p:cNvSpPr>
            <a:spLocks noGrp="1"/>
          </p:cNvSpPr>
          <p:nvPr>
            <p:ph type="sldNum" sz="quarter" idx="12"/>
          </p:nvPr>
        </p:nvSpPr>
        <p:spPr/>
        <p:txBody>
          <a:bodyPr/>
          <a:lstStyle/>
          <a:p>
            <a:fld id="{2E610A93-B6CC-4879-A35B-AE51971AF93B}" type="slidenum">
              <a:rPr lang="en-US" smtClean="0"/>
              <a:t>3</a:t>
            </a:fld>
            <a:endParaRPr lang="en-US"/>
          </a:p>
        </p:txBody>
      </p:sp>
      <p:pic>
        <p:nvPicPr>
          <p:cNvPr id="11" name="Picture 10">
            <a:extLst>
              <a:ext uri="{FF2B5EF4-FFF2-40B4-BE49-F238E27FC236}">
                <a16:creationId xmlns:a16="http://schemas.microsoft.com/office/drawing/2014/main" id="{14A0A69F-6976-4FB2-982B-28D3C6194210}"/>
              </a:ext>
            </a:extLst>
          </p:cNvPr>
          <p:cNvPicPr>
            <a:picLocks noChangeAspect="1"/>
          </p:cNvPicPr>
          <p:nvPr/>
        </p:nvPicPr>
        <p:blipFill>
          <a:blip r:embed="rId3"/>
          <a:stretch>
            <a:fillRect/>
          </a:stretch>
        </p:blipFill>
        <p:spPr>
          <a:xfrm>
            <a:off x="9990372" y="3603115"/>
            <a:ext cx="1699724" cy="1996763"/>
          </a:xfrm>
          <a:prstGeom prst="rect">
            <a:avLst/>
          </a:prstGeom>
        </p:spPr>
      </p:pic>
    </p:spTree>
    <p:extLst>
      <p:ext uri="{BB962C8B-B14F-4D97-AF65-F5344CB8AC3E}">
        <p14:creationId xmlns:p14="http://schemas.microsoft.com/office/powerpoint/2010/main" val="35565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43467" y="321734"/>
            <a:ext cx="10905066" cy="1135737"/>
          </a:xfrm>
        </p:spPr>
        <p:txBody>
          <a:bodyPr>
            <a:normAutofit/>
          </a:bodyPr>
          <a:lstStyle/>
          <a:p>
            <a:r>
              <a:rPr lang="en-US" sz="3200" b="1" dirty="0"/>
              <a:t>Data Preparation &amp; Feature Engineering</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643467" y="1457470"/>
            <a:ext cx="10905066" cy="5078795"/>
          </a:xfrm>
        </p:spPr>
        <p:txBody>
          <a:bodyPr>
            <a:normAutofit/>
          </a:bodyPr>
          <a:lstStyle/>
          <a:p>
            <a:pPr marL="0" indent="0">
              <a:buNone/>
            </a:pPr>
            <a:r>
              <a:rPr lang="en-US" sz="2000" b="1" dirty="0"/>
              <a:t>Data Preparation and feature engineering for EDA</a:t>
            </a:r>
          </a:p>
          <a:p>
            <a:r>
              <a:rPr lang="en-US" sz="1600" b="0" i="0" dirty="0">
                <a:effectLst/>
              </a:rPr>
              <a:t>Initial level of data was prepared for the Exploratory Analysis. Further level of model </a:t>
            </a:r>
            <a:r>
              <a:rPr lang="en-US" sz="1600" dirty="0"/>
              <a:t>s</a:t>
            </a:r>
            <a:r>
              <a:rPr lang="en-US" sz="1600" b="0" i="0" dirty="0">
                <a:effectLst/>
              </a:rPr>
              <a:t>pecific </a:t>
            </a:r>
            <a:r>
              <a:rPr lang="en-US" sz="1600" dirty="0"/>
              <a:t>f</a:t>
            </a:r>
            <a:r>
              <a:rPr lang="en-US" sz="1600" b="0" i="0" dirty="0">
                <a:effectLst/>
              </a:rPr>
              <a:t>eature engineering and data preparations were done to evaluate models' performance</a:t>
            </a:r>
          </a:p>
          <a:p>
            <a:pPr marL="0" indent="0">
              <a:buNone/>
            </a:pPr>
            <a:r>
              <a:rPr lang="en-US" sz="2000" b="1" dirty="0"/>
              <a:t>Baselevel Data Preparation</a:t>
            </a:r>
          </a:p>
          <a:p>
            <a:r>
              <a:rPr lang="en-US" sz="1600" dirty="0"/>
              <a:t>Missing value check and imputation</a:t>
            </a:r>
          </a:p>
          <a:p>
            <a:pPr lvl="1"/>
            <a:r>
              <a:rPr lang="en-US" sz="1600" dirty="0"/>
              <a:t>Features with more than 60% of missing values were dropped</a:t>
            </a:r>
          </a:p>
          <a:p>
            <a:pPr lvl="2"/>
            <a:r>
              <a:rPr lang="en-US" sz="1600" dirty="0"/>
              <a:t>Unit Promotion Threshold', 'School Holiday Middle', 'School Holiday North’, 'School Holiday South', ‘Min Age’, Alcohol Percentage’, 'Communication Channel', 'Base Price', 'Discount Percentage', RainFallSum</a:t>
            </a:r>
          </a:p>
          <a:p>
            <a:pPr lvl="1"/>
            <a:r>
              <a:rPr lang="en-US" sz="1600" dirty="0"/>
              <a:t>Features with less nulls were imputed with mean if they were of integer or float type. Mean imputation was done to visualize the outliers if any .</a:t>
            </a:r>
          </a:p>
          <a:p>
            <a:r>
              <a:rPr lang="en-US" sz="1600" dirty="0"/>
              <a:t>Date column was converted to Datetime</a:t>
            </a:r>
          </a:p>
          <a:p>
            <a:r>
              <a:rPr lang="en-US" sz="1600" dirty="0"/>
              <a:t>IsPromo was converted to Binary 0/1 from Boolean</a:t>
            </a:r>
          </a:p>
          <a:p>
            <a:r>
              <a:rPr lang="en-US" sz="1600" dirty="0"/>
              <a:t>National Holidays were converted to a single column as ‘Is_Holiday’</a:t>
            </a:r>
          </a:p>
          <a:p>
            <a:r>
              <a:rPr lang="en-US" sz="1600" dirty="0"/>
              <a:t>New features Week, Month, Year were obtained from Date</a:t>
            </a:r>
          </a:p>
          <a:p>
            <a:r>
              <a:rPr lang="en-US" sz="1600" dirty="0"/>
              <a:t>Final list of columns used for EDA</a:t>
            </a:r>
          </a:p>
          <a:p>
            <a:pPr lvl="1"/>
            <a:r>
              <a:rPr lang="en-US" sz="1600" dirty="0"/>
              <a:t>'Date', 'Category Code', 'Group Code', 'Item Number', ‘Is Promo’, 'Is_Holiday', 'Unit Sales', 'Week', 'Month', 'Year'</a:t>
            </a:r>
          </a:p>
          <a:p>
            <a:endParaRPr lang="en-US" sz="1600" dirty="0"/>
          </a:p>
          <a:p>
            <a:pPr marL="0" indent="0">
              <a:buNone/>
            </a:pPr>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6F7FFB0-9A4C-4A69-B936-BDA8F4C3D441}"/>
              </a:ext>
            </a:extLst>
          </p:cNvPr>
          <p:cNvSpPr>
            <a:spLocks noGrp="1"/>
          </p:cNvSpPr>
          <p:nvPr>
            <p:ph type="sldNum" sz="quarter" idx="12"/>
          </p:nvPr>
        </p:nvSpPr>
        <p:spPr/>
        <p:txBody>
          <a:bodyPr/>
          <a:lstStyle/>
          <a:p>
            <a:fld id="{2E610A93-B6CC-4879-A35B-AE51971AF93B}" type="slidenum">
              <a:rPr lang="en-US" smtClean="0"/>
              <a:t>4</a:t>
            </a:fld>
            <a:endParaRPr lang="en-US"/>
          </a:p>
        </p:txBody>
      </p:sp>
    </p:spTree>
    <p:extLst>
      <p:ext uri="{BB962C8B-B14F-4D97-AF65-F5344CB8AC3E}">
        <p14:creationId xmlns:p14="http://schemas.microsoft.com/office/powerpoint/2010/main" val="96778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327349" y="73695"/>
            <a:ext cx="10905066" cy="788830"/>
          </a:xfrm>
        </p:spPr>
        <p:txBody>
          <a:bodyPr>
            <a:normAutofit/>
          </a:bodyPr>
          <a:lstStyle/>
          <a:p>
            <a:r>
              <a:rPr lang="en-US" sz="3200" b="1" dirty="0"/>
              <a:t>Exploratory Data Analysis</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327349" y="792382"/>
            <a:ext cx="11864651" cy="6065617"/>
          </a:xfrm>
        </p:spPr>
        <p:txBody>
          <a:bodyPr>
            <a:normAutofit/>
          </a:bodyPr>
          <a:lstStyle/>
          <a:p>
            <a:pPr marL="0" indent="0" algn="l">
              <a:buNone/>
            </a:pPr>
            <a:r>
              <a:rPr lang="en-US" sz="1800" b="1" i="0" dirty="0">
                <a:effectLst/>
              </a:rPr>
              <a:t>Descriptive statistics of quantitative data</a:t>
            </a:r>
          </a:p>
          <a:p>
            <a:pPr marL="0" indent="0" algn="l">
              <a:buNone/>
            </a:pPr>
            <a:endParaRPr lang="en-US" sz="1800" b="1" i="0" dirty="0">
              <a:effectLst/>
            </a:endParaRP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Here we can see the Unit Sales has Outliers  with min and max between 1 and ~ 0.3 million respectively</a:t>
            </a:r>
          </a:p>
          <a:p>
            <a:pPr marL="0" indent="0">
              <a:buNone/>
            </a:pPr>
            <a:r>
              <a:rPr lang="en-US" sz="1800" b="1" dirty="0"/>
              <a:t>Data Skewness – Outliers Check on Daily Unit Sales – Shows it is positively skewed</a:t>
            </a:r>
          </a:p>
          <a:p>
            <a:pPr marL="0" indent="0">
              <a:buNone/>
            </a:pPr>
            <a:endParaRPr lang="en-US" sz="1800" b="1" dirty="0"/>
          </a:p>
          <a:p>
            <a:pPr marL="0" indent="0">
              <a:buNone/>
            </a:pPr>
            <a:endParaRPr lang="en-US" sz="18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812A9B9D-FD05-4833-8957-83E0CD9A5B42}"/>
              </a:ext>
            </a:extLst>
          </p:cNvPr>
          <p:cNvPicPr>
            <a:picLocks noChangeAspect="1"/>
          </p:cNvPicPr>
          <p:nvPr/>
        </p:nvPicPr>
        <p:blipFill>
          <a:blip r:embed="rId2"/>
          <a:stretch>
            <a:fillRect/>
          </a:stretch>
        </p:blipFill>
        <p:spPr>
          <a:xfrm>
            <a:off x="507030" y="1280685"/>
            <a:ext cx="11193946" cy="2324045"/>
          </a:xfrm>
          <a:prstGeom prst="rect">
            <a:avLst/>
          </a:prstGeom>
        </p:spPr>
      </p:pic>
      <p:pic>
        <p:nvPicPr>
          <p:cNvPr id="7" name="Picture 6">
            <a:extLst>
              <a:ext uri="{FF2B5EF4-FFF2-40B4-BE49-F238E27FC236}">
                <a16:creationId xmlns:a16="http://schemas.microsoft.com/office/drawing/2014/main" id="{15B23F49-8BAE-4E06-8B80-C0E13876F9FA}"/>
              </a:ext>
            </a:extLst>
          </p:cNvPr>
          <p:cNvPicPr>
            <a:picLocks noChangeAspect="1"/>
          </p:cNvPicPr>
          <p:nvPr/>
        </p:nvPicPr>
        <p:blipFill>
          <a:blip r:embed="rId3"/>
          <a:stretch>
            <a:fillRect/>
          </a:stretch>
        </p:blipFill>
        <p:spPr>
          <a:xfrm>
            <a:off x="507030" y="4391133"/>
            <a:ext cx="4979370" cy="2330104"/>
          </a:xfrm>
          <a:prstGeom prst="rect">
            <a:avLst/>
          </a:prstGeom>
        </p:spPr>
      </p:pic>
      <p:pic>
        <p:nvPicPr>
          <p:cNvPr id="13" name="Picture 12">
            <a:extLst>
              <a:ext uri="{FF2B5EF4-FFF2-40B4-BE49-F238E27FC236}">
                <a16:creationId xmlns:a16="http://schemas.microsoft.com/office/drawing/2014/main" id="{03E84CB9-1364-48E2-92BB-E16F7AFBAA53}"/>
              </a:ext>
            </a:extLst>
          </p:cNvPr>
          <p:cNvPicPr>
            <a:picLocks noChangeAspect="1"/>
          </p:cNvPicPr>
          <p:nvPr/>
        </p:nvPicPr>
        <p:blipFill>
          <a:blip r:embed="rId4"/>
          <a:stretch>
            <a:fillRect/>
          </a:stretch>
        </p:blipFill>
        <p:spPr>
          <a:xfrm>
            <a:off x="5645644" y="4310408"/>
            <a:ext cx="5909840" cy="2564130"/>
          </a:xfrm>
          <a:prstGeom prst="rect">
            <a:avLst/>
          </a:prstGeom>
        </p:spPr>
      </p:pic>
      <p:sp>
        <p:nvSpPr>
          <p:cNvPr id="15" name="Slide Number Placeholder 14">
            <a:extLst>
              <a:ext uri="{FF2B5EF4-FFF2-40B4-BE49-F238E27FC236}">
                <a16:creationId xmlns:a16="http://schemas.microsoft.com/office/drawing/2014/main" id="{F68D39D9-EB9D-45AB-BBA5-576DAD6F5300}"/>
              </a:ext>
            </a:extLst>
          </p:cNvPr>
          <p:cNvSpPr>
            <a:spLocks noGrp="1"/>
          </p:cNvSpPr>
          <p:nvPr>
            <p:ph type="sldNum" sz="quarter" idx="12"/>
          </p:nvPr>
        </p:nvSpPr>
        <p:spPr/>
        <p:txBody>
          <a:bodyPr/>
          <a:lstStyle/>
          <a:p>
            <a:fld id="{2E610A93-B6CC-4879-A35B-AE51971AF93B}" type="slidenum">
              <a:rPr lang="en-US" smtClean="0"/>
              <a:t>5</a:t>
            </a:fld>
            <a:endParaRPr lang="en-US"/>
          </a:p>
        </p:txBody>
      </p:sp>
    </p:spTree>
    <p:extLst>
      <p:ext uri="{BB962C8B-B14F-4D97-AF65-F5344CB8AC3E}">
        <p14:creationId xmlns:p14="http://schemas.microsoft.com/office/powerpoint/2010/main" val="122084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13902" y="66552"/>
            <a:ext cx="12178098" cy="484606"/>
          </a:xfrm>
        </p:spPr>
        <p:txBody>
          <a:bodyPr>
            <a:normAutofit fontScale="90000"/>
          </a:bodyPr>
          <a:lstStyle/>
          <a:p>
            <a:r>
              <a:rPr lang="en-US" sz="3200" b="1" dirty="0"/>
              <a:t>Exploratory Data Analysis …</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225287" y="617710"/>
            <a:ext cx="11872947" cy="6240290"/>
          </a:xfrm>
        </p:spPr>
        <p:txBody>
          <a:bodyPr>
            <a:normAutofit/>
          </a:bodyPr>
          <a:lstStyle/>
          <a:p>
            <a:pPr marL="0" indent="0" algn="l">
              <a:buNone/>
            </a:pPr>
            <a:endParaRPr lang="en-US" sz="1800" b="1" i="0" dirty="0">
              <a:effectLst/>
            </a:endParaRPr>
          </a:p>
          <a:p>
            <a:pPr marL="0" indent="0">
              <a:buNone/>
            </a:pPr>
            <a:r>
              <a:rPr lang="en-US" sz="1600" b="1" u="sng" dirty="0"/>
              <a:t>Daily Trends</a:t>
            </a:r>
          </a:p>
          <a:p>
            <a:r>
              <a:rPr lang="en-US" sz="1600" b="1" dirty="0"/>
              <a:t>Daily sales performance of all product categories                                                        Top 20 Groups – Based daily unit sales</a:t>
            </a:r>
          </a:p>
          <a:p>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600" b="1" u="sng" dirty="0"/>
              <a:t>Weekly Trends</a:t>
            </a:r>
          </a:p>
          <a:p>
            <a:pPr marL="0" indent="0">
              <a:buNone/>
            </a:pPr>
            <a:endParaRPr lang="en-US" sz="18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A2B51029-EE7F-4CD1-B035-C7C08B7F5403}"/>
              </a:ext>
            </a:extLst>
          </p:cNvPr>
          <p:cNvSpPr txBox="1"/>
          <p:nvPr/>
        </p:nvSpPr>
        <p:spPr>
          <a:xfrm>
            <a:off x="225287" y="617710"/>
            <a:ext cx="7938052" cy="369332"/>
          </a:xfrm>
          <a:prstGeom prst="rect">
            <a:avLst/>
          </a:prstGeom>
          <a:noFill/>
        </p:spPr>
        <p:txBody>
          <a:bodyPr wrap="square">
            <a:spAutoFit/>
          </a:bodyPr>
          <a:lstStyle/>
          <a:p>
            <a:pPr algn="l"/>
            <a:r>
              <a:rPr lang="en-US" b="1" i="0" dirty="0">
                <a:effectLst/>
              </a:rPr>
              <a:t>Visualize features &amp; trends (Daily / Weekly / Monthly) of Unit Sales</a:t>
            </a:r>
          </a:p>
        </p:txBody>
      </p:sp>
      <p:pic>
        <p:nvPicPr>
          <p:cNvPr id="6" name="Picture 5">
            <a:extLst>
              <a:ext uri="{FF2B5EF4-FFF2-40B4-BE49-F238E27FC236}">
                <a16:creationId xmlns:a16="http://schemas.microsoft.com/office/drawing/2014/main" id="{5AF596F1-E425-4AEA-8A2F-E541DDEF7BBA}"/>
              </a:ext>
            </a:extLst>
          </p:cNvPr>
          <p:cNvPicPr>
            <a:picLocks noChangeAspect="1"/>
          </p:cNvPicPr>
          <p:nvPr/>
        </p:nvPicPr>
        <p:blipFill>
          <a:blip r:embed="rId2"/>
          <a:stretch>
            <a:fillRect/>
          </a:stretch>
        </p:blipFill>
        <p:spPr>
          <a:xfrm>
            <a:off x="71440" y="1657239"/>
            <a:ext cx="3667125" cy="2619083"/>
          </a:xfrm>
          <a:prstGeom prst="rect">
            <a:avLst/>
          </a:prstGeom>
        </p:spPr>
      </p:pic>
      <p:sp>
        <p:nvSpPr>
          <p:cNvPr id="17" name="TextBox 16">
            <a:extLst>
              <a:ext uri="{FF2B5EF4-FFF2-40B4-BE49-F238E27FC236}">
                <a16:creationId xmlns:a16="http://schemas.microsoft.com/office/drawing/2014/main" id="{ACB12C99-9D17-4FF2-947B-7E2D2FAD47DC}"/>
              </a:ext>
            </a:extLst>
          </p:cNvPr>
          <p:cNvSpPr txBox="1"/>
          <p:nvPr/>
        </p:nvSpPr>
        <p:spPr>
          <a:xfrm>
            <a:off x="3402607" y="1921973"/>
            <a:ext cx="2030786" cy="2031325"/>
          </a:xfrm>
          <a:prstGeom prst="rect">
            <a:avLst/>
          </a:prstGeom>
          <a:noFill/>
        </p:spPr>
        <p:txBody>
          <a:bodyPr wrap="square">
            <a:spAutoFit/>
          </a:bodyPr>
          <a:lstStyle/>
          <a:p>
            <a:pPr algn="l"/>
            <a:r>
              <a:rPr lang="en-US" sz="1400" b="1" i="0" dirty="0">
                <a:effectLst/>
              </a:rPr>
              <a:t>Here we see that the daily unit sales of a category '7291' is high, while the other 2 categories are quite low in comparison. </a:t>
            </a:r>
          </a:p>
          <a:p>
            <a:pPr algn="l"/>
            <a:r>
              <a:rPr lang="en-US" sz="1400" b="1" i="0" dirty="0">
                <a:effectLst/>
              </a:rPr>
              <a:t>There could be various influencing factors for this.</a:t>
            </a:r>
          </a:p>
        </p:txBody>
      </p:sp>
      <p:pic>
        <p:nvPicPr>
          <p:cNvPr id="20" name="Picture 19">
            <a:extLst>
              <a:ext uri="{FF2B5EF4-FFF2-40B4-BE49-F238E27FC236}">
                <a16:creationId xmlns:a16="http://schemas.microsoft.com/office/drawing/2014/main" id="{62E52489-65B5-4E37-A8D8-9437F70D9FFA}"/>
              </a:ext>
            </a:extLst>
          </p:cNvPr>
          <p:cNvPicPr>
            <a:picLocks noChangeAspect="1"/>
          </p:cNvPicPr>
          <p:nvPr/>
        </p:nvPicPr>
        <p:blipFill>
          <a:blip r:embed="rId3"/>
          <a:stretch>
            <a:fillRect/>
          </a:stretch>
        </p:blipFill>
        <p:spPr>
          <a:xfrm>
            <a:off x="5411067" y="1743490"/>
            <a:ext cx="6687167" cy="2532832"/>
          </a:xfrm>
          <a:prstGeom prst="rect">
            <a:avLst/>
          </a:prstGeom>
        </p:spPr>
      </p:pic>
      <p:pic>
        <p:nvPicPr>
          <p:cNvPr id="22" name="Picture 21">
            <a:extLst>
              <a:ext uri="{FF2B5EF4-FFF2-40B4-BE49-F238E27FC236}">
                <a16:creationId xmlns:a16="http://schemas.microsoft.com/office/drawing/2014/main" id="{D72D9C57-F875-42EF-AD57-8D6D7A4BF87B}"/>
              </a:ext>
            </a:extLst>
          </p:cNvPr>
          <p:cNvPicPr>
            <a:picLocks noChangeAspect="1"/>
          </p:cNvPicPr>
          <p:nvPr/>
        </p:nvPicPr>
        <p:blipFill>
          <a:blip r:embed="rId4"/>
          <a:stretch>
            <a:fillRect/>
          </a:stretch>
        </p:blipFill>
        <p:spPr>
          <a:xfrm>
            <a:off x="327349" y="4602057"/>
            <a:ext cx="9220200" cy="2255944"/>
          </a:xfrm>
          <a:prstGeom prst="rect">
            <a:avLst/>
          </a:prstGeom>
        </p:spPr>
      </p:pic>
      <p:sp>
        <p:nvSpPr>
          <p:cNvPr id="23" name="Slide Number Placeholder 22">
            <a:extLst>
              <a:ext uri="{FF2B5EF4-FFF2-40B4-BE49-F238E27FC236}">
                <a16:creationId xmlns:a16="http://schemas.microsoft.com/office/drawing/2014/main" id="{ED2FED7C-E67F-4428-9383-4E1D13970133}"/>
              </a:ext>
            </a:extLst>
          </p:cNvPr>
          <p:cNvSpPr>
            <a:spLocks noGrp="1"/>
          </p:cNvSpPr>
          <p:nvPr>
            <p:ph type="sldNum" sz="quarter" idx="12"/>
          </p:nvPr>
        </p:nvSpPr>
        <p:spPr/>
        <p:txBody>
          <a:bodyPr/>
          <a:lstStyle/>
          <a:p>
            <a:fld id="{2E610A93-B6CC-4879-A35B-AE51971AF93B}" type="slidenum">
              <a:rPr lang="en-US" smtClean="0"/>
              <a:t>6</a:t>
            </a:fld>
            <a:endParaRPr lang="en-US"/>
          </a:p>
        </p:txBody>
      </p:sp>
    </p:spTree>
    <p:extLst>
      <p:ext uri="{BB962C8B-B14F-4D97-AF65-F5344CB8AC3E}">
        <p14:creationId xmlns:p14="http://schemas.microsoft.com/office/powerpoint/2010/main" val="295784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895" y="174535"/>
            <a:ext cx="10923747" cy="522186"/>
          </a:xfrm>
        </p:spPr>
        <p:txBody>
          <a:bodyPr>
            <a:normAutofit fontScale="90000"/>
          </a:bodyPr>
          <a:lstStyle/>
          <a:p>
            <a:r>
              <a:rPr lang="en-US" sz="3200" b="1" dirty="0"/>
              <a:t>Exploratory Data Analysis …</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0" y="713126"/>
            <a:ext cx="12192000" cy="6144874"/>
          </a:xfrm>
        </p:spPr>
        <p:txBody>
          <a:bodyPr>
            <a:normAutofit/>
          </a:bodyPr>
          <a:lstStyle/>
          <a:p>
            <a:pPr marL="0" indent="0" algn="l">
              <a:buNone/>
            </a:pPr>
            <a:endParaRPr lang="en-US" sz="1800" b="1" i="0" dirty="0">
              <a:effectLst/>
            </a:endParaRPr>
          </a:p>
          <a:p>
            <a:pPr marL="0" indent="0">
              <a:buNone/>
            </a:pPr>
            <a:endParaRPr lang="en-US" sz="1500" b="1" dirty="0"/>
          </a:p>
          <a:p>
            <a:pPr marL="0" indent="0">
              <a:buNone/>
            </a:pPr>
            <a:r>
              <a:rPr lang="en-US" sz="1500" b="1" dirty="0"/>
              <a:t>Sample : Trend for Category 7291 in 2016 &amp; 2017</a:t>
            </a:r>
          </a:p>
          <a:p>
            <a:pPr marL="0" indent="0">
              <a:buNone/>
            </a:pPr>
            <a:endParaRPr lang="en-US" sz="1500" b="1" dirty="0"/>
          </a:p>
          <a:p>
            <a:pPr marL="0" indent="0">
              <a:buNone/>
            </a:pPr>
            <a:endParaRPr lang="en-US" sz="1500" b="1" dirty="0"/>
          </a:p>
          <a:p>
            <a:pPr marL="0" indent="0">
              <a:buNone/>
            </a:pPr>
            <a:endParaRPr lang="en-US" sz="1500" b="1" dirty="0"/>
          </a:p>
          <a:p>
            <a:pPr marL="0" indent="0">
              <a:buNone/>
            </a:pPr>
            <a:endParaRPr lang="en-US" sz="1500" b="1" dirty="0"/>
          </a:p>
          <a:p>
            <a:pPr marL="0" indent="0">
              <a:buNone/>
            </a:pPr>
            <a:endParaRPr lang="en-US" sz="1500" b="1" dirty="0"/>
          </a:p>
          <a:p>
            <a:pPr marL="0" indent="0">
              <a:buNone/>
            </a:pPr>
            <a:endParaRPr lang="en-US" sz="1500" b="1" dirty="0"/>
          </a:p>
          <a:p>
            <a:pPr marL="0" indent="0">
              <a:buNone/>
            </a:pPr>
            <a:endParaRPr lang="en-US" sz="1500" b="1" dirty="0"/>
          </a:p>
          <a:p>
            <a:endParaRPr lang="en-US" sz="1500" dirty="0"/>
          </a:p>
          <a:p>
            <a:r>
              <a:rPr lang="en-US" sz="1500" dirty="0"/>
              <a:t>The overall weekly sales across all 3 categories (7289,7291,7292) has increased in both 2016 and 2017 with promotion</a:t>
            </a:r>
          </a:p>
          <a:p>
            <a:r>
              <a:rPr lang="en-US" sz="1500" dirty="0"/>
              <a:t>In 2016 The Promotion of all 3 categories of product was done only towards the year end </a:t>
            </a:r>
          </a:p>
          <a:p>
            <a:r>
              <a:rPr lang="en-US" sz="1500" dirty="0"/>
              <a:t>In 2017 the promotion for all 3 categories has been done throughout the year</a:t>
            </a:r>
          </a:p>
          <a:p>
            <a:r>
              <a:rPr lang="en-US" sz="1500" dirty="0"/>
              <a:t>In2017 With Promotion,</a:t>
            </a:r>
          </a:p>
          <a:p>
            <a:r>
              <a:rPr lang="en-US" sz="1500" dirty="0"/>
              <a:t>Category 7292 has seen significant spikes around week 14 -15 (April) and week 34 -39 (Aug - September)</a:t>
            </a:r>
          </a:p>
          <a:p>
            <a:r>
              <a:rPr lang="en-US" sz="1500" dirty="0"/>
              <a:t>Category 7289 has seen significant spikes around week 15 - 20 (April-May), week 32 -38 (August-Sep),and week 45 -49 (November-Dec) </a:t>
            </a:r>
          </a:p>
          <a:p>
            <a:r>
              <a:rPr lang="en-US" sz="1500" dirty="0"/>
              <a:t>Category 7291 has seen significant spikes around week 27 - 32 (July - August)</a:t>
            </a:r>
          </a:p>
          <a:p>
            <a:pPr marL="0" indent="0">
              <a:buNone/>
            </a:pPr>
            <a:endParaRPr lang="en-US" sz="15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A691E4C-E66A-4290-A4FB-50D9A9C598F6}"/>
              </a:ext>
            </a:extLst>
          </p:cNvPr>
          <p:cNvSpPr txBox="1"/>
          <p:nvPr/>
        </p:nvSpPr>
        <p:spPr>
          <a:xfrm>
            <a:off x="6895" y="825392"/>
            <a:ext cx="11012556" cy="369332"/>
          </a:xfrm>
          <a:prstGeom prst="rect">
            <a:avLst/>
          </a:prstGeom>
          <a:noFill/>
        </p:spPr>
        <p:txBody>
          <a:bodyPr wrap="square">
            <a:spAutoFit/>
          </a:bodyPr>
          <a:lstStyle/>
          <a:p>
            <a:r>
              <a:rPr lang="en-US" b="1" dirty="0"/>
              <a:t>Category wise Unit Sales vary across week, year with and without Promo</a:t>
            </a:r>
          </a:p>
        </p:txBody>
      </p:sp>
      <p:pic>
        <p:nvPicPr>
          <p:cNvPr id="6" name="Picture 5">
            <a:extLst>
              <a:ext uri="{FF2B5EF4-FFF2-40B4-BE49-F238E27FC236}">
                <a16:creationId xmlns:a16="http://schemas.microsoft.com/office/drawing/2014/main" id="{55B2A171-0D49-4215-8F0F-066DECEAAD50}"/>
              </a:ext>
            </a:extLst>
          </p:cNvPr>
          <p:cNvPicPr>
            <a:picLocks noChangeAspect="1"/>
          </p:cNvPicPr>
          <p:nvPr/>
        </p:nvPicPr>
        <p:blipFill>
          <a:blip r:embed="rId2"/>
          <a:stretch>
            <a:fillRect/>
          </a:stretch>
        </p:blipFill>
        <p:spPr>
          <a:xfrm>
            <a:off x="6241773" y="1819260"/>
            <a:ext cx="5691189" cy="2345026"/>
          </a:xfrm>
          <a:prstGeom prst="rect">
            <a:avLst/>
          </a:prstGeom>
        </p:spPr>
      </p:pic>
      <p:pic>
        <p:nvPicPr>
          <p:cNvPr id="9" name="Picture 8">
            <a:extLst>
              <a:ext uri="{FF2B5EF4-FFF2-40B4-BE49-F238E27FC236}">
                <a16:creationId xmlns:a16="http://schemas.microsoft.com/office/drawing/2014/main" id="{F775FD43-5318-4B1C-AC51-28923D926B57}"/>
              </a:ext>
            </a:extLst>
          </p:cNvPr>
          <p:cNvPicPr>
            <a:picLocks noChangeAspect="1"/>
          </p:cNvPicPr>
          <p:nvPr/>
        </p:nvPicPr>
        <p:blipFill>
          <a:blip r:embed="rId3"/>
          <a:stretch>
            <a:fillRect/>
          </a:stretch>
        </p:blipFill>
        <p:spPr>
          <a:xfrm>
            <a:off x="259038" y="1873315"/>
            <a:ext cx="5836963" cy="2237732"/>
          </a:xfrm>
          <a:prstGeom prst="rect">
            <a:avLst/>
          </a:prstGeom>
        </p:spPr>
      </p:pic>
      <p:sp>
        <p:nvSpPr>
          <p:cNvPr id="13" name="Slide Number Placeholder 12">
            <a:extLst>
              <a:ext uri="{FF2B5EF4-FFF2-40B4-BE49-F238E27FC236}">
                <a16:creationId xmlns:a16="http://schemas.microsoft.com/office/drawing/2014/main" id="{32E316A6-DF94-4499-B860-CA105FA4E30F}"/>
              </a:ext>
            </a:extLst>
          </p:cNvPr>
          <p:cNvSpPr>
            <a:spLocks noGrp="1"/>
          </p:cNvSpPr>
          <p:nvPr>
            <p:ph type="sldNum" sz="quarter" idx="12"/>
          </p:nvPr>
        </p:nvSpPr>
        <p:spPr/>
        <p:txBody>
          <a:bodyPr/>
          <a:lstStyle/>
          <a:p>
            <a:fld id="{2E610A93-B6CC-4879-A35B-AE51971AF93B}" type="slidenum">
              <a:rPr lang="en-US" smtClean="0"/>
              <a:t>7</a:t>
            </a:fld>
            <a:endParaRPr lang="en-US"/>
          </a:p>
        </p:txBody>
      </p:sp>
    </p:spTree>
    <p:extLst>
      <p:ext uri="{BB962C8B-B14F-4D97-AF65-F5344CB8AC3E}">
        <p14:creationId xmlns:p14="http://schemas.microsoft.com/office/powerpoint/2010/main" val="359690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895" y="174535"/>
            <a:ext cx="10923747" cy="522186"/>
          </a:xfrm>
        </p:spPr>
        <p:txBody>
          <a:bodyPr>
            <a:normAutofit fontScale="90000"/>
          </a:bodyPr>
          <a:lstStyle/>
          <a:p>
            <a:r>
              <a:rPr lang="en-US" sz="3200" b="1" dirty="0"/>
              <a:t>Exploratory Data Analysis …</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0" y="713126"/>
            <a:ext cx="12192000" cy="6144874"/>
          </a:xfrm>
        </p:spPr>
        <p:txBody>
          <a:bodyPr>
            <a:normAutofit/>
          </a:bodyPr>
          <a:lstStyle/>
          <a:p>
            <a:pPr marL="0" indent="0" algn="l">
              <a:buNone/>
            </a:pPr>
            <a:endParaRPr lang="en-US" sz="1800" b="1" i="0" dirty="0">
              <a:effectLst/>
            </a:endParaRPr>
          </a:p>
          <a:p>
            <a:pPr marL="0" indent="0">
              <a:buNone/>
            </a:pPr>
            <a:endParaRPr lang="en-US" sz="1500" b="1"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r>
              <a:rPr lang="en-US" sz="1500" dirty="0"/>
              <a:t>The overall monthly sales in both 2016 and 2017 has seen an </a:t>
            </a:r>
            <a:r>
              <a:rPr lang="en-US" sz="1500" b="1" dirty="0">
                <a:solidFill>
                  <a:srgbClr val="002060"/>
                </a:solidFill>
              </a:rPr>
              <a:t>increase in unit sales around Summer months (April – Aug), (Sep –Oct) </a:t>
            </a:r>
            <a:r>
              <a:rPr lang="en-US" sz="1500" dirty="0"/>
              <a:t>and slight </a:t>
            </a:r>
            <a:r>
              <a:rPr lang="en-US" sz="1500" b="1" dirty="0">
                <a:solidFill>
                  <a:srgbClr val="C00000"/>
                </a:solidFill>
              </a:rPr>
              <a:t>decrease towards November </a:t>
            </a:r>
            <a:r>
              <a:rPr lang="en-US" sz="1500" dirty="0"/>
              <a:t>and again </a:t>
            </a:r>
            <a:r>
              <a:rPr lang="en-US" sz="1500" b="1" dirty="0">
                <a:solidFill>
                  <a:srgbClr val="002060"/>
                </a:solidFill>
              </a:rPr>
              <a:t>increase in December.</a:t>
            </a:r>
          </a:p>
          <a:p>
            <a:pPr marL="0" indent="0">
              <a:buNone/>
            </a:pPr>
            <a:r>
              <a:rPr lang="en-US" sz="1800" b="1" i="0" dirty="0">
                <a:effectLst/>
              </a:rPr>
              <a:t>Category wise Unit Sales vary across month, year with and without Promo [</a:t>
            </a:r>
            <a:r>
              <a:rPr lang="en-US" sz="1800" b="1" dirty="0"/>
              <a:t>Sample : Category 7291]</a:t>
            </a:r>
            <a:endParaRPr lang="en-US" sz="1800" b="1" i="0" dirty="0">
              <a:effectLst/>
            </a:endParaRPr>
          </a:p>
          <a:p>
            <a:pPr marL="0" indent="0">
              <a:buNone/>
            </a:pPr>
            <a:endParaRPr lang="en-US" sz="1800" b="1" i="0" dirty="0">
              <a:effectLst/>
            </a:endParaRPr>
          </a:p>
          <a:p>
            <a:pPr marL="0" indent="0">
              <a:buNone/>
            </a:pPr>
            <a:endParaRPr lang="en-US" sz="15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A691E4C-E66A-4290-A4FB-50D9A9C598F6}"/>
              </a:ext>
            </a:extLst>
          </p:cNvPr>
          <p:cNvSpPr txBox="1"/>
          <p:nvPr/>
        </p:nvSpPr>
        <p:spPr>
          <a:xfrm>
            <a:off x="0" y="713126"/>
            <a:ext cx="11012556" cy="369332"/>
          </a:xfrm>
          <a:prstGeom prst="rect">
            <a:avLst/>
          </a:prstGeom>
          <a:noFill/>
        </p:spPr>
        <p:txBody>
          <a:bodyPr wrap="square">
            <a:spAutoFit/>
          </a:bodyPr>
          <a:lstStyle/>
          <a:p>
            <a:r>
              <a:rPr lang="en-US" b="1" u="sng" dirty="0"/>
              <a:t>Monthly Trends</a:t>
            </a:r>
          </a:p>
        </p:txBody>
      </p:sp>
      <p:pic>
        <p:nvPicPr>
          <p:cNvPr id="5" name="Picture 4">
            <a:extLst>
              <a:ext uri="{FF2B5EF4-FFF2-40B4-BE49-F238E27FC236}">
                <a16:creationId xmlns:a16="http://schemas.microsoft.com/office/drawing/2014/main" id="{EF4C618D-9120-4B38-8AF7-711A38DC704C}"/>
              </a:ext>
            </a:extLst>
          </p:cNvPr>
          <p:cNvPicPr>
            <a:picLocks noChangeAspect="1"/>
          </p:cNvPicPr>
          <p:nvPr/>
        </p:nvPicPr>
        <p:blipFill>
          <a:blip r:embed="rId2"/>
          <a:stretch>
            <a:fillRect/>
          </a:stretch>
        </p:blipFill>
        <p:spPr>
          <a:xfrm>
            <a:off x="281199" y="1082459"/>
            <a:ext cx="11791531" cy="2529584"/>
          </a:xfrm>
          <a:prstGeom prst="rect">
            <a:avLst/>
          </a:prstGeom>
        </p:spPr>
      </p:pic>
      <p:pic>
        <p:nvPicPr>
          <p:cNvPr id="13" name="Picture 12">
            <a:extLst>
              <a:ext uri="{FF2B5EF4-FFF2-40B4-BE49-F238E27FC236}">
                <a16:creationId xmlns:a16="http://schemas.microsoft.com/office/drawing/2014/main" id="{F38B83A9-E670-49A6-A354-1FF85D533724}"/>
              </a:ext>
            </a:extLst>
          </p:cNvPr>
          <p:cNvPicPr>
            <a:picLocks noChangeAspect="1"/>
          </p:cNvPicPr>
          <p:nvPr/>
        </p:nvPicPr>
        <p:blipFill>
          <a:blip r:embed="rId3"/>
          <a:stretch>
            <a:fillRect/>
          </a:stretch>
        </p:blipFill>
        <p:spPr>
          <a:xfrm>
            <a:off x="281199" y="4601497"/>
            <a:ext cx="4885959" cy="2207588"/>
          </a:xfrm>
          <a:prstGeom prst="rect">
            <a:avLst/>
          </a:prstGeom>
        </p:spPr>
      </p:pic>
      <p:pic>
        <p:nvPicPr>
          <p:cNvPr id="17" name="Picture 16">
            <a:extLst>
              <a:ext uri="{FF2B5EF4-FFF2-40B4-BE49-F238E27FC236}">
                <a16:creationId xmlns:a16="http://schemas.microsoft.com/office/drawing/2014/main" id="{4C3ECAE4-9715-4BFB-90C9-6AF031D8DF86}"/>
              </a:ext>
            </a:extLst>
          </p:cNvPr>
          <p:cNvPicPr>
            <a:picLocks noChangeAspect="1"/>
          </p:cNvPicPr>
          <p:nvPr/>
        </p:nvPicPr>
        <p:blipFill>
          <a:blip r:embed="rId4"/>
          <a:stretch>
            <a:fillRect/>
          </a:stretch>
        </p:blipFill>
        <p:spPr>
          <a:xfrm>
            <a:off x="5423120" y="4601497"/>
            <a:ext cx="4370238" cy="2081968"/>
          </a:xfrm>
          <a:prstGeom prst="rect">
            <a:avLst/>
          </a:prstGeom>
        </p:spPr>
      </p:pic>
      <p:sp>
        <p:nvSpPr>
          <p:cNvPr id="19" name="TextBox 18">
            <a:extLst>
              <a:ext uri="{FF2B5EF4-FFF2-40B4-BE49-F238E27FC236}">
                <a16:creationId xmlns:a16="http://schemas.microsoft.com/office/drawing/2014/main" id="{75C1EDB1-DF8C-4773-A3CF-94967715F09E}"/>
              </a:ext>
            </a:extLst>
          </p:cNvPr>
          <p:cNvSpPr txBox="1"/>
          <p:nvPr/>
        </p:nvSpPr>
        <p:spPr>
          <a:xfrm>
            <a:off x="9908485" y="5220263"/>
            <a:ext cx="2208141" cy="584775"/>
          </a:xfrm>
          <a:prstGeom prst="rect">
            <a:avLst/>
          </a:prstGeom>
          <a:noFill/>
        </p:spPr>
        <p:txBody>
          <a:bodyPr wrap="square" rtlCol="0">
            <a:spAutoFit/>
          </a:bodyPr>
          <a:lstStyle/>
          <a:p>
            <a:r>
              <a:rPr lang="en-US" sz="1600" b="1" dirty="0"/>
              <a:t>Trends are similar to weekly trends</a:t>
            </a:r>
          </a:p>
        </p:txBody>
      </p:sp>
      <p:sp>
        <p:nvSpPr>
          <p:cNvPr id="20" name="Slide Number Placeholder 19">
            <a:extLst>
              <a:ext uri="{FF2B5EF4-FFF2-40B4-BE49-F238E27FC236}">
                <a16:creationId xmlns:a16="http://schemas.microsoft.com/office/drawing/2014/main" id="{0D9C3922-EDE8-430A-93CF-4A4234C10645}"/>
              </a:ext>
            </a:extLst>
          </p:cNvPr>
          <p:cNvSpPr>
            <a:spLocks noGrp="1"/>
          </p:cNvSpPr>
          <p:nvPr>
            <p:ph type="sldNum" sz="quarter" idx="12"/>
          </p:nvPr>
        </p:nvSpPr>
        <p:spPr/>
        <p:txBody>
          <a:bodyPr/>
          <a:lstStyle/>
          <a:p>
            <a:fld id="{2E610A93-B6CC-4879-A35B-AE51971AF93B}" type="slidenum">
              <a:rPr lang="en-US" smtClean="0"/>
              <a:t>8</a:t>
            </a:fld>
            <a:endParaRPr lang="en-US"/>
          </a:p>
        </p:txBody>
      </p:sp>
    </p:spTree>
    <p:extLst>
      <p:ext uri="{BB962C8B-B14F-4D97-AF65-F5344CB8AC3E}">
        <p14:creationId xmlns:p14="http://schemas.microsoft.com/office/powerpoint/2010/main" val="2321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5120E-FA90-43B3-A365-72980881D4BB}"/>
              </a:ext>
            </a:extLst>
          </p:cNvPr>
          <p:cNvSpPr>
            <a:spLocks noGrp="1"/>
          </p:cNvSpPr>
          <p:nvPr>
            <p:ph type="title"/>
          </p:nvPr>
        </p:nvSpPr>
        <p:spPr>
          <a:xfrm>
            <a:off x="6895" y="174535"/>
            <a:ext cx="10923747" cy="522186"/>
          </a:xfrm>
        </p:spPr>
        <p:txBody>
          <a:bodyPr>
            <a:normAutofit fontScale="90000"/>
          </a:bodyPr>
          <a:lstStyle/>
          <a:p>
            <a:r>
              <a:rPr lang="en-US" sz="3200" b="1" dirty="0"/>
              <a:t>Exploratory Data Analysis …</a:t>
            </a:r>
          </a:p>
        </p:txBody>
      </p:sp>
      <p:sp>
        <p:nvSpPr>
          <p:cNvPr id="3" name="Content Placeholder 2">
            <a:extLst>
              <a:ext uri="{FF2B5EF4-FFF2-40B4-BE49-F238E27FC236}">
                <a16:creationId xmlns:a16="http://schemas.microsoft.com/office/drawing/2014/main" id="{9AF7E1B8-1923-49DE-852F-2FDCF505825F}"/>
              </a:ext>
            </a:extLst>
          </p:cNvPr>
          <p:cNvSpPr>
            <a:spLocks noGrp="1"/>
          </p:cNvSpPr>
          <p:nvPr>
            <p:ph idx="1"/>
          </p:nvPr>
        </p:nvSpPr>
        <p:spPr>
          <a:xfrm>
            <a:off x="0" y="713126"/>
            <a:ext cx="12192000" cy="6144874"/>
          </a:xfrm>
        </p:spPr>
        <p:txBody>
          <a:bodyPr>
            <a:normAutofit/>
          </a:bodyPr>
          <a:lstStyle/>
          <a:p>
            <a:pPr marL="0" indent="0" algn="l">
              <a:buNone/>
            </a:pPr>
            <a:endParaRPr lang="en-US" sz="1800" b="1" i="0" dirty="0">
              <a:effectLst/>
            </a:endParaRPr>
          </a:p>
          <a:p>
            <a:pPr marL="0" indent="0">
              <a:buNone/>
            </a:pPr>
            <a:endParaRPr lang="en-US" sz="1500" b="1"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800" b="1" i="0" dirty="0">
              <a:effectLst/>
            </a:endParaRPr>
          </a:p>
          <a:p>
            <a:pPr marL="0" indent="0">
              <a:buNone/>
            </a:pPr>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A691E4C-E66A-4290-A4FB-50D9A9C598F6}"/>
              </a:ext>
            </a:extLst>
          </p:cNvPr>
          <p:cNvSpPr txBox="1"/>
          <p:nvPr/>
        </p:nvSpPr>
        <p:spPr>
          <a:xfrm>
            <a:off x="0" y="713126"/>
            <a:ext cx="11012556" cy="369332"/>
          </a:xfrm>
          <a:prstGeom prst="rect">
            <a:avLst/>
          </a:prstGeom>
          <a:noFill/>
        </p:spPr>
        <p:txBody>
          <a:bodyPr wrap="square">
            <a:spAutoFit/>
          </a:bodyPr>
          <a:lstStyle/>
          <a:p>
            <a:r>
              <a:rPr lang="en-US" b="1" u="sng" dirty="0"/>
              <a:t>Effect of National Holidays on Sales</a:t>
            </a:r>
          </a:p>
        </p:txBody>
      </p:sp>
      <p:sp>
        <p:nvSpPr>
          <p:cNvPr id="15" name="TextBox 14">
            <a:extLst>
              <a:ext uri="{FF2B5EF4-FFF2-40B4-BE49-F238E27FC236}">
                <a16:creationId xmlns:a16="http://schemas.microsoft.com/office/drawing/2014/main" id="{5EF0899B-87BB-420D-A42E-3A2E90BCFD69}"/>
              </a:ext>
            </a:extLst>
          </p:cNvPr>
          <p:cNvSpPr txBox="1"/>
          <p:nvPr/>
        </p:nvSpPr>
        <p:spPr>
          <a:xfrm>
            <a:off x="6894" y="1165078"/>
            <a:ext cx="8646775" cy="369332"/>
          </a:xfrm>
          <a:prstGeom prst="rect">
            <a:avLst/>
          </a:prstGeom>
          <a:noFill/>
        </p:spPr>
        <p:txBody>
          <a:bodyPr wrap="square">
            <a:spAutoFit/>
          </a:bodyPr>
          <a:lstStyle/>
          <a:p>
            <a:r>
              <a:rPr lang="en-US" b="1" dirty="0"/>
              <a:t> Category Wise Unit Sale during National Holidays Weeks </a:t>
            </a:r>
            <a:r>
              <a:rPr lang="en-US" sz="1800" b="1" i="0" dirty="0">
                <a:effectLst/>
              </a:rPr>
              <a:t>[</a:t>
            </a:r>
            <a:r>
              <a:rPr lang="en-US" sz="1800" b="1" dirty="0"/>
              <a:t>Sample : Category 7291]</a:t>
            </a:r>
            <a:endParaRPr lang="en-US" sz="1800" b="1" i="0" dirty="0">
              <a:effectLst/>
            </a:endParaRPr>
          </a:p>
        </p:txBody>
      </p:sp>
      <p:pic>
        <p:nvPicPr>
          <p:cNvPr id="7" name="Picture 6">
            <a:extLst>
              <a:ext uri="{FF2B5EF4-FFF2-40B4-BE49-F238E27FC236}">
                <a16:creationId xmlns:a16="http://schemas.microsoft.com/office/drawing/2014/main" id="{58909F90-C34C-4C7E-8FEC-4E7FDFB32240}"/>
              </a:ext>
            </a:extLst>
          </p:cNvPr>
          <p:cNvPicPr>
            <a:picLocks noChangeAspect="1"/>
          </p:cNvPicPr>
          <p:nvPr/>
        </p:nvPicPr>
        <p:blipFill>
          <a:blip r:embed="rId2"/>
          <a:stretch>
            <a:fillRect/>
          </a:stretch>
        </p:blipFill>
        <p:spPr>
          <a:xfrm>
            <a:off x="147224" y="1674444"/>
            <a:ext cx="5763808" cy="2089364"/>
          </a:xfrm>
          <a:prstGeom prst="rect">
            <a:avLst/>
          </a:prstGeom>
        </p:spPr>
      </p:pic>
      <p:pic>
        <p:nvPicPr>
          <p:cNvPr id="18" name="Picture 17">
            <a:extLst>
              <a:ext uri="{FF2B5EF4-FFF2-40B4-BE49-F238E27FC236}">
                <a16:creationId xmlns:a16="http://schemas.microsoft.com/office/drawing/2014/main" id="{513F867A-3BF2-4079-99D0-AFEA906A9A87}"/>
              </a:ext>
            </a:extLst>
          </p:cNvPr>
          <p:cNvPicPr>
            <a:picLocks noChangeAspect="1"/>
          </p:cNvPicPr>
          <p:nvPr/>
        </p:nvPicPr>
        <p:blipFill>
          <a:blip r:embed="rId3"/>
          <a:stretch>
            <a:fillRect/>
          </a:stretch>
        </p:blipFill>
        <p:spPr>
          <a:xfrm>
            <a:off x="6096000" y="1558913"/>
            <a:ext cx="5948775" cy="2204895"/>
          </a:xfrm>
          <a:prstGeom prst="rect">
            <a:avLst/>
          </a:prstGeom>
        </p:spPr>
      </p:pic>
      <p:sp>
        <p:nvSpPr>
          <p:cNvPr id="21" name="TextBox 20">
            <a:extLst>
              <a:ext uri="{FF2B5EF4-FFF2-40B4-BE49-F238E27FC236}">
                <a16:creationId xmlns:a16="http://schemas.microsoft.com/office/drawing/2014/main" id="{76EBD615-C672-4ED8-B2E1-A8466AEFFBE3}"/>
              </a:ext>
            </a:extLst>
          </p:cNvPr>
          <p:cNvSpPr txBox="1"/>
          <p:nvPr/>
        </p:nvSpPr>
        <p:spPr>
          <a:xfrm>
            <a:off x="6894" y="3722413"/>
            <a:ext cx="12185106" cy="3046988"/>
          </a:xfrm>
          <a:prstGeom prst="rect">
            <a:avLst/>
          </a:prstGeom>
          <a:noFill/>
        </p:spPr>
        <p:txBody>
          <a:bodyPr wrap="square">
            <a:spAutoFit/>
          </a:bodyPr>
          <a:lstStyle/>
          <a:p>
            <a:pPr marL="285750" indent="-285750">
              <a:buFont typeface="Arial" panose="020B0604020202020204" pitchFamily="34" charset="0"/>
              <a:buChar char="•"/>
            </a:pPr>
            <a:r>
              <a:rPr lang="en-US" sz="1600" dirty="0"/>
              <a:t>The Weekly Sales during Holiday Weeks is not very similar to sales during non holidays, the sales during holidays has gradations and tends to slightly go down as people might be travelling on vacation or could be eating at restaurants.</a:t>
            </a:r>
          </a:p>
          <a:p>
            <a:pPr marL="742950" lvl="1" indent="-285750">
              <a:buFont typeface="Arial" panose="020B0604020202020204" pitchFamily="34" charset="0"/>
              <a:buChar char="•"/>
            </a:pPr>
            <a:r>
              <a:rPr lang="en-US" sz="1600" dirty="0"/>
              <a:t>7291</a:t>
            </a:r>
          </a:p>
          <a:p>
            <a:pPr marL="1200150" lvl="2" indent="-285750">
              <a:buFont typeface="Arial" panose="020B0604020202020204" pitchFamily="34" charset="0"/>
              <a:buChar char="•"/>
            </a:pPr>
            <a:r>
              <a:rPr lang="en-US" sz="1600" dirty="0"/>
              <a:t>2016 - Slight decrease during holidays</a:t>
            </a:r>
          </a:p>
          <a:p>
            <a:pPr marL="1200150" lvl="2" indent="-285750">
              <a:buFont typeface="Arial" panose="020B0604020202020204" pitchFamily="34" charset="0"/>
              <a:buChar char="•"/>
            </a:pPr>
            <a:r>
              <a:rPr lang="en-US" sz="1600" dirty="0"/>
              <a:t>2017 - Sales was more or less similar to non holiday days with slight gradations</a:t>
            </a:r>
          </a:p>
          <a:p>
            <a:pPr marL="742950" lvl="1" indent="-285750">
              <a:buFont typeface="Arial" panose="020B0604020202020204" pitchFamily="34" charset="0"/>
              <a:buChar char="•"/>
            </a:pPr>
            <a:r>
              <a:rPr lang="en-US" sz="1600" dirty="0"/>
              <a:t>7289</a:t>
            </a:r>
          </a:p>
          <a:p>
            <a:pPr marL="1200150" lvl="2" indent="-285750">
              <a:buFont typeface="Arial" panose="020B0604020202020204" pitchFamily="34" charset="0"/>
              <a:buChar char="•"/>
            </a:pPr>
            <a:r>
              <a:rPr lang="en-US" sz="1600" dirty="0"/>
              <a:t>2016 - Sales was more or less similar to non holiday days with slight gradations</a:t>
            </a:r>
          </a:p>
          <a:p>
            <a:pPr marL="1200150" lvl="2" indent="-285750">
              <a:buFont typeface="Arial" panose="020B0604020202020204" pitchFamily="34" charset="0"/>
              <a:buChar char="•"/>
            </a:pPr>
            <a:r>
              <a:rPr lang="en-US" sz="1600" dirty="0"/>
              <a:t>2017 - Sales was more or less similar to non holiday days with slight gradations</a:t>
            </a:r>
          </a:p>
          <a:p>
            <a:pPr marL="742950" lvl="1" indent="-285750">
              <a:buFont typeface="Arial" panose="020B0604020202020204" pitchFamily="34" charset="0"/>
              <a:buChar char="•"/>
            </a:pPr>
            <a:r>
              <a:rPr lang="en-US" sz="1600" dirty="0"/>
              <a:t>7292</a:t>
            </a:r>
          </a:p>
          <a:p>
            <a:pPr marL="1200150" lvl="2" indent="-285750">
              <a:buFont typeface="Arial" panose="020B0604020202020204" pitchFamily="34" charset="0"/>
              <a:buChar char="•"/>
            </a:pPr>
            <a:r>
              <a:rPr lang="en-US" sz="1600" dirty="0"/>
              <a:t>2016 - Sales decreased during Holidays</a:t>
            </a:r>
          </a:p>
          <a:p>
            <a:pPr marL="1200150" lvl="2" indent="-285750">
              <a:buFont typeface="Arial" panose="020B0604020202020204" pitchFamily="34" charset="0"/>
              <a:buChar char="•"/>
            </a:pPr>
            <a:r>
              <a:rPr lang="en-US" sz="1600" dirty="0"/>
              <a:t>2017 - Sales decreased during Holidays</a:t>
            </a:r>
          </a:p>
          <a:p>
            <a:pPr marL="285750" indent="-285750">
              <a:buFont typeface="Arial" panose="020B0604020202020204" pitchFamily="34" charset="0"/>
              <a:buChar char="•"/>
            </a:pPr>
            <a:r>
              <a:rPr lang="en-US" sz="1600" dirty="0"/>
              <a:t> In Both the Years across all weeks irrespective of holiday or not the Sales of </a:t>
            </a:r>
            <a:r>
              <a:rPr lang="en-US" sz="1600" b="1" dirty="0"/>
              <a:t>category 7291 </a:t>
            </a:r>
            <a:r>
              <a:rPr lang="en-US" sz="1600" dirty="0"/>
              <a:t>was always been high amongst the 3 categories</a:t>
            </a:r>
          </a:p>
        </p:txBody>
      </p:sp>
      <p:pic>
        <p:nvPicPr>
          <p:cNvPr id="25" name="Picture 24">
            <a:extLst>
              <a:ext uri="{FF2B5EF4-FFF2-40B4-BE49-F238E27FC236}">
                <a16:creationId xmlns:a16="http://schemas.microsoft.com/office/drawing/2014/main" id="{AA190993-FFDA-446D-8775-F81BB00EDA5E}"/>
              </a:ext>
            </a:extLst>
          </p:cNvPr>
          <p:cNvPicPr>
            <a:picLocks noChangeAspect="1"/>
          </p:cNvPicPr>
          <p:nvPr/>
        </p:nvPicPr>
        <p:blipFill>
          <a:blip r:embed="rId4"/>
          <a:stretch>
            <a:fillRect/>
          </a:stretch>
        </p:blipFill>
        <p:spPr>
          <a:xfrm>
            <a:off x="8193108" y="4039679"/>
            <a:ext cx="3638550" cy="2412455"/>
          </a:xfrm>
          <a:prstGeom prst="rect">
            <a:avLst/>
          </a:prstGeom>
        </p:spPr>
      </p:pic>
      <p:sp>
        <p:nvSpPr>
          <p:cNvPr id="26" name="Slide Number Placeholder 25">
            <a:extLst>
              <a:ext uri="{FF2B5EF4-FFF2-40B4-BE49-F238E27FC236}">
                <a16:creationId xmlns:a16="http://schemas.microsoft.com/office/drawing/2014/main" id="{86915195-B45D-4880-BCB5-993F20B5632A}"/>
              </a:ext>
            </a:extLst>
          </p:cNvPr>
          <p:cNvSpPr>
            <a:spLocks noGrp="1"/>
          </p:cNvSpPr>
          <p:nvPr>
            <p:ph type="sldNum" sz="quarter" idx="12"/>
          </p:nvPr>
        </p:nvSpPr>
        <p:spPr/>
        <p:txBody>
          <a:bodyPr/>
          <a:lstStyle/>
          <a:p>
            <a:fld id="{2E610A93-B6CC-4879-A35B-AE51971AF93B}" type="slidenum">
              <a:rPr lang="en-US" smtClean="0"/>
              <a:t>9</a:t>
            </a:fld>
            <a:endParaRPr lang="en-US"/>
          </a:p>
        </p:txBody>
      </p:sp>
    </p:spTree>
    <p:extLst>
      <p:ext uri="{BB962C8B-B14F-4D97-AF65-F5344CB8AC3E}">
        <p14:creationId xmlns:p14="http://schemas.microsoft.com/office/powerpoint/2010/main" val="254329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3230</TotalTime>
  <Words>1969</Words>
  <Application>Microsoft Office PowerPoint</Application>
  <PresentationFormat>Widescreen</PresentationFormat>
  <Paragraphs>248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Table of Contents</vt:lpstr>
      <vt:lpstr>Business Case &amp; Assumptions</vt:lpstr>
      <vt:lpstr>Data Preparation &amp; Feature Engineering</vt:lpstr>
      <vt:lpstr>Exploratory Data Analysis</vt:lpstr>
      <vt:lpstr>Exploratory Data Analysis …</vt:lpstr>
      <vt:lpstr>Exploratory Data Analysis …</vt:lpstr>
      <vt:lpstr>Exploratory Data Analysis …</vt:lpstr>
      <vt:lpstr>Exploratory Data Analysis …</vt:lpstr>
      <vt:lpstr>Exploratory Data Analysis …</vt:lpstr>
      <vt:lpstr>Methods and Models</vt:lpstr>
      <vt:lpstr>Model Comparison and Evaluation</vt:lpstr>
      <vt:lpstr>Model Comparison and Evaluation …</vt:lpstr>
      <vt:lpstr>Model Selection</vt:lpstr>
      <vt:lpstr>Deployment Ideas</vt:lpstr>
      <vt:lpstr>Deployment Ideas…</vt:lpstr>
      <vt:lpstr>Deployment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 Interview Case2021</dc:title>
  <dc:creator>Madhusudhanan S</dc:creator>
  <cp:lastModifiedBy>Madhusudhanan S</cp:lastModifiedBy>
  <cp:revision>141</cp:revision>
  <dcterms:created xsi:type="dcterms:W3CDTF">2021-11-18T10:37:01Z</dcterms:created>
  <dcterms:modified xsi:type="dcterms:W3CDTF">2021-11-24T15:41:21Z</dcterms:modified>
</cp:coreProperties>
</file>