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 id="2147483690" r:id="rId3"/>
  </p:sldMasterIdLst>
  <p:sldIdLst>
    <p:sldId id="286" r:id="rId4"/>
    <p:sldId id="281" r:id="rId5"/>
    <p:sldId id="287" r:id="rId6"/>
    <p:sldId id="285" r:id="rId7"/>
    <p:sldId id="279" r:id="rId8"/>
    <p:sldId id="282" r:id="rId9"/>
    <p:sldId id="283" r:id="rId10"/>
    <p:sldId id="280" r:id="rId11"/>
    <p:sldId id="265" r:id="rId12"/>
  </p:sldIdLst>
  <p:sldSz cx="12192000" cy="6858000"/>
  <p:notesSz cx="6954838"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434" autoAdjust="0"/>
  </p:normalViewPr>
  <p:slideViewPr>
    <p:cSldViewPr snapToGrid="0">
      <p:cViewPr varScale="1">
        <p:scale>
          <a:sx n="70" d="100"/>
          <a:sy n="70" d="100"/>
        </p:scale>
        <p:origin x="738"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3FBEDD-7D03-4746-ACE4-E1A88694CFD7}" type="doc">
      <dgm:prSet loTypeId="urn:microsoft.com/office/officeart/2009/3/layout/StepUpProcess" loCatId="process" qsTypeId="urn:microsoft.com/office/officeart/2005/8/quickstyle/simple1" qsCatId="simple" csTypeId="urn:microsoft.com/office/officeart/2005/8/colors/colorful5" csCatId="colorful" phldr="1"/>
      <dgm:spPr/>
      <dgm:t>
        <a:bodyPr/>
        <a:lstStyle/>
        <a:p>
          <a:endParaRPr lang="en-IN"/>
        </a:p>
      </dgm:t>
    </dgm:pt>
    <dgm:pt modelId="{7C947565-DC66-4E57-9AF1-856DA3F96F9E}">
      <dgm:prSet phldrT="[Text]" custT="1"/>
      <dgm:spPr/>
      <dgm:t>
        <a:bodyPr/>
        <a:lstStyle/>
        <a:p>
          <a:r>
            <a:rPr lang="en-US" sz="2400" u="none" dirty="0" smtClean="0"/>
            <a:t>DCF Valuation</a:t>
          </a:r>
          <a:endParaRPr lang="en-IN" sz="2400" u="none" dirty="0"/>
        </a:p>
      </dgm:t>
    </dgm:pt>
    <dgm:pt modelId="{D8CB37AC-B4B8-4469-A1C5-31E453149048}" type="parTrans" cxnId="{4019FD89-F5B0-4F17-8104-EC30CB8264F6}">
      <dgm:prSet/>
      <dgm:spPr/>
      <dgm:t>
        <a:bodyPr/>
        <a:lstStyle/>
        <a:p>
          <a:endParaRPr lang="en-IN"/>
        </a:p>
      </dgm:t>
    </dgm:pt>
    <dgm:pt modelId="{ACA4A4B1-F543-4051-9D6F-BD6317726781}" type="sibTrans" cxnId="{4019FD89-F5B0-4F17-8104-EC30CB8264F6}">
      <dgm:prSet/>
      <dgm:spPr/>
      <dgm:t>
        <a:bodyPr/>
        <a:lstStyle/>
        <a:p>
          <a:endParaRPr lang="en-IN"/>
        </a:p>
      </dgm:t>
    </dgm:pt>
    <dgm:pt modelId="{2EBA10E4-A30F-4927-9FC5-18F473DF3904}">
      <dgm:prSet phldrT="[Text]" custT="1"/>
      <dgm:spPr/>
      <dgm:t>
        <a:bodyPr/>
        <a:lstStyle/>
        <a:p>
          <a:r>
            <a:rPr lang="en-US" sz="2400" dirty="0" smtClean="0"/>
            <a:t>Average</a:t>
          </a:r>
          <a:endParaRPr lang="en-IN" sz="2400" dirty="0"/>
        </a:p>
      </dgm:t>
    </dgm:pt>
    <dgm:pt modelId="{F626D591-00CB-47FE-BEEF-8EAC1F137EF7}" type="parTrans" cxnId="{AEB26078-86D3-4328-914B-9AAD664285E5}">
      <dgm:prSet/>
      <dgm:spPr/>
      <dgm:t>
        <a:bodyPr/>
        <a:lstStyle/>
        <a:p>
          <a:endParaRPr lang="en-IN"/>
        </a:p>
      </dgm:t>
    </dgm:pt>
    <dgm:pt modelId="{8025EA70-EFBE-447D-9050-C2F3A37157EA}" type="sibTrans" cxnId="{AEB26078-86D3-4328-914B-9AAD664285E5}">
      <dgm:prSet/>
      <dgm:spPr/>
      <dgm:t>
        <a:bodyPr/>
        <a:lstStyle/>
        <a:p>
          <a:endParaRPr lang="en-IN"/>
        </a:p>
      </dgm:t>
    </dgm:pt>
    <dgm:pt modelId="{A6567E49-B8D6-4A0E-8DD7-71722F2A408D}">
      <dgm:prSet phldrT="[Text]" custT="1"/>
      <dgm:spPr/>
      <dgm:t>
        <a:bodyPr/>
        <a:lstStyle/>
        <a:p>
          <a:r>
            <a:rPr lang="en-US" sz="2400" dirty="0" smtClean="0"/>
            <a:t>EXIT Multiple Method</a:t>
          </a:r>
          <a:endParaRPr lang="en-IN" sz="2400" dirty="0"/>
        </a:p>
      </dgm:t>
    </dgm:pt>
    <dgm:pt modelId="{1721AD2D-7D8A-457B-8398-472A25460E3D}" type="parTrans" cxnId="{F4CB3515-5ABA-4CED-A9CE-00311FC8A9A7}">
      <dgm:prSet/>
      <dgm:spPr/>
      <dgm:t>
        <a:bodyPr/>
        <a:lstStyle/>
        <a:p>
          <a:endParaRPr lang="en-IN"/>
        </a:p>
      </dgm:t>
    </dgm:pt>
    <dgm:pt modelId="{4E52164B-7838-4E4E-9ED0-5028E5346F34}" type="sibTrans" cxnId="{F4CB3515-5ABA-4CED-A9CE-00311FC8A9A7}">
      <dgm:prSet/>
      <dgm:spPr/>
      <dgm:t>
        <a:bodyPr/>
        <a:lstStyle/>
        <a:p>
          <a:endParaRPr lang="en-IN"/>
        </a:p>
      </dgm:t>
    </dgm:pt>
    <dgm:pt modelId="{CFCF9B31-79AB-497B-B18B-317AEAA654EE}">
      <dgm:prSet phldrT="[Text]"/>
      <dgm:spPr/>
      <dgm:t>
        <a:bodyPr/>
        <a:lstStyle/>
        <a:p>
          <a:r>
            <a:rPr lang="en-US" sz="2700" u="sng" dirty="0" err="1" smtClean="0"/>
            <a:t>Rs</a:t>
          </a:r>
          <a:r>
            <a:rPr lang="en-US" sz="2700" u="sng" dirty="0" smtClean="0"/>
            <a:t>. 3,57,54,952</a:t>
          </a:r>
          <a:endParaRPr lang="en-IN" sz="2700" u="sng" dirty="0"/>
        </a:p>
      </dgm:t>
    </dgm:pt>
    <dgm:pt modelId="{1E0A54B7-B2C8-499C-B07D-CF5830D747AA}" type="parTrans" cxnId="{7E797898-3C35-41C1-AE44-F82B6100CBC9}">
      <dgm:prSet/>
      <dgm:spPr/>
      <dgm:t>
        <a:bodyPr/>
        <a:lstStyle/>
        <a:p>
          <a:endParaRPr lang="en-IN"/>
        </a:p>
      </dgm:t>
    </dgm:pt>
    <dgm:pt modelId="{EFB06CDE-778C-4CB1-8977-043037384A1A}" type="sibTrans" cxnId="{7E797898-3C35-41C1-AE44-F82B6100CBC9}">
      <dgm:prSet/>
      <dgm:spPr/>
      <dgm:t>
        <a:bodyPr/>
        <a:lstStyle/>
        <a:p>
          <a:endParaRPr lang="en-IN"/>
        </a:p>
      </dgm:t>
    </dgm:pt>
    <dgm:pt modelId="{783DAC29-7ACD-41A9-A844-5AC5AA05D3A6}">
      <dgm:prSet phldrT="[Text]"/>
      <dgm:spPr/>
      <dgm:t>
        <a:bodyPr/>
        <a:lstStyle/>
        <a:p>
          <a:endParaRPr lang="en-IN" sz="2700" dirty="0"/>
        </a:p>
      </dgm:t>
    </dgm:pt>
    <dgm:pt modelId="{9CDFABAA-6A89-4907-BCA6-AA65B06468C1}" type="parTrans" cxnId="{33D46281-7E6C-445F-A22C-721722F83EC9}">
      <dgm:prSet/>
      <dgm:spPr/>
      <dgm:t>
        <a:bodyPr/>
        <a:lstStyle/>
        <a:p>
          <a:endParaRPr lang="en-IN"/>
        </a:p>
      </dgm:t>
    </dgm:pt>
    <dgm:pt modelId="{0AE6EF8C-1E48-404C-8B08-C12574167669}" type="sibTrans" cxnId="{33D46281-7E6C-445F-A22C-721722F83EC9}">
      <dgm:prSet/>
      <dgm:spPr/>
      <dgm:t>
        <a:bodyPr/>
        <a:lstStyle/>
        <a:p>
          <a:endParaRPr lang="en-IN"/>
        </a:p>
      </dgm:t>
    </dgm:pt>
    <dgm:pt modelId="{296DF7EC-6DDC-4602-8159-395EE6B099B0}">
      <dgm:prSet phldrT="[Text]"/>
      <dgm:spPr/>
      <dgm:t>
        <a:bodyPr/>
        <a:lstStyle/>
        <a:p>
          <a:endParaRPr lang="en-IN" sz="2700" dirty="0"/>
        </a:p>
      </dgm:t>
    </dgm:pt>
    <dgm:pt modelId="{0BF5826F-4402-4300-BEF8-CCC3F1D58E9B}" type="parTrans" cxnId="{55B46202-F355-4330-9841-4D184F19C7F8}">
      <dgm:prSet/>
      <dgm:spPr/>
      <dgm:t>
        <a:bodyPr/>
        <a:lstStyle/>
        <a:p>
          <a:endParaRPr lang="en-IN"/>
        </a:p>
      </dgm:t>
    </dgm:pt>
    <dgm:pt modelId="{C9829804-B222-4359-8A3B-651CE6C85683}" type="sibTrans" cxnId="{55B46202-F355-4330-9841-4D184F19C7F8}">
      <dgm:prSet/>
      <dgm:spPr/>
      <dgm:t>
        <a:bodyPr/>
        <a:lstStyle/>
        <a:p>
          <a:endParaRPr lang="en-IN"/>
        </a:p>
      </dgm:t>
    </dgm:pt>
    <dgm:pt modelId="{A9719AC7-2A2A-4E2D-A6EC-53215D108BE2}">
      <dgm:prSet phldrT="[Text]"/>
      <dgm:spPr/>
      <dgm:t>
        <a:bodyPr/>
        <a:lstStyle/>
        <a:p>
          <a:endParaRPr lang="en-IN" sz="2700" u="sng" dirty="0"/>
        </a:p>
      </dgm:t>
    </dgm:pt>
    <dgm:pt modelId="{052DFA1A-FB2A-435E-A28B-9FA80F8A12EF}" type="parTrans" cxnId="{79FF3AC1-BDD6-4B22-BB40-6D61F82E7F71}">
      <dgm:prSet/>
      <dgm:spPr/>
      <dgm:t>
        <a:bodyPr/>
        <a:lstStyle/>
        <a:p>
          <a:endParaRPr lang="en-IN"/>
        </a:p>
      </dgm:t>
    </dgm:pt>
    <dgm:pt modelId="{BDF13F12-5AC0-4C89-9A10-DAEC8AEE0A74}" type="sibTrans" cxnId="{79FF3AC1-BDD6-4B22-BB40-6D61F82E7F71}">
      <dgm:prSet/>
      <dgm:spPr/>
      <dgm:t>
        <a:bodyPr/>
        <a:lstStyle/>
        <a:p>
          <a:endParaRPr lang="en-IN"/>
        </a:p>
      </dgm:t>
    </dgm:pt>
    <dgm:pt modelId="{C722F3D3-7499-473F-BD71-80724A053407}">
      <dgm:prSet phldrT="[Text]"/>
      <dgm:spPr/>
      <dgm:t>
        <a:bodyPr/>
        <a:lstStyle/>
        <a:p>
          <a:r>
            <a:rPr lang="en-US" sz="2700" u="sng" dirty="0" err="1" smtClean="0"/>
            <a:t>Rs</a:t>
          </a:r>
          <a:r>
            <a:rPr lang="en-US" sz="2700" u="sng" dirty="0" smtClean="0"/>
            <a:t>. 3,22,94,590</a:t>
          </a:r>
          <a:endParaRPr lang="en-IN" sz="2700" u="sng" dirty="0"/>
        </a:p>
      </dgm:t>
    </dgm:pt>
    <dgm:pt modelId="{BB94FA70-142F-4553-B2DA-65F3498AD98F}" type="parTrans" cxnId="{6F8C3D9A-F99D-408A-AAE8-A29949C18A3A}">
      <dgm:prSet/>
      <dgm:spPr/>
      <dgm:t>
        <a:bodyPr/>
        <a:lstStyle/>
        <a:p>
          <a:endParaRPr lang="en-IN"/>
        </a:p>
      </dgm:t>
    </dgm:pt>
    <dgm:pt modelId="{DE2850FB-A8D1-4090-8E68-81EBC9B27D1D}" type="sibTrans" cxnId="{6F8C3D9A-F99D-408A-AAE8-A29949C18A3A}">
      <dgm:prSet/>
      <dgm:spPr/>
      <dgm:t>
        <a:bodyPr/>
        <a:lstStyle/>
        <a:p>
          <a:endParaRPr lang="en-IN"/>
        </a:p>
      </dgm:t>
    </dgm:pt>
    <dgm:pt modelId="{2373E7EF-F3EE-4650-B491-0BB6AB51EADD}">
      <dgm:prSet phldrT="[Text]"/>
      <dgm:spPr/>
      <dgm:t>
        <a:bodyPr/>
        <a:lstStyle/>
        <a:p>
          <a:r>
            <a:rPr lang="en-US" sz="2700" u="sng" dirty="0" err="1" smtClean="0"/>
            <a:t>Rs</a:t>
          </a:r>
          <a:r>
            <a:rPr lang="en-US" sz="2700" u="sng" dirty="0" smtClean="0"/>
            <a:t>. 3,92,15,314</a:t>
          </a:r>
          <a:endParaRPr lang="en-IN" sz="2700" u="sng" dirty="0"/>
        </a:p>
      </dgm:t>
    </dgm:pt>
    <dgm:pt modelId="{1E8CB6A7-6A3E-4A2F-9B58-4C3820C741AD}" type="sibTrans" cxnId="{F9A13029-4B12-4705-A1B3-87FE22BA6108}">
      <dgm:prSet/>
      <dgm:spPr/>
      <dgm:t>
        <a:bodyPr/>
        <a:lstStyle/>
        <a:p>
          <a:endParaRPr lang="en-IN"/>
        </a:p>
      </dgm:t>
    </dgm:pt>
    <dgm:pt modelId="{12B4D559-F7FB-4B2F-A1A8-D8DDCFB66E6D}" type="parTrans" cxnId="{F9A13029-4B12-4705-A1B3-87FE22BA6108}">
      <dgm:prSet/>
      <dgm:spPr/>
      <dgm:t>
        <a:bodyPr/>
        <a:lstStyle/>
        <a:p>
          <a:endParaRPr lang="en-IN"/>
        </a:p>
      </dgm:t>
    </dgm:pt>
    <dgm:pt modelId="{2F667A21-052D-4174-984F-9E32BA5086DE}" type="pres">
      <dgm:prSet presAssocID="{833FBEDD-7D03-4746-ACE4-E1A88694CFD7}" presName="rootnode" presStyleCnt="0">
        <dgm:presLayoutVars>
          <dgm:chMax/>
          <dgm:chPref/>
          <dgm:dir/>
          <dgm:animLvl val="lvl"/>
        </dgm:presLayoutVars>
      </dgm:prSet>
      <dgm:spPr/>
      <dgm:t>
        <a:bodyPr/>
        <a:lstStyle/>
        <a:p>
          <a:endParaRPr lang="en-IN"/>
        </a:p>
      </dgm:t>
    </dgm:pt>
    <dgm:pt modelId="{3102A18D-3A5B-49E2-BF3A-C888B8E8EF69}" type="pres">
      <dgm:prSet presAssocID="{7C947565-DC66-4E57-9AF1-856DA3F96F9E}" presName="composite" presStyleCnt="0"/>
      <dgm:spPr/>
      <dgm:t>
        <a:bodyPr/>
        <a:lstStyle/>
        <a:p>
          <a:endParaRPr lang="en-IN"/>
        </a:p>
      </dgm:t>
    </dgm:pt>
    <dgm:pt modelId="{C654A3BF-DD43-471F-B2AC-D8496EEC03E0}" type="pres">
      <dgm:prSet presAssocID="{7C947565-DC66-4E57-9AF1-856DA3F96F9E}" presName="LShape" presStyleLbl="alignNode1" presStyleIdx="0" presStyleCnt="5" custLinFactNeighborX="371" custLinFactNeighborY="41388"/>
      <dgm:spPr/>
      <dgm:t>
        <a:bodyPr/>
        <a:lstStyle/>
        <a:p>
          <a:endParaRPr lang="en-IN"/>
        </a:p>
      </dgm:t>
    </dgm:pt>
    <dgm:pt modelId="{9F289310-EBE8-45E5-82C0-4E41877669C2}" type="pres">
      <dgm:prSet presAssocID="{7C947565-DC66-4E57-9AF1-856DA3F96F9E}" presName="ParentText" presStyleLbl="revTx" presStyleIdx="0" presStyleCnt="3" custScaleX="98356" custScaleY="66647" custLinFactNeighborX="-221" custLinFactNeighborY="31970">
        <dgm:presLayoutVars>
          <dgm:chMax val="0"/>
          <dgm:chPref val="0"/>
          <dgm:bulletEnabled val="1"/>
        </dgm:presLayoutVars>
      </dgm:prSet>
      <dgm:spPr/>
      <dgm:t>
        <a:bodyPr/>
        <a:lstStyle/>
        <a:p>
          <a:endParaRPr lang="en-IN"/>
        </a:p>
      </dgm:t>
    </dgm:pt>
    <dgm:pt modelId="{54CD0BF1-CEB8-46F0-ABE8-8088FCF58D1F}" type="pres">
      <dgm:prSet presAssocID="{7C947565-DC66-4E57-9AF1-856DA3F96F9E}" presName="Triangle" presStyleLbl="alignNode1" presStyleIdx="1" presStyleCnt="5" custLinFactY="46018" custLinFactNeighborX="2180" custLinFactNeighborY="100000"/>
      <dgm:spPr/>
      <dgm:t>
        <a:bodyPr/>
        <a:lstStyle/>
        <a:p>
          <a:endParaRPr lang="en-IN"/>
        </a:p>
      </dgm:t>
    </dgm:pt>
    <dgm:pt modelId="{39E79624-B78A-49FF-8FF7-6B0BF445D72E}" type="pres">
      <dgm:prSet presAssocID="{ACA4A4B1-F543-4051-9D6F-BD6317726781}" presName="sibTrans" presStyleCnt="0"/>
      <dgm:spPr/>
      <dgm:t>
        <a:bodyPr/>
        <a:lstStyle/>
        <a:p>
          <a:endParaRPr lang="en-IN"/>
        </a:p>
      </dgm:t>
    </dgm:pt>
    <dgm:pt modelId="{9BB3933E-9AD3-43A8-A755-275CF73398D2}" type="pres">
      <dgm:prSet presAssocID="{ACA4A4B1-F543-4051-9D6F-BD6317726781}" presName="space" presStyleCnt="0"/>
      <dgm:spPr/>
      <dgm:t>
        <a:bodyPr/>
        <a:lstStyle/>
        <a:p>
          <a:endParaRPr lang="en-IN"/>
        </a:p>
      </dgm:t>
    </dgm:pt>
    <dgm:pt modelId="{D2C7109C-1695-4F3F-8DF6-243CEDCE1E10}" type="pres">
      <dgm:prSet presAssocID="{2EBA10E4-A30F-4927-9FC5-18F473DF3904}" presName="composite" presStyleCnt="0"/>
      <dgm:spPr/>
      <dgm:t>
        <a:bodyPr/>
        <a:lstStyle/>
        <a:p>
          <a:endParaRPr lang="en-IN"/>
        </a:p>
      </dgm:t>
    </dgm:pt>
    <dgm:pt modelId="{D3E22996-3585-4CC9-BA76-4563E190D01F}" type="pres">
      <dgm:prSet presAssocID="{2EBA10E4-A30F-4927-9FC5-18F473DF3904}" presName="LShape" presStyleLbl="alignNode1" presStyleIdx="2" presStyleCnt="5" custLinFactNeighborX="371" custLinFactNeighborY="41388"/>
      <dgm:spPr/>
      <dgm:t>
        <a:bodyPr/>
        <a:lstStyle/>
        <a:p>
          <a:endParaRPr lang="en-IN"/>
        </a:p>
      </dgm:t>
    </dgm:pt>
    <dgm:pt modelId="{899A4070-313C-42E8-A936-BC1EF8E34B4E}" type="pres">
      <dgm:prSet presAssocID="{2EBA10E4-A30F-4927-9FC5-18F473DF3904}" presName="ParentText" presStyleLbl="revTx" presStyleIdx="1" presStyleCnt="3" custLinFactNeighborX="2456" custLinFactNeighborY="35503">
        <dgm:presLayoutVars>
          <dgm:chMax val="0"/>
          <dgm:chPref val="0"/>
          <dgm:bulletEnabled val="1"/>
        </dgm:presLayoutVars>
      </dgm:prSet>
      <dgm:spPr/>
      <dgm:t>
        <a:bodyPr/>
        <a:lstStyle/>
        <a:p>
          <a:endParaRPr lang="en-IN"/>
        </a:p>
      </dgm:t>
    </dgm:pt>
    <dgm:pt modelId="{77D17F3B-9118-4C29-BCE1-C48F79E4298A}" type="pres">
      <dgm:prSet presAssocID="{2EBA10E4-A30F-4927-9FC5-18F473DF3904}" presName="Triangle" presStyleLbl="alignNode1" presStyleIdx="3" presStyleCnt="5" custLinFactY="46018" custLinFactNeighborX="2180" custLinFactNeighborY="100000"/>
      <dgm:spPr/>
      <dgm:t>
        <a:bodyPr/>
        <a:lstStyle/>
        <a:p>
          <a:endParaRPr lang="en-IN"/>
        </a:p>
      </dgm:t>
    </dgm:pt>
    <dgm:pt modelId="{DE3B2102-7D75-4D85-95D5-D85B57792586}" type="pres">
      <dgm:prSet presAssocID="{8025EA70-EFBE-447D-9050-C2F3A37157EA}" presName="sibTrans" presStyleCnt="0"/>
      <dgm:spPr/>
      <dgm:t>
        <a:bodyPr/>
        <a:lstStyle/>
        <a:p>
          <a:endParaRPr lang="en-IN"/>
        </a:p>
      </dgm:t>
    </dgm:pt>
    <dgm:pt modelId="{75741790-DD2F-495A-92C6-9D456F979B4E}" type="pres">
      <dgm:prSet presAssocID="{8025EA70-EFBE-447D-9050-C2F3A37157EA}" presName="space" presStyleCnt="0"/>
      <dgm:spPr/>
      <dgm:t>
        <a:bodyPr/>
        <a:lstStyle/>
        <a:p>
          <a:endParaRPr lang="en-IN"/>
        </a:p>
      </dgm:t>
    </dgm:pt>
    <dgm:pt modelId="{EBA602CD-1917-42B2-84F7-02E3D9ED2B04}" type="pres">
      <dgm:prSet presAssocID="{A6567E49-B8D6-4A0E-8DD7-71722F2A408D}" presName="composite" presStyleCnt="0"/>
      <dgm:spPr/>
      <dgm:t>
        <a:bodyPr/>
        <a:lstStyle/>
        <a:p>
          <a:endParaRPr lang="en-IN"/>
        </a:p>
      </dgm:t>
    </dgm:pt>
    <dgm:pt modelId="{885E2529-083A-4B0A-9663-6D0200B6F1E4}" type="pres">
      <dgm:prSet presAssocID="{A6567E49-B8D6-4A0E-8DD7-71722F2A408D}" presName="LShape" presStyleLbl="alignNode1" presStyleIdx="4" presStyleCnt="5" custLinFactNeighborX="371" custLinFactNeighborY="41388"/>
      <dgm:spPr/>
      <dgm:t>
        <a:bodyPr/>
        <a:lstStyle/>
        <a:p>
          <a:endParaRPr lang="en-IN"/>
        </a:p>
      </dgm:t>
    </dgm:pt>
    <dgm:pt modelId="{2B280441-90A7-45A8-95E8-5E1D4EB8E87D}" type="pres">
      <dgm:prSet presAssocID="{A6567E49-B8D6-4A0E-8DD7-71722F2A408D}" presName="ParentText" presStyleLbl="revTx" presStyleIdx="2" presStyleCnt="3" custLinFactNeighborX="137" custLinFactNeighborY="32378">
        <dgm:presLayoutVars>
          <dgm:chMax val="0"/>
          <dgm:chPref val="0"/>
          <dgm:bulletEnabled val="1"/>
        </dgm:presLayoutVars>
      </dgm:prSet>
      <dgm:spPr/>
      <dgm:t>
        <a:bodyPr/>
        <a:lstStyle/>
        <a:p>
          <a:endParaRPr lang="en-IN"/>
        </a:p>
      </dgm:t>
    </dgm:pt>
  </dgm:ptLst>
  <dgm:cxnLst>
    <dgm:cxn modelId="{F7222414-58D5-4E2C-9C8D-E88BB4459EBD}" type="presOf" srcId="{CFCF9B31-79AB-497B-B18B-317AEAA654EE}" destId="{899A4070-313C-42E8-A936-BC1EF8E34B4E}" srcOrd="0" destOrd="2" presId="urn:microsoft.com/office/officeart/2009/3/layout/StepUpProcess"/>
    <dgm:cxn modelId="{79FF3AC1-BDD6-4B22-BB40-6D61F82E7F71}" srcId="{A6567E49-B8D6-4A0E-8DD7-71722F2A408D}" destId="{A9719AC7-2A2A-4E2D-A6EC-53215D108BE2}" srcOrd="0" destOrd="0" parTransId="{052DFA1A-FB2A-435E-A28B-9FA80F8A12EF}" sibTransId="{BDF13F12-5AC0-4C89-9A10-DAEC8AEE0A74}"/>
    <dgm:cxn modelId="{6F8C3D9A-F99D-408A-AAE8-A29949C18A3A}" srcId="{A6567E49-B8D6-4A0E-8DD7-71722F2A408D}" destId="{C722F3D3-7499-473F-BD71-80724A053407}" srcOrd="1" destOrd="0" parTransId="{BB94FA70-142F-4553-B2DA-65F3498AD98F}" sibTransId="{DE2850FB-A8D1-4090-8E68-81EBC9B27D1D}"/>
    <dgm:cxn modelId="{4312BDF7-8B96-4FC2-B475-7874C0403A76}" type="presOf" srcId="{296DF7EC-6DDC-4602-8159-395EE6B099B0}" destId="{899A4070-313C-42E8-A936-BC1EF8E34B4E}" srcOrd="0" destOrd="1" presId="urn:microsoft.com/office/officeart/2009/3/layout/StepUpProcess"/>
    <dgm:cxn modelId="{BF50DE9D-96EF-48D7-BDF0-3B2662EE9B30}" type="presOf" srcId="{A6567E49-B8D6-4A0E-8DD7-71722F2A408D}" destId="{2B280441-90A7-45A8-95E8-5E1D4EB8E87D}" srcOrd="0" destOrd="0" presId="urn:microsoft.com/office/officeart/2009/3/layout/StepUpProcess"/>
    <dgm:cxn modelId="{C3300538-32FD-44F9-A932-7F2EADFBC021}" type="presOf" srcId="{2373E7EF-F3EE-4650-B491-0BB6AB51EADD}" destId="{9F289310-EBE8-45E5-82C0-4E41877669C2}" srcOrd="0" destOrd="2" presId="urn:microsoft.com/office/officeart/2009/3/layout/StepUpProcess"/>
    <dgm:cxn modelId="{ECF2A713-A29F-4BD9-8433-9DF7C75B39BA}" type="presOf" srcId="{783DAC29-7ACD-41A9-A844-5AC5AA05D3A6}" destId="{9F289310-EBE8-45E5-82C0-4E41877669C2}" srcOrd="0" destOrd="1" presId="urn:microsoft.com/office/officeart/2009/3/layout/StepUpProcess"/>
    <dgm:cxn modelId="{95BD2E6E-DE1F-4A22-BEF0-2FA8472710B1}" type="presOf" srcId="{A9719AC7-2A2A-4E2D-A6EC-53215D108BE2}" destId="{2B280441-90A7-45A8-95E8-5E1D4EB8E87D}" srcOrd="0" destOrd="1" presId="urn:microsoft.com/office/officeart/2009/3/layout/StepUpProcess"/>
    <dgm:cxn modelId="{FA2288AE-C371-4005-BCD3-B569451707AC}" type="presOf" srcId="{2EBA10E4-A30F-4927-9FC5-18F473DF3904}" destId="{899A4070-313C-42E8-A936-BC1EF8E34B4E}" srcOrd="0" destOrd="0" presId="urn:microsoft.com/office/officeart/2009/3/layout/StepUpProcess"/>
    <dgm:cxn modelId="{F9A13029-4B12-4705-A1B3-87FE22BA6108}" srcId="{7C947565-DC66-4E57-9AF1-856DA3F96F9E}" destId="{2373E7EF-F3EE-4650-B491-0BB6AB51EADD}" srcOrd="1" destOrd="0" parTransId="{12B4D559-F7FB-4B2F-A1A8-D8DDCFB66E6D}" sibTransId="{1E8CB6A7-6A3E-4A2F-9B58-4C3820C741AD}"/>
    <dgm:cxn modelId="{55B46202-F355-4330-9841-4D184F19C7F8}" srcId="{2EBA10E4-A30F-4927-9FC5-18F473DF3904}" destId="{296DF7EC-6DDC-4602-8159-395EE6B099B0}" srcOrd="0" destOrd="0" parTransId="{0BF5826F-4402-4300-BEF8-CCC3F1D58E9B}" sibTransId="{C9829804-B222-4359-8A3B-651CE6C85683}"/>
    <dgm:cxn modelId="{5F6A7B55-0CE5-4F5C-8F46-65D04D0B92BB}" type="presOf" srcId="{7C947565-DC66-4E57-9AF1-856DA3F96F9E}" destId="{9F289310-EBE8-45E5-82C0-4E41877669C2}" srcOrd="0" destOrd="0" presId="urn:microsoft.com/office/officeart/2009/3/layout/StepUpProcess"/>
    <dgm:cxn modelId="{14402529-BC3D-4FCB-94DE-327484126C93}" type="presOf" srcId="{C722F3D3-7499-473F-BD71-80724A053407}" destId="{2B280441-90A7-45A8-95E8-5E1D4EB8E87D}" srcOrd="0" destOrd="2" presId="urn:microsoft.com/office/officeart/2009/3/layout/StepUpProcess"/>
    <dgm:cxn modelId="{AEB26078-86D3-4328-914B-9AAD664285E5}" srcId="{833FBEDD-7D03-4746-ACE4-E1A88694CFD7}" destId="{2EBA10E4-A30F-4927-9FC5-18F473DF3904}" srcOrd="1" destOrd="0" parTransId="{F626D591-00CB-47FE-BEEF-8EAC1F137EF7}" sibTransId="{8025EA70-EFBE-447D-9050-C2F3A37157EA}"/>
    <dgm:cxn modelId="{F4CB3515-5ABA-4CED-A9CE-00311FC8A9A7}" srcId="{833FBEDD-7D03-4746-ACE4-E1A88694CFD7}" destId="{A6567E49-B8D6-4A0E-8DD7-71722F2A408D}" srcOrd="2" destOrd="0" parTransId="{1721AD2D-7D8A-457B-8398-472A25460E3D}" sibTransId="{4E52164B-7838-4E4E-9ED0-5028E5346F34}"/>
    <dgm:cxn modelId="{33D46281-7E6C-445F-A22C-721722F83EC9}" srcId="{7C947565-DC66-4E57-9AF1-856DA3F96F9E}" destId="{783DAC29-7ACD-41A9-A844-5AC5AA05D3A6}" srcOrd="0" destOrd="0" parTransId="{9CDFABAA-6A89-4907-BCA6-AA65B06468C1}" sibTransId="{0AE6EF8C-1E48-404C-8B08-C12574167669}"/>
    <dgm:cxn modelId="{7E797898-3C35-41C1-AE44-F82B6100CBC9}" srcId="{2EBA10E4-A30F-4927-9FC5-18F473DF3904}" destId="{CFCF9B31-79AB-497B-B18B-317AEAA654EE}" srcOrd="1" destOrd="0" parTransId="{1E0A54B7-B2C8-499C-B07D-CF5830D747AA}" sibTransId="{EFB06CDE-778C-4CB1-8977-043037384A1A}"/>
    <dgm:cxn modelId="{9DEB4DF5-9732-40C0-9E97-706F10ABB42A}" type="presOf" srcId="{833FBEDD-7D03-4746-ACE4-E1A88694CFD7}" destId="{2F667A21-052D-4174-984F-9E32BA5086DE}" srcOrd="0" destOrd="0" presId="urn:microsoft.com/office/officeart/2009/3/layout/StepUpProcess"/>
    <dgm:cxn modelId="{4019FD89-F5B0-4F17-8104-EC30CB8264F6}" srcId="{833FBEDD-7D03-4746-ACE4-E1A88694CFD7}" destId="{7C947565-DC66-4E57-9AF1-856DA3F96F9E}" srcOrd="0" destOrd="0" parTransId="{D8CB37AC-B4B8-4469-A1C5-31E453149048}" sibTransId="{ACA4A4B1-F543-4051-9D6F-BD6317726781}"/>
    <dgm:cxn modelId="{55AE6812-1185-437B-896D-FDE2DA52374D}" type="presParOf" srcId="{2F667A21-052D-4174-984F-9E32BA5086DE}" destId="{3102A18D-3A5B-49E2-BF3A-C888B8E8EF69}" srcOrd="0" destOrd="0" presId="urn:microsoft.com/office/officeart/2009/3/layout/StepUpProcess"/>
    <dgm:cxn modelId="{B0344D84-D100-4A0B-8EA1-5FA3586A3114}" type="presParOf" srcId="{3102A18D-3A5B-49E2-BF3A-C888B8E8EF69}" destId="{C654A3BF-DD43-471F-B2AC-D8496EEC03E0}" srcOrd="0" destOrd="0" presId="urn:microsoft.com/office/officeart/2009/3/layout/StepUpProcess"/>
    <dgm:cxn modelId="{453EC721-5D50-4153-9E14-951BC15B6E47}" type="presParOf" srcId="{3102A18D-3A5B-49E2-BF3A-C888B8E8EF69}" destId="{9F289310-EBE8-45E5-82C0-4E41877669C2}" srcOrd="1" destOrd="0" presId="urn:microsoft.com/office/officeart/2009/3/layout/StepUpProcess"/>
    <dgm:cxn modelId="{E2FCE900-1BB2-422D-BC43-15A33105EE68}" type="presParOf" srcId="{3102A18D-3A5B-49E2-BF3A-C888B8E8EF69}" destId="{54CD0BF1-CEB8-46F0-ABE8-8088FCF58D1F}" srcOrd="2" destOrd="0" presId="urn:microsoft.com/office/officeart/2009/3/layout/StepUpProcess"/>
    <dgm:cxn modelId="{64EFCD9D-F083-4015-8660-2CD962AF09C1}" type="presParOf" srcId="{2F667A21-052D-4174-984F-9E32BA5086DE}" destId="{39E79624-B78A-49FF-8FF7-6B0BF445D72E}" srcOrd="1" destOrd="0" presId="urn:microsoft.com/office/officeart/2009/3/layout/StepUpProcess"/>
    <dgm:cxn modelId="{6E2A8578-AC3A-4342-8117-1ED1E138CAEA}" type="presParOf" srcId="{39E79624-B78A-49FF-8FF7-6B0BF445D72E}" destId="{9BB3933E-9AD3-43A8-A755-275CF73398D2}" srcOrd="0" destOrd="0" presId="urn:microsoft.com/office/officeart/2009/3/layout/StepUpProcess"/>
    <dgm:cxn modelId="{006FAA26-3209-4D62-9EE5-124C4138F2E2}" type="presParOf" srcId="{2F667A21-052D-4174-984F-9E32BA5086DE}" destId="{D2C7109C-1695-4F3F-8DF6-243CEDCE1E10}" srcOrd="2" destOrd="0" presId="urn:microsoft.com/office/officeart/2009/3/layout/StepUpProcess"/>
    <dgm:cxn modelId="{D2100E1E-9AB2-4389-8FFA-4F7D3F1FB0DD}" type="presParOf" srcId="{D2C7109C-1695-4F3F-8DF6-243CEDCE1E10}" destId="{D3E22996-3585-4CC9-BA76-4563E190D01F}" srcOrd="0" destOrd="0" presId="urn:microsoft.com/office/officeart/2009/3/layout/StepUpProcess"/>
    <dgm:cxn modelId="{BE3497A6-5265-4183-87E7-5C619E716008}" type="presParOf" srcId="{D2C7109C-1695-4F3F-8DF6-243CEDCE1E10}" destId="{899A4070-313C-42E8-A936-BC1EF8E34B4E}" srcOrd="1" destOrd="0" presId="urn:microsoft.com/office/officeart/2009/3/layout/StepUpProcess"/>
    <dgm:cxn modelId="{51554F4B-8BA9-4C8B-AFFD-1146138F74EB}" type="presParOf" srcId="{D2C7109C-1695-4F3F-8DF6-243CEDCE1E10}" destId="{77D17F3B-9118-4C29-BCE1-C48F79E4298A}" srcOrd="2" destOrd="0" presId="urn:microsoft.com/office/officeart/2009/3/layout/StepUpProcess"/>
    <dgm:cxn modelId="{FB1BAE88-274F-475A-B7AE-1DE92DF0C42E}" type="presParOf" srcId="{2F667A21-052D-4174-984F-9E32BA5086DE}" destId="{DE3B2102-7D75-4D85-95D5-D85B57792586}" srcOrd="3" destOrd="0" presId="urn:microsoft.com/office/officeart/2009/3/layout/StepUpProcess"/>
    <dgm:cxn modelId="{AB5E38A0-EF8B-4CAA-9B64-F70C618A1554}" type="presParOf" srcId="{DE3B2102-7D75-4D85-95D5-D85B57792586}" destId="{75741790-DD2F-495A-92C6-9D456F979B4E}" srcOrd="0" destOrd="0" presId="urn:microsoft.com/office/officeart/2009/3/layout/StepUpProcess"/>
    <dgm:cxn modelId="{4239CFAF-2AE0-4AAA-AA56-ED49ABCD843A}" type="presParOf" srcId="{2F667A21-052D-4174-984F-9E32BA5086DE}" destId="{EBA602CD-1917-42B2-84F7-02E3D9ED2B04}" srcOrd="4" destOrd="0" presId="urn:microsoft.com/office/officeart/2009/3/layout/StepUpProcess"/>
    <dgm:cxn modelId="{4743460F-420D-4DB7-9416-DCF37F29EEC6}" type="presParOf" srcId="{EBA602CD-1917-42B2-84F7-02E3D9ED2B04}" destId="{885E2529-083A-4B0A-9663-6D0200B6F1E4}" srcOrd="0" destOrd="0" presId="urn:microsoft.com/office/officeart/2009/3/layout/StepUpProcess"/>
    <dgm:cxn modelId="{EB0CE6B4-8A0E-40A4-B2FD-343E5F813352}" type="presParOf" srcId="{EBA602CD-1917-42B2-84F7-02E3D9ED2B04}" destId="{2B280441-90A7-45A8-95E8-5E1D4EB8E87D}"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EA2843-16E4-4F52-815C-48BC1211F5A3}" type="doc">
      <dgm:prSet loTypeId="urn:microsoft.com/office/officeart/2005/8/layout/hChevron3" loCatId="process" qsTypeId="urn:microsoft.com/office/officeart/2005/8/quickstyle/simple1" qsCatId="simple" csTypeId="urn:microsoft.com/office/officeart/2005/8/colors/accent1_2" csCatId="accent1" phldr="1"/>
      <dgm:spPr/>
    </dgm:pt>
    <dgm:pt modelId="{2BDB42E2-F7A9-4542-89EE-9D33C85D463B}" type="pres">
      <dgm:prSet presAssocID="{E3EA2843-16E4-4F52-815C-48BC1211F5A3}" presName="Name0" presStyleCnt="0">
        <dgm:presLayoutVars>
          <dgm:dir/>
          <dgm:resizeHandles val="exact"/>
        </dgm:presLayoutVars>
      </dgm:prSet>
      <dgm:spPr/>
    </dgm:pt>
  </dgm:ptLst>
  <dgm:cxnLst>
    <dgm:cxn modelId="{DE958383-80C3-4431-A6CC-91E99BA36EAF}" type="presOf" srcId="{E3EA2843-16E4-4F52-815C-48BC1211F5A3}" destId="{2BDB42E2-F7A9-4542-89EE-9D33C85D463B}" srcOrd="0" destOrd="0" presId="urn:microsoft.com/office/officeart/2005/8/layout/hChevron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54A3BF-DD43-471F-B2AC-D8496EEC03E0}">
      <dsp:nvSpPr>
        <dsp:cNvPr id="0" name=""/>
        <dsp:cNvSpPr/>
      </dsp:nvSpPr>
      <dsp:spPr>
        <a:xfrm rot="5400000">
          <a:off x="709306" y="2505656"/>
          <a:ext cx="2084884" cy="3469201"/>
        </a:xfrm>
        <a:prstGeom prst="corner">
          <a:avLst>
            <a:gd name="adj1" fmla="val 16120"/>
            <a:gd name="adj2" fmla="val 1611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289310-EBE8-45E5-82C0-4E41877669C2}">
      <dsp:nvSpPr>
        <dsp:cNvPr id="0" name=""/>
        <dsp:cNvSpPr/>
      </dsp:nvSpPr>
      <dsp:spPr>
        <a:xfrm>
          <a:off x="367239" y="3574513"/>
          <a:ext cx="3080524" cy="18297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u="none" kern="1200" dirty="0" smtClean="0"/>
            <a:t>DCF Valuation</a:t>
          </a:r>
          <a:endParaRPr lang="en-IN" sz="2400" u="none" kern="1200" dirty="0"/>
        </a:p>
        <a:p>
          <a:pPr marL="228600" lvl="1" indent="-228600" algn="l" defTabSz="1200150">
            <a:lnSpc>
              <a:spcPct val="90000"/>
            </a:lnSpc>
            <a:spcBef>
              <a:spcPct val="0"/>
            </a:spcBef>
            <a:spcAft>
              <a:spcPct val="15000"/>
            </a:spcAft>
            <a:buChar char="••"/>
          </a:pPr>
          <a:endParaRPr lang="en-IN" sz="2700" kern="1200" dirty="0"/>
        </a:p>
        <a:p>
          <a:pPr marL="228600" lvl="1" indent="-228600" algn="l" defTabSz="1200150">
            <a:lnSpc>
              <a:spcPct val="90000"/>
            </a:lnSpc>
            <a:spcBef>
              <a:spcPct val="0"/>
            </a:spcBef>
            <a:spcAft>
              <a:spcPct val="15000"/>
            </a:spcAft>
            <a:buChar char="••"/>
          </a:pPr>
          <a:r>
            <a:rPr lang="en-US" sz="2700" u="sng" kern="1200" dirty="0" err="1" smtClean="0"/>
            <a:t>Rs</a:t>
          </a:r>
          <a:r>
            <a:rPr lang="en-US" sz="2700" u="sng" kern="1200" dirty="0" smtClean="0"/>
            <a:t>. 3,92,15,314</a:t>
          </a:r>
          <a:endParaRPr lang="en-IN" sz="2700" u="sng" kern="1200" dirty="0"/>
        </a:p>
      </dsp:txBody>
      <dsp:txXfrm>
        <a:off x="367239" y="3574513"/>
        <a:ext cx="3080524" cy="1829723"/>
      </dsp:txXfrm>
    </dsp:sp>
    <dsp:sp modelId="{54CD0BF1-CEB8-46F0-ABE8-8088FCF58D1F}">
      <dsp:nvSpPr>
        <dsp:cNvPr id="0" name=""/>
        <dsp:cNvSpPr/>
      </dsp:nvSpPr>
      <dsp:spPr>
        <a:xfrm>
          <a:off x="2902367" y="2250245"/>
          <a:ext cx="590946" cy="590946"/>
        </a:xfrm>
        <a:prstGeom prst="triangle">
          <a:avLst>
            <a:gd name="adj" fmla="val 100000"/>
          </a:avLst>
        </a:prstGeom>
        <a:solidFill>
          <a:schemeClr val="accent5">
            <a:hueOff val="-1838336"/>
            <a:satOff val="-2557"/>
            <a:lumOff val="-981"/>
            <a:alphaOff val="0"/>
          </a:schemeClr>
        </a:solidFill>
        <a:ln w="12700" cap="flat" cmpd="sng" algn="ctr">
          <a:solidFill>
            <a:schemeClr val="accent5">
              <a:hueOff val="-1838336"/>
              <a:satOff val="-2557"/>
              <a:lumOff val="-98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E22996-3585-4CC9-BA76-4563E190D01F}">
      <dsp:nvSpPr>
        <dsp:cNvPr id="0" name=""/>
        <dsp:cNvSpPr/>
      </dsp:nvSpPr>
      <dsp:spPr>
        <a:xfrm rot="5400000">
          <a:off x="4543504" y="1556880"/>
          <a:ext cx="2084884" cy="3469201"/>
        </a:xfrm>
        <a:prstGeom prst="corner">
          <a:avLst>
            <a:gd name="adj1" fmla="val 16120"/>
            <a:gd name="adj2" fmla="val 16110"/>
          </a:avLst>
        </a:prstGeom>
        <a:solidFill>
          <a:schemeClr val="accent5">
            <a:hueOff val="-3676672"/>
            <a:satOff val="-5114"/>
            <a:lumOff val="-1961"/>
            <a:alphaOff val="0"/>
          </a:schemeClr>
        </a:solidFill>
        <a:ln w="12700" cap="flat" cmpd="sng" algn="ctr">
          <a:solidFill>
            <a:schemeClr val="accent5">
              <a:hueOff val="-3676672"/>
              <a:satOff val="-5114"/>
              <a:lumOff val="-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9A4070-313C-42E8-A936-BC1EF8E34B4E}">
      <dsp:nvSpPr>
        <dsp:cNvPr id="0" name=""/>
        <dsp:cNvSpPr/>
      </dsp:nvSpPr>
      <dsp:spPr>
        <a:xfrm>
          <a:off x="4259536" y="2658842"/>
          <a:ext cx="3132014" cy="2745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dirty="0" smtClean="0"/>
            <a:t>Average</a:t>
          </a:r>
          <a:endParaRPr lang="en-IN" sz="2400" kern="1200" dirty="0"/>
        </a:p>
        <a:p>
          <a:pPr marL="228600" lvl="1" indent="-228600" algn="l" defTabSz="1200150">
            <a:lnSpc>
              <a:spcPct val="90000"/>
            </a:lnSpc>
            <a:spcBef>
              <a:spcPct val="0"/>
            </a:spcBef>
            <a:spcAft>
              <a:spcPct val="15000"/>
            </a:spcAft>
            <a:buChar char="••"/>
          </a:pPr>
          <a:endParaRPr lang="en-IN" sz="2700" kern="1200" dirty="0"/>
        </a:p>
        <a:p>
          <a:pPr marL="228600" lvl="1" indent="-228600" algn="l" defTabSz="1200150">
            <a:lnSpc>
              <a:spcPct val="90000"/>
            </a:lnSpc>
            <a:spcBef>
              <a:spcPct val="0"/>
            </a:spcBef>
            <a:spcAft>
              <a:spcPct val="15000"/>
            </a:spcAft>
            <a:buChar char="••"/>
          </a:pPr>
          <a:r>
            <a:rPr lang="en-US" sz="2700" u="sng" kern="1200" dirty="0" err="1" smtClean="0"/>
            <a:t>Rs</a:t>
          </a:r>
          <a:r>
            <a:rPr lang="en-US" sz="2700" u="sng" kern="1200" dirty="0" smtClean="0"/>
            <a:t>. 3,57,54,952</a:t>
          </a:r>
          <a:endParaRPr lang="en-IN" sz="2700" u="sng" kern="1200" dirty="0"/>
        </a:p>
      </dsp:txBody>
      <dsp:txXfrm>
        <a:off x="4259536" y="2658842"/>
        <a:ext cx="3132014" cy="2745394"/>
      </dsp:txXfrm>
    </dsp:sp>
    <dsp:sp modelId="{77D17F3B-9118-4C29-BCE1-C48F79E4298A}">
      <dsp:nvSpPr>
        <dsp:cNvPr id="0" name=""/>
        <dsp:cNvSpPr/>
      </dsp:nvSpPr>
      <dsp:spPr>
        <a:xfrm>
          <a:off x="6736565" y="1301469"/>
          <a:ext cx="590946" cy="590946"/>
        </a:xfrm>
        <a:prstGeom prst="triangle">
          <a:avLst>
            <a:gd name="adj" fmla="val 100000"/>
          </a:avLst>
        </a:prstGeom>
        <a:solidFill>
          <a:schemeClr val="accent5">
            <a:hueOff val="-5515009"/>
            <a:satOff val="-7671"/>
            <a:lumOff val="-2942"/>
            <a:alphaOff val="0"/>
          </a:schemeClr>
        </a:solidFill>
        <a:ln w="12700" cap="flat" cmpd="sng" algn="ctr">
          <a:solidFill>
            <a:schemeClr val="accent5">
              <a:hueOff val="-5515009"/>
              <a:satOff val="-7671"/>
              <a:lumOff val="-294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5E2529-083A-4B0A-9663-6D0200B6F1E4}">
      <dsp:nvSpPr>
        <dsp:cNvPr id="0" name=""/>
        <dsp:cNvSpPr/>
      </dsp:nvSpPr>
      <dsp:spPr>
        <a:xfrm rot="5400000">
          <a:off x="8377702" y="608104"/>
          <a:ext cx="2084884" cy="3469201"/>
        </a:xfrm>
        <a:prstGeom prst="corner">
          <a:avLst>
            <a:gd name="adj1" fmla="val 16120"/>
            <a:gd name="adj2" fmla="val 16110"/>
          </a:avLst>
        </a:prstGeom>
        <a:solidFill>
          <a:schemeClr val="accent5">
            <a:hueOff val="-7353344"/>
            <a:satOff val="-10228"/>
            <a:lumOff val="-3922"/>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280441-90A7-45A8-95E8-5E1D4EB8E87D}">
      <dsp:nvSpPr>
        <dsp:cNvPr id="0" name=""/>
        <dsp:cNvSpPr/>
      </dsp:nvSpPr>
      <dsp:spPr>
        <a:xfrm>
          <a:off x="8021089" y="1670659"/>
          <a:ext cx="3132014" cy="2745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dirty="0" smtClean="0"/>
            <a:t>EXIT Multiple Method</a:t>
          </a:r>
          <a:endParaRPr lang="en-IN" sz="2400" kern="1200" dirty="0"/>
        </a:p>
        <a:p>
          <a:pPr marL="228600" lvl="1" indent="-228600" algn="l" defTabSz="1200150">
            <a:lnSpc>
              <a:spcPct val="90000"/>
            </a:lnSpc>
            <a:spcBef>
              <a:spcPct val="0"/>
            </a:spcBef>
            <a:spcAft>
              <a:spcPct val="15000"/>
            </a:spcAft>
            <a:buChar char="••"/>
          </a:pPr>
          <a:endParaRPr lang="en-IN" sz="2700" u="sng" kern="1200" dirty="0"/>
        </a:p>
        <a:p>
          <a:pPr marL="228600" lvl="1" indent="-228600" algn="l" defTabSz="1200150">
            <a:lnSpc>
              <a:spcPct val="90000"/>
            </a:lnSpc>
            <a:spcBef>
              <a:spcPct val="0"/>
            </a:spcBef>
            <a:spcAft>
              <a:spcPct val="15000"/>
            </a:spcAft>
            <a:buChar char="••"/>
          </a:pPr>
          <a:r>
            <a:rPr lang="en-US" sz="2700" u="sng" kern="1200" dirty="0" err="1" smtClean="0"/>
            <a:t>Rs</a:t>
          </a:r>
          <a:r>
            <a:rPr lang="en-US" sz="2700" u="sng" kern="1200" dirty="0" smtClean="0"/>
            <a:t>. 3,22,94,590</a:t>
          </a:r>
          <a:endParaRPr lang="en-IN" sz="2700" u="sng" kern="1200" dirty="0"/>
        </a:p>
      </dsp:txBody>
      <dsp:txXfrm>
        <a:off x="8021089" y="1670659"/>
        <a:ext cx="3132014" cy="27453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81E9289-CDE7-486A-BE72-A1BF3808B0B7}" type="datetimeFigureOut">
              <a:rPr lang="en-IN" smtClean="0">
                <a:solidFill>
                  <a:prstClr val="black">
                    <a:tint val="75000"/>
                  </a:prstClr>
                </a:solidFill>
              </a:rPr>
              <a:pPr/>
              <a:t>20-08-2018</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3B66CC37-EE9D-4FB7-9C3A-AA6E275C0191}"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518392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81E9289-CDE7-486A-BE72-A1BF3808B0B7}" type="datetimeFigureOut">
              <a:rPr lang="en-IN" smtClean="0">
                <a:solidFill>
                  <a:prstClr val="black">
                    <a:tint val="75000"/>
                  </a:prstClr>
                </a:solidFill>
              </a:rPr>
              <a:pPr/>
              <a:t>20-08-2018</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3B66CC37-EE9D-4FB7-9C3A-AA6E275C0191}"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972261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81E9289-CDE7-486A-BE72-A1BF3808B0B7}" type="datetimeFigureOut">
              <a:rPr lang="en-IN" smtClean="0">
                <a:solidFill>
                  <a:prstClr val="black">
                    <a:tint val="75000"/>
                  </a:prstClr>
                </a:solidFill>
              </a:rPr>
              <a:pPr/>
              <a:t>20-08-2018</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3B66CC37-EE9D-4FB7-9C3A-AA6E275C0191}"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2118832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1" y="2125981"/>
            <a:ext cx="10363200" cy="83099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1"/>
            <a:ext cx="8534401"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8/20/2018</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37208965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1" i="0">
                <a:solidFill>
                  <a:schemeClr val="bg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1800" b="0" i="0">
                <a:solidFill>
                  <a:srgbClr val="333E50"/>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8/20/2018</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14599392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1" i="0">
                <a:solidFill>
                  <a:schemeClr val="bg1"/>
                </a:solidFill>
                <a:latin typeface="Calibri"/>
                <a:cs typeface="Calibri"/>
              </a:defRPr>
            </a:lvl1pPr>
          </a:lstStyle>
          <a:p>
            <a:endParaRPr/>
          </a:p>
        </p:txBody>
      </p:sp>
      <p:sp>
        <p:nvSpPr>
          <p:cNvPr id="3" name="Holder 3"/>
          <p:cNvSpPr>
            <a:spLocks noGrp="1"/>
          </p:cNvSpPr>
          <p:nvPr>
            <p:ph sz="half" idx="2"/>
          </p:nvPr>
        </p:nvSpPr>
        <p:spPr>
          <a:xfrm>
            <a:off x="96909" y="1415035"/>
            <a:ext cx="4545428" cy="246221"/>
          </a:xfrm>
          <a:prstGeom prst="rect">
            <a:avLst/>
          </a:prstGeom>
        </p:spPr>
        <p:txBody>
          <a:bodyPr wrap="square" lIns="0" tIns="0" rIns="0" bIns="0">
            <a:spAutoFit/>
          </a:bodyPr>
          <a:lstStyle>
            <a:lvl1pPr>
              <a:defRPr sz="1600" b="1" i="0">
                <a:solidFill>
                  <a:srgbClr val="1F4E79"/>
                </a:solidFill>
                <a:latin typeface="Calibri"/>
                <a:cs typeface="Calibri"/>
              </a:defRPr>
            </a:lvl1pPr>
          </a:lstStyle>
          <a:p>
            <a:endParaRPr/>
          </a:p>
        </p:txBody>
      </p:sp>
      <p:sp>
        <p:nvSpPr>
          <p:cNvPr id="4" name="Holder 4"/>
          <p:cNvSpPr>
            <a:spLocks noGrp="1"/>
          </p:cNvSpPr>
          <p:nvPr>
            <p:ph sz="half" idx="3"/>
          </p:nvPr>
        </p:nvSpPr>
        <p:spPr>
          <a:xfrm>
            <a:off x="6278881" y="1577340"/>
            <a:ext cx="530352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8/20/2018</a:t>
            </a:fld>
            <a:endParaRPr lang="en-US">
              <a:solidFill>
                <a:prstClr val="black">
                  <a:tint val="75000"/>
                </a:prstClr>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35852156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3704493" cy="6858000"/>
          </a:xfrm>
          <a:prstGeom prst="rect">
            <a:avLst/>
          </a:prstGeom>
          <a:blipFill>
            <a:blip r:embed="rId2" cstate="print"/>
            <a:stretch>
              <a:fillRect/>
            </a:stretch>
          </a:blipFill>
        </p:spPr>
        <p:txBody>
          <a:bodyPr wrap="square" lIns="0" tIns="0" rIns="0" bIns="0" rtlCol="0"/>
          <a:lstStyle/>
          <a:p>
            <a:endParaRPr>
              <a:solidFill>
                <a:prstClr val="black"/>
              </a:solidFill>
              <a:cs typeface="Arial" charset="0"/>
            </a:endParaRPr>
          </a:p>
        </p:txBody>
      </p:sp>
      <p:sp>
        <p:nvSpPr>
          <p:cNvPr id="17" name="bk object 17"/>
          <p:cNvSpPr/>
          <p:nvPr/>
        </p:nvSpPr>
        <p:spPr>
          <a:xfrm>
            <a:off x="3704493" y="0"/>
            <a:ext cx="8487507" cy="6858000"/>
          </a:xfrm>
          <a:prstGeom prst="rect">
            <a:avLst/>
          </a:prstGeom>
          <a:blipFill>
            <a:blip r:embed="rId3" cstate="print"/>
            <a:stretch>
              <a:fillRect/>
            </a:stretch>
          </a:blipFill>
        </p:spPr>
        <p:txBody>
          <a:bodyPr wrap="square" lIns="0" tIns="0" rIns="0" bIns="0" rtlCol="0"/>
          <a:lstStyle/>
          <a:p>
            <a:endParaRPr>
              <a:solidFill>
                <a:prstClr val="black"/>
              </a:solidFill>
              <a:cs typeface="Arial" charset="0"/>
            </a:endParaRPr>
          </a:p>
        </p:txBody>
      </p:sp>
      <p:sp>
        <p:nvSpPr>
          <p:cNvPr id="2" name="Holder 2"/>
          <p:cNvSpPr>
            <a:spLocks noGrp="1"/>
          </p:cNvSpPr>
          <p:nvPr>
            <p:ph type="title"/>
          </p:nvPr>
        </p:nvSpPr>
        <p:spPr/>
        <p:txBody>
          <a:bodyPr lIns="0" tIns="0" rIns="0" bIns="0"/>
          <a:lstStyle>
            <a:lvl1pPr>
              <a:defRPr sz="5400" b="1" i="0">
                <a:solidFill>
                  <a:schemeClr val="bg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8/20/2018</a:t>
            </a:fld>
            <a:endParaRPr lang="en-US">
              <a:solidFill>
                <a:prstClr val="black">
                  <a:tint val="75000"/>
                </a:prstClr>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1596209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8/20/2018</a:t>
            </a:fld>
            <a:endParaRPr lang="en-US">
              <a:solidFill>
                <a:prstClr val="black">
                  <a:tint val="75000"/>
                </a:prstClr>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20347859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81E9289-CDE7-486A-BE72-A1BF3808B0B7}" type="datetimeFigureOut">
              <a:rPr lang="en-IN" smtClean="0">
                <a:solidFill>
                  <a:prstClr val="black">
                    <a:tint val="75000"/>
                  </a:prstClr>
                </a:solidFill>
              </a:rPr>
              <a:pPr/>
              <a:t>20-08-2018</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3B66CC37-EE9D-4FB7-9C3A-AA6E275C0191}"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5935566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81E9289-CDE7-486A-BE72-A1BF3808B0B7}" type="datetimeFigureOut">
              <a:rPr lang="en-IN" smtClean="0">
                <a:solidFill>
                  <a:prstClr val="black">
                    <a:tint val="75000"/>
                  </a:prstClr>
                </a:solidFill>
              </a:rPr>
              <a:pPr/>
              <a:t>20-08-2018</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3B66CC37-EE9D-4FB7-9C3A-AA6E275C0191}"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0457780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1E9289-CDE7-486A-BE72-A1BF3808B0B7}" type="datetimeFigureOut">
              <a:rPr lang="en-IN" smtClean="0">
                <a:solidFill>
                  <a:prstClr val="black">
                    <a:tint val="75000"/>
                  </a:prstClr>
                </a:solidFill>
              </a:rPr>
              <a:pPr/>
              <a:t>20-08-2018</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3B66CC37-EE9D-4FB7-9C3A-AA6E275C0191}"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484657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81E9289-CDE7-486A-BE72-A1BF3808B0B7}" type="datetimeFigureOut">
              <a:rPr lang="en-IN" smtClean="0">
                <a:solidFill>
                  <a:prstClr val="black">
                    <a:tint val="75000"/>
                  </a:prstClr>
                </a:solidFill>
              </a:rPr>
              <a:pPr/>
              <a:t>20-08-2018</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3B66CC37-EE9D-4FB7-9C3A-AA6E275C0191}"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1000246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81E9289-CDE7-486A-BE72-A1BF3808B0B7}" type="datetimeFigureOut">
              <a:rPr lang="en-IN" smtClean="0">
                <a:solidFill>
                  <a:prstClr val="black">
                    <a:tint val="75000"/>
                  </a:prstClr>
                </a:solidFill>
              </a:rPr>
              <a:pPr/>
              <a:t>20-08-2018</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3B66CC37-EE9D-4FB7-9C3A-AA6E275C0191}"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6787970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81E9289-CDE7-486A-BE72-A1BF3808B0B7}" type="datetimeFigureOut">
              <a:rPr lang="en-IN" smtClean="0">
                <a:solidFill>
                  <a:prstClr val="black">
                    <a:tint val="75000"/>
                  </a:prstClr>
                </a:solidFill>
              </a:rPr>
              <a:pPr/>
              <a:t>20-08-2018</a:t>
            </a:fld>
            <a:endParaRPr lang="en-IN">
              <a:solidFill>
                <a:prstClr val="black">
                  <a:tint val="75000"/>
                </a:prstClr>
              </a:solidFill>
            </a:endParaRPr>
          </a:p>
        </p:txBody>
      </p:sp>
      <p:sp>
        <p:nvSpPr>
          <p:cNvPr id="8" name="Footer Placeholder 7"/>
          <p:cNvSpPr>
            <a:spLocks noGrp="1"/>
          </p:cNvSpPr>
          <p:nvPr>
            <p:ph type="ftr" sz="quarter" idx="11"/>
          </p:nvPr>
        </p:nvSpPr>
        <p:spPr/>
        <p:txBody>
          <a:bodyPr/>
          <a:lstStyle/>
          <a:p>
            <a:endParaRPr lang="en-IN">
              <a:solidFill>
                <a:prstClr val="black">
                  <a:tint val="75000"/>
                </a:prstClr>
              </a:solidFill>
            </a:endParaRPr>
          </a:p>
        </p:txBody>
      </p:sp>
      <p:sp>
        <p:nvSpPr>
          <p:cNvPr id="9" name="Slide Number Placeholder 8"/>
          <p:cNvSpPr>
            <a:spLocks noGrp="1"/>
          </p:cNvSpPr>
          <p:nvPr>
            <p:ph type="sldNum" sz="quarter" idx="12"/>
          </p:nvPr>
        </p:nvSpPr>
        <p:spPr/>
        <p:txBody>
          <a:bodyPr/>
          <a:lstStyle/>
          <a:p>
            <a:fld id="{3B66CC37-EE9D-4FB7-9C3A-AA6E275C0191}"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3299565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81E9289-CDE7-486A-BE72-A1BF3808B0B7}" type="datetimeFigureOut">
              <a:rPr lang="en-IN" smtClean="0">
                <a:solidFill>
                  <a:prstClr val="black">
                    <a:tint val="75000"/>
                  </a:prstClr>
                </a:solidFill>
              </a:rPr>
              <a:pPr/>
              <a:t>20-08-2018</a:t>
            </a:fld>
            <a:endParaRPr lang="en-IN">
              <a:solidFill>
                <a:prstClr val="black">
                  <a:tint val="75000"/>
                </a:prstClr>
              </a:solidFill>
            </a:endParaRPr>
          </a:p>
        </p:txBody>
      </p:sp>
      <p:sp>
        <p:nvSpPr>
          <p:cNvPr id="4" name="Footer Placeholder 3"/>
          <p:cNvSpPr>
            <a:spLocks noGrp="1"/>
          </p:cNvSpPr>
          <p:nvPr>
            <p:ph type="ftr" sz="quarter" idx="11"/>
          </p:nvPr>
        </p:nvSpPr>
        <p:spPr/>
        <p:txBody>
          <a:bodyPr/>
          <a:lstStyle/>
          <a:p>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3B66CC37-EE9D-4FB7-9C3A-AA6E275C0191}"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7282069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1E9289-CDE7-486A-BE72-A1BF3808B0B7}" type="datetimeFigureOut">
              <a:rPr lang="en-IN" smtClean="0">
                <a:solidFill>
                  <a:prstClr val="black">
                    <a:tint val="75000"/>
                  </a:prstClr>
                </a:solidFill>
              </a:rPr>
              <a:pPr/>
              <a:t>20-08-2018</a:t>
            </a:fld>
            <a:endParaRPr lang="en-IN">
              <a:solidFill>
                <a:prstClr val="black">
                  <a:tint val="75000"/>
                </a:prstClr>
              </a:solidFill>
            </a:endParaRPr>
          </a:p>
        </p:txBody>
      </p:sp>
      <p:sp>
        <p:nvSpPr>
          <p:cNvPr id="3" name="Footer Placeholder 2"/>
          <p:cNvSpPr>
            <a:spLocks noGrp="1"/>
          </p:cNvSpPr>
          <p:nvPr>
            <p:ph type="ftr" sz="quarter" idx="11"/>
          </p:nvPr>
        </p:nvSpPr>
        <p:spPr/>
        <p:txBody>
          <a:bodyPr/>
          <a:lstStyle/>
          <a:p>
            <a:endParaRPr lang="en-IN">
              <a:solidFill>
                <a:prstClr val="black">
                  <a:tint val="75000"/>
                </a:prstClr>
              </a:solidFill>
            </a:endParaRPr>
          </a:p>
        </p:txBody>
      </p:sp>
      <p:sp>
        <p:nvSpPr>
          <p:cNvPr id="4" name="Slide Number Placeholder 3"/>
          <p:cNvSpPr>
            <a:spLocks noGrp="1"/>
          </p:cNvSpPr>
          <p:nvPr>
            <p:ph type="sldNum" sz="quarter" idx="12"/>
          </p:nvPr>
        </p:nvSpPr>
        <p:spPr/>
        <p:txBody>
          <a:bodyPr/>
          <a:lstStyle/>
          <a:p>
            <a:fld id="{3B66CC37-EE9D-4FB7-9C3A-AA6E275C0191}"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2853651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1E9289-CDE7-486A-BE72-A1BF3808B0B7}" type="datetimeFigureOut">
              <a:rPr lang="en-IN" smtClean="0">
                <a:solidFill>
                  <a:prstClr val="black">
                    <a:tint val="75000"/>
                  </a:prstClr>
                </a:solidFill>
              </a:rPr>
              <a:pPr/>
              <a:t>20-08-2018</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3B66CC37-EE9D-4FB7-9C3A-AA6E275C0191}"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33888196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1E9289-CDE7-486A-BE72-A1BF3808B0B7}" type="datetimeFigureOut">
              <a:rPr lang="en-IN" smtClean="0">
                <a:solidFill>
                  <a:prstClr val="black">
                    <a:tint val="75000"/>
                  </a:prstClr>
                </a:solidFill>
              </a:rPr>
              <a:pPr/>
              <a:t>20-08-2018</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3B66CC37-EE9D-4FB7-9C3A-AA6E275C0191}"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3111260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81E9289-CDE7-486A-BE72-A1BF3808B0B7}" type="datetimeFigureOut">
              <a:rPr lang="en-IN" smtClean="0">
                <a:solidFill>
                  <a:prstClr val="black">
                    <a:tint val="75000"/>
                  </a:prstClr>
                </a:solidFill>
              </a:rPr>
              <a:pPr/>
              <a:t>20-08-2018</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3B66CC37-EE9D-4FB7-9C3A-AA6E275C0191}"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9483269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81E9289-CDE7-486A-BE72-A1BF3808B0B7}" type="datetimeFigureOut">
              <a:rPr lang="en-IN" smtClean="0">
                <a:solidFill>
                  <a:prstClr val="black">
                    <a:tint val="75000"/>
                  </a:prstClr>
                </a:solidFill>
              </a:rPr>
              <a:pPr/>
              <a:t>20-08-2018</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3B66CC37-EE9D-4FB7-9C3A-AA6E275C0191}"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311715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1E9289-CDE7-486A-BE72-A1BF3808B0B7}" type="datetimeFigureOut">
              <a:rPr lang="en-IN" smtClean="0">
                <a:solidFill>
                  <a:prstClr val="black">
                    <a:tint val="75000"/>
                  </a:prstClr>
                </a:solidFill>
              </a:rPr>
              <a:pPr/>
              <a:t>20-08-2018</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3B66CC37-EE9D-4FB7-9C3A-AA6E275C0191}"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650723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81E9289-CDE7-486A-BE72-A1BF3808B0B7}" type="datetimeFigureOut">
              <a:rPr lang="en-IN" smtClean="0">
                <a:solidFill>
                  <a:prstClr val="black">
                    <a:tint val="75000"/>
                  </a:prstClr>
                </a:solidFill>
              </a:rPr>
              <a:pPr/>
              <a:t>20-08-2018</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3B66CC37-EE9D-4FB7-9C3A-AA6E275C0191}"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207033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81E9289-CDE7-486A-BE72-A1BF3808B0B7}" type="datetimeFigureOut">
              <a:rPr lang="en-IN" smtClean="0">
                <a:solidFill>
                  <a:prstClr val="black">
                    <a:tint val="75000"/>
                  </a:prstClr>
                </a:solidFill>
              </a:rPr>
              <a:pPr/>
              <a:t>20-08-2018</a:t>
            </a:fld>
            <a:endParaRPr lang="en-IN">
              <a:solidFill>
                <a:prstClr val="black">
                  <a:tint val="75000"/>
                </a:prstClr>
              </a:solidFill>
            </a:endParaRPr>
          </a:p>
        </p:txBody>
      </p:sp>
      <p:sp>
        <p:nvSpPr>
          <p:cNvPr id="8" name="Footer Placeholder 7"/>
          <p:cNvSpPr>
            <a:spLocks noGrp="1"/>
          </p:cNvSpPr>
          <p:nvPr>
            <p:ph type="ftr" sz="quarter" idx="11"/>
          </p:nvPr>
        </p:nvSpPr>
        <p:spPr/>
        <p:txBody>
          <a:bodyPr/>
          <a:lstStyle/>
          <a:p>
            <a:endParaRPr lang="en-IN">
              <a:solidFill>
                <a:prstClr val="black">
                  <a:tint val="75000"/>
                </a:prstClr>
              </a:solidFill>
            </a:endParaRPr>
          </a:p>
        </p:txBody>
      </p:sp>
      <p:sp>
        <p:nvSpPr>
          <p:cNvPr id="9" name="Slide Number Placeholder 8"/>
          <p:cNvSpPr>
            <a:spLocks noGrp="1"/>
          </p:cNvSpPr>
          <p:nvPr>
            <p:ph type="sldNum" sz="quarter" idx="12"/>
          </p:nvPr>
        </p:nvSpPr>
        <p:spPr/>
        <p:txBody>
          <a:bodyPr/>
          <a:lstStyle/>
          <a:p>
            <a:fld id="{3B66CC37-EE9D-4FB7-9C3A-AA6E275C0191}"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54540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81E9289-CDE7-486A-BE72-A1BF3808B0B7}" type="datetimeFigureOut">
              <a:rPr lang="en-IN" smtClean="0">
                <a:solidFill>
                  <a:prstClr val="black">
                    <a:tint val="75000"/>
                  </a:prstClr>
                </a:solidFill>
              </a:rPr>
              <a:pPr/>
              <a:t>20-08-2018</a:t>
            </a:fld>
            <a:endParaRPr lang="en-IN">
              <a:solidFill>
                <a:prstClr val="black">
                  <a:tint val="75000"/>
                </a:prstClr>
              </a:solidFill>
            </a:endParaRPr>
          </a:p>
        </p:txBody>
      </p:sp>
      <p:sp>
        <p:nvSpPr>
          <p:cNvPr id="4" name="Footer Placeholder 3"/>
          <p:cNvSpPr>
            <a:spLocks noGrp="1"/>
          </p:cNvSpPr>
          <p:nvPr>
            <p:ph type="ftr" sz="quarter" idx="11"/>
          </p:nvPr>
        </p:nvSpPr>
        <p:spPr/>
        <p:txBody>
          <a:bodyPr/>
          <a:lstStyle/>
          <a:p>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3B66CC37-EE9D-4FB7-9C3A-AA6E275C0191}"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362891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1E9289-CDE7-486A-BE72-A1BF3808B0B7}" type="datetimeFigureOut">
              <a:rPr lang="en-IN" smtClean="0">
                <a:solidFill>
                  <a:prstClr val="black">
                    <a:tint val="75000"/>
                  </a:prstClr>
                </a:solidFill>
              </a:rPr>
              <a:pPr/>
              <a:t>20-08-2018</a:t>
            </a:fld>
            <a:endParaRPr lang="en-IN">
              <a:solidFill>
                <a:prstClr val="black">
                  <a:tint val="75000"/>
                </a:prstClr>
              </a:solidFill>
            </a:endParaRPr>
          </a:p>
        </p:txBody>
      </p:sp>
      <p:sp>
        <p:nvSpPr>
          <p:cNvPr id="3" name="Footer Placeholder 2"/>
          <p:cNvSpPr>
            <a:spLocks noGrp="1"/>
          </p:cNvSpPr>
          <p:nvPr>
            <p:ph type="ftr" sz="quarter" idx="11"/>
          </p:nvPr>
        </p:nvSpPr>
        <p:spPr/>
        <p:txBody>
          <a:bodyPr/>
          <a:lstStyle/>
          <a:p>
            <a:endParaRPr lang="en-IN">
              <a:solidFill>
                <a:prstClr val="black">
                  <a:tint val="75000"/>
                </a:prstClr>
              </a:solidFill>
            </a:endParaRPr>
          </a:p>
        </p:txBody>
      </p:sp>
      <p:sp>
        <p:nvSpPr>
          <p:cNvPr id="4" name="Slide Number Placeholder 3"/>
          <p:cNvSpPr>
            <a:spLocks noGrp="1"/>
          </p:cNvSpPr>
          <p:nvPr>
            <p:ph type="sldNum" sz="quarter" idx="12"/>
          </p:nvPr>
        </p:nvSpPr>
        <p:spPr/>
        <p:txBody>
          <a:bodyPr/>
          <a:lstStyle/>
          <a:p>
            <a:fld id="{3B66CC37-EE9D-4FB7-9C3A-AA6E275C0191}"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924873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1E9289-CDE7-486A-BE72-A1BF3808B0B7}" type="datetimeFigureOut">
              <a:rPr lang="en-IN" smtClean="0">
                <a:solidFill>
                  <a:prstClr val="black">
                    <a:tint val="75000"/>
                  </a:prstClr>
                </a:solidFill>
              </a:rPr>
              <a:pPr/>
              <a:t>20-08-2018</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3B66CC37-EE9D-4FB7-9C3A-AA6E275C0191}"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798730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1E9289-CDE7-486A-BE72-A1BF3808B0B7}" type="datetimeFigureOut">
              <a:rPr lang="en-IN" smtClean="0">
                <a:solidFill>
                  <a:prstClr val="black">
                    <a:tint val="75000"/>
                  </a:prstClr>
                </a:solidFill>
              </a:rPr>
              <a:pPr/>
              <a:t>20-08-2018</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3B66CC37-EE9D-4FB7-9C3A-AA6E275C0191}"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552542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1E9289-CDE7-486A-BE72-A1BF3808B0B7}" type="datetimeFigureOut">
              <a:rPr lang="en-IN" smtClean="0">
                <a:solidFill>
                  <a:prstClr val="black">
                    <a:tint val="75000"/>
                  </a:prstClr>
                </a:solidFill>
              </a:rPr>
              <a:pPr/>
              <a:t>20-08-2018</a:t>
            </a:fld>
            <a:endParaRPr lang="en-IN">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66CC37-EE9D-4FB7-9C3A-AA6E275C0191}"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50120796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703754" y="2969643"/>
            <a:ext cx="8784493" cy="830997"/>
          </a:xfrm>
          <a:prstGeom prst="rect">
            <a:avLst/>
          </a:prstGeom>
        </p:spPr>
        <p:txBody>
          <a:bodyPr wrap="square" lIns="0" tIns="0" rIns="0" bIns="0">
            <a:spAutoFit/>
          </a:bodyPr>
          <a:lstStyle>
            <a:lvl1pPr>
              <a:defRPr sz="5400" b="1" i="0">
                <a:solidFill>
                  <a:schemeClr val="bg1"/>
                </a:solidFill>
                <a:latin typeface="Calibri"/>
                <a:cs typeface="Calibri"/>
              </a:defRPr>
            </a:lvl1pPr>
          </a:lstStyle>
          <a:p>
            <a:endParaRPr/>
          </a:p>
        </p:txBody>
      </p:sp>
      <p:sp>
        <p:nvSpPr>
          <p:cNvPr id="3" name="Holder 3"/>
          <p:cNvSpPr>
            <a:spLocks noGrp="1"/>
          </p:cNvSpPr>
          <p:nvPr>
            <p:ph type="body" idx="1"/>
          </p:nvPr>
        </p:nvSpPr>
        <p:spPr>
          <a:xfrm>
            <a:off x="1176183" y="2529460"/>
            <a:ext cx="9839630" cy="276999"/>
          </a:xfrm>
          <a:prstGeom prst="rect">
            <a:avLst/>
          </a:prstGeom>
        </p:spPr>
        <p:txBody>
          <a:bodyPr wrap="square" lIns="0" tIns="0" rIns="0" bIns="0">
            <a:spAutoFit/>
          </a:bodyPr>
          <a:lstStyle>
            <a:lvl1pPr>
              <a:defRPr sz="1800" b="0" i="0">
                <a:solidFill>
                  <a:srgbClr val="333E50"/>
                </a:solidFill>
                <a:latin typeface="Arial"/>
                <a:cs typeface="Arial"/>
              </a:defRPr>
            </a:lvl1pPr>
          </a:lstStyle>
          <a:p>
            <a:endParaRPr/>
          </a:p>
        </p:txBody>
      </p:sp>
      <p:sp>
        <p:nvSpPr>
          <p:cNvPr id="4" name="Holder 4"/>
          <p:cNvSpPr>
            <a:spLocks noGrp="1"/>
          </p:cNvSpPr>
          <p:nvPr>
            <p:ph type="ftr" sz="quarter" idx="5"/>
          </p:nvPr>
        </p:nvSpPr>
        <p:spPr>
          <a:xfrm>
            <a:off x="4145281" y="6377942"/>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lang="en-IN">
              <a:solidFill>
                <a:prstClr val="black">
                  <a:tint val="75000"/>
                </a:prstClr>
              </a:solidFill>
              <a:cs typeface="Arial" charset="0"/>
            </a:endParaRPr>
          </a:p>
        </p:txBody>
      </p:sp>
      <p:sp>
        <p:nvSpPr>
          <p:cNvPr id="5" name="Holder 5"/>
          <p:cNvSpPr>
            <a:spLocks noGrp="1"/>
          </p:cNvSpPr>
          <p:nvPr>
            <p:ph type="dt" sz="half" idx="6"/>
          </p:nvPr>
        </p:nvSpPr>
        <p:spPr>
          <a:xfrm>
            <a:off x="609600" y="6377942"/>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smtClean="0">
                <a:solidFill>
                  <a:prstClr val="black">
                    <a:tint val="75000"/>
                  </a:prstClr>
                </a:solidFill>
                <a:cs typeface="Arial" charset="0"/>
              </a:rPr>
              <a:pPr/>
              <a:t>8/20/2018</a:t>
            </a:fld>
            <a:endParaRPr lang="en-US">
              <a:solidFill>
                <a:prstClr val="black">
                  <a:tint val="75000"/>
                </a:prstClr>
              </a:solidFill>
              <a:cs typeface="Arial" charset="0"/>
            </a:endParaRPr>
          </a:p>
        </p:txBody>
      </p:sp>
      <p:sp>
        <p:nvSpPr>
          <p:cNvPr id="6" name="Holder 6"/>
          <p:cNvSpPr>
            <a:spLocks noGrp="1"/>
          </p:cNvSpPr>
          <p:nvPr>
            <p:ph type="sldNum" sz="quarter" idx="7"/>
          </p:nvPr>
        </p:nvSpPr>
        <p:spPr>
          <a:xfrm>
            <a:off x="8778240" y="6377942"/>
            <a:ext cx="280416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lang="en-IN" smtClean="0">
                <a:solidFill>
                  <a:prstClr val="black">
                    <a:tint val="75000"/>
                  </a:prstClr>
                </a:solidFill>
                <a:cs typeface="Arial" charset="0"/>
              </a:rPr>
              <a:pPr/>
              <a:t>‹#›</a:t>
            </a:fld>
            <a:endParaRPr lang="en-IN">
              <a:solidFill>
                <a:prstClr val="black">
                  <a:tint val="75000"/>
                </a:prstClr>
              </a:solidFill>
              <a:cs typeface="Arial" charset="0"/>
            </a:endParaRPr>
          </a:p>
        </p:txBody>
      </p:sp>
    </p:spTree>
    <p:extLst>
      <p:ext uri="{BB962C8B-B14F-4D97-AF65-F5344CB8AC3E}">
        <p14:creationId xmlns:p14="http://schemas.microsoft.com/office/powerpoint/2010/main" val="341133605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1E9289-CDE7-486A-BE72-A1BF3808B0B7}" type="datetimeFigureOut">
              <a:rPr lang="en-IN" smtClean="0">
                <a:solidFill>
                  <a:prstClr val="black">
                    <a:tint val="75000"/>
                  </a:prstClr>
                </a:solidFill>
              </a:rPr>
              <a:pPr/>
              <a:t>20-08-2018</a:t>
            </a:fld>
            <a:endParaRPr lang="en-IN">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66CC37-EE9D-4FB7-9C3A-AA6E275C0191}"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94121791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Layout" Target="../diagrams/layout1.xml"/><Relationship Id="rId7" Type="http://schemas.openxmlformats.org/officeDocument/2006/relationships/image" Target="../media/image3.png"/><Relationship Id="rId12" Type="http://schemas.microsoft.com/office/2007/relationships/diagramDrawing" Target="../diagrams/drawing2.xml"/><Relationship Id="rId2" Type="http://schemas.openxmlformats.org/officeDocument/2006/relationships/diagramData" Target="../diagrams/data1.xml"/><Relationship Id="rId1" Type="http://schemas.openxmlformats.org/officeDocument/2006/relationships/slideLayout" Target="../slideLayouts/slideLayout23.xml"/><Relationship Id="rId6" Type="http://schemas.microsoft.com/office/2007/relationships/diagramDrawing" Target="../diagrams/drawing1.xml"/><Relationship Id="rId11" Type="http://schemas.openxmlformats.org/officeDocument/2006/relationships/diagramColors" Target="../diagrams/colors2.xml"/><Relationship Id="rId5" Type="http://schemas.openxmlformats.org/officeDocument/2006/relationships/diagramColors" Target="../diagrams/colors1.xml"/><Relationship Id="rId10" Type="http://schemas.openxmlformats.org/officeDocument/2006/relationships/diagramQuickStyle" Target="../diagrams/quickStyle2.xml"/><Relationship Id="rId4" Type="http://schemas.openxmlformats.org/officeDocument/2006/relationships/diagramQuickStyle" Target="../diagrams/quickStyle1.xml"/><Relationship Id="rId9"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package" Target="../embeddings/Microsoft_Excel_Worksheet1.xlsx"/></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jpeg"/><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AutoShape 2" descr="Image result for auto components"/>
          <p:cNvSpPr>
            <a:spLocks noChangeAspect="1" noChangeArrowheads="1"/>
          </p:cNvSpPr>
          <p:nvPr/>
        </p:nvSpPr>
        <p:spPr bwMode="auto">
          <a:xfrm>
            <a:off x="208967" y="-144458"/>
            <a:ext cx="406294" cy="304801"/>
          </a:xfrm>
          <a:prstGeom prst="rect">
            <a:avLst/>
          </a:prstGeom>
          <a:noFill/>
        </p:spPr>
        <p:txBody>
          <a:bodyPr vert="horz" wrap="square" lIns="91429" tIns="45714" rIns="91429" bIns="45714" numCol="1" anchor="t" anchorCtr="0" compatLnSpc="1">
            <a:prstTxWarp prst="textNoShape">
              <a:avLst/>
            </a:prstTxWarp>
          </a:bodyPr>
          <a:lstStyle/>
          <a:p>
            <a:endParaRPr lang="en-US" dirty="0"/>
          </a:p>
        </p:txBody>
      </p:sp>
      <p:sp>
        <p:nvSpPr>
          <p:cNvPr id="16386" name="AutoShape 2" descr="Image result for copyright logo"/>
          <p:cNvSpPr>
            <a:spLocks noChangeAspect="1" noChangeArrowheads="1"/>
          </p:cNvSpPr>
          <p:nvPr/>
        </p:nvSpPr>
        <p:spPr bwMode="auto">
          <a:xfrm>
            <a:off x="157163" y="-144463"/>
            <a:ext cx="304801"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0" name="Picture 9" descr="http://businessdeals.in/images/logo.png"/>
          <p:cNvPicPr/>
          <p:nvPr/>
        </p:nvPicPr>
        <p:blipFill>
          <a:blip r:embed="rId2" cstate="print"/>
          <a:srcRect/>
          <a:stretch>
            <a:fillRect/>
          </a:stretch>
        </p:blipFill>
        <p:spPr bwMode="auto">
          <a:xfrm>
            <a:off x="9738016" y="6512334"/>
            <a:ext cx="2022788" cy="299578"/>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57163" y="4477597"/>
            <a:ext cx="11024315" cy="1692771"/>
          </a:xfrm>
          <a:prstGeom prst="rect">
            <a:avLst/>
          </a:prstGeom>
          <a:noFill/>
        </p:spPr>
        <p:txBody>
          <a:bodyPr wrap="square" rtlCol="0">
            <a:spAutoFit/>
          </a:bodyPr>
          <a:lstStyle/>
          <a:p>
            <a:r>
              <a:rPr lang="en-US" sz="2400" b="1" u="sng" dirty="0" smtClean="0">
                <a:solidFill>
                  <a:srgbClr val="0070C0"/>
                </a:solidFill>
              </a:rPr>
              <a:t>HONEY PROCESSING </a:t>
            </a:r>
            <a:r>
              <a:rPr lang="en-US" sz="2400" b="1" u="sng" dirty="0">
                <a:solidFill>
                  <a:srgbClr val="0070C0"/>
                </a:solidFill>
              </a:rPr>
              <a:t>UNIT</a:t>
            </a:r>
          </a:p>
          <a:p>
            <a:endParaRPr lang="en-US" sz="2400" b="1" u="sng" dirty="0"/>
          </a:p>
          <a:p>
            <a:r>
              <a:rPr lang="en-US" sz="2000" b="1" dirty="0">
                <a:solidFill>
                  <a:srgbClr val="0070C0"/>
                </a:solidFill>
              </a:rPr>
              <a:t>Confidential </a:t>
            </a:r>
            <a:r>
              <a:rPr lang="en-US" sz="2000" b="1" dirty="0" smtClean="0">
                <a:solidFill>
                  <a:srgbClr val="0070C0"/>
                </a:solidFill>
              </a:rPr>
              <a:t>Valuation Report</a:t>
            </a:r>
            <a:endParaRPr lang="en-US" sz="2000" b="1" dirty="0">
              <a:solidFill>
                <a:srgbClr val="0070C0"/>
              </a:solidFill>
            </a:endParaRPr>
          </a:p>
          <a:p>
            <a:endParaRPr lang="en-US" sz="2000" b="1" dirty="0">
              <a:solidFill>
                <a:srgbClr val="0070C0"/>
              </a:solidFill>
            </a:endParaRPr>
          </a:p>
          <a:p>
            <a:r>
              <a:rPr lang="en-US" sz="1600" b="1" dirty="0" smtClean="0">
                <a:solidFill>
                  <a:schemeClr val="bg2">
                    <a:lumMod val="25000"/>
                  </a:schemeClr>
                </a:solidFill>
              </a:rPr>
              <a:t>August,2018</a:t>
            </a:r>
            <a:endParaRPr lang="en-IN" sz="1600" b="1" dirty="0">
              <a:solidFill>
                <a:schemeClr val="bg2">
                  <a:lumMod val="25000"/>
                </a:schemeClr>
              </a:solidFill>
            </a:endParaRPr>
          </a:p>
        </p:txBody>
      </p:sp>
      <p:cxnSp>
        <p:nvCxnSpPr>
          <p:cNvPr id="6" name="Straight Connector 5"/>
          <p:cNvCxnSpPr/>
          <p:nvPr/>
        </p:nvCxnSpPr>
        <p:spPr>
          <a:xfrm>
            <a:off x="890230" y="6349285"/>
            <a:ext cx="10470524"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006140" y="6446679"/>
            <a:ext cx="4803820" cy="215444"/>
          </a:xfrm>
          <a:prstGeom prst="rect">
            <a:avLst/>
          </a:prstGeom>
          <a:noFill/>
        </p:spPr>
        <p:txBody>
          <a:bodyPr wrap="square" rtlCol="0">
            <a:spAutoFit/>
          </a:bodyPr>
          <a:lstStyle/>
          <a:p>
            <a:r>
              <a:rPr lang="en-US" sz="800" dirty="0"/>
              <a:t>PROPRIETRY AND CONFEDENTIAL</a:t>
            </a:r>
            <a:endParaRPr lang="en-IN" sz="8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 y="-1"/>
            <a:ext cx="5795751" cy="4461729"/>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9960" y="0"/>
            <a:ext cx="6382040" cy="4461728"/>
          </a:xfrm>
          <a:prstGeom prst="rect">
            <a:avLst/>
          </a:prstGeom>
        </p:spPr>
      </p:pic>
    </p:spTree>
    <p:extLst>
      <p:ext uri="{BB962C8B-B14F-4D97-AF65-F5344CB8AC3E}">
        <p14:creationId xmlns:p14="http://schemas.microsoft.com/office/powerpoint/2010/main" val="30270836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1623571801"/>
              </p:ext>
            </p:extLst>
          </p:nvPr>
        </p:nvGraphicFramePr>
        <p:xfrm>
          <a:off x="412124" y="-79965"/>
          <a:ext cx="11153104" cy="54042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0" y="6499469"/>
            <a:ext cx="2319627" cy="338554"/>
          </a:xfrm>
          <a:prstGeom prst="rect">
            <a:avLst/>
          </a:prstGeom>
          <a:noFill/>
        </p:spPr>
        <p:txBody>
          <a:bodyPr wrap="square" rtlCol="0">
            <a:spAutoFit/>
          </a:bodyPr>
          <a:lstStyle/>
          <a:p>
            <a:r>
              <a:rPr lang="en-US" sz="1600" u="sng" dirty="0" smtClean="0">
                <a:solidFill>
                  <a:prstClr val="black"/>
                </a:solidFill>
              </a:rPr>
              <a:t>(All Figures In INR)</a:t>
            </a:r>
            <a:endParaRPr lang="en-IN" sz="1600" u="sng" dirty="0">
              <a:solidFill>
                <a:prstClr val="black"/>
              </a:solidFill>
            </a:endParaRPr>
          </a:p>
        </p:txBody>
      </p:sp>
      <p:pic>
        <p:nvPicPr>
          <p:cNvPr id="5" name="Picture 4" descr="http://businessdeals.in/images/logo.png"/>
          <p:cNvPicPr/>
          <p:nvPr/>
        </p:nvPicPr>
        <p:blipFill>
          <a:blip r:embed="rId7" cstate="print"/>
          <a:srcRect/>
          <a:stretch>
            <a:fillRect/>
          </a:stretch>
        </p:blipFill>
        <p:spPr bwMode="auto">
          <a:xfrm>
            <a:off x="10159999" y="6317670"/>
            <a:ext cx="1953497" cy="484911"/>
          </a:xfrm>
          <a:prstGeom prst="rect">
            <a:avLst/>
          </a:prstGeom>
          <a:ln>
            <a:noFill/>
          </a:ln>
          <a:effectLst>
            <a:outerShdw blurRad="292100" dist="139700" dir="2700000" algn="tl" rotWithShape="0">
              <a:srgbClr val="333333">
                <a:alpha val="65000"/>
              </a:srgbClr>
            </a:outerShdw>
          </a:effectLst>
        </p:spPr>
      </p:pic>
      <p:sp>
        <p:nvSpPr>
          <p:cNvPr id="7" name="Isosceles Triangle 6"/>
          <p:cNvSpPr/>
          <p:nvPr/>
        </p:nvSpPr>
        <p:spPr>
          <a:xfrm>
            <a:off x="10974282" y="390328"/>
            <a:ext cx="590946" cy="590946"/>
          </a:xfrm>
          <a:prstGeom prst="triangle">
            <a:avLst>
              <a:gd name="adj" fmla="val 10000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TextBox 7"/>
          <p:cNvSpPr txBox="1"/>
          <p:nvPr/>
        </p:nvSpPr>
        <p:spPr>
          <a:xfrm>
            <a:off x="412124" y="2778715"/>
            <a:ext cx="2318197" cy="369332"/>
          </a:xfrm>
          <a:prstGeom prst="rect">
            <a:avLst/>
          </a:prstGeom>
          <a:noFill/>
        </p:spPr>
        <p:txBody>
          <a:bodyPr wrap="square" rtlCol="0">
            <a:spAutoFit/>
          </a:bodyPr>
          <a:lstStyle/>
          <a:p>
            <a:r>
              <a:rPr lang="en-US" b="1" u="sng" dirty="0" smtClean="0">
                <a:solidFill>
                  <a:prstClr val="black"/>
                </a:solidFill>
              </a:rPr>
              <a:t>Valuation No. 1</a:t>
            </a:r>
            <a:endParaRPr lang="en-IN" b="1" u="sng" dirty="0">
              <a:solidFill>
                <a:prstClr val="black"/>
              </a:solidFill>
            </a:endParaRPr>
          </a:p>
        </p:txBody>
      </p:sp>
      <p:sp>
        <p:nvSpPr>
          <p:cNvPr id="10" name="TextBox 9"/>
          <p:cNvSpPr txBox="1"/>
          <p:nvPr/>
        </p:nvSpPr>
        <p:spPr>
          <a:xfrm>
            <a:off x="8096518" y="891122"/>
            <a:ext cx="2318197" cy="369332"/>
          </a:xfrm>
          <a:prstGeom prst="rect">
            <a:avLst/>
          </a:prstGeom>
          <a:noFill/>
        </p:spPr>
        <p:txBody>
          <a:bodyPr wrap="square" rtlCol="0">
            <a:spAutoFit/>
          </a:bodyPr>
          <a:lstStyle/>
          <a:p>
            <a:r>
              <a:rPr lang="en-US" b="1" u="sng" dirty="0" smtClean="0">
                <a:solidFill>
                  <a:prstClr val="black"/>
                </a:solidFill>
              </a:rPr>
              <a:t>Valuation No. 2</a:t>
            </a:r>
            <a:endParaRPr lang="en-IN" b="1" u="sng" dirty="0">
              <a:solidFill>
                <a:prstClr val="black"/>
              </a:solidFill>
            </a:endParaRPr>
          </a:p>
        </p:txBody>
      </p:sp>
      <p:graphicFrame>
        <p:nvGraphicFramePr>
          <p:cNvPr id="3" name="Diagram 2"/>
          <p:cNvGraphicFramePr/>
          <p:nvPr>
            <p:extLst/>
          </p:nvPr>
        </p:nvGraphicFramePr>
        <p:xfrm>
          <a:off x="911538" y="129718"/>
          <a:ext cx="8128000" cy="76140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8227093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485105"/>
            <a:ext cx="12192000" cy="51516"/>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6" name="Title 1"/>
          <p:cNvSpPr txBox="1">
            <a:spLocks/>
          </p:cNvSpPr>
          <p:nvPr/>
        </p:nvSpPr>
        <p:spPr>
          <a:xfrm>
            <a:off x="296214" y="52590"/>
            <a:ext cx="8839200" cy="381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smtClean="0">
                <a:solidFill>
                  <a:prstClr val="black"/>
                </a:solidFill>
                <a:latin typeface="Algerian" panose="04020705040A02060702" pitchFamily="82" charset="0"/>
              </a:rPr>
              <a:t>COMPANY VALUATI0N:</a:t>
            </a:r>
            <a:r>
              <a:rPr lang="en-US" sz="2800" b="1" u="sng" dirty="0" smtClean="0">
                <a:solidFill>
                  <a:prstClr val="black"/>
                </a:solidFill>
                <a:latin typeface="Algerian" panose="04020705040A02060702" pitchFamily="82" charset="0"/>
              </a:rPr>
              <a:t>  </a:t>
            </a:r>
            <a:endParaRPr lang="en-US" sz="2800" b="1" u="sng" dirty="0">
              <a:solidFill>
                <a:prstClr val="black"/>
              </a:solidFill>
              <a:latin typeface="Algerian" panose="04020705040A02060702" pitchFamily="82" charset="0"/>
            </a:endParaRPr>
          </a:p>
        </p:txBody>
      </p:sp>
      <p:pic>
        <p:nvPicPr>
          <p:cNvPr id="8" name="Picture 7" descr="http://businessdeals.in/images/logo.png"/>
          <p:cNvPicPr/>
          <p:nvPr/>
        </p:nvPicPr>
        <p:blipFill>
          <a:blip r:embed="rId2" cstate="print"/>
          <a:srcRect/>
          <a:stretch>
            <a:fillRect/>
          </a:stretch>
        </p:blipFill>
        <p:spPr bwMode="auto">
          <a:xfrm>
            <a:off x="9370413" y="6523566"/>
            <a:ext cx="2465272" cy="334434"/>
          </a:xfrm>
          <a:prstGeom prst="rect">
            <a:avLst/>
          </a:prstGeom>
          <a:ln>
            <a:noFill/>
          </a:ln>
          <a:effectLst>
            <a:outerShdw blurRad="292100" dist="139700" dir="2700000" algn="tl" rotWithShape="0">
              <a:srgbClr val="333333">
                <a:alpha val="65000"/>
              </a:srgbClr>
            </a:outerShdw>
          </a:effectLst>
        </p:spPr>
      </p:pic>
      <p:graphicFrame>
        <p:nvGraphicFramePr>
          <p:cNvPr id="7" name="Table 6"/>
          <p:cNvGraphicFramePr>
            <a:graphicFrameLocks noGrp="1"/>
          </p:cNvGraphicFramePr>
          <p:nvPr>
            <p:extLst>
              <p:ext uri="{D42A27DB-BD31-4B8C-83A1-F6EECF244321}">
                <p14:modId xmlns:p14="http://schemas.microsoft.com/office/powerpoint/2010/main" val="3243439740"/>
              </p:ext>
            </p:extLst>
          </p:nvPr>
        </p:nvGraphicFramePr>
        <p:xfrm>
          <a:off x="1552794" y="751615"/>
          <a:ext cx="8886424" cy="5512707"/>
        </p:xfrm>
        <a:graphic>
          <a:graphicData uri="http://schemas.openxmlformats.org/drawingml/2006/table">
            <a:tbl>
              <a:tblPr firstRow="1" bandRow="1">
                <a:tableStyleId>{7DF18680-E054-41AD-8BC1-D1AEF772440D}</a:tableStyleId>
              </a:tblPr>
              <a:tblGrid>
                <a:gridCol w="4443212"/>
                <a:gridCol w="4443212"/>
              </a:tblGrid>
              <a:tr h="1169673">
                <a:tc>
                  <a:txBody>
                    <a:bodyPr/>
                    <a:lstStyle/>
                    <a:p>
                      <a:pPr algn="ctr"/>
                      <a:endParaRPr lang="en-US" u="sng" dirty="0" smtClean="0"/>
                    </a:p>
                    <a:p>
                      <a:pPr algn="ctr"/>
                      <a:r>
                        <a:rPr lang="en-US" u="sng" dirty="0" smtClean="0"/>
                        <a:t>PARTICULARS</a:t>
                      </a:r>
                      <a:endParaRPr lang="en-IN" b="1" u="sng" dirty="0"/>
                    </a:p>
                  </a:txBody>
                  <a:tcPr/>
                </a:tc>
                <a:tc>
                  <a:txBody>
                    <a:bodyPr/>
                    <a:lstStyle/>
                    <a:p>
                      <a:pPr algn="ctr"/>
                      <a:endParaRPr lang="en-US" u="sng" dirty="0" smtClean="0"/>
                    </a:p>
                    <a:p>
                      <a:pPr algn="ctr"/>
                      <a:r>
                        <a:rPr lang="en-US" u="sng" dirty="0" smtClean="0"/>
                        <a:t>NAV METHOD</a:t>
                      </a:r>
                      <a:endParaRPr lang="en-IN" b="1" u="sng" dirty="0"/>
                    </a:p>
                  </a:txBody>
                  <a:tcPr/>
                </a:tc>
              </a:tr>
              <a:tr h="895174">
                <a:tc>
                  <a:txBody>
                    <a:bodyPr/>
                    <a:lstStyle/>
                    <a:p>
                      <a:pPr algn="ctr"/>
                      <a:r>
                        <a:rPr lang="en-US" b="1" dirty="0" smtClean="0"/>
                        <a:t>LAND</a:t>
                      </a:r>
                      <a:endParaRPr lang="en-IN" b="1" dirty="0"/>
                    </a:p>
                  </a:txBody>
                  <a:tcPr/>
                </a:tc>
                <a:tc>
                  <a:txBody>
                    <a:bodyPr/>
                    <a:lstStyle/>
                    <a:p>
                      <a:pPr algn="ctr"/>
                      <a:r>
                        <a:rPr lang="en-US" b="1" dirty="0" smtClean="0"/>
                        <a:t>2,50,00,000</a:t>
                      </a:r>
                      <a:endParaRPr lang="en-IN" b="1" dirty="0"/>
                    </a:p>
                  </a:txBody>
                  <a:tcPr/>
                </a:tc>
              </a:tr>
              <a:tr h="895174">
                <a:tc>
                  <a:txBody>
                    <a:bodyPr/>
                    <a:lstStyle/>
                    <a:p>
                      <a:pPr algn="ctr"/>
                      <a:r>
                        <a:rPr lang="en-US" b="1" baseline="0" dirty="0" smtClean="0"/>
                        <a:t>PLANT </a:t>
                      </a:r>
                      <a:r>
                        <a:rPr lang="en-US" b="1" baseline="0" dirty="0" smtClean="0"/>
                        <a:t>&amp; MACHINERY (Depreciable Value)</a:t>
                      </a:r>
                      <a:endParaRPr lang="en-IN" b="1" dirty="0"/>
                    </a:p>
                  </a:txBody>
                  <a:tcPr/>
                </a:tc>
                <a:tc>
                  <a:txBody>
                    <a:bodyPr/>
                    <a:lstStyle/>
                    <a:p>
                      <a:pPr algn="ctr"/>
                      <a:r>
                        <a:rPr lang="en-US" b="1" dirty="0" smtClean="0"/>
                        <a:t>1,39,04,357</a:t>
                      </a:r>
                      <a:endParaRPr lang="en-IN" b="1" dirty="0"/>
                    </a:p>
                  </a:txBody>
                  <a:tcPr/>
                </a:tc>
              </a:tr>
              <a:tr h="895174">
                <a:tc>
                  <a:txBody>
                    <a:bodyPr/>
                    <a:lstStyle/>
                    <a:p>
                      <a:pPr algn="ctr"/>
                      <a:r>
                        <a:rPr lang="en-US" b="1" dirty="0" smtClean="0"/>
                        <a:t>BUILDING</a:t>
                      </a:r>
                      <a:r>
                        <a:rPr lang="en-US" b="1" baseline="0" dirty="0" smtClean="0"/>
                        <a:t> (Depreciable Value)</a:t>
                      </a:r>
                      <a:endParaRPr lang="en-IN" b="1" dirty="0"/>
                    </a:p>
                  </a:txBody>
                  <a:tcPr/>
                </a:tc>
                <a:tc>
                  <a:txBody>
                    <a:bodyPr/>
                    <a:lstStyle/>
                    <a:p>
                      <a:pPr algn="ctr"/>
                      <a:r>
                        <a:rPr lang="en-US" b="1" dirty="0" smtClean="0"/>
                        <a:t>93,55,994</a:t>
                      </a:r>
                      <a:endParaRPr lang="en-IN" b="1" dirty="0"/>
                    </a:p>
                  </a:txBody>
                  <a:tcPr/>
                </a:tc>
              </a:tr>
              <a:tr h="895174">
                <a:tc>
                  <a:txBody>
                    <a:bodyPr/>
                    <a:lstStyle/>
                    <a:p>
                      <a:pPr algn="ctr"/>
                      <a:r>
                        <a:rPr lang="en-US" b="1" dirty="0" smtClean="0"/>
                        <a:t>OTHER</a:t>
                      </a:r>
                      <a:r>
                        <a:rPr lang="en-US" b="1" baseline="0" dirty="0" smtClean="0"/>
                        <a:t> ASSETS</a:t>
                      </a:r>
                      <a:endParaRPr lang="en-IN" b="1" dirty="0"/>
                    </a:p>
                  </a:txBody>
                  <a:tcPr/>
                </a:tc>
                <a:tc>
                  <a:txBody>
                    <a:bodyPr/>
                    <a:lstStyle/>
                    <a:p>
                      <a:pPr algn="ctr"/>
                      <a:r>
                        <a:rPr lang="en-US" b="1" dirty="0" smtClean="0"/>
                        <a:t>8,82,878</a:t>
                      </a:r>
                      <a:endParaRPr lang="en-IN" b="1" dirty="0"/>
                    </a:p>
                  </a:txBody>
                  <a:tcPr/>
                </a:tc>
              </a:tr>
              <a:tr h="762338">
                <a:tc>
                  <a:txBody>
                    <a:bodyPr/>
                    <a:lstStyle/>
                    <a:p>
                      <a:pPr algn="ctr"/>
                      <a:r>
                        <a:rPr lang="en-US" sz="2000" b="1" dirty="0" smtClean="0"/>
                        <a:t>NET </a:t>
                      </a:r>
                      <a:r>
                        <a:rPr lang="en-US" sz="2000" b="1" dirty="0" smtClean="0"/>
                        <a:t>ASSET</a:t>
                      </a:r>
                      <a:r>
                        <a:rPr lang="en-US" sz="2000" b="1" baseline="0" dirty="0" smtClean="0"/>
                        <a:t> VALUE</a:t>
                      </a:r>
                      <a:endParaRPr lang="en-IN" sz="2000" b="1" dirty="0"/>
                    </a:p>
                  </a:txBody>
                  <a:tcPr/>
                </a:tc>
                <a:tc>
                  <a:txBody>
                    <a:bodyPr/>
                    <a:lstStyle/>
                    <a:p>
                      <a:pPr algn="ctr"/>
                      <a:r>
                        <a:rPr lang="en-US" sz="2000" b="1" u="none" dirty="0" smtClean="0"/>
                        <a:t>4,91,43,229</a:t>
                      </a:r>
                      <a:endParaRPr lang="en-IN" sz="2000" b="1" u="none" dirty="0"/>
                    </a:p>
                  </a:txBody>
                  <a:tcPr/>
                </a:tc>
              </a:tr>
            </a:tbl>
          </a:graphicData>
        </a:graphic>
      </p:graphicFrame>
      <p:sp>
        <p:nvSpPr>
          <p:cNvPr id="9" name="TextBox 8"/>
          <p:cNvSpPr txBox="1"/>
          <p:nvPr/>
        </p:nvSpPr>
        <p:spPr>
          <a:xfrm>
            <a:off x="0" y="6499469"/>
            <a:ext cx="2319627" cy="338554"/>
          </a:xfrm>
          <a:prstGeom prst="rect">
            <a:avLst/>
          </a:prstGeom>
          <a:noFill/>
        </p:spPr>
        <p:txBody>
          <a:bodyPr wrap="square" rtlCol="0">
            <a:spAutoFit/>
          </a:bodyPr>
          <a:lstStyle/>
          <a:p>
            <a:r>
              <a:rPr lang="en-US" sz="1600" u="sng" dirty="0" smtClean="0">
                <a:solidFill>
                  <a:prstClr val="black"/>
                </a:solidFill>
              </a:rPr>
              <a:t>(All Figures In INR)</a:t>
            </a:r>
            <a:endParaRPr lang="en-IN" sz="1600" u="sng" dirty="0">
              <a:solidFill>
                <a:prstClr val="black"/>
              </a:solidFill>
            </a:endParaRPr>
          </a:p>
        </p:txBody>
      </p:sp>
    </p:spTree>
    <p:extLst>
      <p:ext uri="{BB962C8B-B14F-4D97-AF65-F5344CB8AC3E}">
        <p14:creationId xmlns:p14="http://schemas.microsoft.com/office/powerpoint/2010/main" val="24063901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485105"/>
            <a:ext cx="12192000" cy="51516"/>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6" name="Title 1"/>
          <p:cNvSpPr txBox="1">
            <a:spLocks/>
          </p:cNvSpPr>
          <p:nvPr/>
        </p:nvSpPr>
        <p:spPr>
          <a:xfrm>
            <a:off x="296214" y="52590"/>
            <a:ext cx="8839200" cy="381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smtClean="0">
                <a:solidFill>
                  <a:prstClr val="black"/>
                </a:solidFill>
                <a:latin typeface="Algerian" panose="04020705040A02060702" pitchFamily="82" charset="0"/>
              </a:rPr>
              <a:t>DCF VALUATION:</a:t>
            </a:r>
            <a:r>
              <a:rPr lang="en-US" sz="2800" b="1" u="sng" dirty="0" smtClean="0">
                <a:solidFill>
                  <a:prstClr val="black"/>
                </a:solidFill>
                <a:latin typeface="Algerian" panose="04020705040A02060702" pitchFamily="82" charset="0"/>
              </a:rPr>
              <a:t>  </a:t>
            </a:r>
            <a:endParaRPr lang="en-US" sz="2800" b="1" u="sng" dirty="0">
              <a:solidFill>
                <a:prstClr val="black"/>
              </a:solidFill>
              <a:latin typeface="Algerian" panose="04020705040A02060702" pitchFamily="82" charset="0"/>
            </a:endParaRPr>
          </a:p>
        </p:txBody>
      </p:sp>
      <p:pic>
        <p:nvPicPr>
          <p:cNvPr id="8" name="Picture 7" descr="http://businessdeals.in/images/logo.png"/>
          <p:cNvPicPr/>
          <p:nvPr/>
        </p:nvPicPr>
        <p:blipFill>
          <a:blip r:embed="rId3" cstate="print"/>
          <a:srcRect/>
          <a:stretch>
            <a:fillRect/>
          </a:stretch>
        </p:blipFill>
        <p:spPr bwMode="auto">
          <a:xfrm>
            <a:off x="9370413" y="6523566"/>
            <a:ext cx="2465272" cy="334434"/>
          </a:xfrm>
          <a:prstGeom prst="rect">
            <a:avLst/>
          </a:prstGeom>
          <a:ln>
            <a:noFill/>
          </a:ln>
          <a:effectLst>
            <a:outerShdw blurRad="292100" dist="139700" dir="2700000" algn="tl" rotWithShape="0">
              <a:srgbClr val="333333">
                <a:alpha val="65000"/>
              </a:srgbClr>
            </a:outerShdw>
          </a:effectLst>
        </p:spPr>
      </p:pic>
      <p:graphicFrame>
        <p:nvGraphicFramePr>
          <p:cNvPr id="9" name="Object 8"/>
          <p:cNvGraphicFramePr>
            <a:graphicFrameLocks noChangeAspect="1"/>
          </p:cNvGraphicFramePr>
          <p:nvPr>
            <p:extLst>
              <p:ext uri="{D42A27DB-BD31-4B8C-83A1-F6EECF244321}">
                <p14:modId xmlns:p14="http://schemas.microsoft.com/office/powerpoint/2010/main" val="1833053248"/>
              </p:ext>
            </p:extLst>
          </p:nvPr>
        </p:nvGraphicFramePr>
        <p:xfrm>
          <a:off x="296215" y="588136"/>
          <a:ext cx="11539470" cy="5935429"/>
        </p:xfrm>
        <a:graphic>
          <a:graphicData uri="http://schemas.openxmlformats.org/presentationml/2006/ole">
            <mc:AlternateContent xmlns:mc="http://schemas.openxmlformats.org/markup-compatibility/2006">
              <mc:Choice xmlns:v="urn:schemas-microsoft-com:vml" Requires="v">
                <p:oleObj spid="_x0000_s5167" name="Worksheet" r:id="rId4" imgW="8525040" imgH="3314674" progId="Excel.Sheet.12">
                  <p:embed/>
                </p:oleObj>
              </mc:Choice>
              <mc:Fallback>
                <p:oleObj name="Worksheet" r:id="rId4" imgW="8525040" imgH="3314674" progId="Excel.Sheet.12">
                  <p:embed/>
                  <p:pic>
                    <p:nvPicPr>
                      <p:cNvPr id="0" name=""/>
                      <p:cNvPicPr/>
                      <p:nvPr/>
                    </p:nvPicPr>
                    <p:blipFill>
                      <a:blip r:embed="rId5"/>
                      <a:stretch>
                        <a:fillRect/>
                      </a:stretch>
                    </p:blipFill>
                    <p:spPr>
                      <a:xfrm>
                        <a:off x="296215" y="588136"/>
                        <a:ext cx="11539470" cy="5935429"/>
                      </a:xfrm>
                      <a:prstGeom prst="rect">
                        <a:avLst/>
                      </a:prstGeom>
                    </p:spPr>
                  </p:pic>
                </p:oleObj>
              </mc:Fallback>
            </mc:AlternateContent>
          </a:graphicData>
        </a:graphic>
      </p:graphicFrame>
    </p:spTree>
    <p:extLst>
      <p:ext uri="{BB962C8B-B14F-4D97-AF65-F5344CB8AC3E}">
        <p14:creationId xmlns:p14="http://schemas.microsoft.com/office/powerpoint/2010/main" val="30777641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485105"/>
            <a:ext cx="12192000" cy="51516"/>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6" name="Title 1"/>
          <p:cNvSpPr txBox="1">
            <a:spLocks/>
          </p:cNvSpPr>
          <p:nvPr/>
        </p:nvSpPr>
        <p:spPr>
          <a:xfrm>
            <a:off x="296214" y="52590"/>
            <a:ext cx="8839200" cy="381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smtClean="0">
                <a:solidFill>
                  <a:prstClr val="black"/>
                </a:solidFill>
                <a:latin typeface="Algerian" panose="04020705040A02060702" pitchFamily="82" charset="0"/>
              </a:rPr>
              <a:t>COMPANY VALUATI0N:</a:t>
            </a:r>
            <a:r>
              <a:rPr lang="en-US" sz="2800" b="1" u="sng" dirty="0" smtClean="0">
                <a:solidFill>
                  <a:prstClr val="black"/>
                </a:solidFill>
                <a:latin typeface="Algerian" panose="04020705040A02060702" pitchFamily="82" charset="0"/>
              </a:rPr>
              <a:t>  </a:t>
            </a:r>
            <a:endParaRPr lang="en-US" sz="2800" b="1" u="sng" dirty="0">
              <a:solidFill>
                <a:prstClr val="black"/>
              </a:solidFill>
              <a:latin typeface="Algerian" panose="04020705040A02060702" pitchFamily="82" charset="0"/>
            </a:endParaRPr>
          </a:p>
        </p:txBody>
      </p:sp>
      <p:pic>
        <p:nvPicPr>
          <p:cNvPr id="8" name="Picture 7" descr="http://businessdeals.in/images/logo.png"/>
          <p:cNvPicPr/>
          <p:nvPr/>
        </p:nvPicPr>
        <p:blipFill>
          <a:blip r:embed="rId2" cstate="print"/>
          <a:srcRect/>
          <a:stretch>
            <a:fillRect/>
          </a:stretch>
        </p:blipFill>
        <p:spPr bwMode="auto">
          <a:xfrm>
            <a:off x="9370413" y="6523566"/>
            <a:ext cx="2465272" cy="334434"/>
          </a:xfrm>
          <a:prstGeom prst="rect">
            <a:avLst/>
          </a:prstGeom>
          <a:ln>
            <a:noFill/>
          </a:ln>
          <a:effectLst>
            <a:outerShdw blurRad="292100" dist="139700" dir="2700000" algn="tl" rotWithShape="0">
              <a:srgbClr val="333333">
                <a:alpha val="65000"/>
              </a:srgbClr>
            </a:outerShdw>
          </a:effectLst>
        </p:spPr>
      </p:pic>
      <p:graphicFrame>
        <p:nvGraphicFramePr>
          <p:cNvPr id="7" name="Table 6"/>
          <p:cNvGraphicFramePr>
            <a:graphicFrameLocks noGrp="1"/>
          </p:cNvGraphicFramePr>
          <p:nvPr>
            <p:extLst>
              <p:ext uri="{D42A27DB-BD31-4B8C-83A1-F6EECF244321}">
                <p14:modId xmlns:p14="http://schemas.microsoft.com/office/powerpoint/2010/main" val="1216364118"/>
              </p:ext>
            </p:extLst>
          </p:nvPr>
        </p:nvGraphicFramePr>
        <p:xfrm>
          <a:off x="1552794" y="751615"/>
          <a:ext cx="8886424" cy="5610548"/>
        </p:xfrm>
        <a:graphic>
          <a:graphicData uri="http://schemas.openxmlformats.org/drawingml/2006/table">
            <a:tbl>
              <a:tblPr firstRow="1" bandRow="1">
                <a:tableStyleId>{7DF18680-E054-41AD-8BC1-D1AEF772440D}</a:tableStyleId>
              </a:tblPr>
              <a:tblGrid>
                <a:gridCol w="4443212"/>
                <a:gridCol w="4443212"/>
              </a:tblGrid>
              <a:tr h="1421215">
                <a:tc>
                  <a:txBody>
                    <a:bodyPr/>
                    <a:lstStyle/>
                    <a:p>
                      <a:pPr algn="ctr"/>
                      <a:endParaRPr lang="en-US" u="sng" dirty="0" smtClean="0"/>
                    </a:p>
                    <a:p>
                      <a:pPr algn="ctr"/>
                      <a:r>
                        <a:rPr lang="en-US" u="sng" dirty="0" smtClean="0"/>
                        <a:t>PARTICULARS</a:t>
                      </a:r>
                      <a:endParaRPr lang="en-IN" b="1" u="sng" dirty="0"/>
                    </a:p>
                  </a:txBody>
                  <a:tcPr/>
                </a:tc>
                <a:tc>
                  <a:txBody>
                    <a:bodyPr/>
                    <a:lstStyle/>
                    <a:p>
                      <a:pPr algn="ctr"/>
                      <a:endParaRPr lang="en-US" u="sng" smtClean="0"/>
                    </a:p>
                    <a:p>
                      <a:pPr algn="ctr"/>
                      <a:r>
                        <a:rPr lang="en-US" u="sng" smtClean="0"/>
                        <a:t>PERPETUITY </a:t>
                      </a:r>
                      <a:r>
                        <a:rPr lang="en-US" u="sng" dirty="0" smtClean="0"/>
                        <a:t>GROWTH METHOD</a:t>
                      </a:r>
                      <a:endParaRPr lang="en-IN" b="1" u="sng" dirty="0"/>
                    </a:p>
                  </a:txBody>
                  <a:tcPr/>
                </a:tc>
              </a:tr>
              <a:tr h="1087684">
                <a:tc>
                  <a:txBody>
                    <a:bodyPr/>
                    <a:lstStyle/>
                    <a:p>
                      <a:pPr algn="ctr"/>
                      <a:r>
                        <a:rPr lang="en-US" b="1" dirty="0" smtClean="0"/>
                        <a:t>PRESENT</a:t>
                      </a:r>
                      <a:r>
                        <a:rPr lang="en-US" b="1" baseline="0" dirty="0" smtClean="0"/>
                        <a:t> VALUE OF FREE CASH FLOW</a:t>
                      </a:r>
                      <a:endParaRPr lang="en-IN" b="1" dirty="0"/>
                    </a:p>
                  </a:txBody>
                  <a:tcPr/>
                </a:tc>
                <a:tc>
                  <a:txBody>
                    <a:bodyPr/>
                    <a:lstStyle/>
                    <a:p>
                      <a:pPr algn="ctr"/>
                      <a:r>
                        <a:rPr lang="en-US" b="1" dirty="0" smtClean="0"/>
                        <a:t>1,03,35,755</a:t>
                      </a:r>
                      <a:endParaRPr lang="en-IN" b="1" dirty="0"/>
                    </a:p>
                  </a:txBody>
                  <a:tcPr/>
                </a:tc>
              </a:tr>
              <a:tr h="1087684">
                <a:tc>
                  <a:txBody>
                    <a:bodyPr/>
                    <a:lstStyle/>
                    <a:p>
                      <a:pPr algn="ctr"/>
                      <a:r>
                        <a:rPr lang="en-US" b="1" dirty="0" smtClean="0"/>
                        <a:t>TERMINAL</a:t>
                      </a:r>
                      <a:r>
                        <a:rPr lang="en-US" b="1" baseline="0" dirty="0" smtClean="0"/>
                        <a:t> VALUE</a:t>
                      </a:r>
                      <a:endParaRPr lang="en-IN" b="1" dirty="0"/>
                    </a:p>
                  </a:txBody>
                  <a:tcPr/>
                </a:tc>
                <a:tc>
                  <a:txBody>
                    <a:bodyPr/>
                    <a:lstStyle/>
                    <a:p>
                      <a:pPr algn="ctr"/>
                      <a:r>
                        <a:rPr lang="en-US" b="1" dirty="0" smtClean="0"/>
                        <a:t>4,86,63,737</a:t>
                      </a:r>
                      <a:endParaRPr lang="en-IN" b="1" dirty="0"/>
                    </a:p>
                  </a:txBody>
                  <a:tcPr/>
                </a:tc>
              </a:tr>
              <a:tr h="1087684">
                <a:tc>
                  <a:txBody>
                    <a:bodyPr/>
                    <a:lstStyle/>
                    <a:p>
                      <a:pPr algn="ctr"/>
                      <a:r>
                        <a:rPr lang="en-US" b="1" dirty="0" smtClean="0"/>
                        <a:t>PRESENT</a:t>
                      </a:r>
                      <a:r>
                        <a:rPr lang="en-US" b="1" baseline="0" dirty="0" smtClean="0"/>
                        <a:t> VALUE OF TV</a:t>
                      </a:r>
                      <a:endParaRPr lang="en-IN" b="1" dirty="0"/>
                    </a:p>
                  </a:txBody>
                  <a:tcPr/>
                </a:tc>
                <a:tc>
                  <a:txBody>
                    <a:bodyPr/>
                    <a:lstStyle/>
                    <a:p>
                      <a:pPr algn="ctr"/>
                      <a:r>
                        <a:rPr lang="en-US" b="1" dirty="0" smtClean="0"/>
                        <a:t>2,88,79,559</a:t>
                      </a:r>
                      <a:endParaRPr lang="en-IN" b="1" dirty="0"/>
                    </a:p>
                  </a:txBody>
                  <a:tcPr/>
                </a:tc>
              </a:tr>
              <a:tr h="926281">
                <a:tc>
                  <a:txBody>
                    <a:bodyPr/>
                    <a:lstStyle/>
                    <a:p>
                      <a:pPr algn="ctr"/>
                      <a:r>
                        <a:rPr lang="en-US" sz="2000" b="1" dirty="0" smtClean="0"/>
                        <a:t>TOTAL VALUE OF FIRM AS PER DCF*</a:t>
                      </a:r>
                      <a:endParaRPr lang="en-IN" sz="2000" b="1" dirty="0"/>
                    </a:p>
                  </a:txBody>
                  <a:tcPr/>
                </a:tc>
                <a:tc>
                  <a:txBody>
                    <a:bodyPr/>
                    <a:lstStyle/>
                    <a:p>
                      <a:pPr algn="ctr"/>
                      <a:r>
                        <a:rPr lang="en-US" sz="2000" b="1" u="none" dirty="0" smtClean="0"/>
                        <a:t>3,92,15,314</a:t>
                      </a:r>
                      <a:endParaRPr lang="en-IN" sz="2000" b="1" u="none" dirty="0"/>
                    </a:p>
                  </a:txBody>
                  <a:tcPr/>
                </a:tc>
              </a:tr>
            </a:tbl>
          </a:graphicData>
        </a:graphic>
      </p:graphicFrame>
      <p:sp>
        <p:nvSpPr>
          <p:cNvPr id="9" name="TextBox 8"/>
          <p:cNvSpPr txBox="1"/>
          <p:nvPr/>
        </p:nvSpPr>
        <p:spPr>
          <a:xfrm>
            <a:off x="655093" y="6523566"/>
            <a:ext cx="1992573" cy="261610"/>
          </a:xfrm>
          <a:prstGeom prst="rect">
            <a:avLst/>
          </a:prstGeom>
          <a:noFill/>
        </p:spPr>
        <p:txBody>
          <a:bodyPr wrap="square" rtlCol="0">
            <a:spAutoFit/>
          </a:bodyPr>
          <a:lstStyle/>
          <a:p>
            <a:r>
              <a:rPr lang="en-US" sz="1100" dirty="0" smtClean="0"/>
              <a:t>*Excluding Land</a:t>
            </a:r>
            <a:endParaRPr lang="en-IN" sz="1100" dirty="0"/>
          </a:p>
        </p:txBody>
      </p:sp>
    </p:spTree>
    <p:extLst>
      <p:ext uri="{BB962C8B-B14F-4D97-AF65-F5344CB8AC3E}">
        <p14:creationId xmlns:p14="http://schemas.microsoft.com/office/powerpoint/2010/main" val="31925475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485105"/>
            <a:ext cx="12192000" cy="51516"/>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6" name="Title 1"/>
          <p:cNvSpPr txBox="1">
            <a:spLocks/>
          </p:cNvSpPr>
          <p:nvPr/>
        </p:nvSpPr>
        <p:spPr>
          <a:xfrm>
            <a:off x="296214" y="52590"/>
            <a:ext cx="8839200" cy="381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smtClean="0">
                <a:solidFill>
                  <a:prstClr val="black"/>
                </a:solidFill>
                <a:latin typeface="Algerian" panose="04020705040A02060702" pitchFamily="82" charset="0"/>
              </a:rPr>
              <a:t>COMPANY VALUATI0N:</a:t>
            </a:r>
            <a:r>
              <a:rPr lang="en-US" sz="2800" b="1" u="sng" dirty="0" smtClean="0">
                <a:solidFill>
                  <a:prstClr val="black"/>
                </a:solidFill>
                <a:latin typeface="Algerian" panose="04020705040A02060702" pitchFamily="82" charset="0"/>
              </a:rPr>
              <a:t>  </a:t>
            </a:r>
            <a:endParaRPr lang="en-US" sz="2800" b="1" u="sng" dirty="0">
              <a:solidFill>
                <a:prstClr val="black"/>
              </a:solidFill>
              <a:latin typeface="Algerian" panose="04020705040A02060702" pitchFamily="82" charset="0"/>
            </a:endParaRPr>
          </a:p>
        </p:txBody>
      </p:sp>
      <p:pic>
        <p:nvPicPr>
          <p:cNvPr id="8" name="Picture 7" descr="http://businessdeals.in/images/logo.png"/>
          <p:cNvPicPr/>
          <p:nvPr/>
        </p:nvPicPr>
        <p:blipFill>
          <a:blip r:embed="rId2" cstate="print"/>
          <a:srcRect/>
          <a:stretch>
            <a:fillRect/>
          </a:stretch>
        </p:blipFill>
        <p:spPr bwMode="auto">
          <a:xfrm>
            <a:off x="9370413" y="6523566"/>
            <a:ext cx="2465272" cy="334434"/>
          </a:xfrm>
          <a:prstGeom prst="rect">
            <a:avLst/>
          </a:prstGeom>
          <a:ln>
            <a:noFill/>
          </a:ln>
          <a:effectLst>
            <a:outerShdw blurRad="292100" dist="139700" dir="2700000" algn="tl" rotWithShape="0">
              <a:srgbClr val="333333">
                <a:alpha val="65000"/>
              </a:srgbClr>
            </a:outerShdw>
          </a:effectLst>
        </p:spPr>
      </p:pic>
      <p:graphicFrame>
        <p:nvGraphicFramePr>
          <p:cNvPr id="7" name="Table 6"/>
          <p:cNvGraphicFramePr>
            <a:graphicFrameLocks noGrp="1"/>
          </p:cNvGraphicFramePr>
          <p:nvPr>
            <p:extLst>
              <p:ext uri="{D42A27DB-BD31-4B8C-83A1-F6EECF244321}">
                <p14:modId xmlns:p14="http://schemas.microsoft.com/office/powerpoint/2010/main" val="118773994"/>
              </p:ext>
            </p:extLst>
          </p:nvPr>
        </p:nvGraphicFramePr>
        <p:xfrm>
          <a:off x="1652788" y="892243"/>
          <a:ext cx="8886424" cy="5275700"/>
        </p:xfrm>
        <a:graphic>
          <a:graphicData uri="http://schemas.openxmlformats.org/drawingml/2006/table">
            <a:tbl>
              <a:tblPr firstRow="1" bandRow="1">
                <a:tableStyleId>{7DF18680-E054-41AD-8BC1-D1AEF772440D}</a:tableStyleId>
              </a:tblPr>
              <a:tblGrid>
                <a:gridCol w="4443212"/>
                <a:gridCol w="4443212"/>
              </a:tblGrid>
              <a:tr h="1299024">
                <a:tc>
                  <a:txBody>
                    <a:bodyPr/>
                    <a:lstStyle/>
                    <a:p>
                      <a:pPr algn="ctr"/>
                      <a:r>
                        <a:rPr lang="en-US" u="sng" dirty="0" smtClean="0"/>
                        <a:t>PARTICULARS</a:t>
                      </a:r>
                      <a:endParaRPr lang="en-IN" b="1" u="sng" dirty="0"/>
                    </a:p>
                  </a:txBody>
                  <a:tcPr/>
                </a:tc>
                <a:tc>
                  <a:txBody>
                    <a:bodyPr/>
                    <a:lstStyle/>
                    <a:p>
                      <a:pPr algn="ctr"/>
                      <a:r>
                        <a:rPr lang="en-US" u="sng" dirty="0" smtClean="0"/>
                        <a:t>EXIT MULTIPLE METHOD</a:t>
                      </a:r>
                      <a:endParaRPr lang="en-IN" b="1" u="sng" dirty="0"/>
                    </a:p>
                  </a:txBody>
                  <a:tcPr/>
                </a:tc>
              </a:tr>
              <a:tr h="994169">
                <a:tc>
                  <a:txBody>
                    <a:bodyPr/>
                    <a:lstStyle/>
                    <a:p>
                      <a:pPr algn="ctr"/>
                      <a:r>
                        <a:rPr lang="en-US" b="1" dirty="0" smtClean="0"/>
                        <a:t>EXIT</a:t>
                      </a:r>
                      <a:r>
                        <a:rPr lang="en-US" b="1" baseline="0" dirty="0" smtClean="0"/>
                        <a:t> Multiple</a:t>
                      </a:r>
                      <a:endParaRPr lang="en-IN" b="1" dirty="0"/>
                    </a:p>
                  </a:txBody>
                  <a:tcPr/>
                </a:tc>
                <a:tc>
                  <a:txBody>
                    <a:bodyPr/>
                    <a:lstStyle/>
                    <a:p>
                      <a:pPr algn="ctr"/>
                      <a:r>
                        <a:rPr lang="en-US" b="1" dirty="0" smtClean="0"/>
                        <a:t>8.0X</a:t>
                      </a:r>
                      <a:endParaRPr lang="en-IN" b="1" dirty="0"/>
                    </a:p>
                  </a:txBody>
                  <a:tcPr/>
                </a:tc>
              </a:tr>
              <a:tr h="994169">
                <a:tc>
                  <a:txBody>
                    <a:bodyPr/>
                    <a:lstStyle/>
                    <a:p>
                      <a:pPr algn="ctr"/>
                      <a:r>
                        <a:rPr lang="en-US" b="1" dirty="0" smtClean="0"/>
                        <a:t>TERMINAL</a:t>
                      </a:r>
                      <a:r>
                        <a:rPr lang="en-US" b="1" baseline="0" dirty="0" smtClean="0"/>
                        <a:t> VALUE</a:t>
                      </a:r>
                      <a:endParaRPr lang="en-IN" b="1" dirty="0"/>
                    </a:p>
                  </a:txBody>
                  <a:tcPr/>
                </a:tc>
                <a:tc>
                  <a:txBody>
                    <a:bodyPr/>
                    <a:lstStyle/>
                    <a:p>
                      <a:pPr algn="ctr"/>
                      <a:r>
                        <a:rPr lang="en-US" b="1" dirty="0" smtClean="0"/>
                        <a:t>3,70,01,914</a:t>
                      </a:r>
                      <a:endParaRPr lang="en-IN" b="1" dirty="0"/>
                    </a:p>
                  </a:txBody>
                  <a:tcPr/>
                </a:tc>
              </a:tr>
              <a:tr h="994169">
                <a:tc>
                  <a:txBody>
                    <a:bodyPr/>
                    <a:lstStyle/>
                    <a:p>
                      <a:pPr algn="ctr"/>
                      <a:r>
                        <a:rPr lang="en-US" b="1" dirty="0" smtClean="0"/>
                        <a:t>PRESENT</a:t>
                      </a:r>
                      <a:r>
                        <a:rPr lang="en-US" b="1" baseline="0" dirty="0" smtClean="0"/>
                        <a:t> VALUE OF TV</a:t>
                      </a:r>
                      <a:endParaRPr lang="en-IN" b="1" dirty="0"/>
                    </a:p>
                  </a:txBody>
                  <a:tcPr/>
                </a:tc>
                <a:tc>
                  <a:txBody>
                    <a:bodyPr/>
                    <a:lstStyle/>
                    <a:p>
                      <a:pPr algn="ctr"/>
                      <a:r>
                        <a:rPr lang="en-US" b="1" dirty="0" smtClean="0"/>
                        <a:t>2,19,58,835</a:t>
                      </a:r>
                      <a:endParaRPr lang="en-IN" b="1" dirty="0"/>
                    </a:p>
                  </a:txBody>
                  <a:tcPr/>
                </a:tc>
              </a:tr>
              <a:tr h="994169">
                <a:tc>
                  <a:txBody>
                    <a:bodyPr/>
                    <a:lstStyle/>
                    <a:p>
                      <a:pPr algn="ctr"/>
                      <a:r>
                        <a:rPr lang="en-US" sz="2000" b="1" dirty="0" smtClean="0"/>
                        <a:t>TOTAL VALUE OF FIRM*</a:t>
                      </a:r>
                      <a:endParaRPr lang="en-IN" sz="2000" b="1" dirty="0"/>
                    </a:p>
                  </a:txBody>
                  <a:tcPr/>
                </a:tc>
                <a:tc>
                  <a:txBody>
                    <a:bodyPr/>
                    <a:lstStyle/>
                    <a:p>
                      <a:pPr algn="ctr"/>
                      <a:r>
                        <a:rPr lang="en-US" sz="2000" b="1" u="none" dirty="0" smtClean="0"/>
                        <a:t>3,22,94,590</a:t>
                      </a:r>
                      <a:endParaRPr lang="en-IN" sz="2000" b="1" u="none" dirty="0"/>
                    </a:p>
                  </a:txBody>
                  <a:tcPr/>
                </a:tc>
              </a:tr>
            </a:tbl>
          </a:graphicData>
        </a:graphic>
      </p:graphicFrame>
      <p:sp>
        <p:nvSpPr>
          <p:cNvPr id="9" name="TextBox 8"/>
          <p:cNvSpPr txBox="1"/>
          <p:nvPr/>
        </p:nvSpPr>
        <p:spPr>
          <a:xfrm>
            <a:off x="655093" y="6523566"/>
            <a:ext cx="1992573" cy="261610"/>
          </a:xfrm>
          <a:prstGeom prst="rect">
            <a:avLst/>
          </a:prstGeom>
          <a:noFill/>
        </p:spPr>
        <p:txBody>
          <a:bodyPr wrap="square" rtlCol="0">
            <a:spAutoFit/>
          </a:bodyPr>
          <a:lstStyle/>
          <a:p>
            <a:r>
              <a:rPr lang="en-US" sz="1100" dirty="0" smtClean="0"/>
              <a:t>*Excluding Land</a:t>
            </a:r>
            <a:endParaRPr lang="en-IN" sz="1100" dirty="0"/>
          </a:p>
        </p:txBody>
      </p:sp>
    </p:spTree>
    <p:extLst>
      <p:ext uri="{BB962C8B-B14F-4D97-AF65-F5344CB8AC3E}">
        <p14:creationId xmlns:p14="http://schemas.microsoft.com/office/powerpoint/2010/main" val="28517294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485105"/>
            <a:ext cx="12192000" cy="51516"/>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6" name="Title 1"/>
          <p:cNvSpPr txBox="1">
            <a:spLocks/>
          </p:cNvSpPr>
          <p:nvPr/>
        </p:nvSpPr>
        <p:spPr>
          <a:xfrm>
            <a:off x="296214" y="52590"/>
            <a:ext cx="8839200" cy="381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smtClean="0">
                <a:solidFill>
                  <a:prstClr val="black"/>
                </a:solidFill>
                <a:latin typeface="Algerian" panose="04020705040A02060702" pitchFamily="82" charset="0"/>
              </a:rPr>
              <a:t> VALUATI0N ASSUMPTIONS:</a:t>
            </a:r>
            <a:r>
              <a:rPr lang="en-US" sz="2800" b="1" u="sng" dirty="0" smtClean="0">
                <a:solidFill>
                  <a:prstClr val="black"/>
                </a:solidFill>
                <a:latin typeface="Algerian" panose="04020705040A02060702" pitchFamily="82" charset="0"/>
              </a:rPr>
              <a:t>  </a:t>
            </a:r>
            <a:endParaRPr lang="en-US" sz="2800" b="1" u="sng" dirty="0">
              <a:solidFill>
                <a:prstClr val="black"/>
              </a:solidFill>
              <a:latin typeface="Algerian" panose="04020705040A02060702" pitchFamily="82" charset="0"/>
            </a:endParaRPr>
          </a:p>
        </p:txBody>
      </p:sp>
      <p:pic>
        <p:nvPicPr>
          <p:cNvPr id="8" name="Picture 7" descr="http://businessdeals.in/images/logo.png"/>
          <p:cNvPicPr/>
          <p:nvPr/>
        </p:nvPicPr>
        <p:blipFill>
          <a:blip r:embed="rId2" cstate="print"/>
          <a:srcRect/>
          <a:stretch>
            <a:fillRect/>
          </a:stretch>
        </p:blipFill>
        <p:spPr bwMode="auto">
          <a:xfrm>
            <a:off x="9370413" y="6523566"/>
            <a:ext cx="2465272" cy="334434"/>
          </a:xfrm>
          <a:prstGeom prst="rect">
            <a:avLst/>
          </a:prstGeom>
          <a:ln>
            <a:noFill/>
          </a:ln>
          <a:effectLst>
            <a:outerShdw blurRad="292100" dist="139700" dir="2700000" algn="tl" rotWithShape="0">
              <a:srgbClr val="333333">
                <a:alpha val="65000"/>
              </a:srgbClr>
            </a:outerShdw>
          </a:effectLst>
        </p:spPr>
      </p:pic>
      <p:graphicFrame>
        <p:nvGraphicFramePr>
          <p:cNvPr id="10" name="Table 9"/>
          <p:cNvGraphicFramePr>
            <a:graphicFrameLocks noGrp="1"/>
          </p:cNvGraphicFramePr>
          <p:nvPr>
            <p:extLst>
              <p:ext uri="{D42A27DB-BD31-4B8C-83A1-F6EECF244321}">
                <p14:modId xmlns:p14="http://schemas.microsoft.com/office/powerpoint/2010/main" val="2795663199"/>
              </p:ext>
            </p:extLst>
          </p:nvPr>
        </p:nvGraphicFramePr>
        <p:xfrm>
          <a:off x="1120457" y="4773357"/>
          <a:ext cx="8906636" cy="1466973"/>
        </p:xfrm>
        <a:graphic>
          <a:graphicData uri="http://schemas.openxmlformats.org/drawingml/2006/table">
            <a:tbl>
              <a:tblPr firstRow="1" bandRow="1">
                <a:tableStyleId>{7DF18680-E054-41AD-8BC1-D1AEF772440D}</a:tableStyleId>
              </a:tblPr>
              <a:tblGrid>
                <a:gridCol w="4453318"/>
                <a:gridCol w="4453318"/>
              </a:tblGrid>
              <a:tr h="369693">
                <a:tc>
                  <a:txBody>
                    <a:bodyPr/>
                    <a:lstStyle/>
                    <a:p>
                      <a:pPr algn="ctr"/>
                      <a:r>
                        <a:rPr lang="en-US" i="1" u="sng" dirty="0" smtClean="0"/>
                        <a:t>PARTICULARS</a:t>
                      </a:r>
                      <a:endParaRPr lang="en-IN" b="1" i="1" u="sng" dirty="0"/>
                    </a:p>
                  </a:txBody>
                  <a:tcPr/>
                </a:tc>
                <a:tc>
                  <a:txBody>
                    <a:bodyPr/>
                    <a:lstStyle/>
                    <a:p>
                      <a:pPr algn="ctr"/>
                      <a:r>
                        <a:rPr lang="en-US" i="1" u="sng" dirty="0" smtClean="0"/>
                        <a:t>PERPETUITY GROWTH METHOD</a:t>
                      </a:r>
                      <a:endParaRPr lang="en-IN" b="1" i="1" u="sng" dirty="0"/>
                    </a:p>
                  </a:txBody>
                  <a:tcPr/>
                </a:tc>
              </a:tr>
              <a:tr h="328711">
                <a:tc>
                  <a:txBody>
                    <a:bodyPr/>
                    <a:lstStyle/>
                    <a:p>
                      <a:pPr algn="ctr"/>
                      <a:r>
                        <a:rPr lang="en-US" b="1" i="1" dirty="0" smtClean="0"/>
                        <a:t>Terminal</a:t>
                      </a:r>
                      <a:r>
                        <a:rPr lang="en-US" b="1" i="1" baseline="0" dirty="0" smtClean="0"/>
                        <a:t> value growth rate</a:t>
                      </a:r>
                      <a:endParaRPr lang="en-IN" b="1" i="1" dirty="0"/>
                    </a:p>
                  </a:txBody>
                  <a:tcPr/>
                </a:tc>
                <a:tc>
                  <a:txBody>
                    <a:bodyPr/>
                    <a:lstStyle/>
                    <a:p>
                      <a:pPr algn="ctr"/>
                      <a:r>
                        <a:rPr lang="en-US" b="1" i="1" dirty="0" smtClean="0"/>
                        <a:t>3%</a:t>
                      </a:r>
                      <a:endParaRPr lang="en-IN" b="1" i="1" dirty="0"/>
                    </a:p>
                  </a:txBody>
                  <a:tcPr/>
                </a:tc>
              </a:tr>
              <a:tr h="328711">
                <a:tc>
                  <a:txBody>
                    <a:bodyPr/>
                    <a:lstStyle/>
                    <a:p>
                      <a:pPr algn="ctr"/>
                      <a:r>
                        <a:rPr lang="en-US" b="1" i="1" dirty="0" smtClean="0"/>
                        <a:t>Weighted</a:t>
                      </a:r>
                      <a:r>
                        <a:rPr lang="en-US" b="1" i="1" baseline="0" dirty="0" smtClean="0"/>
                        <a:t> Avg. Cost of Capital</a:t>
                      </a:r>
                      <a:endParaRPr lang="en-IN" b="1" i="1" dirty="0"/>
                    </a:p>
                  </a:txBody>
                  <a:tcPr/>
                </a:tc>
                <a:tc>
                  <a:txBody>
                    <a:bodyPr/>
                    <a:lstStyle/>
                    <a:p>
                      <a:pPr algn="ctr"/>
                      <a:r>
                        <a:rPr lang="en-US" b="1" i="1" dirty="0" smtClean="0"/>
                        <a:t>11%</a:t>
                      </a:r>
                      <a:endParaRPr lang="en-IN" b="1" i="1" dirty="0"/>
                    </a:p>
                  </a:txBody>
                  <a:tcPr/>
                </a:tc>
              </a:tr>
              <a:tr h="328711">
                <a:tc>
                  <a:txBody>
                    <a:bodyPr/>
                    <a:lstStyle/>
                    <a:p>
                      <a:pPr algn="ctr"/>
                      <a:r>
                        <a:rPr lang="en-US" b="1" i="1" dirty="0" smtClean="0"/>
                        <a:t>Effective Tax Rate</a:t>
                      </a:r>
                      <a:endParaRPr lang="en-IN" b="1" i="1" dirty="0"/>
                    </a:p>
                  </a:txBody>
                  <a:tcPr/>
                </a:tc>
                <a:tc>
                  <a:txBody>
                    <a:bodyPr/>
                    <a:lstStyle/>
                    <a:p>
                      <a:pPr algn="ctr"/>
                      <a:r>
                        <a:rPr lang="en-US" b="1" i="1" dirty="0" smtClean="0"/>
                        <a:t>15%</a:t>
                      </a:r>
                      <a:endParaRPr lang="en-IN" b="1" i="1" dirty="0"/>
                    </a:p>
                  </a:txBody>
                  <a:tcPr/>
                </a:tc>
              </a:tr>
            </a:tbl>
          </a:graphicData>
        </a:graphic>
      </p:graphicFrame>
      <p:sp>
        <p:nvSpPr>
          <p:cNvPr id="11" name="TextBox 10"/>
          <p:cNvSpPr txBox="1"/>
          <p:nvPr/>
        </p:nvSpPr>
        <p:spPr>
          <a:xfrm>
            <a:off x="1013399" y="4145417"/>
            <a:ext cx="3966694" cy="461665"/>
          </a:xfrm>
          <a:prstGeom prst="rect">
            <a:avLst/>
          </a:prstGeom>
          <a:noFill/>
        </p:spPr>
        <p:txBody>
          <a:bodyPr wrap="square" rtlCol="0">
            <a:spAutoFit/>
          </a:bodyPr>
          <a:lstStyle/>
          <a:p>
            <a:r>
              <a:rPr lang="en-US" sz="2400" b="1" i="1" u="sng" dirty="0" smtClean="0">
                <a:solidFill>
                  <a:prstClr val="black"/>
                </a:solidFill>
              </a:rPr>
              <a:t> Other Assumptions:- </a:t>
            </a:r>
            <a:endParaRPr lang="en-IN" sz="2400" i="1" dirty="0">
              <a:solidFill>
                <a:prstClr val="black"/>
              </a:solidFill>
            </a:endParaRPr>
          </a:p>
        </p:txBody>
      </p:sp>
      <p:sp>
        <p:nvSpPr>
          <p:cNvPr id="9" name="TextBox 8"/>
          <p:cNvSpPr txBox="1"/>
          <p:nvPr/>
        </p:nvSpPr>
        <p:spPr>
          <a:xfrm>
            <a:off x="932462" y="696802"/>
            <a:ext cx="6035008" cy="461665"/>
          </a:xfrm>
          <a:prstGeom prst="rect">
            <a:avLst/>
          </a:prstGeom>
          <a:noFill/>
        </p:spPr>
        <p:txBody>
          <a:bodyPr wrap="square" rtlCol="0">
            <a:spAutoFit/>
          </a:bodyPr>
          <a:lstStyle/>
          <a:p>
            <a:r>
              <a:rPr lang="en-US" sz="2400" b="1" i="1" u="sng" dirty="0" smtClean="0">
                <a:solidFill>
                  <a:prstClr val="black"/>
                </a:solidFill>
              </a:rPr>
              <a:t> GROWTH RATE IN PERPETUITY:- </a:t>
            </a:r>
            <a:endParaRPr lang="en-IN" sz="2400" i="1" dirty="0">
              <a:solidFill>
                <a:prstClr val="black"/>
              </a:solidFill>
            </a:endParaRPr>
          </a:p>
        </p:txBody>
      </p:sp>
      <p:sp>
        <p:nvSpPr>
          <p:cNvPr id="2" name="TextBox 1"/>
          <p:cNvSpPr txBox="1"/>
          <p:nvPr/>
        </p:nvSpPr>
        <p:spPr>
          <a:xfrm>
            <a:off x="873251" y="1213272"/>
            <a:ext cx="10903223" cy="1754326"/>
          </a:xfrm>
          <a:prstGeom prst="rect">
            <a:avLst/>
          </a:prstGeom>
          <a:noFill/>
        </p:spPr>
        <p:txBody>
          <a:bodyPr wrap="square" rtlCol="0">
            <a:spAutoFit/>
          </a:bodyPr>
          <a:lstStyle/>
          <a:p>
            <a:r>
              <a:rPr lang="en-IN" b="1" dirty="0">
                <a:latin typeface="Cambria" panose="02040503050406030204" pitchFamily="18" charset="0"/>
              </a:rPr>
              <a:t>In addition to the WACC the Terminal Value growth rate in perpetuity needs to be determined. In order to do so, the GDP growth rate levels of the country that stand at ~</a:t>
            </a:r>
            <a:r>
              <a:rPr lang="en-IN" b="1" dirty="0" smtClean="0">
                <a:latin typeface="Cambria" panose="02040503050406030204" pitchFamily="18" charset="0"/>
              </a:rPr>
              <a:t>7.10</a:t>
            </a:r>
            <a:r>
              <a:rPr lang="en-IN" b="1" dirty="0">
                <a:latin typeface="Cambria" panose="02040503050406030204" pitchFamily="18" charset="0"/>
              </a:rPr>
              <a:t>%, the inflation rate at ~</a:t>
            </a:r>
            <a:r>
              <a:rPr lang="en-IN" b="1" dirty="0" smtClean="0">
                <a:latin typeface="Cambria" panose="02040503050406030204" pitchFamily="18" charset="0"/>
              </a:rPr>
              <a:t>4.97% </a:t>
            </a:r>
            <a:r>
              <a:rPr lang="en-IN" b="1" dirty="0">
                <a:latin typeface="Cambria" panose="02040503050406030204" pitchFamily="18" charset="0"/>
              </a:rPr>
              <a:t>were </a:t>
            </a:r>
            <a:r>
              <a:rPr lang="en-IN" b="1" dirty="0" smtClean="0">
                <a:latin typeface="Cambria" panose="02040503050406030204" pitchFamily="18" charset="0"/>
              </a:rPr>
              <a:t>analysed </a:t>
            </a:r>
            <a:r>
              <a:rPr lang="en-IN" b="1" dirty="0">
                <a:latin typeface="Cambria" panose="02040503050406030204" pitchFamily="18" charset="0"/>
              </a:rPr>
              <a:t>(Economic Survey of </a:t>
            </a:r>
            <a:r>
              <a:rPr lang="en-IN" b="1" dirty="0" smtClean="0">
                <a:latin typeface="Cambria" panose="02040503050406030204" pitchFamily="18" charset="0"/>
              </a:rPr>
              <a:t>FY 2016), keeping in mind India </a:t>
            </a:r>
            <a:r>
              <a:rPr lang="en-IN" b="1" dirty="0">
                <a:latin typeface="Cambria" panose="02040503050406030204" pitchFamily="18" charset="0"/>
              </a:rPr>
              <a:t>has experienced stagnant growth over the last 5 years, based on these parameters, growth rate in perpetuity of </a:t>
            </a:r>
            <a:r>
              <a:rPr lang="en-IN" b="1" dirty="0" smtClean="0">
                <a:latin typeface="Cambria" panose="02040503050406030204" pitchFamily="18" charset="0"/>
              </a:rPr>
              <a:t>~3% </a:t>
            </a:r>
            <a:r>
              <a:rPr lang="en-IN" b="1" dirty="0">
                <a:latin typeface="Cambria" panose="02040503050406030204" pitchFamily="18" charset="0"/>
              </a:rPr>
              <a:t>was assumed to be reasonable based on a going concern </a:t>
            </a:r>
            <a:r>
              <a:rPr lang="en-IN" b="1" dirty="0" smtClean="0">
                <a:latin typeface="Cambria" panose="02040503050406030204" pitchFamily="18" charset="0"/>
              </a:rPr>
              <a:t>principle.</a:t>
            </a:r>
          </a:p>
          <a:p>
            <a:endParaRPr lang="en-IN" b="1" dirty="0" smtClean="0">
              <a:latin typeface="Cambria" panose="02040503050406030204" pitchFamily="18" charset="0"/>
            </a:endParaRPr>
          </a:p>
        </p:txBody>
      </p:sp>
      <p:sp>
        <p:nvSpPr>
          <p:cNvPr id="12" name="TextBox 11"/>
          <p:cNvSpPr txBox="1"/>
          <p:nvPr/>
        </p:nvSpPr>
        <p:spPr>
          <a:xfrm>
            <a:off x="873251" y="2780873"/>
            <a:ext cx="8141960" cy="461665"/>
          </a:xfrm>
          <a:prstGeom prst="rect">
            <a:avLst/>
          </a:prstGeom>
          <a:noFill/>
        </p:spPr>
        <p:txBody>
          <a:bodyPr wrap="square" rtlCol="0">
            <a:spAutoFit/>
          </a:bodyPr>
          <a:lstStyle/>
          <a:p>
            <a:r>
              <a:rPr lang="en-US" sz="2400" b="1" i="1" u="sng" dirty="0" smtClean="0">
                <a:solidFill>
                  <a:prstClr val="black"/>
                </a:solidFill>
              </a:rPr>
              <a:t> GROWTH RATE FOR NEXT 5 PROJECTION YEAR:- </a:t>
            </a:r>
            <a:endParaRPr lang="en-IN" sz="2400" i="1" dirty="0">
              <a:solidFill>
                <a:prstClr val="black"/>
              </a:solidFill>
            </a:endParaRPr>
          </a:p>
        </p:txBody>
      </p:sp>
      <p:sp>
        <p:nvSpPr>
          <p:cNvPr id="3" name="TextBox 2"/>
          <p:cNvSpPr txBox="1"/>
          <p:nvPr/>
        </p:nvSpPr>
        <p:spPr>
          <a:xfrm>
            <a:off x="1013399" y="3332811"/>
            <a:ext cx="10622925" cy="923330"/>
          </a:xfrm>
          <a:prstGeom prst="rect">
            <a:avLst/>
          </a:prstGeom>
          <a:noFill/>
        </p:spPr>
        <p:txBody>
          <a:bodyPr wrap="square" rtlCol="0">
            <a:spAutoFit/>
          </a:bodyPr>
          <a:lstStyle/>
          <a:p>
            <a:r>
              <a:rPr lang="en-IN" b="1" dirty="0" smtClean="0">
                <a:latin typeface="Cambria" panose="02040503050406030204" pitchFamily="18" charset="0"/>
              </a:rPr>
              <a:t>The CAGR for next 5 years has been taken at considering the companies growth potential, capacity utilization and  Country specific, company specific risk and by analysing the companies which are leaders in this segment.  </a:t>
            </a:r>
            <a:endParaRPr lang="en-IN" b="1" dirty="0">
              <a:latin typeface="Cambria" panose="02040503050406030204" pitchFamily="18" charset="0"/>
            </a:endParaRPr>
          </a:p>
        </p:txBody>
      </p:sp>
    </p:spTree>
    <p:extLst>
      <p:ext uri="{BB962C8B-B14F-4D97-AF65-F5344CB8AC3E}">
        <p14:creationId xmlns:p14="http://schemas.microsoft.com/office/powerpoint/2010/main" val="20056598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485105"/>
            <a:ext cx="12192000" cy="51516"/>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6" name="Title 1"/>
          <p:cNvSpPr txBox="1">
            <a:spLocks/>
          </p:cNvSpPr>
          <p:nvPr/>
        </p:nvSpPr>
        <p:spPr>
          <a:xfrm>
            <a:off x="296214" y="52590"/>
            <a:ext cx="8839200" cy="381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smtClean="0">
                <a:solidFill>
                  <a:prstClr val="black"/>
                </a:solidFill>
                <a:latin typeface="Algerian" panose="04020705040A02060702" pitchFamily="82" charset="0"/>
              </a:rPr>
              <a:t>STATEMENT OF LIMITING CONDITIONS :</a:t>
            </a:r>
            <a:r>
              <a:rPr lang="en-US" sz="2800" b="1" u="sng" dirty="0" smtClean="0">
                <a:solidFill>
                  <a:prstClr val="black"/>
                </a:solidFill>
                <a:latin typeface="Algerian" panose="04020705040A02060702" pitchFamily="82" charset="0"/>
              </a:rPr>
              <a:t>  </a:t>
            </a:r>
            <a:endParaRPr lang="en-US" sz="2800" b="1" u="sng" dirty="0">
              <a:solidFill>
                <a:prstClr val="black"/>
              </a:solidFill>
              <a:latin typeface="Algerian" panose="04020705040A02060702" pitchFamily="82" charset="0"/>
            </a:endParaRPr>
          </a:p>
        </p:txBody>
      </p:sp>
      <p:pic>
        <p:nvPicPr>
          <p:cNvPr id="8" name="Picture 7" descr="http://businessdeals.in/images/logo.png"/>
          <p:cNvPicPr/>
          <p:nvPr/>
        </p:nvPicPr>
        <p:blipFill>
          <a:blip r:embed="rId2" cstate="print"/>
          <a:srcRect/>
          <a:stretch>
            <a:fillRect/>
          </a:stretch>
        </p:blipFill>
        <p:spPr bwMode="auto">
          <a:xfrm>
            <a:off x="9370413" y="6523566"/>
            <a:ext cx="2465272" cy="334434"/>
          </a:xfrm>
          <a:prstGeom prst="rect">
            <a:avLst/>
          </a:prstGeom>
          <a:ln>
            <a:noFill/>
          </a:ln>
          <a:effectLst>
            <a:outerShdw blurRad="292100" dist="139700" dir="2700000" algn="tl" rotWithShape="0">
              <a:srgbClr val="333333">
                <a:alpha val="65000"/>
              </a:srgbClr>
            </a:outerShdw>
          </a:effectLst>
        </p:spPr>
      </p:pic>
      <p:sp>
        <p:nvSpPr>
          <p:cNvPr id="9" name="Rectangle 8"/>
          <p:cNvSpPr/>
          <p:nvPr/>
        </p:nvSpPr>
        <p:spPr>
          <a:xfrm>
            <a:off x="0" y="485105"/>
            <a:ext cx="12219282" cy="6186309"/>
          </a:xfrm>
          <a:prstGeom prst="rect">
            <a:avLst/>
          </a:prstGeom>
        </p:spPr>
        <p:txBody>
          <a:bodyPr wrap="square">
            <a:spAutoFit/>
          </a:bodyPr>
          <a:lstStyle/>
          <a:p>
            <a:pPr marL="285750" indent="-285750">
              <a:buFont typeface="Wingdings" panose="05000000000000000000" pitchFamily="2" charset="2"/>
              <a:buChar char="q"/>
            </a:pPr>
            <a:r>
              <a:rPr lang="en-IN" dirty="0" smtClean="0">
                <a:latin typeface="Cambria" panose="02040503050406030204" pitchFamily="18" charset="0"/>
              </a:rPr>
              <a:t>The </a:t>
            </a:r>
            <a:r>
              <a:rPr lang="en-IN" dirty="0">
                <a:latin typeface="Cambria" panose="02040503050406030204" pitchFamily="18" charset="0"/>
              </a:rPr>
              <a:t>valuation is based on the company’s Audited financial statements </a:t>
            </a:r>
            <a:r>
              <a:rPr lang="en-IN" dirty="0" smtClean="0">
                <a:latin typeface="Cambria" panose="02040503050406030204" pitchFamily="18" charset="0"/>
              </a:rPr>
              <a:t>till 31st </a:t>
            </a:r>
            <a:r>
              <a:rPr lang="en-IN" dirty="0">
                <a:latin typeface="Cambria" panose="02040503050406030204" pitchFamily="18" charset="0"/>
              </a:rPr>
              <a:t>March, </a:t>
            </a:r>
            <a:r>
              <a:rPr lang="en-IN" dirty="0" smtClean="0">
                <a:latin typeface="Cambria" panose="02040503050406030204" pitchFamily="18" charset="0"/>
              </a:rPr>
              <a:t>2018 and </a:t>
            </a:r>
            <a:r>
              <a:rPr lang="en-IN" dirty="0">
                <a:latin typeface="Cambria" panose="02040503050406030204" pitchFamily="18" charset="0"/>
              </a:rPr>
              <a:t>Projections of </a:t>
            </a:r>
            <a:r>
              <a:rPr lang="en-IN" dirty="0" smtClean="0">
                <a:latin typeface="Cambria" panose="02040503050406030204" pitchFamily="18" charset="0"/>
              </a:rPr>
              <a:t>company </a:t>
            </a:r>
            <a:r>
              <a:rPr lang="en-IN" dirty="0">
                <a:latin typeface="Cambria" panose="02040503050406030204" pitchFamily="18" charset="0"/>
              </a:rPr>
              <a:t>for the period from April </a:t>
            </a:r>
            <a:r>
              <a:rPr lang="en-IN" dirty="0" smtClean="0">
                <a:latin typeface="Cambria" panose="02040503050406030204" pitchFamily="18" charset="0"/>
              </a:rPr>
              <a:t>2019 </a:t>
            </a:r>
            <a:r>
              <a:rPr lang="en-IN" dirty="0">
                <a:latin typeface="Cambria" panose="02040503050406030204" pitchFamily="18" charset="0"/>
              </a:rPr>
              <a:t>till March </a:t>
            </a:r>
            <a:r>
              <a:rPr lang="en-IN" dirty="0" smtClean="0">
                <a:latin typeface="Cambria" panose="02040503050406030204" pitchFamily="18" charset="0"/>
              </a:rPr>
              <a:t>2023 </a:t>
            </a:r>
            <a:r>
              <a:rPr lang="en-IN" dirty="0">
                <a:latin typeface="Cambria" panose="02040503050406030204" pitchFamily="18" charset="0"/>
              </a:rPr>
              <a:t>prepared by </a:t>
            </a:r>
            <a:r>
              <a:rPr lang="en-IN" dirty="0" smtClean="0">
                <a:latin typeface="Cambria" panose="02040503050406030204" pitchFamily="18" charset="0"/>
              </a:rPr>
              <a:t>us and approved by the </a:t>
            </a:r>
            <a:r>
              <a:rPr lang="en-IN" dirty="0">
                <a:latin typeface="Cambria" panose="02040503050406030204" pitchFamily="18" charset="0"/>
              </a:rPr>
              <a:t>management. The Terms of our engagement were such that we were mandated to rely upon the information &amp; projections provided to us by the client with no further due diligence on the data or on the projections was done by us. </a:t>
            </a:r>
            <a:r>
              <a:rPr lang="en-IN" dirty="0" smtClean="0">
                <a:latin typeface="Cambria" panose="02040503050406030204" pitchFamily="18" charset="0"/>
              </a:rPr>
              <a:t>Business Deals </a:t>
            </a:r>
            <a:r>
              <a:rPr lang="en-IN" dirty="0">
                <a:latin typeface="Cambria" panose="02040503050406030204" pitchFamily="18" charset="0"/>
              </a:rPr>
              <a:t>would not be held responsible for the achievability or authenticity of the forecasts or data. </a:t>
            </a:r>
            <a:endParaRPr lang="en-IN" dirty="0" smtClean="0">
              <a:latin typeface="Cambria" panose="02040503050406030204" pitchFamily="18" charset="0"/>
            </a:endParaRPr>
          </a:p>
          <a:p>
            <a:endParaRPr lang="en-IN" dirty="0" smtClean="0">
              <a:latin typeface="Cambria" panose="02040503050406030204" pitchFamily="18" charset="0"/>
            </a:endParaRPr>
          </a:p>
          <a:p>
            <a:pPr marL="285750" indent="-285750">
              <a:buFont typeface="Wingdings" panose="05000000000000000000" pitchFamily="2" charset="2"/>
              <a:buChar char="q"/>
            </a:pPr>
            <a:r>
              <a:rPr lang="en-IN" dirty="0" smtClean="0">
                <a:latin typeface="Cambria" panose="02040503050406030204" pitchFamily="18" charset="0"/>
              </a:rPr>
              <a:t>The </a:t>
            </a:r>
            <a:r>
              <a:rPr lang="en-IN" dirty="0">
                <a:latin typeface="Cambria" panose="02040503050406030204" pitchFamily="18" charset="0"/>
              </a:rPr>
              <a:t>scope of work did not include any due diligence </a:t>
            </a:r>
            <a:r>
              <a:rPr lang="en-IN" dirty="0" smtClean="0">
                <a:latin typeface="Cambria" panose="02040503050406030204" pitchFamily="18" charset="0"/>
              </a:rPr>
              <a:t>procedures neither  we have </a:t>
            </a:r>
            <a:r>
              <a:rPr lang="en-IN" dirty="0">
                <a:latin typeface="Cambria" panose="02040503050406030204" pitchFamily="18" charset="0"/>
              </a:rPr>
              <a:t>conducted a site review of the subject business </a:t>
            </a:r>
            <a:r>
              <a:rPr lang="en-IN" dirty="0" smtClean="0">
                <a:latin typeface="Cambria" panose="02040503050406030204" pitchFamily="18" charset="0"/>
              </a:rPr>
              <a:t>premises. We reviewed </a:t>
            </a:r>
            <a:r>
              <a:rPr lang="en-IN" dirty="0">
                <a:latin typeface="Cambria" panose="02040503050406030204" pitchFamily="18" charset="0"/>
              </a:rPr>
              <a:t>the business </a:t>
            </a:r>
            <a:r>
              <a:rPr lang="en-IN" dirty="0" smtClean="0">
                <a:latin typeface="Cambria" panose="02040503050406030204" pitchFamily="18" charset="0"/>
              </a:rPr>
              <a:t>financials and we do </a:t>
            </a:r>
            <a:r>
              <a:rPr lang="en-IN" dirty="0">
                <a:latin typeface="Cambria" panose="02040503050406030204" pitchFamily="18" charset="0"/>
              </a:rPr>
              <a:t>not imply that it should not be construed that we have verified any of the information provided to us, or that our inquiries could have verified any matter, which a more extensive examination might disclose. </a:t>
            </a:r>
            <a:endParaRPr lang="en-IN" dirty="0" smtClean="0">
              <a:latin typeface="Cambria" panose="02040503050406030204" pitchFamily="18" charset="0"/>
            </a:endParaRPr>
          </a:p>
          <a:p>
            <a:pPr marL="285750" indent="-285750">
              <a:buFont typeface="Wingdings" panose="05000000000000000000" pitchFamily="2" charset="2"/>
              <a:buChar char="q"/>
            </a:pPr>
            <a:endParaRPr lang="en-IN" dirty="0">
              <a:latin typeface="Cambria" panose="02040503050406030204" pitchFamily="18" charset="0"/>
            </a:endParaRPr>
          </a:p>
          <a:p>
            <a:pPr marL="285750" indent="-285750">
              <a:buFont typeface="Wingdings" panose="05000000000000000000" pitchFamily="2" charset="2"/>
              <a:buChar char="q"/>
            </a:pPr>
            <a:r>
              <a:rPr lang="en-IN" dirty="0" smtClean="0">
                <a:latin typeface="Cambria" panose="02040503050406030204" pitchFamily="18" charset="0"/>
              </a:rPr>
              <a:t>By </a:t>
            </a:r>
            <a:r>
              <a:rPr lang="en-IN" dirty="0">
                <a:latin typeface="Cambria" panose="02040503050406030204" pitchFamily="18" charset="0"/>
              </a:rPr>
              <a:t>this report </a:t>
            </a:r>
            <a:r>
              <a:rPr lang="en-IN" dirty="0" smtClean="0">
                <a:latin typeface="Cambria" panose="02040503050406030204" pitchFamily="18" charset="0"/>
              </a:rPr>
              <a:t>Business Deals </a:t>
            </a:r>
            <a:r>
              <a:rPr lang="en-IN" dirty="0">
                <a:latin typeface="Cambria" panose="02040503050406030204" pitchFamily="18" charset="0"/>
              </a:rPr>
              <a:t>is not purporting to advice the investor or investee companies on the prudence of the investment. </a:t>
            </a:r>
            <a:r>
              <a:rPr lang="en-IN" dirty="0" smtClean="0">
                <a:latin typeface="Cambria" panose="02040503050406030204" pitchFamily="18" charset="0"/>
              </a:rPr>
              <a:t> </a:t>
            </a:r>
            <a:r>
              <a:rPr lang="en-IN" dirty="0">
                <a:latin typeface="Cambria" panose="02040503050406030204" pitchFamily="18" charset="0"/>
              </a:rPr>
              <a:t>Neither </a:t>
            </a:r>
            <a:r>
              <a:rPr lang="en-IN" dirty="0" smtClean="0">
                <a:latin typeface="Cambria" panose="02040503050406030204" pitchFamily="18" charset="0"/>
              </a:rPr>
              <a:t>Business Deals </a:t>
            </a:r>
            <a:r>
              <a:rPr lang="en-IN" dirty="0">
                <a:latin typeface="Cambria" panose="02040503050406030204" pitchFamily="18" charset="0"/>
              </a:rPr>
              <a:t>nor any of its employee undertakes responsibility in any way whatsoever to any person in respect of any errors in this report arising due to limited time and information available to </a:t>
            </a:r>
            <a:r>
              <a:rPr lang="en-IN" dirty="0" smtClean="0">
                <a:latin typeface="Cambria" panose="02040503050406030204" pitchFamily="18" charset="0"/>
              </a:rPr>
              <a:t>us.</a:t>
            </a:r>
          </a:p>
          <a:p>
            <a:pPr marL="285750" indent="-285750">
              <a:buFont typeface="Wingdings" panose="05000000000000000000" pitchFamily="2" charset="2"/>
              <a:buChar char="q"/>
            </a:pPr>
            <a:endParaRPr lang="en-US" dirty="0">
              <a:latin typeface="Cambria" panose="02040503050406030204" pitchFamily="18" charset="0"/>
            </a:endParaRPr>
          </a:p>
          <a:p>
            <a:pPr marL="285750" indent="-285750">
              <a:buFont typeface="Wingdings" panose="05000000000000000000" pitchFamily="2" charset="2"/>
              <a:buChar char="q"/>
            </a:pPr>
            <a:r>
              <a:rPr lang="en-IN" dirty="0" smtClean="0">
                <a:latin typeface="Cambria" panose="02040503050406030204" pitchFamily="18" charset="0"/>
              </a:rPr>
              <a:t>Business Deals </a:t>
            </a:r>
            <a:r>
              <a:rPr lang="en-IN" dirty="0">
                <a:latin typeface="Cambria" panose="02040503050406030204" pitchFamily="18" charset="0"/>
              </a:rPr>
              <a:t>has not undertaken responsibility to update this report for the events and circumstances occurring after the valuation date. This report is purely recommendatory in </a:t>
            </a:r>
            <a:r>
              <a:rPr lang="en-IN" dirty="0" smtClean="0">
                <a:latin typeface="Cambria" panose="02040503050406030204" pitchFamily="18" charset="0"/>
              </a:rPr>
              <a:t>nature, Business Deals </a:t>
            </a:r>
            <a:r>
              <a:rPr lang="en-IN" dirty="0">
                <a:latin typeface="Cambria" panose="02040503050406030204" pitchFamily="18" charset="0"/>
              </a:rPr>
              <a:t>liability if any, shall be limited to the professional fees paid to </a:t>
            </a:r>
            <a:r>
              <a:rPr lang="en-IN" dirty="0" smtClean="0">
                <a:latin typeface="Cambria" panose="02040503050406030204" pitchFamily="18" charset="0"/>
              </a:rPr>
              <a:t>Business Deals </a:t>
            </a:r>
            <a:r>
              <a:rPr lang="en-IN" dirty="0">
                <a:latin typeface="Cambria" panose="02040503050406030204" pitchFamily="18" charset="0"/>
              </a:rPr>
              <a:t>for rendering these services</a:t>
            </a:r>
            <a:r>
              <a:rPr lang="en-IN" dirty="0" smtClean="0">
                <a:latin typeface="Cambria" panose="02040503050406030204" pitchFamily="18" charset="0"/>
              </a:rPr>
              <a:t>.</a:t>
            </a:r>
          </a:p>
          <a:p>
            <a:pPr marL="285750" indent="-285750">
              <a:buFont typeface="Wingdings" panose="05000000000000000000" pitchFamily="2" charset="2"/>
              <a:buChar char="q"/>
            </a:pPr>
            <a:endParaRPr lang="en-IN" dirty="0">
              <a:latin typeface="Cambria" panose="02040503050406030204" pitchFamily="18" charset="0"/>
            </a:endParaRPr>
          </a:p>
          <a:p>
            <a:pPr marL="285750" indent="-285750">
              <a:buFont typeface="Wingdings" panose="05000000000000000000" pitchFamily="2" charset="2"/>
              <a:buChar char="q"/>
            </a:pPr>
            <a:r>
              <a:rPr lang="en-IN" dirty="0" smtClean="0">
                <a:latin typeface="Cambria" panose="02040503050406030204" pitchFamily="18" charset="0"/>
              </a:rPr>
              <a:t>This </a:t>
            </a:r>
            <a:r>
              <a:rPr lang="en-IN" dirty="0">
                <a:latin typeface="Cambria" panose="02040503050406030204" pitchFamily="18" charset="0"/>
              </a:rPr>
              <a:t>report and the information provided herein is the sole Intellectual property of </a:t>
            </a:r>
            <a:r>
              <a:rPr lang="en-IN" dirty="0" smtClean="0">
                <a:latin typeface="Cambria" panose="02040503050406030204" pitchFamily="18" charset="0"/>
              </a:rPr>
              <a:t>Business Deals </a:t>
            </a:r>
            <a:r>
              <a:rPr lang="en-IN" dirty="0">
                <a:latin typeface="Cambria" panose="02040503050406030204" pitchFamily="18" charset="0"/>
              </a:rPr>
              <a:t>and </a:t>
            </a:r>
            <a:r>
              <a:rPr lang="en-IN" dirty="0" smtClean="0">
                <a:latin typeface="Cambria" panose="02040503050406030204" pitchFamily="18" charset="0"/>
              </a:rPr>
              <a:t>Business Deals </a:t>
            </a:r>
            <a:r>
              <a:rPr lang="en-IN" dirty="0">
                <a:latin typeface="Cambria" panose="02040503050406030204" pitchFamily="18" charset="0"/>
              </a:rPr>
              <a:t>holds its complete copyrights. No part of this report shall be </a:t>
            </a:r>
            <a:r>
              <a:rPr lang="en-IN" dirty="0" smtClean="0">
                <a:latin typeface="Cambria" panose="02040503050406030204" pitchFamily="18" charset="0"/>
              </a:rPr>
              <a:t>reproduced/copied/extracted </a:t>
            </a:r>
            <a:r>
              <a:rPr lang="en-IN" dirty="0">
                <a:latin typeface="Cambria" panose="02040503050406030204" pitchFamily="18" charset="0"/>
              </a:rPr>
              <a:t>etc. without the express permission of </a:t>
            </a:r>
            <a:r>
              <a:rPr lang="en-IN" dirty="0" smtClean="0">
                <a:latin typeface="Cambria" panose="02040503050406030204" pitchFamily="18" charset="0"/>
              </a:rPr>
              <a:t>Business Deals </a:t>
            </a:r>
            <a:r>
              <a:rPr lang="en-IN" dirty="0">
                <a:latin typeface="Cambria" panose="02040503050406030204" pitchFamily="18" charset="0"/>
              </a:rPr>
              <a:t>in writing unless statutorily required. Such consent shall not be unreasonably withheld</a:t>
            </a:r>
            <a:r>
              <a:rPr lang="en-IN" dirty="0" smtClean="0">
                <a:latin typeface="Cambria" panose="02040503050406030204" pitchFamily="18" charset="0"/>
              </a:rPr>
              <a:t>. </a:t>
            </a:r>
            <a:endParaRPr lang="en-IN" dirty="0">
              <a:latin typeface="Cambria" panose="02040503050406030204" pitchFamily="18" charset="0"/>
            </a:endParaRPr>
          </a:p>
        </p:txBody>
      </p:sp>
    </p:spTree>
    <p:extLst>
      <p:ext uri="{BB962C8B-B14F-4D97-AF65-F5344CB8AC3E}">
        <p14:creationId xmlns:p14="http://schemas.microsoft.com/office/powerpoint/2010/main" val="30303887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241803" y="307847"/>
            <a:ext cx="7708392" cy="5753100"/>
          </a:xfrm>
          <a:prstGeom prst="rect">
            <a:avLst/>
          </a:prstGeom>
          <a:blipFill>
            <a:blip r:embed="rId2" cstate="print"/>
            <a:stretch>
              <a:fillRect/>
            </a:stretch>
          </a:blipFill>
        </p:spPr>
        <p:txBody>
          <a:bodyPr wrap="square" lIns="0" tIns="0" rIns="0" bIns="0" rtlCol="0"/>
          <a:lstStyle/>
          <a:p>
            <a:endParaRPr>
              <a:solidFill>
                <a:prstClr val="black"/>
              </a:solidFill>
              <a:cs typeface="Arial" charset="0"/>
            </a:endParaRPr>
          </a:p>
        </p:txBody>
      </p:sp>
      <p:sp>
        <p:nvSpPr>
          <p:cNvPr id="3" name="object 3"/>
          <p:cNvSpPr/>
          <p:nvPr/>
        </p:nvSpPr>
        <p:spPr>
          <a:xfrm>
            <a:off x="1143000" y="69850"/>
            <a:ext cx="9836150" cy="1788160"/>
          </a:xfrm>
          <a:custGeom>
            <a:avLst/>
            <a:gdLst/>
            <a:ahLst/>
            <a:cxnLst/>
            <a:rect l="l" t="t" r="r" b="b"/>
            <a:pathLst>
              <a:path w="9836150" h="1788160">
                <a:moveTo>
                  <a:pt x="0" y="1787905"/>
                </a:moveTo>
                <a:lnTo>
                  <a:pt x="9836150" y="1787905"/>
                </a:lnTo>
                <a:lnTo>
                  <a:pt x="9836150" y="0"/>
                </a:lnTo>
                <a:lnTo>
                  <a:pt x="0" y="0"/>
                </a:lnTo>
                <a:lnTo>
                  <a:pt x="0" y="1787905"/>
                </a:lnTo>
                <a:close/>
              </a:path>
            </a:pathLst>
          </a:custGeom>
          <a:solidFill>
            <a:srgbClr val="FCFCFC"/>
          </a:solidFill>
        </p:spPr>
        <p:txBody>
          <a:bodyPr wrap="square" lIns="0" tIns="0" rIns="0" bIns="0" rtlCol="0"/>
          <a:lstStyle/>
          <a:p>
            <a:endParaRPr>
              <a:solidFill>
                <a:prstClr val="black"/>
              </a:solidFill>
              <a:cs typeface="Arial" charset="0"/>
            </a:endParaRPr>
          </a:p>
        </p:txBody>
      </p:sp>
      <p:sp>
        <p:nvSpPr>
          <p:cNvPr id="4" name="object 4"/>
          <p:cNvSpPr/>
          <p:nvPr/>
        </p:nvSpPr>
        <p:spPr>
          <a:xfrm>
            <a:off x="1143000" y="0"/>
            <a:ext cx="9906000" cy="1858010"/>
          </a:xfrm>
          <a:custGeom>
            <a:avLst/>
            <a:gdLst/>
            <a:ahLst/>
            <a:cxnLst/>
            <a:rect l="l" t="t" r="r" b="b"/>
            <a:pathLst>
              <a:path w="9906000" h="1858010">
                <a:moveTo>
                  <a:pt x="0" y="1857755"/>
                </a:moveTo>
                <a:lnTo>
                  <a:pt x="9906000" y="1857755"/>
                </a:lnTo>
                <a:lnTo>
                  <a:pt x="9906000" y="0"/>
                </a:lnTo>
                <a:lnTo>
                  <a:pt x="0" y="0"/>
                </a:lnTo>
                <a:lnTo>
                  <a:pt x="0" y="1857755"/>
                </a:lnTo>
                <a:close/>
              </a:path>
            </a:pathLst>
          </a:custGeom>
          <a:ln w="12191">
            <a:solidFill>
              <a:srgbClr val="FFFFFF"/>
            </a:solidFill>
          </a:ln>
        </p:spPr>
        <p:txBody>
          <a:bodyPr wrap="square" lIns="0" tIns="0" rIns="0" bIns="0" rtlCol="0"/>
          <a:lstStyle/>
          <a:p>
            <a:endParaRPr>
              <a:solidFill>
                <a:prstClr val="black"/>
              </a:solidFill>
              <a:cs typeface="Arial" charset="0"/>
            </a:endParaRPr>
          </a:p>
        </p:txBody>
      </p:sp>
      <p:sp>
        <p:nvSpPr>
          <p:cNvPr id="6" name="object 6"/>
          <p:cNvSpPr/>
          <p:nvPr/>
        </p:nvSpPr>
        <p:spPr>
          <a:xfrm>
            <a:off x="1143000" y="5900928"/>
            <a:ext cx="9906000" cy="957580"/>
          </a:xfrm>
          <a:custGeom>
            <a:avLst/>
            <a:gdLst/>
            <a:ahLst/>
            <a:cxnLst/>
            <a:rect l="l" t="t" r="r" b="b"/>
            <a:pathLst>
              <a:path w="9906000" h="957579">
                <a:moveTo>
                  <a:pt x="0" y="957072"/>
                </a:moveTo>
                <a:lnTo>
                  <a:pt x="9906000" y="957072"/>
                </a:lnTo>
                <a:lnTo>
                  <a:pt x="9906000" y="0"/>
                </a:lnTo>
                <a:lnTo>
                  <a:pt x="0" y="0"/>
                </a:lnTo>
                <a:lnTo>
                  <a:pt x="0" y="957072"/>
                </a:lnTo>
                <a:close/>
              </a:path>
            </a:pathLst>
          </a:custGeom>
          <a:ln w="12192">
            <a:solidFill>
              <a:srgbClr val="FFFFFF"/>
            </a:solidFill>
          </a:ln>
        </p:spPr>
        <p:txBody>
          <a:bodyPr wrap="square" lIns="0" tIns="0" rIns="0" bIns="0" rtlCol="0"/>
          <a:lstStyle/>
          <a:p>
            <a:endParaRPr>
              <a:solidFill>
                <a:prstClr val="black"/>
              </a:solidFill>
              <a:cs typeface="Arial" charset="0"/>
            </a:endParaRPr>
          </a:p>
        </p:txBody>
      </p:sp>
      <p:sp>
        <p:nvSpPr>
          <p:cNvPr id="7" name="object 7"/>
          <p:cNvSpPr/>
          <p:nvPr/>
        </p:nvSpPr>
        <p:spPr>
          <a:xfrm>
            <a:off x="4719830" y="2671572"/>
            <a:ext cx="932815" cy="815340"/>
          </a:xfrm>
          <a:custGeom>
            <a:avLst/>
            <a:gdLst/>
            <a:ahLst/>
            <a:cxnLst/>
            <a:rect l="l" t="t" r="r" b="b"/>
            <a:pathLst>
              <a:path w="932814" h="815339">
                <a:moveTo>
                  <a:pt x="0" y="0"/>
                </a:moveTo>
                <a:lnTo>
                  <a:pt x="0" y="576961"/>
                </a:lnTo>
                <a:lnTo>
                  <a:pt x="618617" y="815339"/>
                </a:lnTo>
                <a:lnTo>
                  <a:pt x="932688" y="33400"/>
                </a:lnTo>
                <a:lnTo>
                  <a:pt x="0" y="0"/>
                </a:lnTo>
                <a:close/>
              </a:path>
            </a:pathLst>
          </a:custGeom>
          <a:solidFill>
            <a:srgbClr val="3BACDD"/>
          </a:solidFill>
        </p:spPr>
        <p:txBody>
          <a:bodyPr wrap="square" lIns="0" tIns="0" rIns="0" bIns="0" rtlCol="0"/>
          <a:lstStyle/>
          <a:p>
            <a:endParaRPr>
              <a:solidFill>
                <a:prstClr val="black"/>
              </a:solidFill>
              <a:cs typeface="Arial" charset="0"/>
            </a:endParaRPr>
          </a:p>
        </p:txBody>
      </p:sp>
      <p:sp>
        <p:nvSpPr>
          <p:cNvPr id="8" name="object 8"/>
          <p:cNvSpPr/>
          <p:nvPr/>
        </p:nvSpPr>
        <p:spPr>
          <a:xfrm>
            <a:off x="4719830" y="2671572"/>
            <a:ext cx="932815" cy="815340"/>
          </a:xfrm>
          <a:custGeom>
            <a:avLst/>
            <a:gdLst/>
            <a:ahLst/>
            <a:cxnLst/>
            <a:rect l="l" t="t" r="r" b="b"/>
            <a:pathLst>
              <a:path w="932814" h="815339">
                <a:moveTo>
                  <a:pt x="0" y="0"/>
                </a:moveTo>
                <a:lnTo>
                  <a:pt x="932688" y="33400"/>
                </a:lnTo>
                <a:lnTo>
                  <a:pt x="618617" y="815339"/>
                </a:lnTo>
                <a:lnTo>
                  <a:pt x="0" y="576961"/>
                </a:lnTo>
                <a:lnTo>
                  <a:pt x="0" y="0"/>
                </a:lnTo>
                <a:close/>
              </a:path>
            </a:pathLst>
          </a:custGeom>
          <a:ln w="12192">
            <a:solidFill>
              <a:srgbClr val="3BACDD"/>
            </a:solidFill>
          </a:ln>
        </p:spPr>
        <p:txBody>
          <a:bodyPr wrap="square" lIns="0" tIns="0" rIns="0" bIns="0" rtlCol="0"/>
          <a:lstStyle/>
          <a:p>
            <a:endParaRPr>
              <a:solidFill>
                <a:prstClr val="black"/>
              </a:solidFill>
              <a:cs typeface="Arial" charset="0"/>
            </a:endParaRPr>
          </a:p>
        </p:txBody>
      </p:sp>
      <p:sp>
        <p:nvSpPr>
          <p:cNvPr id="9" name="object 9"/>
          <p:cNvSpPr/>
          <p:nvPr/>
        </p:nvSpPr>
        <p:spPr>
          <a:xfrm>
            <a:off x="4242818" y="3717285"/>
            <a:ext cx="901065" cy="483234"/>
          </a:xfrm>
          <a:custGeom>
            <a:avLst/>
            <a:gdLst/>
            <a:ahLst/>
            <a:cxnLst/>
            <a:rect l="l" t="t" r="r" b="b"/>
            <a:pathLst>
              <a:path w="901064" h="483235">
                <a:moveTo>
                  <a:pt x="100075" y="35437"/>
                </a:moveTo>
                <a:lnTo>
                  <a:pt x="0" y="478159"/>
                </a:lnTo>
                <a:lnTo>
                  <a:pt x="843533" y="482858"/>
                </a:lnTo>
                <a:lnTo>
                  <a:pt x="900683" y="168787"/>
                </a:lnTo>
                <a:lnTo>
                  <a:pt x="828762" y="129604"/>
                </a:lnTo>
                <a:lnTo>
                  <a:pt x="763446" y="96580"/>
                </a:lnTo>
                <a:lnTo>
                  <a:pt x="704253" y="69264"/>
                </a:lnTo>
                <a:lnTo>
                  <a:pt x="650699" y="47205"/>
                </a:lnTo>
                <a:lnTo>
                  <a:pt x="166403" y="41551"/>
                </a:lnTo>
                <a:lnTo>
                  <a:pt x="134770" y="39921"/>
                </a:lnTo>
                <a:lnTo>
                  <a:pt x="100075" y="35437"/>
                </a:lnTo>
                <a:close/>
              </a:path>
              <a:path w="901064" h="483235">
                <a:moveTo>
                  <a:pt x="450606" y="0"/>
                </a:moveTo>
                <a:lnTo>
                  <a:pt x="393128" y="2147"/>
                </a:lnTo>
                <a:lnTo>
                  <a:pt x="342741" y="10903"/>
                </a:lnTo>
                <a:lnTo>
                  <a:pt x="271998" y="28544"/>
                </a:lnTo>
                <a:lnTo>
                  <a:pt x="247773" y="33824"/>
                </a:lnTo>
                <a:lnTo>
                  <a:pt x="222422" y="38052"/>
                </a:lnTo>
                <a:lnTo>
                  <a:pt x="195459" y="40778"/>
                </a:lnTo>
                <a:lnTo>
                  <a:pt x="166403" y="41551"/>
                </a:lnTo>
                <a:lnTo>
                  <a:pt x="634838" y="41551"/>
                </a:lnTo>
                <a:lnTo>
                  <a:pt x="602302" y="29953"/>
                </a:lnTo>
                <a:lnTo>
                  <a:pt x="558577" y="17057"/>
                </a:lnTo>
                <a:lnTo>
                  <a:pt x="519042" y="8067"/>
                </a:lnTo>
                <a:lnTo>
                  <a:pt x="483212" y="2531"/>
                </a:lnTo>
                <a:lnTo>
                  <a:pt x="450606" y="0"/>
                </a:lnTo>
                <a:close/>
              </a:path>
            </a:pathLst>
          </a:custGeom>
          <a:solidFill>
            <a:srgbClr val="2D638D"/>
          </a:solidFill>
        </p:spPr>
        <p:txBody>
          <a:bodyPr wrap="square" lIns="0" tIns="0" rIns="0" bIns="0" rtlCol="0"/>
          <a:lstStyle/>
          <a:p>
            <a:endParaRPr>
              <a:solidFill>
                <a:prstClr val="black"/>
              </a:solidFill>
              <a:cs typeface="Arial" charset="0"/>
            </a:endParaRPr>
          </a:p>
        </p:txBody>
      </p:sp>
      <p:sp>
        <p:nvSpPr>
          <p:cNvPr id="10" name="object 10"/>
          <p:cNvSpPr/>
          <p:nvPr/>
        </p:nvSpPr>
        <p:spPr>
          <a:xfrm>
            <a:off x="4242818" y="3717285"/>
            <a:ext cx="901065" cy="483234"/>
          </a:xfrm>
          <a:custGeom>
            <a:avLst/>
            <a:gdLst/>
            <a:ahLst/>
            <a:cxnLst/>
            <a:rect l="l" t="t" r="r" b="b"/>
            <a:pathLst>
              <a:path w="901064" h="483235">
                <a:moveTo>
                  <a:pt x="100075" y="35437"/>
                </a:moveTo>
                <a:lnTo>
                  <a:pt x="134770" y="39921"/>
                </a:lnTo>
                <a:lnTo>
                  <a:pt x="166403" y="41551"/>
                </a:lnTo>
                <a:lnTo>
                  <a:pt x="195459" y="40778"/>
                </a:lnTo>
                <a:lnTo>
                  <a:pt x="247773" y="33824"/>
                </a:lnTo>
                <a:lnTo>
                  <a:pt x="295578" y="22664"/>
                </a:lnTo>
                <a:lnTo>
                  <a:pt x="318998" y="16633"/>
                </a:lnTo>
                <a:lnTo>
                  <a:pt x="342741" y="10903"/>
                </a:lnTo>
                <a:lnTo>
                  <a:pt x="367290" y="5924"/>
                </a:lnTo>
                <a:lnTo>
                  <a:pt x="393128" y="2147"/>
                </a:lnTo>
                <a:lnTo>
                  <a:pt x="420739" y="22"/>
                </a:lnTo>
                <a:lnTo>
                  <a:pt x="450606" y="0"/>
                </a:lnTo>
                <a:lnTo>
                  <a:pt x="483212" y="2531"/>
                </a:lnTo>
                <a:lnTo>
                  <a:pt x="558577" y="17057"/>
                </a:lnTo>
                <a:lnTo>
                  <a:pt x="602302" y="29953"/>
                </a:lnTo>
                <a:lnTo>
                  <a:pt x="650699" y="47205"/>
                </a:lnTo>
                <a:lnTo>
                  <a:pt x="704253" y="69264"/>
                </a:lnTo>
                <a:lnTo>
                  <a:pt x="763446" y="96580"/>
                </a:lnTo>
                <a:lnTo>
                  <a:pt x="828762" y="129604"/>
                </a:lnTo>
                <a:lnTo>
                  <a:pt x="900683" y="168787"/>
                </a:lnTo>
                <a:lnTo>
                  <a:pt x="843533" y="482858"/>
                </a:lnTo>
                <a:lnTo>
                  <a:pt x="0" y="478159"/>
                </a:lnTo>
                <a:lnTo>
                  <a:pt x="100075" y="35437"/>
                </a:lnTo>
                <a:close/>
              </a:path>
            </a:pathLst>
          </a:custGeom>
          <a:ln w="12192">
            <a:solidFill>
              <a:srgbClr val="2D638D"/>
            </a:solidFill>
          </a:ln>
        </p:spPr>
        <p:txBody>
          <a:bodyPr wrap="square" lIns="0" tIns="0" rIns="0" bIns="0" rtlCol="0"/>
          <a:lstStyle/>
          <a:p>
            <a:endParaRPr>
              <a:solidFill>
                <a:prstClr val="black"/>
              </a:solidFill>
              <a:cs typeface="Arial" charset="0"/>
            </a:endParaRPr>
          </a:p>
        </p:txBody>
      </p:sp>
      <p:sp>
        <p:nvSpPr>
          <p:cNvPr id="11" name="object 11"/>
          <p:cNvSpPr/>
          <p:nvPr/>
        </p:nvSpPr>
        <p:spPr>
          <a:xfrm>
            <a:off x="5531230" y="3532380"/>
            <a:ext cx="1319530" cy="1396365"/>
          </a:xfrm>
          <a:custGeom>
            <a:avLst/>
            <a:gdLst/>
            <a:ahLst/>
            <a:cxnLst/>
            <a:rect l="l" t="t" r="r" b="b"/>
            <a:pathLst>
              <a:path w="1319529" h="1396364">
                <a:moveTo>
                  <a:pt x="831977" y="0"/>
                </a:moveTo>
                <a:lnTo>
                  <a:pt x="0" y="984123"/>
                </a:lnTo>
                <a:lnTo>
                  <a:pt x="487426" y="1396365"/>
                </a:lnTo>
                <a:lnTo>
                  <a:pt x="1319530" y="412115"/>
                </a:lnTo>
                <a:lnTo>
                  <a:pt x="831977" y="0"/>
                </a:lnTo>
                <a:close/>
              </a:path>
            </a:pathLst>
          </a:custGeom>
          <a:solidFill>
            <a:srgbClr val="3787B4"/>
          </a:solidFill>
        </p:spPr>
        <p:txBody>
          <a:bodyPr wrap="square" lIns="0" tIns="0" rIns="0" bIns="0" rtlCol="0"/>
          <a:lstStyle/>
          <a:p>
            <a:endParaRPr>
              <a:solidFill>
                <a:prstClr val="black"/>
              </a:solidFill>
              <a:cs typeface="Arial" charset="0"/>
            </a:endParaRPr>
          </a:p>
        </p:txBody>
      </p:sp>
      <p:sp>
        <p:nvSpPr>
          <p:cNvPr id="12" name="object 12"/>
          <p:cNvSpPr/>
          <p:nvPr/>
        </p:nvSpPr>
        <p:spPr>
          <a:xfrm>
            <a:off x="5531230" y="3532380"/>
            <a:ext cx="1319530" cy="1396365"/>
          </a:xfrm>
          <a:custGeom>
            <a:avLst/>
            <a:gdLst/>
            <a:ahLst/>
            <a:cxnLst/>
            <a:rect l="l" t="t" r="r" b="b"/>
            <a:pathLst>
              <a:path w="1319529" h="1396364">
                <a:moveTo>
                  <a:pt x="831977" y="0"/>
                </a:moveTo>
                <a:lnTo>
                  <a:pt x="1319530" y="412115"/>
                </a:lnTo>
                <a:lnTo>
                  <a:pt x="487426" y="1396365"/>
                </a:lnTo>
                <a:lnTo>
                  <a:pt x="0" y="984123"/>
                </a:lnTo>
                <a:lnTo>
                  <a:pt x="831977" y="0"/>
                </a:lnTo>
              </a:path>
            </a:pathLst>
          </a:custGeom>
          <a:ln w="12700">
            <a:solidFill>
              <a:srgbClr val="3787B4"/>
            </a:solidFill>
          </a:ln>
        </p:spPr>
        <p:txBody>
          <a:bodyPr wrap="square" lIns="0" tIns="0" rIns="0" bIns="0" rtlCol="0"/>
          <a:lstStyle/>
          <a:p>
            <a:endParaRPr>
              <a:solidFill>
                <a:prstClr val="black"/>
              </a:solidFill>
              <a:cs typeface="Arial" charset="0"/>
            </a:endParaRPr>
          </a:p>
        </p:txBody>
      </p:sp>
      <p:sp>
        <p:nvSpPr>
          <p:cNvPr id="13" name="object 13"/>
          <p:cNvSpPr/>
          <p:nvPr/>
        </p:nvSpPr>
        <p:spPr>
          <a:xfrm>
            <a:off x="5975603" y="2830067"/>
            <a:ext cx="407034" cy="403860"/>
          </a:xfrm>
          <a:custGeom>
            <a:avLst/>
            <a:gdLst/>
            <a:ahLst/>
            <a:cxnLst/>
            <a:rect l="l" t="t" r="r" b="b"/>
            <a:pathLst>
              <a:path w="407035" h="403860">
                <a:moveTo>
                  <a:pt x="0" y="403860"/>
                </a:moveTo>
                <a:lnTo>
                  <a:pt x="406908" y="403860"/>
                </a:lnTo>
                <a:lnTo>
                  <a:pt x="406908" y="0"/>
                </a:lnTo>
                <a:lnTo>
                  <a:pt x="0" y="0"/>
                </a:lnTo>
                <a:lnTo>
                  <a:pt x="0" y="403860"/>
                </a:lnTo>
                <a:close/>
              </a:path>
            </a:pathLst>
          </a:custGeom>
          <a:solidFill>
            <a:srgbClr val="F9B955"/>
          </a:solidFill>
        </p:spPr>
        <p:txBody>
          <a:bodyPr wrap="square" lIns="0" tIns="0" rIns="0" bIns="0" rtlCol="0"/>
          <a:lstStyle/>
          <a:p>
            <a:endParaRPr>
              <a:solidFill>
                <a:prstClr val="black"/>
              </a:solidFill>
              <a:cs typeface="Arial" charset="0"/>
            </a:endParaRPr>
          </a:p>
        </p:txBody>
      </p:sp>
      <p:sp>
        <p:nvSpPr>
          <p:cNvPr id="14" name="object 14"/>
          <p:cNvSpPr/>
          <p:nvPr/>
        </p:nvSpPr>
        <p:spPr>
          <a:xfrm>
            <a:off x="5975603" y="2830067"/>
            <a:ext cx="407034" cy="403860"/>
          </a:xfrm>
          <a:custGeom>
            <a:avLst/>
            <a:gdLst/>
            <a:ahLst/>
            <a:cxnLst/>
            <a:rect l="l" t="t" r="r" b="b"/>
            <a:pathLst>
              <a:path w="407035" h="403860">
                <a:moveTo>
                  <a:pt x="0" y="403860"/>
                </a:moveTo>
                <a:lnTo>
                  <a:pt x="406908" y="403860"/>
                </a:lnTo>
                <a:lnTo>
                  <a:pt x="406908" y="0"/>
                </a:lnTo>
                <a:lnTo>
                  <a:pt x="0" y="0"/>
                </a:lnTo>
                <a:lnTo>
                  <a:pt x="0" y="403860"/>
                </a:lnTo>
                <a:close/>
              </a:path>
            </a:pathLst>
          </a:custGeom>
          <a:ln w="12192">
            <a:solidFill>
              <a:srgbClr val="F9B955"/>
            </a:solidFill>
          </a:ln>
        </p:spPr>
        <p:txBody>
          <a:bodyPr wrap="square" lIns="0" tIns="0" rIns="0" bIns="0" rtlCol="0"/>
          <a:lstStyle/>
          <a:p>
            <a:endParaRPr>
              <a:solidFill>
                <a:prstClr val="black"/>
              </a:solidFill>
              <a:cs typeface="Arial" charset="0"/>
            </a:endParaRPr>
          </a:p>
        </p:txBody>
      </p:sp>
      <p:sp>
        <p:nvSpPr>
          <p:cNvPr id="15" name="object 15"/>
          <p:cNvSpPr/>
          <p:nvPr/>
        </p:nvSpPr>
        <p:spPr>
          <a:xfrm>
            <a:off x="6695033" y="2610611"/>
            <a:ext cx="916305" cy="670560"/>
          </a:xfrm>
          <a:custGeom>
            <a:avLst/>
            <a:gdLst/>
            <a:ahLst/>
            <a:cxnLst/>
            <a:rect l="l" t="t" r="r" b="b"/>
            <a:pathLst>
              <a:path w="916304" h="670560">
                <a:moveTo>
                  <a:pt x="7393" y="0"/>
                </a:moveTo>
                <a:lnTo>
                  <a:pt x="1221" y="45269"/>
                </a:lnTo>
                <a:lnTo>
                  <a:pt x="0" y="91315"/>
                </a:lnTo>
                <a:lnTo>
                  <a:pt x="3134" y="138046"/>
                </a:lnTo>
                <a:lnTo>
                  <a:pt x="10030" y="185368"/>
                </a:lnTo>
                <a:lnTo>
                  <a:pt x="20094" y="233187"/>
                </a:lnTo>
                <a:lnTo>
                  <a:pt x="32732" y="281411"/>
                </a:lnTo>
                <a:lnTo>
                  <a:pt x="47350" y="329946"/>
                </a:lnTo>
                <a:lnTo>
                  <a:pt x="63354" y="378698"/>
                </a:lnTo>
                <a:lnTo>
                  <a:pt x="80150" y="427575"/>
                </a:lnTo>
                <a:lnTo>
                  <a:pt x="97145" y="476483"/>
                </a:lnTo>
                <a:lnTo>
                  <a:pt x="113743" y="525329"/>
                </a:lnTo>
                <a:lnTo>
                  <a:pt x="129351" y="574019"/>
                </a:lnTo>
                <a:lnTo>
                  <a:pt x="143375" y="622460"/>
                </a:lnTo>
                <a:lnTo>
                  <a:pt x="155221" y="670560"/>
                </a:lnTo>
                <a:lnTo>
                  <a:pt x="601118" y="670560"/>
                </a:lnTo>
                <a:lnTo>
                  <a:pt x="915824" y="228473"/>
                </a:lnTo>
                <a:lnTo>
                  <a:pt x="7393" y="0"/>
                </a:lnTo>
                <a:close/>
              </a:path>
            </a:pathLst>
          </a:custGeom>
          <a:solidFill>
            <a:srgbClr val="F7A749"/>
          </a:solidFill>
        </p:spPr>
        <p:txBody>
          <a:bodyPr wrap="square" lIns="0" tIns="0" rIns="0" bIns="0" rtlCol="0"/>
          <a:lstStyle/>
          <a:p>
            <a:endParaRPr>
              <a:solidFill>
                <a:prstClr val="black"/>
              </a:solidFill>
              <a:cs typeface="Arial" charset="0"/>
            </a:endParaRPr>
          </a:p>
        </p:txBody>
      </p:sp>
      <p:sp>
        <p:nvSpPr>
          <p:cNvPr id="16" name="object 16"/>
          <p:cNvSpPr/>
          <p:nvPr/>
        </p:nvSpPr>
        <p:spPr>
          <a:xfrm>
            <a:off x="6695033" y="2610611"/>
            <a:ext cx="916305" cy="670560"/>
          </a:xfrm>
          <a:custGeom>
            <a:avLst/>
            <a:gdLst/>
            <a:ahLst/>
            <a:cxnLst/>
            <a:rect l="l" t="t" r="r" b="b"/>
            <a:pathLst>
              <a:path w="916304" h="670560">
                <a:moveTo>
                  <a:pt x="7393" y="0"/>
                </a:moveTo>
                <a:lnTo>
                  <a:pt x="915824" y="228473"/>
                </a:lnTo>
                <a:lnTo>
                  <a:pt x="601118" y="670560"/>
                </a:lnTo>
                <a:lnTo>
                  <a:pt x="155221" y="670560"/>
                </a:lnTo>
                <a:lnTo>
                  <a:pt x="143375" y="622460"/>
                </a:lnTo>
                <a:lnTo>
                  <a:pt x="129351" y="574019"/>
                </a:lnTo>
                <a:lnTo>
                  <a:pt x="113743" y="525329"/>
                </a:lnTo>
                <a:lnTo>
                  <a:pt x="97145" y="476483"/>
                </a:lnTo>
                <a:lnTo>
                  <a:pt x="80150" y="427575"/>
                </a:lnTo>
                <a:lnTo>
                  <a:pt x="63354" y="378698"/>
                </a:lnTo>
                <a:lnTo>
                  <a:pt x="47350" y="329946"/>
                </a:lnTo>
                <a:lnTo>
                  <a:pt x="32732" y="281411"/>
                </a:lnTo>
                <a:lnTo>
                  <a:pt x="20094" y="233187"/>
                </a:lnTo>
                <a:lnTo>
                  <a:pt x="10030" y="185368"/>
                </a:lnTo>
                <a:lnTo>
                  <a:pt x="3134" y="138046"/>
                </a:lnTo>
                <a:lnTo>
                  <a:pt x="0" y="91315"/>
                </a:lnTo>
                <a:lnTo>
                  <a:pt x="1221" y="45269"/>
                </a:lnTo>
                <a:lnTo>
                  <a:pt x="7393" y="0"/>
                </a:lnTo>
                <a:close/>
              </a:path>
            </a:pathLst>
          </a:custGeom>
          <a:ln w="12192">
            <a:solidFill>
              <a:srgbClr val="F7A749"/>
            </a:solidFill>
          </a:ln>
        </p:spPr>
        <p:txBody>
          <a:bodyPr wrap="square" lIns="0" tIns="0" rIns="0" bIns="0" rtlCol="0"/>
          <a:lstStyle/>
          <a:p>
            <a:endParaRPr>
              <a:solidFill>
                <a:prstClr val="black"/>
              </a:solidFill>
              <a:cs typeface="Arial" charset="0"/>
            </a:endParaRPr>
          </a:p>
        </p:txBody>
      </p:sp>
      <p:sp>
        <p:nvSpPr>
          <p:cNvPr id="17" name="object 17"/>
          <p:cNvSpPr/>
          <p:nvPr/>
        </p:nvSpPr>
        <p:spPr>
          <a:xfrm>
            <a:off x="7174991" y="3462528"/>
            <a:ext cx="893444" cy="1242060"/>
          </a:xfrm>
          <a:custGeom>
            <a:avLst/>
            <a:gdLst/>
            <a:ahLst/>
            <a:cxnLst/>
            <a:rect l="l" t="t" r="r" b="b"/>
            <a:pathLst>
              <a:path w="893445" h="1242060">
                <a:moveTo>
                  <a:pt x="446532" y="0"/>
                </a:moveTo>
                <a:lnTo>
                  <a:pt x="13716" y="410845"/>
                </a:lnTo>
                <a:lnTo>
                  <a:pt x="3143" y="445561"/>
                </a:lnTo>
                <a:lnTo>
                  <a:pt x="10572" y="529234"/>
                </a:lnTo>
                <a:lnTo>
                  <a:pt x="0" y="563880"/>
                </a:lnTo>
                <a:lnTo>
                  <a:pt x="611505" y="1242060"/>
                </a:lnTo>
                <a:lnTo>
                  <a:pt x="800354" y="1146937"/>
                </a:lnTo>
                <a:lnTo>
                  <a:pt x="822845" y="1114678"/>
                </a:lnTo>
                <a:lnTo>
                  <a:pt x="838013" y="1078090"/>
                </a:lnTo>
                <a:lnTo>
                  <a:pt x="847077" y="1037894"/>
                </a:lnTo>
                <a:lnTo>
                  <a:pt x="851257" y="994811"/>
                </a:lnTo>
                <a:lnTo>
                  <a:pt x="851776" y="949563"/>
                </a:lnTo>
                <a:lnTo>
                  <a:pt x="849852" y="902871"/>
                </a:lnTo>
                <a:lnTo>
                  <a:pt x="843565" y="808038"/>
                </a:lnTo>
                <a:lnTo>
                  <a:pt x="841641" y="761340"/>
                </a:lnTo>
                <a:lnTo>
                  <a:pt x="842160" y="716083"/>
                </a:lnTo>
                <a:lnTo>
                  <a:pt x="846340" y="672986"/>
                </a:lnTo>
                <a:lnTo>
                  <a:pt x="855404" y="632773"/>
                </a:lnTo>
                <a:lnTo>
                  <a:pt x="870572" y="596164"/>
                </a:lnTo>
                <a:lnTo>
                  <a:pt x="893063" y="563880"/>
                </a:lnTo>
                <a:lnTo>
                  <a:pt x="787654" y="195072"/>
                </a:lnTo>
                <a:lnTo>
                  <a:pt x="754369" y="164437"/>
                </a:lnTo>
                <a:lnTo>
                  <a:pt x="713065" y="139160"/>
                </a:lnTo>
                <a:lnTo>
                  <a:pt x="666415" y="117455"/>
                </a:lnTo>
                <a:lnTo>
                  <a:pt x="567770" y="77616"/>
                </a:lnTo>
                <a:lnTo>
                  <a:pt x="521120" y="55911"/>
                </a:lnTo>
                <a:lnTo>
                  <a:pt x="479816" y="30634"/>
                </a:lnTo>
                <a:lnTo>
                  <a:pt x="446532" y="0"/>
                </a:lnTo>
                <a:close/>
              </a:path>
            </a:pathLst>
          </a:custGeom>
          <a:solidFill>
            <a:srgbClr val="F09239"/>
          </a:solidFill>
        </p:spPr>
        <p:txBody>
          <a:bodyPr wrap="square" lIns="0" tIns="0" rIns="0" bIns="0" rtlCol="0"/>
          <a:lstStyle/>
          <a:p>
            <a:endParaRPr>
              <a:solidFill>
                <a:prstClr val="black"/>
              </a:solidFill>
              <a:cs typeface="Arial" charset="0"/>
            </a:endParaRPr>
          </a:p>
        </p:txBody>
      </p:sp>
      <p:sp>
        <p:nvSpPr>
          <p:cNvPr id="18" name="object 18"/>
          <p:cNvSpPr/>
          <p:nvPr/>
        </p:nvSpPr>
        <p:spPr>
          <a:xfrm>
            <a:off x="7174991" y="3462528"/>
            <a:ext cx="893444" cy="1242060"/>
          </a:xfrm>
          <a:custGeom>
            <a:avLst/>
            <a:gdLst/>
            <a:ahLst/>
            <a:cxnLst/>
            <a:rect l="l" t="t" r="r" b="b"/>
            <a:pathLst>
              <a:path w="893445" h="1242060">
                <a:moveTo>
                  <a:pt x="0" y="563880"/>
                </a:moveTo>
                <a:lnTo>
                  <a:pt x="10572" y="529234"/>
                </a:lnTo>
                <a:lnTo>
                  <a:pt x="6858" y="487410"/>
                </a:lnTo>
                <a:lnTo>
                  <a:pt x="3143" y="445561"/>
                </a:lnTo>
                <a:lnTo>
                  <a:pt x="13716" y="410845"/>
                </a:lnTo>
                <a:lnTo>
                  <a:pt x="446532" y="0"/>
                </a:lnTo>
                <a:lnTo>
                  <a:pt x="479816" y="30634"/>
                </a:lnTo>
                <a:lnTo>
                  <a:pt x="521120" y="55911"/>
                </a:lnTo>
                <a:lnTo>
                  <a:pt x="567770" y="77616"/>
                </a:lnTo>
                <a:lnTo>
                  <a:pt x="617092" y="97536"/>
                </a:lnTo>
                <a:lnTo>
                  <a:pt x="666415" y="117455"/>
                </a:lnTo>
                <a:lnTo>
                  <a:pt x="713065" y="139160"/>
                </a:lnTo>
                <a:lnTo>
                  <a:pt x="754369" y="164437"/>
                </a:lnTo>
                <a:lnTo>
                  <a:pt x="787654" y="195072"/>
                </a:lnTo>
                <a:lnTo>
                  <a:pt x="893063" y="563880"/>
                </a:lnTo>
                <a:lnTo>
                  <a:pt x="870572" y="596164"/>
                </a:lnTo>
                <a:lnTo>
                  <a:pt x="855404" y="632773"/>
                </a:lnTo>
                <a:lnTo>
                  <a:pt x="846340" y="672986"/>
                </a:lnTo>
                <a:lnTo>
                  <a:pt x="842160" y="716083"/>
                </a:lnTo>
                <a:lnTo>
                  <a:pt x="841641" y="761340"/>
                </a:lnTo>
                <a:lnTo>
                  <a:pt x="843565" y="808038"/>
                </a:lnTo>
                <a:lnTo>
                  <a:pt x="846709" y="855456"/>
                </a:lnTo>
                <a:lnTo>
                  <a:pt x="849852" y="902871"/>
                </a:lnTo>
                <a:lnTo>
                  <a:pt x="851776" y="949563"/>
                </a:lnTo>
                <a:lnTo>
                  <a:pt x="851257" y="994811"/>
                </a:lnTo>
                <a:lnTo>
                  <a:pt x="847077" y="1037894"/>
                </a:lnTo>
                <a:lnTo>
                  <a:pt x="838013" y="1078090"/>
                </a:lnTo>
                <a:lnTo>
                  <a:pt x="822845" y="1114678"/>
                </a:lnTo>
                <a:lnTo>
                  <a:pt x="800354" y="1146937"/>
                </a:lnTo>
                <a:lnTo>
                  <a:pt x="611505" y="1242060"/>
                </a:lnTo>
                <a:lnTo>
                  <a:pt x="0" y="563880"/>
                </a:lnTo>
                <a:close/>
              </a:path>
            </a:pathLst>
          </a:custGeom>
          <a:ln w="12192">
            <a:solidFill>
              <a:srgbClr val="F09239"/>
            </a:solidFill>
          </a:ln>
        </p:spPr>
        <p:txBody>
          <a:bodyPr wrap="square" lIns="0" tIns="0" rIns="0" bIns="0" rtlCol="0"/>
          <a:lstStyle/>
          <a:p>
            <a:endParaRPr>
              <a:solidFill>
                <a:prstClr val="black"/>
              </a:solidFill>
              <a:cs typeface="Arial" charset="0"/>
            </a:endParaRPr>
          </a:p>
        </p:txBody>
      </p:sp>
      <p:sp>
        <p:nvSpPr>
          <p:cNvPr id="19" name="object 19"/>
          <p:cNvSpPr/>
          <p:nvPr/>
        </p:nvSpPr>
        <p:spPr>
          <a:xfrm>
            <a:off x="5143500" y="246888"/>
            <a:ext cx="2155190" cy="2110740"/>
          </a:xfrm>
          <a:custGeom>
            <a:avLst/>
            <a:gdLst/>
            <a:ahLst/>
            <a:cxnLst/>
            <a:rect l="l" t="t" r="r" b="b"/>
            <a:pathLst>
              <a:path w="2155190" h="2110740">
                <a:moveTo>
                  <a:pt x="0" y="1055369"/>
                </a:moveTo>
                <a:lnTo>
                  <a:pt x="1108" y="1007066"/>
                </a:lnTo>
                <a:lnTo>
                  <a:pt x="4402" y="959318"/>
                </a:lnTo>
                <a:lnTo>
                  <a:pt x="9835" y="912175"/>
                </a:lnTo>
                <a:lnTo>
                  <a:pt x="17357" y="865682"/>
                </a:lnTo>
                <a:lnTo>
                  <a:pt x="26923" y="819885"/>
                </a:lnTo>
                <a:lnTo>
                  <a:pt x="38484" y="774832"/>
                </a:lnTo>
                <a:lnTo>
                  <a:pt x="51993" y="730568"/>
                </a:lnTo>
                <a:lnTo>
                  <a:pt x="67403" y="687142"/>
                </a:lnTo>
                <a:lnTo>
                  <a:pt x="84665" y="644598"/>
                </a:lnTo>
                <a:lnTo>
                  <a:pt x="103732" y="602984"/>
                </a:lnTo>
                <a:lnTo>
                  <a:pt x="124558" y="562346"/>
                </a:lnTo>
                <a:lnTo>
                  <a:pt x="147094" y="522731"/>
                </a:lnTo>
                <a:lnTo>
                  <a:pt x="171292" y="484186"/>
                </a:lnTo>
                <a:lnTo>
                  <a:pt x="197106" y="446757"/>
                </a:lnTo>
                <a:lnTo>
                  <a:pt x="224487" y="410491"/>
                </a:lnTo>
                <a:lnTo>
                  <a:pt x="253389" y="375433"/>
                </a:lnTo>
                <a:lnTo>
                  <a:pt x="283763" y="341632"/>
                </a:lnTo>
                <a:lnTo>
                  <a:pt x="315563" y="309133"/>
                </a:lnTo>
                <a:lnTo>
                  <a:pt x="348740" y="277984"/>
                </a:lnTo>
                <a:lnTo>
                  <a:pt x="383247" y="248230"/>
                </a:lnTo>
                <a:lnTo>
                  <a:pt x="419036" y="219918"/>
                </a:lnTo>
                <a:lnTo>
                  <a:pt x="456061" y="193095"/>
                </a:lnTo>
                <a:lnTo>
                  <a:pt x="494273" y="167808"/>
                </a:lnTo>
                <a:lnTo>
                  <a:pt x="533625" y="144102"/>
                </a:lnTo>
                <a:lnTo>
                  <a:pt x="574070" y="122025"/>
                </a:lnTo>
                <a:lnTo>
                  <a:pt x="615559" y="101624"/>
                </a:lnTo>
                <a:lnTo>
                  <a:pt x="658046" y="82944"/>
                </a:lnTo>
                <a:lnTo>
                  <a:pt x="701483" y="66033"/>
                </a:lnTo>
                <a:lnTo>
                  <a:pt x="745822" y="50937"/>
                </a:lnTo>
                <a:lnTo>
                  <a:pt x="791015" y="37703"/>
                </a:lnTo>
                <a:lnTo>
                  <a:pt x="837017" y="26376"/>
                </a:lnTo>
                <a:lnTo>
                  <a:pt x="883777" y="17005"/>
                </a:lnTo>
                <a:lnTo>
                  <a:pt x="931250" y="9635"/>
                </a:lnTo>
                <a:lnTo>
                  <a:pt x="979388" y="4313"/>
                </a:lnTo>
                <a:lnTo>
                  <a:pt x="1028143" y="1086"/>
                </a:lnTo>
                <a:lnTo>
                  <a:pt x="1077467" y="0"/>
                </a:lnTo>
                <a:lnTo>
                  <a:pt x="1126792" y="1086"/>
                </a:lnTo>
                <a:lnTo>
                  <a:pt x="1175547" y="4313"/>
                </a:lnTo>
                <a:lnTo>
                  <a:pt x="1223685" y="9635"/>
                </a:lnTo>
                <a:lnTo>
                  <a:pt x="1271158" y="17005"/>
                </a:lnTo>
                <a:lnTo>
                  <a:pt x="1317918" y="26376"/>
                </a:lnTo>
                <a:lnTo>
                  <a:pt x="1363920" y="37703"/>
                </a:lnTo>
                <a:lnTo>
                  <a:pt x="1409113" y="50937"/>
                </a:lnTo>
                <a:lnTo>
                  <a:pt x="1453452" y="66033"/>
                </a:lnTo>
                <a:lnTo>
                  <a:pt x="1496889" y="82944"/>
                </a:lnTo>
                <a:lnTo>
                  <a:pt x="1539376" y="101624"/>
                </a:lnTo>
                <a:lnTo>
                  <a:pt x="1580865" y="122025"/>
                </a:lnTo>
                <a:lnTo>
                  <a:pt x="1621310" y="144102"/>
                </a:lnTo>
                <a:lnTo>
                  <a:pt x="1660662" y="167808"/>
                </a:lnTo>
                <a:lnTo>
                  <a:pt x="1698874" y="193095"/>
                </a:lnTo>
                <a:lnTo>
                  <a:pt x="1735899" y="219918"/>
                </a:lnTo>
                <a:lnTo>
                  <a:pt x="1771688" y="248230"/>
                </a:lnTo>
                <a:lnTo>
                  <a:pt x="1806195" y="277984"/>
                </a:lnTo>
                <a:lnTo>
                  <a:pt x="1839372" y="309133"/>
                </a:lnTo>
                <a:lnTo>
                  <a:pt x="1871172" y="341632"/>
                </a:lnTo>
                <a:lnTo>
                  <a:pt x="1901546" y="375433"/>
                </a:lnTo>
                <a:lnTo>
                  <a:pt x="1930448" y="410491"/>
                </a:lnTo>
                <a:lnTo>
                  <a:pt x="1957829" y="446757"/>
                </a:lnTo>
                <a:lnTo>
                  <a:pt x="1983643" y="484186"/>
                </a:lnTo>
                <a:lnTo>
                  <a:pt x="2007841" y="522731"/>
                </a:lnTo>
                <a:lnTo>
                  <a:pt x="2030377" y="562346"/>
                </a:lnTo>
                <a:lnTo>
                  <a:pt x="2051203" y="602984"/>
                </a:lnTo>
                <a:lnTo>
                  <a:pt x="2070270" y="644598"/>
                </a:lnTo>
                <a:lnTo>
                  <a:pt x="2087532" y="687142"/>
                </a:lnTo>
                <a:lnTo>
                  <a:pt x="2102942" y="730568"/>
                </a:lnTo>
                <a:lnTo>
                  <a:pt x="2116451" y="774832"/>
                </a:lnTo>
                <a:lnTo>
                  <a:pt x="2128012" y="819885"/>
                </a:lnTo>
                <a:lnTo>
                  <a:pt x="2137578" y="865682"/>
                </a:lnTo>
                <a:lnTo>
                  <a:pt x="2145100" y="912175"/>
                </a:lnTo>
                <a:lnTo>
                  <a:pt x="2150533" y="959318"/>
                </a:lnTo>
                <a:lnTo>
                  <a:pt x="2153827" y="1007066"/>
                </a:lnTo>
                <a:lnTo>
                  <a:pt x="2154936" y="1055369"/>
                </a:lnTo>
                <a:lnTo>
                  <a:pt x="2153827" y="1103673"/>
                </a:lnTo>
                <a:lnTo>
                  <a:pt x="2150533" y="1151421"/>
                </a:lnTo>
                <a:lnTo>
                  <a:pt x="2145100" y="1198564"/>
                </a:lnTo>
                <a:lnTo>
                  <a:pt x="2137578" y="1245057"/>
                </a:lnTo>
                <a:lnTo>
                  <a:pt x="2128012" y="1290854"/>
                </a:lnTo>
                <a:lnTo>
                  <a:pt x="2116451" y="1335907"/>
                </a:lnTo>
                <a:lnTo>
                  <a:pt x="2102942" y="1380171"/>
                </a:lnTo>
                <a:lnTo>
                  <a:pt x="2087532" y="1423597"/>
                </a:lnTo>
                <a:lnTo>
                  <a:pt x="2070270" y="1466141"/>
                </a:lnTo>
                <a:lnTo>
                  <a:pt x="2051203" y="1507755"/>
                </a:lnTo>
                <a:lnTo>
                  <a:pt x="2030377" y="1548393"/>
                </a:lnTo>
                <a:lnTo>
                  <a:pt x="2007841" y="1588007"/>
                </a:lnTo>
                <a:lnTo>
                  <a:pt x="1983643" y="1626553"/>
                </a:lnTo>
                <a:lnTo>
                  <a:pt x="1957829" y="1663982"/>
                </a:lnTo>
                <a:lnTo>
                  <a:pt x="1930448" y="1700248"/>
                </a:lnTo>
                <a:lnTo>
                  <a:pt x="1901546" y="1735306"/>
                </a:lnTo>
                <a:lnTo>
                  <a:pt x="1871172" y="1769107"/>
                </a:lnTo>
                <a:lnTo>
                  <a:pt x="1839372" y="1801606"/>
                </a:lnTo>
                <a:lnTo>
                  <a:pt x="1806195" y="1832755"/>
                </a:lnTo>
                <a:lnTo>
                  <a:pt x="1771688" y="1862509"/>
                </a:lnTo>
                <a:lnTo>
                  <a:pt x="1735899" y="1890821"/>
                </a:lnTo>
                <a:lnTo>
                  <a:pt x="1698874" y="1917644"/>
                </a:lnTo>
                <a:lnTo>
                  <a:pt x="1660662" y="1942931"/>
                </a:lnTo>
                <a:lnTo>
                  <a:pt x="1621310" y="1966637"/>
                </a:lnTo>
                <a:lnTo>
                  <a:pt x="1580865" y="1988714"/>
                </a:lnTo>
                <a:lnTo>
                  <a:pt x="1539376" y="2009115"/>
                </a:lnTo>
                <a:lnTo>
                  <a:pt x="1496889" y="2027795"/>
                </a:lnTo>
                <a:lnTo>
                  <a:pt x="1453452" y="2044706"/>
                </a:lnTo>
                <a:lnTo>
                  <a:pt x="1409113" y="2059802"/>
                </a:lnTo>
                <a:lnTo>
                  <a:pt x="1363920" y="2073036"/>
                </a:lnTo>
                <a:lnTo>
                  <a:pt x="1317918" y="2084363"/>
                </a:lnTo>
                <a:lnTo>
                  <a:pt x="1271158" y="2093734"/>
                </a:lnTo>
                <a:lnTo>
                  <a:pt x="1223685" y="2101104"/>
                </a:lnTo>
                <a:lnTo>
                  <a:pt x="1175547" y="2106426"/>
                </a:lnTo>
                <a:lnTo>
                  <a:pt x="1126792" y="2109653"/>
                </a:lnTo>
                <a:lnTo>
                  <a:pt x="1077467" y="2110739"/>
                </a:lnTo>
                <a:lnTo>
                  <a:pt x="1028143" y="2109653"/>
                </a:lnTo>
                <a:lnTo>
                  <a:pt x="979388" y="2106426"/>
                </a:lnTo>
                <a:lnTo>
                  <a:pt x="931250" y="2101104"/>
                </a:lnTo>
                <a:lnTo>
                  <a:pt x="883777" y="2093734"/>
                </a:lnTo>
                <a:lnTo>
                  <a:pt x="837017" y="2084363"/>
                </a:lnTo>
                <a:lnTo>
                  <a:pt x="791015" y="2073036"/>
                </a:lnTo>
                <a:lnTo>
                  <a:pt x="745822" y="2059802"/>
                </a:lnTo>
                <a:lnTo>
                  <a:pt x="701483" y="2044706"/>
                </a:lnTo>
                <a:lnTo>
                  <a:pt x="658046" y="2027795"/>
                </a:lnTo>
                <a:lnTo>
                  <a:pt x="615559" y="2009115"/>
                </a:lnTo>
                <a:lnTo>
                  <a:pt x="574070" y="1988714"/>
                </a:lnTo>
                <a:lnTo>
                  <a:pt x="533625" y="1966637"/>
                </a:lnTo>
                <a:lnTo>
                  <a:pt x="494273" y="1942931"/>
                </a:lnTo>
                <a:lnTo>
                  <a:pt x="456061" y="1917644"/>
                </a:lnTo>
                <a:lnTo>
                  <a:pt x="419036" y="1890821"/>
                </a:lnTo>
                <a:lnTo>
                  <a:pt x="383247" y="1862509"/>
                </a:lnTo>
                <a:lnTo>
                  <a:pt x="348740" y="1832755"/>
                </a:lnTo>
                <a:lnTo>
                  <a:pt x="315563" y="1801606"/>
                </a:lnTo>
                <a:lnTo>
                  <a:pt x="283763" y="1769107"/>
                </a:lnTo>
                <a:lnTo>
                  <a:pt x="253389" y="1735306"/>
                </a:lnTo>
                <a:lnTo>
                  <a:pt x="224487" y="1700248"/>
                </a:lnTo>
                <a:lnTo>
                  <a:pt x="197106" y="1663982"/>
                </a:lnTo>
                <a:lnTo>
                  <a:pt x="171292" y="1626553"/>
                </a:lnTo>
                <a:lnTo>
                  <a:pt x="147094" y="1588007"/>
                </a:lnTo>
                <a:lnTo>
                  <a:pt x="124558" y="1548393"/>
                </a:lnTo>
                <a:lnTo>
                  <a:pt x="103732" y="1507755"/>
                </a:lnTo>
                <a:lnTo>
                  <a:pt x="84665" y="1466141"/>
                </a:lnTo>
                <a:lnTo>
                  <a:pt x="67403" y="1423597"/>
                </a:lnTo>
                <a:lnTo>
                  <a:pt x="51993" y="1380171"/>
                </a:lnTo>
                <a:lnTo>
                  <a:pt x="38484" y="1335907"/>
                </a:lnTo>
                <a:lnTo>
                  <a:pt x="26923" y="1290854"/>
                </a:lnTo>
                <a:lnTo>
                  <a:pt x="17357" y="1245057"/>
                </a:lnTo>
                <a:lnTo>
                  <a:pt x="9835" y="1198564"/>
                </a:lnTo>
                <a:lnTo>
                  <a:pt x="4402" y="1151421"/>
                </a:lnTo>
                <a:lnTo>
                  <a:pt x="1108" y="1103673"/>
                </a:lnTo>
                <a:lnTo>
                  <a:pt x="0" y="1055369"/>
                </a:lnTo>
                <a:close/>
              </a:path>
            </a:pathLst>
          </a:custGeom>
          <a:ln w="57912">
            <a:solidFill>
              <a:srgbClr val="41709C"/>
            </a:solidFill>
          </a:ln>
        </p:spPr>
        <p:txBody>
          <a:bodyPr wrap="square" lIns="0" tIns="0" rIns="0" bIns="0" rtlCol="0"/>
          <a:lstStyle/>
          <a:p>
            <a:endParaRPr>
              <a:solidFill>
                <a:prstClr val="black"/>
              </a:solidFill>
              <a:cs typeface="Arial" charset="0"/>
            </a:endParaRPr>
          </a:p>
        </p:txBody>
      </p:sp>
      <p:sp>
        <p:nvSpPr>
          <p:cNvPr id="25" name="object 25"/>
          <p:cNvSpPr/>
          <p:nvPr/>
        </p:nvSpPr>
        <p:spPr>
          <a:xfrm>
            <a:off x="4410838" y="3691128"/>
            <a:ext cx="542925" cy="449580"/>
          </a:xfrm>
          <a:custGeom>
            <a:avLst/>
            <a:gdLst/>
            <a:ahLst/>
            <a:cxnLst/>
            <a:rect l="l" t="t" r="r" b="b"/>
            <a:pathLst>
              <a:path w="542925" h="449579">
                <a:moveTo>
                  <a:pt x="481330" y="364490"/>
                </a:moveTo>
                <a:lnTo>
                  <a:pt x="433450" y="364490"/>
                </a:lnTo>
                <a:lnTo>
                  <a:pt x="484632" y="396240"/>
                </a:lnTo>
                <a:lnTo>
                  <a:pt x="476250" y="430530"/>
                </a:lnTo>
                <a:lnTo>
                  <a:pt x="476250" y="433069"/>
                </a:lnTo>
                <a:lnTo>
                  <a:pt x="476758" y="434340"/>
                </a:lnTo>
                <a:lnTo>
                  <a:pt x="478409" y="435610"/>
                </a:lnTo>
                <a:lnTo>
                  <a:pt x="479805" y="436880"/>
                </a:lnTo>
                <a:lnTo>
                  <a:pt x="481711" y="438150"/>
                </a:lnTo>
                <a:lnTo>
                  <a:pt x="483742" y="439419"/>
                </a:lnTo>
                <a:lnTo>
                  <a:pt x="486410" y="441960"/>
                </a:lnTo>
                <a:lnTo>
                  <a:pt x="489965" y="444500"/>
                </a:lnTo>
                <a:lnTo>
                  <a:pt x="493395" y="445769"/>
                </a:lnTo>
                <a:lnTo>
                  <a:pt x="496188" y="448310"/>
                </a:lnTo>
                <a:lnTo>
                  <a:pt x="498221" y="448310"/>
                </a:lnTo>
                <a:lnTo>
                  <a:pt x="500379" y="449580"/>
                </a:lnTo>
                <a:lnTo>
                  <a:pt x="504443" y="449580"/>
                </a:lnTo>
                <a:lnTo>
                  <a:pt x="524398" y="370840"/>
                </a:lnTo>
                <a:lnTo>
                  <a:pt x="491489" y="370840"/>
                </a:lnTo>
                <a:lnTo>
                  <a:pt x="481330" y="364490"/>
                </a:lnTo>
                <a:close/>
              </a:path>
              <a:path w="542925" h="449579">
                <a:moveTo>
                  <a:pt x="406273" y="386080"/>
                </a:moveTo>
                <a:lnTo>
                  <a:pt x="399414" y="386080"/>
                </a:lnTo>
                <a:lnTo>
                  <a:pt x="400938" y="387350"/>
                </a:lnTo>
                <a:lnTo>
                  <a:pt x="405384" y="387350"/>
                </a:lnTo>
                <a:lnTo>
                  <a:pt x="406273" y="386080"/>
                </a:lnTo>
                <a:close/>
              </a:path>
              <a:path w="542925" h="449579">
                <a:moveTo>
                  <a:pt x="512952" y="266700"/>
                </a:moveTo>
                <a:lnTo>
                  <a:pt x="506729" y="266700"/>
                </a:lnTo>
                <a:lnTo>
                  <a:pt x="504443" y="269240"/>
                </a:lnTo>
                <a:lnTo>
                  <a:pt x="386461" y="363219"/>
                </a:lnTo>
                <a:lnTo>
                  <a:pt x="384048" y="365760"/>
                </a:lnTo>
                <a:lnTo>
                  <a:pt x="382397" y="367030"/>
                </a:lnTo>
                <a:lnTo>
                  <a:pt x="380111" y="369569"/>
                </a:lnTo>
                <a:lnTo>
                  <a:pt x="379602" y="370840"/>
                </a:lnTo>
                <a:lnTo>
                  <a:pt x="379729" y="372110"/>
                </a:lnTo>
                <a:lnTo>
                  <a:pt x="379984" y="373380"/>
                </a:lnTo>
                <a:lnTo>
                  <a:pt x="380873" y="374650"/>
                </a:lnTo>
                <a:lnTo>
                  <a:pt x="382650" y="375919"/>
                </a:lnTo>
                <a:lnTo>
                  <a:pt x="384301" y="377190"/>
                </a:lnTo>
                <a:lnTo>
                  <a:pt x="386714" y="378460"/>
                </a:lnTo>
                <a:lnTo>
                  <a:pt x="390016" y="381000"/>
                </a:lnTo>
                <a:lnTo>
                  <a:pt x="395477" y="384810"/>
                </a:lnTo>
                <a:lnTo>
                  <a:pt x="397383" y="386080"/>
                </a:lnTo>
                <a:lnTo>
                  <a:pt x="407162" y="386080"/>
                </a:lnTo>
                <a:lnTo>
                  <a:pt x="408050" y="384810"/>
                </a:lnTo>
                <a:lnTo>
                  <a:pt x="433450" y="364490"/>
                </a:lnTo>
                <a:lnTo>
                  <a:pt x="481330" y="364490"/>
                </a:lnTo>
                <a:lnTo>
                  <a:pt x="452882" y="346710"/>
                </a:lnTo>
                <a:lnTo>
                  <a:pt x="508635" y="300990"/>
                </a:lnTo>
                <a:lnTo>
                  <a:pt x="540415" y="300990"/>
                </a:lnTo>
                <a:lnTo>
                  <a:pt x="542163" y="293369"/>
                </a:lnTo>
                <a:lnTo>
                  <a:pt x="542671" y="290830"/>
                </a:lnTo>
                <a:lnTo>
                  <a:pt x="542671" y="289560"/>
                </a:lnTo>
                <a:lnTo>
                  <a:pt x="542543" y="288290"/>
                </a:lnTo>
                <a:lnTo>
                  <a:pt x="541909" y="287019"/>
                </a:lnTo>
                <a:lnTo>
                  <a:pt x="539623" y="284480"/>
                </a:lnTo>
                <a:lnTo>
                  <a:pt x="537972" y="283210"/>
                </a:lnTo>
                <a:lnTo>
                  <a:pt x="533146" y="279400"/>
                </a:lnTo>
                <a:lnTo>
                  <a:pt x="529843" y="276860"/>
                </a:lnTo>
                <a:lnTo>
                  <a:pt x="525779" y="274319"/>
                </a:lnTo>
                <a:lnTo>
                  <a:pt x="522224" y="271780"/>
                </a:lnTo>
                <a:lnTo>
                  <a:pt x="519302" y="270510"/>
                </a:lnTo>
                <a:lnTo>
                  <a:pt x="514730" y="267969"/>
                </a:lnTo>
                <a:lnTo>
                  <a:pt x="512952" y="266700"/>
                </a:lnTo>
                <a:close/>
              </a:path>
              <a:path w="542925" h="449579">
                <a:moveTo>
                  <a:pt x="540415" y="300990"/>
                </a:moveTo>
                <a:lnTo>
                  <a:pt x="508635" y="300990"/>
                </a:lnTo>
                <a:lnTo>
                  <a:pt x="491489" y="370840"/>
                </a:lnTo>
                <a:lnTo>
                  <a:pt x="524398" y="370840"/>
                </a:lnTo>
                <a:lnTo>
                  <a:pt x="540415" y="300990"/>
                </a:lnTo>
                <a:close/>
              </a:path>
              <a:path w="542925" h="449579">
                <a:moveTo>
                  <a:pt x="345439" y="162560"/>
                </a:moveTo>
                <a:lnTo>
                  <a:pt x="340487" y="163830"/>
                </a:lnTo>
                <a:lnTo>
                  <a:pt x="338327" y="165100"/>
                </a:lnTo>
                <a:lnTo>
                  <a:pt x="336423" y="168910"/>
                </a:lnTo>
                <a:lnTo>
                  <a:pt x="259841" y="290830"/>
                </a:lnTo>
                <a:lnTo>
                  <a:pt x="259207" y="293369"/>
                </a:lnTo>
                <a:lnTo>
                  <a:pt x="259841" y="295910"/>
                </a:lnTo>
                <a:lnTo>
                  <a:pt x="262127" y="299719"/>
                </a:lnTo>
                <a:lnTo>
                  <a:pt x="264413" y="300990"/>
                </a:lnTo>
                <a:lnTo>
                  <a:pt x="332866" y="344169"/>
                </a:lnTo>
                <a:lnTo>
                  <a:pt x="337438" y="344169"/>
                </a:lnTo>
                <a:lnTo>
                  <a:pt x="338200" y="342900"/>
                </a:lnTo>
                <a:lnTo>
                  <a:pt x="341249" y="339090"/>
                </a:lnTo>
                <a:lnTo>
                  <a:pt x="343788" y="335280"/>
                </a:lnTo>
                <a:lnTo>
                  <a:pt x="345059" y="334010"/>
                </a:lnTo>
                <a:lnTo>
                  <a:pt x="346710" y="330200"/>
                </a:lnTo>
                <a:lnTo>
                  <a:pt x="347345" y="328930"/>
                </a:lnTo>
                <a:lnTo>
                  <a:pt x="347852" y="327660"/>
                </a:lnTo>
                <a:lnTo>
                  <a:pt x="348107" y="326390"/>
                </a:lnTo>
                <a:lnTo>
                  <a:pt x="348107" y="325119"/>
                </a:lnTo>
                <a:lnTo>
                  <a:pt x="347852" y="323850"/>
                </a:lnTo>
                <a:lnTo>
                  <a:pt x="347090" y="322580"/>
                </a:lnTo>
                <a:lnTo>
                  <a:pt x="346455" y="322580"/>
                </a:lnTo>
                <a:lnTo>
                  <a:pt x="297434" y="292100"/>
                </a:lnTo>
                <a:lnTo>
                  <a:pt x="321563" y="252730"/>
                </a:lnTo>
                <a:lnTo>
                  <a:pt x="367817" y="252730"/>
                </a:lnTo>
                <a:lnTo>
                  <a:pt x="334899" y="232410"/>
                </a:lnTo>
                <a:lnTo>
                  <a:pt x="355853" y="199390"/>
                </a:lnTo>
                <a:lnTo>
                  <a:pt x="404095" y="199390"/>
                </a:lnTo>
                <a:lnTo>
                  <a:pt x="350138" y="165100"/>
                </a:lnTo>
                <a:lnTo>
                  <a:pt x="347725" y="163830"/>
                </a:lnTo>
                <a:lnTo>
                  <a:pt x="345439" y="162560"/>
                </a:lnTo>
                <a:close/>
              </a:path>
              <a:path w="542925" h="449579">
                <a:moveTo>
                  <a:pt x="367817" y="252730"/>
                </a:moveTo>
                <a:lnTo>
                  <a:pt x="321563" y="252730"/>
                </a:lnTo>
                <a:lnTo>
                  <a:pt x="362712" y="279400"/>
                </a:lnTo>
                <a:lnTo>
                  <a:pt x="366267" y="279400"/>
                </a:lnTo>
                <a:lnTo>
                  <a:pt x="367157" y="278130"/>
                </a:lnTo>
                <a:lnTo>
                  <a:pt x="368046" y="278130"/>
                </a:lnTo>
                <a:lnTo>
                  <a:pt x="369950" y="275590"/>
                </a:lnTo>
                <a:lnTo>
                  <a:pt x="370966" y="274319"/>
                </a:lnTo>
                <a:lnTo>
                  <a:pt x="372110" y="273050"/>
                </a:lnTo>
                <a:lnTo>
                  <a:pt x="373379" y="271780"/>
                </a:lnTo>
                <a:lnTo>
                  <a:pt x="374650" y="269240"/>
                </a:lnTo>
                <a:lnTo>
                  <a:pt x="375665" y="267969"/>
                </a:lnTo>
                <a:lnTo>
                  <a:pt x="376300" y="265430"/>
                </a:lnTo>
                <a:lnTo>
                  <a:pt x="377443" y="262890"/>
                </a:lnTo>
                <a:lnTo>
                  <a:pt x="377571" y="262890"/>
                </a:lnTo>
                <a:lnTo>
                  <a:pt x="377698" y="260350"/>
                </a:lnTo>
                <a:lnTo>
                  <a:pt x="377443" y="259080"/>
                </a:lnTo>
                <a:lnTo>
                  <a:pt x="376682" y="259080"/>
                </a:lnTo>
                <a:lnTo>
                  <a:pt x="376047" y="257810"/>
                </a:lnTo>
                <a:lnTo>
                  <a:pt x="367817" y="252730"/>
                </a:lnTo>
                <a:close/>
              </a:path>
              <a:path w="542925" h="449579">
                <a:moveTo>
                  <a:pt x="177673" y="57150"/>
                </a:moveTo>
                <a:lnTo>
                  <a:pt x="172847" y="58419"/>
                </a:lnTo>
                <a:lnTo>
                  <a:pt x="170687" y="59690"/>
                </a:lnTo>
                <a:lnTo>
                  <a:pt x="168655" y="63500"/>
                </a:lnTo>
                <a:lnTo>
                  <a:pt x="94107" y="181610"/>
                </a:lnTo>
                <a:lnTo>
                  <a:pt x="92075" y="184150"/>
                </a:lnTo>
                <a:lnTo>
                  <a:pt x="91439" y="187960"/>
                </a:lnTo>
                <a:lnTo>
                  <a:pt x="92201" y="189230"/>
                </a:lnTo>
                <a:lnTo>
                  <a:pt x="92963" y="191769"/>
                </a:lnTo>
                <a:lnTo>
                  <a:pt x="94487" y="194310"/>
                </a:lnTo>
                <a:lnTo>
                  <a:pt x="96774" y="195580"/>
                </a:lnTo>
                <a:lnTo>
                  <a:pt x="129286" y="215900"/>
                </a:lnTo>
                <a:lnTo>
                  <a:pt x="138170" y="220980"/>
                </a:lnTo>
                <a:lnTo>
                  <a:pt x="146732" y="226060"/>
                </a:lnTo>
                <a:lnTo>
                  <a:pt x="154985" y="228600"/>
                </a:lnTo>
                <a:lnTo>
                  <a:pt x="162940" y="232410"/>
                </a:lnTo>
                <a:lnTo>
                  <a:pt x="178212" y="234950"/>
                </a:lnTo>
                <a:lnTo>
                  <a:pt x="185622" y="233680"/>
                </a:lnTo>
                <a:lnTo>
                  <a:pt x="192912" y="233680"/>
                </a:lnTo>
                <a:lnTo>
                  <a:pt x="227171" y="214630"/>
                </a:lnTo>
                <a:lnTo>
                  <a:pt x="235616" y="205740"/>
                </a:lnTo>
                <a:lnTo>
                  <a:pt x="171703" y="205740"/>
                </a:lnTo>
                <a:lnTo>
                  <a:pt x="158876" y="203200"/>
                </a:lnTo>
                <a:lnTo>
                  <a:pt x="151891" y="199390"/>
                </a:lnTo>
                <a:lnTo>
                  <a:pt x="144272" y="195580"/>
                </a:lnTo>
                <a:lnTo>
                  <a:pt x="129921" y="185419"/>
                </a:lnTo>
                <a:lnTo>
                  <a:pt x="188087" y="93980"/>
                </a:lnTo>
                <a:lnTo>
                  <a:pt x="234794" y="93980"/>
                </a:lnTo>
                <a:lnTo>
                  <a:pt x="233489" y="92710"/>
                </a:lnTo>
                <a:lnTo>
                  <a:pt x="225917" y="87630"/>
                </a:lnTo>
                <a:lnTo>
                  <a:pt x="217297" y="81280"/>
                </a:lnTo>
                <a:lnTo>
                  <a:pt x="182372" y="59690"/>
                </a:lnTo>
                <a:lnTo>
                  <a:pt x="180086" y="58419"/>
                </a:lnTo>
                <a:lnTo>
                  <a:pt x="177673" y="57150"/>
                </a:lnTo>
                <a:close/>
              </a:path>
              <a:path w="542925" h="449579">
                <a:moveTo>
                  <a:pt x="404095" y="199390"/>
                </a:moveTo>
                <a:lnTo>
                  <a:pt x="355853" y="199390"/>
                </a:lnTo>
                <a:lnTo>
                  <a:pt x="404367" y="229869"/>
                </a:lnTo>
                <a:lnTo>
                  <a:pt x="407924" y="229869"/>
                </a:lnTo>
                <a:lnTo>
                  <a:pt x="409701" y="228600"/>
                </a:lnTo>
                <a:lnTo>
                  <a:pt x="412750" y="224790"/>
                </a:lnTo>
                <a:lnTo>
                  <a:pt x="413892" y="223519"/>
                </a:lnTo>
                <a:lnTo>
                  <a:pt x="415163" y="220980"/>
                </a:lnTo>
                <a:lnTo>
                  <a:pt x="416433" y="219710"/>
                </a:lnTo>
                <a:lnTo>
                  <a:pt x="417449" y="217169"/>
                </a:lnTo>
                <a:lnTo>
                  <a:pt x="418211" y="215900"/>
                </a:lnTo>
                <a:lnTo>
                  <a:pt x="418846" y="214630"/>
                </a:lnTo>
                <a:lnTo>
                  <a:pt x="419226" y="213360"/>
                </a:lnTo>
                <a:lnTo>
                  <a:pt x="419735" y="210819"/>
                </a:lnTo>
                <a:lnTo>
                  <a:pt x="419608" y="209550"/>
                </a:lnTo>
                <a:lnTo>
                  <a:pt x="419353" y="209550"/>
                </a:lnTo>
                <a:lnTo>
                  <a:pt x="419100" y="208280"/>
                </a:lnTo>
                <a:lnTo>
                  <a:pt x="418084" y="208280"/>
                </a:lnTo>
                <a:lnTo>
                  <a:pt x="404095" y="199390"/>
                </a:lnTo>
                <a:close/>
              </a:path>
              <a:path w="542925" h="449579">
                <a:moveTo>
                  <a:pt x="234794" y="93980"/>
                </a:moveTo>
                <a:lnTo>
                  <a:pt x="188087" y="93980"/>
                </a:lnTo>
                <a:lnTo>
                  <a:pt x="210565" y="107950"/>
                </a:lnTo>
                <a:lnTo>
                  <a:pt x="216788" y="113030"/>
                </a:lnTo>
                <a:lnTo>
                  <a:pt x="227990" y="143510"/>
                </a:lnTo>
                <a:lnTo>
                  <a:pt x="227584" y="148590"/>
                </a:lnTo>
                <a:lnTo>
                  <a:pt x="223520" y="161290"/>
                </a:lnTo>
                <a:lnTo>
                  <a:pt x="220599" y="167640"/>
                </a:lnTo>
                <a:lnTo>
                  <a:pt x="216535" y="173990"/>
                </a:lnTo>
                <a:lnTo>
                  <a:pt x="211582" y="182880"/>
                </a:lnTo>
                <a:lnTo>
                  <a:pt x="206375" y="189230"/>
                </a:lnTo>
                <a:lnTo>
                  <a:pt x="195579" y="198119"/>
                </a:lnTo>
                <a:lnTo>
                  <a:pt x="189864" y="201930"/>
                </a:lnTo>
                <a:lnTo>
                  <a:pt x="177926" y="205740"/>
                </a:lnTo>
                <a:lnTo>
                  <a:pt x="235616" y="205740"/>
                </a:lnTo>
                <a:lnTo>
                  <a:pt x="257032" y="167640"/>
                </a:lnTo>
                <a:lnTo>
                  <a:pt x="260618" y="146050"/>
                </a:lnTo>
                <a:lnTo>
                  <a:pt x="260506" y="142240"/>
                </a:lnTo>
                <a:lnTo>
                  <a:pt x="245490" y="105410"/>
                </a:lnTo>
                <a:lnTo>
                  <a:pt x="240014" y="99060"/>
                </a:lnTo>
                <a:lnTo>
                  <a:pt x="234794" y="93980"/>
                </a:lnTo>
                <a:close/>
              </a:path>
              <a:path w="542925" h="449579">
                <a:moveTo>
                  <a:pt x="87884" y="0"/>
                </a:moveTo>
                <a:lnTo>
                  <a:pt x="81914" y="0"/>
                </a:lnTo>
                <a:lnTo>
                  <a:pt x="81534" y="1270"/>
                </a:lnTo>
                <a:lnTo>
                  <a:pt x="635" y="129540"/>
                </a:lnTo>
                <a:lnTo>
                  <a:pt x="253" y="130810"/>
                </a:lnTo>
                <a:lnTo>
                  <a:pt x="0" y="130810"/>
                </a:lnTo>
                <a:lnTo>
                  <a:pt x="253" y="133350"/>
                </a:lnTo>
                <a:lnTo>
                  <a:pt x="762" y="133350"/>
                </a:lnTo>
                <a:lnTo>
                  <a:pt x="1524" y="134619"/>
                </a:lnTo>
                <a:lnTo>
                  <a:pt x="2412" y="135890"/>
                </a:lnTo>
                <a:lnTo>
                  <a:pt x="3555" y="137160"/>
                </a:lnTo>
                <a:lnTo>
                  <a:pt x="6858" y="139700"/>
                </a:lnTo>
                <a:lnTo>
                  <a:pt x="9143" y="140969"/>
                </a:lnTo>
                <a:lnTo>
                  <a:pt x="11684" y="143510"/>
                </a:lnTo>
                <a:lnTo>
                  <a:pt x="14477" y="144780"/>
                </a:lnTo>
                <a:lnTo>
                  <a:pt x="16763" y="146050"/>
                </a:lnTo>
                <a:lnTo>
                  <a:pt x="20574" y="147319"/>
                </a:lnTo>
                <a:lnTo>
                  <a:pt x="22098" y="148590"/>
                </a:lnTo>
                <a:lnTo>
                  <a:pt x="27939" y="148590"/>
                </a:lnTo>
                <a:lnTo>
                  <a:pt x="28448" y="147319"/>
                </a:lnTo>
                <a:lnTo>
                  <a:pt x="109347" y="19050"/>
                </a:lnTo>
                <a:lnTo>
                  <a:pt x="109727" y="17780"/>
                </a:lnTo>
                <a:lnTo>
                  <a:pt x="109727" y="15239"/>
                </a:lnTo>
                <a:lnTo>
                  <a:pt x="109220" y="15239"/>
                </a:lnTo>
                <a:lnTo>
                  <a:pt x="108330" y="13970"/>
                </a:lnTo>
                <a:lnTo>
                  <a:pt x="107568" y="12700"/>
                </a:lnTo>
                <a:lnTo>
                  <a:pt x="104775" y="10160"/>
                </a:lnTo>
                <a:lnTo>
                  <a:pt x="103124" y="8889"/>
                </a:lnTo>
                <a:lnTo>
                  <a:pt x="100964" y="7620"/>
                </a:lnTo>
                <a:lnTo>
                  <a:pt x="98171" y="5080"/>
                </a:lnTo>
                <a:lnTo>
                  <a:pt x="95503" y="3810"/>
                </a:lnTo>
                <a:lnTo>
                  <a:pt x="93217" y="2539"/>
                </a:lnTo>
                <a:lnTo>
                  <a:pt x="91312" y="1270"/>
                </a:lnTo>
                <a:lnTo>
                  <a:pt x="89535" y="1270"/>
                </a:lnTo>
                <a:lnTo>
                  <a:pt x="87884" y="0"/>
                </a:lnTo>
                <a:close/>
              </a:path>
            </a:pathLst>
          </a:custGeom>
          <a:solidFill>
            <a:srgbClr val="FFFFFF"/>
          </a:solidFill>
        </p:spPr>
        <p:txBody>
          <a:bodyPr wrap="square" lIns="0" tIns="0" rIns="0" bIns="0" rtlCol="0"/>
          <a:lstStyle/>
          <a:p>
            <a:endParaRPr>
              <a:solidFill>
                <a:prstClr val="black"/>
              </a:solidFill>
              <a:cs typeface="Arial" charset="0"/>
            </a:endParaRPr>
          </a:p>
        </p:txBody>
      </p:sp>
      <p:sp>
        <p:nvSpPr>
          <p:cNvPr id="26" name="object 26"/>
          <p:cNvSpPr/>
          <p:nvPr/>
        </p:nvSpPr>
        <p:spPr>
          <a:xfrm>
            <a:off x="4815461" y="2781556"/>
            <a:ext cx="648715" cy="537337"/>
          </a:xfrm>
          <a:prstGeom prst="rect">
            <a:avLst/>
          </a:prstGeom>
          <a:blipFill>
            <a:blip r:embed="rId3" cstate="print"/>
            <a:stretch>
              <a:fillRect/>
            </a:stretch>
          </a:blipFill>
        </p:spPr>
        <p:txBody>
          <a:bodyPr wrap="square" lIns="0" tIns="0" rIns="0" bIns="0" rtlCol="0"/>
          <a:lstStyle/>
          <a:p>
            <a:endParaRPr>
              <a:solidFill>
                <a:prstClr val="black"/>
              </a:solidFill>
              <a:cs typeface="Arial" charset="0"/>
            </a:endParaRPr>
          </a:p>
        </p:txBody>
      </p:sp>
      <p:sp>
        <p:nvSpPr>
          <p:cNvPr id="27" name="object 27"/>
          <p:cNvSpPr/>
          <p:nvPr/>
        </p:nvSpPr>
        <p:spPr>
          <a:xfrm>
            <a:off x="9576371" y="5058914"/>
            <a:ext cx="747649" cy="788035"/>
          </a:xfrm>
          <a:prstGeom prst="rect">
            <a:avLst/>
          </a:prstGeom>
          <a:blipFill>
            <a:blip r:embed="rId4" cstate="print"/>
            <a:stretch>
              <a:fillRect/>
            </a:stretch>
          </a:blipFill>
        </p:spPr>
        <p:txBody>
          <a:bodyPr wrap="square" lIns="0" tIns="0" rIns="0" bIns="0" rtlCol="0"/>
          <a:lstStyle/>
          <a:p>
            <a:endParaRPr dirty="0">
              <a:solidFill>
                <a:prstClr val="black"/>
              </a:solidFill>
              <a:cs typeface="Arial" charset="0"/>
            </a:endParaRPr>
          </a:p>
        </p:txBody>
      </p:sp>
      <p:sp>
        <p:nvSpPr>
          <p:cNvPr id="28" name="object 28"/>
          <p:cNvSpPr/>
          <p:nvPr/>
        </p:nvSpPr>
        <p:spPr>
          <a:xfrm>
            <a:off x="7396607" y="3623690"/>
            <a:ext cx="689356" cy="754380"/>
          </a:xfrm>
          <a:prstGeom prst="rect">
            <a:avLst/>
          </a:prstGeom>
          <a:blipFill>
            <a:blip r:embed="rId5" cstate="print"/>
            <a:stretch>
              <a:fillRect/>
            </a:stretch>
          </a:blipFill>
        </p:spPr>
        <p:txBody>
          <a:bodyPr wrap="square" lIns="0" tIns="0" rIns="0" bIns="0" rtlCol="0"/>
          <a:lstStyle/>
          <a:p>
            <a:endParaRPr>
              <a:solidFill>
                <a:prstClr val="black"/>
              </a:solidFill>
              <a:cs typeface="Arial" charset="0"/>
            </a:endParaRPr>
          </a:p>
        </p:txBody>
      </p:sp>
      <p:sp>
        <p:nvSpPr>
          <p:cNvPr id="35" name="object 35"/>
          <p:cNvSpPr/>
          <p:nvPr/>
        </p:nvSpPr>
        <p:spPr>
          <a:xfrm>
            <a:off x="6419598" y="4346194"/>
            <a:ext cx="1355217" cy="1182878"/>
          </a:xfrm>
          <a:prstGeom prst="rect">
            <a:avLst/>
          </a:prstGeom>
          <a:blipFill>
            <a:blip r:embed="rId6" cstate="print"/>
            <a:stretch>
              <a:fillRect/>
            </a:stretch>
          </a:blipFill>
        </p:spPr>
        <p:txBody>
          <a:bodyPr wrap="square" lIns="0" tIns="0" rIns="0" bIns="0" rtlCol="0"/>
          <a:lstStyle/>
          <a:p>
            <a:endParaRPr>
              <a:solidFill>
                <a:prstClr val="black"/>
              </a:solidFill>
              <a:cs typeface="Arial" charset="0"/>
            </a:endParaRPr>
          </a:p>
        </p:txBody>
      </p:sp>
      <p:sp>
        <p:nvSpPr>
          <p:cNvPr id="36" name="object 36"/>
          <p:cNvSpPr/>
          <p:nvPr/>
        </p:nvSpPr>
        <p:spPr>
          <a:xfrm>
            <a:off x="6650482" y="2634871"/>
            <a:ext cx="725042" cy="638175"/>
          </a:xfrm>
          <a:prstGeom prst="rect">
            <a:avLst/>
          </a:prstGeom>
          <a:blipFill>
            <a:blip r:embed="rId7" cstate="print"/>
            <a:stretch>
              <a:fillRect/>
            </a:stretch>
          </a:blipFill>
        </p:spPr>
        <p:txBody>
          <a:bodyPr wrap="square" lIns="0" tIns="0" rIns="0" bIns="0" rtlCol="0"/>
          <a:lstStyle/>
          <a:p>
            <a:endParaRPr>
              <a:solidFill>
                <a:prstClr val="black"/>
              </a:solidFill>
              <a:cs typeface="Arial" charset="0"/>
            </a:endParaRPr>
          </a:p>
        </p:txBody>
      </p:sp>
      <p:pic>
        <p:nvPicPr>
          <p:cNvPr id="43" name="Picture 42" descr="http://businessdeals.in/images/logo.png"/>
          <p:cNvPicPr/>
          <p:nvPr/>
        </p:nvPicPr>
        <p:blipFill>
          <a:blip r:embed="rId8" cstate="print"/>
          <a:srcRect/>
          <a:stretch>
            <a:fillRect/>
          </a:stretch>
        </p:blipFill>
        <p:spPr bwMode="auto">
          <a:xfrm>
            <a:off x="5420780" y="1071022"/>
            <a:ext cx="1516680" cy="462472"/>
          </a:xfrm>
          <a:prstGeom prst="rect">
            <a:avLst/>
          </a:prstGeom>
          <a:ln>
            <a:noFill/>
          </a:ln>
          <a:effectLst>
            <a:outerShdw blurRad="292100" dist="139700" dir="2700000" algn="tl" rotWithShape="0">
              <a:srgbClr val="333333">
                <a:alpha val="65000"/>
              </a:srgbClr>
            </a:outerShdw>
          </a:effectLst>
        </p:spPr>
      </p:pic>
      <p:sp>
        <p:nvSpPr>
          <p:cNvPr id="48" name="TextBox 4"/>
          <p:cNvSpPr txBox="1"/>
          <p:nvPr/>
        </p:nvSpPr>
        <p:spPr>
          <a:xfrm>
            <a:off x="1588" y="5495929"/>
            <a:ext cx="6703854" cy="1430179"/>
          </a:xfrm>
          <a:prstGeom prst="roundRect">
            <a:avLst/>
          </a:prstGeom>
          <a:noFill/>
          <a:ln>
            <a:noFill/>
            <a:prstDash val="sysDash"/>
          </a:ln>
        </p:spPr>
        <p:style>
          <a:lnRef idx="2">
            <a:schemeClr val="accent6"/>
          </a:lnRef>
          <a:fillRef idx="1">
            <a:schemeClr val="lt1"/>
          </a:fillRef>
          <a:effectRef idx="0">
            <a:schemeClr val="accent6"/>
          </a:effectRef>
          <a:fontRef idx="minor">
            <a:schemeClr val="dk1"/>
          </a:fontRef>
        </p:style>
        <p:txBody>
          <a:bodyPr wrap="square">
            <a:spAutoFit/>
          </a:bodyPr>
          <a:lstStyle>
            <a:defPPr>
              <a:defRPr lang="en-US"/>
            </a:defPPr>
            <a:lvl1pPr algn="l" rtl="0" fontAlgn="base">
              <a:spcBef>
                <a:spcPct val="0"/>
              </a:spcBef>
              <a:spcAft>
                <a:spcPct val="0"/>
              </a:spcAft>
              <a:defRPr sz="2400" kern="1200">
                <a:solidFill>
                  <a:schemeClr val="dk1"/>
                </a:solidFill>
                <a:latin typeface="+mn-lt"/>
                <a:ea typeface="+mn-ea"/>
                <a:cs typeface="+mn-cs"/>
              </a:defRPr>
            </a:lvl1pPr>
            <a:lvl2pPr marL="457200" algn="l" rtl="0" fontAlgn="base">
              <a:spcBef>
                <a:spcPct val="0"/>
              </a:spcBef>
              <a:spcAft>
                <a:spcPct val="0"/>
              </a:spcAft>
              <a:defRPr sz="2400" kern="1200">
                <a:solidFill>
                  <a:schemeClr val="dk1"/>
                </a:solidFill>
                <a:latin typeface="+mn-lt"/>
                <a:ea typeface="+mn-ea"/>
                <a:cs typeface="+mn-cs"/>
              </a:defRPr>
            </a:lvl2pPr>
            <a:lvl3pPr marL="914400" algn="l" rtl="0" fontAlgn="base">
              <a:spcBef>
                <a:spcPct val="0"/>
              </a:spcBef>
              <a:spcAft>
                <a:spcPct val="0"/>
              </a:spcAft>
              <a:defRPr sz="2400" kern="1200">
                <a:solidFill>
                  <a:schemeClr val="dk1"/>
                </a:solidFill>
                <a:latin typeface="+mn-lt"/>
                <a:ea typeface="+mn-ea"/>
                <a:cs typeface="+mn-cs"/>
              </a:defRPr>
            </a:lvl3pPr>
            <a:lvl4pPr marL="1371600" algn="l" rtl="0" fontAlgn="base">
              <a:spcBef>
                <a:spcPct val="0"/>
              </a:spcBef>
              <a:spcAft>
                <a:spcPct val="0"/>
              </a:spcAft>
              <a:defRPr sz="2400" kern="1200">
                <a:solidFill>
                  <a:schemeClr val="dk1"/>
                </a:solidFill>
                <a:latin typeface="+mn-lt"/>
                <a:ea typeface="+mn-ea"/>
                <a:cs typeface="+mn-cs"/>
              </a:defRPr>
            </a:lvl4pPr>
            <a:lvl5pPr marL="1828800" algn="l" rtl="0" fontAlgn="base">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a:defRPr/>
            </a:pPr>
            <a:r>
              <a:rPr lang="en-US" b="1" u="sng" dirty="0">
                <a:solidFill>
                  <a:srgbClr val="0100B1"/>
                </a:solidFill>
                <a:latin typeface="Cambria" pitchFamily="18" charset="0"/>
              </a:rPr>
              <a:t>Reach us at:</a:t>
            </a:r>
            <a:endParaRPr lang="en-US" b="1" dirty="0">
              <a:solidFill>
                <a:srgbClr val="8064A2"/>
              </a:solidFill>
              <a:latin typeface="Cambria" pitchFamily="18" charset="0"/>
            </a:endParaRPr>
          </a:p>
          <a:p>
            <a:pPr>
              <a:defRPr/>
            </a:pPr>
            <a:r>
              <a:rPr lang="en-US" sz="1800" b="1" dirty="0">
                <a:solidFill>
                  <a:srgbClr val="8064A2"/>
                </a:solidFill>
                <a:latin typeface="Cambria" pitchFamily="18" charset="0"/>
              </a:rPr>
              <a:t>505, Manisha Building 75-76, Nehru Place, Delhi-19</a:t>
            </a:r>
          </a:p>
          <a:p>
            <a:pPr>
              <a:defRPr/>
            </a:pPr>
            <a:r>
              <a:rPr lang="en-US" sz="1800" b="1" dirty="0">
                <a:solidFill>
                  <a:srgbClr val="8064A2"/>
                </a:solidFill>
                <a:latin typeface="Cambria" pitchFamily="18" charset="0"/>
              </a:rPr>
              <a:t>91-11-4106 4800  </a:t>
            </a:r>
            <a:r>
              <a:rPr lang="en-IN" sz="1800" b="1" dirty="0">
                <a:solidFill>
                  <a:srgbClr val="8064A2"/>
                </a:solidFill>
                <a:effectLst>
                  <a:outerShdw blurRad="38100" dist="38100" dir="2700000" algn="tl">
                    <a:srgbClr val="000000">
                      <a:alpha val="43137"/>
                    </a:srgbClr>
                  </a:outerShdw>
                </a:effectLst>
                <a:latin typeface="Cambria" pitchFamily="18" charset="0"/>
              </a:rPr>
              <a:t>|</a:t>
            </a:r>
            <a:r>
              <a:rPr lang="en-IN" sz="1800" b="1" dirty="0">
                <a:solidFill>
                  <a:srgbClr val="8064A2"/>
                </a:solidFill>
                <a:latin typeface="Cambria" pitchFamily="18" charset="0"/>
              </a:rPr>
              <a:t> </a:t>
            </a:r>
            <a:r>
              <a:rPr lang="en-US" sz="1800" b="1" dirty="0">
                <a:solidFill>
                  <a:srgbClr val="8064A2"/>
                </a:solidFill>
                <a:latin typeface="Cambria" pitchFamily="18" charset="0"/>
              </a:rPr>
              <a:t>9811 568 568 </a:t>
            </a:r>
            <a:endParaRPr lang="en-IN" sz="1800" b="1" dirty="0">
              <a:solidFill>
                <a:srgbClr val="8064A2"/>
              </a:solidFill>
              <a:latin typeface="Cambria" pitchFamily="18" charset="0"/>
            </a:endParaRPr>
          </a:p>
          <a:p>
            <a:pPr>
              <a:defRPr/>
            </a:pPr>
            <a:r>
              <a:rPr lang="en-US" sz="1800" b="1" dirty="0">
                <a:solidFill>
                  <a:srgbClr val="8064A2"/>
                </a:solidFill>
                <a:latin typeface="Cambria" pitchFamily="18" charset="0"/>
              </a:rPr>
              <a:t>enquiry@businessdeals.in </a:t>
            </a:r>
            <a:r>
              <a:rPr lang="en-IN" sz="1800" b="1" dirty="0">
                <a:solidFill>
                  <a:srgbClr val="8064A2"/>
                </a:solidFill>
                <a:effectLst>
                  <a:outerShdw blurRad="38100" dist="38100" dir="2700000" algn="tl">
                    <a:srgbClr val="000000">
                      <a:alpha val="43137"/>
                    </a:srgbClr>
                  </a:outerShdw>
                </a:effectLst>
                <a:latin typeface="Cambria" pitchFamily="18" charset="0"/>
              </a:rPr>
              <a:t>|</a:t>
            </a:r>
            <a:r>
              <a:rPr lang="en-IN" sz="1800" b="1" dirty="0">
                <a:solidFill>
                  <a:srgbClr val="8064A2"/>
                </a:solidFill>
                <a:latin typeface="Cambria" pitchFamily="18" charset="0"/>
              </a:rPr>
              <a:t> </a:t>
            </a:r>
            <a:r>
              <a:rPr lang="en-US" sz="1800" b="1" dirty="0">
                <a:solidFill>
                  <a:srgbClr val="8064A2"/>
                </a:solidFill>
                <a:latin typeface="Cambria" pitchFamily="18" charset="0"/>
              </a:rPr>
              <a:t>www.businessdeals.in</a:t>
            </a:r>
          </a:p>
        </p:txBody>
      </p:sp>
      <p:sp>
        <p:nvSpPr>
          <p:cNvPr id="20" name="TextBox 19"/>
          <p:cNvSpPr txBox="1"/>
          <p:nvPr/>
        </p:nvSpPr>
        <p:spPr>
          <a:xfrm rot="19119532">
            <a:off x="5472367" y="3710607"/>
            <a:ext cx="1722819" cy="646331"/>
          </a:xfrm>
          <a:prstGeom prst="rect">
            <a:avLst/>
          </a:prstGeom>
          <a:noFill/>
        </p:spPr>
        <p:txBody>
          <a:bodyPr wrap="square" rtlCol="0">
            <a:spAutoFit/>
          </a:bodyPr>
          <a:lstStyle/>
          <a:p>
            <a:pPr fontAlgn="base">
              <a:spcBef>
                <a:spcPct val="0"/>
              </a:spcBef>
              <a:spcAft>
                <a:spcPct val="0"/>
              </a:spcAft>
            </a:pPr>
            <a:r>
              <a:rPr lang="en-US" dirty="0">
                <a:solidFill>
                  <a:prstClr val="white"/>
                </a:solidFill>
                <a:cs typeface="Arial" charset="0"/>
              </a:rPr>
              <a:t>STRATEGIC ADVISOTY</a:t>
            </a:r>
            <a:endParaRPr lang="en-IN" dirty="0">
              <a:solidFill>
                <a:prstClr val="white"/>
              </a:solidFill>
              <a:cs typeface="Arial" charset="0"/>
            </a:endParaRPr>
          </a:p>
        </p:txBody>
      </p:sp>
      <p:pic>
        <p:nvPicPr>
          <p:cNvPr id="49" name="Picture 48" descr="http://businessdeals.in/images/logo.png"/>
          <p:cNvPicPr/>
          <p:nvPr/>
        </p:nvPicPr>
        <p:blipFill>
          <a:blip r:embed="rId8" cstate="print"/>
          <a:srcRect/>
          <a:stretch>
            <a:fillRect/>
          </a:stretch>
        </p:blipFill>
        <p:spPr bwMode="auto">
          <a:xfrm>
            <a:off x="9406658" y="6301653"/>
            <a:ext cx="2630437" cy="43031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60038297"/>
      </p:ext>
    </p:extLst>
  </p:cSld>
  <p:clrMapOvr>
    <a:masterClrMapping/>
  </p:clrMapOvr>
  <p:timing>
    <p:tnLst>
      <p:par>
        <p:cTn id="1" dur="indefinite" restart="never" nodeType="tmRoot"/>
      </p:par>
    </p:tnLst>
  </p:timing>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2504</TotalTime>
  <Words>666</Words>
  <Application>Microsoft Office PowerPoint</Application>
  <PresentationFormat>Widescreen</PresentationFormat>
  <Paragraphs>87</Paragraphs>
  <Slides>9</Slides>
  <Notes>0</Notes>
  <HiddenSlides>0</HiddenSlides>
  <MMClips>0</MMClips>
  <ScaleCrop>false</ScaleCrop>
  <HeadingPairs>
    <vt:vector size="8" baseType="variant">
      <vt:variant>
        <vt:lpstr>Fonts Used</vt:lpstr>
      </vt:variant>
      <vt:variant>
        <vt:i4>6</vt:i4>
      </vt:variant>
      <vt:variant>
        <vt:lpstr>Theme</vt:lpstr>
      </vt:variant>
      <vt:variant>
        <vt:i4>3</vt:i4>
      </vt:variant>
      <vt:variant>
        <vt:lpstr>Embedded OLE Servers</vt:lpstr>
      </vt:variant>
      <vt:variant>
        <vt:i4>1</vt:i4>
      </vt:variant>
      <vt:variant>
        <vt:lpstr>Slide Titles</vt:lpstr>
      </vt:variant>
      <vt:variant>
        <vt:i4>9</vt:i4>
      </vt:variant>
    </vt:vector>
  </HeadingPairs>
  <TitlesOfParts>
    <vt:vector size="19" baseType="lpstr">
      <vt:lpstr>Algerian</vt:lpstr>
      <vt:lpstr>Arial</vt:lpstr>
      <vt:lpstr>Calibri</vt:lpstr>
      <vt:lpstr>Calibri Light</vt:lpstr>
      <vt:lpstr>Cambria</vt:lpstr>
      <vt:lpstr>Wingdings</vt:lpstr>
      <vt:lpstr>2_Office Theme</vt:lpstr>
      <vt:lpstr>3_Office Theme</vt:lpstr>
      <vt:lpstr>Office Theme</vt:lpstr>
      <vt:lpstr>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Singh</dc:creator>
  <cp:lastModifiedBy>Abhishek Singh</cp:lastModifiedBy>
  <cp:revision>195</cp:revision>
  <cp:lastPrinted>2018-07-30T10:11:28Z</cp:lastPrinted>
  <dcterms:created xsi:type="dcterms:W3CDTF">2017-11-16T09:38:15Z</dcterms:created>
  <dcterms:modified xsi:type="dcterms:W3CDTF">2018-08-20T09:54:59Z</dcterms:modified>
</cp:coreProperties>
</file>