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71" r:id="rId4"/>
    <p:sldId id="280" r:id="rId5"/>
    <p:sldId id="281" r:id="rId6"/>
    <p:sldId id="282" r:id="rId7"/>
    <p:sldId id="283" r:id="rId8"/>
    <p:sldId id="285" r:id="rId9"/>
    <p:sldId id="288" r:id="rId10"/>
    <p:sldId id="289" r:id="rId11"/>
    <p:sldId id="286" r:id="rId12"/>
    <p:sldId id="287" r:id="rId13"/>
    <p:sldId id="27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2F2F2"/>
    <a:srgbClr val="FFFFCC"/>
    <a:srgbClr val="FFFF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9205" autoAdjust="0"/>
  </p:normalViewPr>
  <p:slideViewPr>
    <p:cSldViewPr>
      <p:cViewPr>
        <p:scale>
          <a:sx n="100" d="100"/>
          <a:sy n="100" d="100"/>
        </p:scale>
        <p:origin x="-1184" y="2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514D65-C560-4569-9AD1-ACA3EB9A2134}" type="datetimeFigureOut">
              <a:rPr lang="en-IN" smtClean="0"/>
              <a:t>15/04/15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9DD64A-B6D2-4258-828D-04E72E91C500}" type="slidenum">
              <a:rPr lang="en-IN" smtClean="0"/>
              <a:t>‹#›</a:t>
            </a:fld>
            <a:endParaRPr lang="en-IN"/>
          </a:p>
        </p:txBody>
      </p:sp>
    </p:spTree>
    <p:extLst>
      <p:ext uri="{BB962C8B-B14F-4D97-AF65-F5344CB8AC3E}">
        <p14:creationId xmlns:p14="http://schemas.microsoft.com/office/powerpoint/2010/main" val="355864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2" descr="BG_geen B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 y="0"/>
            <a:ext cx="914399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187624" y="4869160"/>
            <a:ext cx="7772400" cy="1109985"/>
          </a:xfrm>
        </p:spPr>
        <p:txBody>
          <a:bodyPr>
            <a:normAutofit/>
          </a:bodyPr>
          <a:lstStyle>
            <a:lvl1pPr algn="r">
              <a:defRPr sz="3600"/>
            </a:lvl1pPr>
          </a:lstStyle>
          <a:p>
            <a:r>
              <a:rPr lang="en-US" smtClean="0"/>
              <a:t>Click to edit Master title style</a:t>
            </a:r>
            <a:endParaRPr lang="en-IN"/>
          </a:p>
        </p:txBody>
      </p:sp>
      <p:sp>
        <p:nvSpPr>
          <p:cNvPr id="3" name="Subtitle 2"/>
          <p:cNvSpPr>
            <a:spLocks noGrp="1"/>
          </p:cNvSpPr>
          <p:nvPr>
            <p:ph type="subTitle" idx="1"/>
          </p:nvPr>
        </p:nvSpPr>
        <p:spPr>
          <a:xfrm>
            <a:off x="2563688" y="6021288"/>
            <a:ext cx="6400800" cy="528464"/>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Tree>
    <p:extLst>
      <p:ext uri="{BB962C8B-B14F-4D97-AF65-F5344CB8AC3E}">
        <p14:creationId xmlns:p14="http://schemas.microsoft.com/office/powerpoint/2010/main" val="4091361065"/>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665"/>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9" name="Picture 15" descr="BG_plain B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30622"/>
            <a:ext cx="8003232" cy="778098"/>
          </a:xfrm>
        </p:spPr>
        <p:txBody>
          <a:bodyPr>
            <a:normAutofit/>
          </a:bodyPr>
          <a:lstStyle>
            <a:lvl1pPr algn="l">
              <a:defRPr sz="3600">
                <a:solidFill>
                  <a:schemeClr val="tx1">
                    <a:lumMod val="75000"/>
                    <a:lumOff val="25000"/>
                  </a:schemeClr>
                </a:solidFill>
              </a:defRPr>
            </a:lvl1pPr>
          </a:lstStyle>
          <a:p>
            <a:r>
              <a:rPr lang="en-US" dirty="0" smtClean="0"/>
              <a:t>Click to edit Master title style</a:t>
            </a:r>
            <a:endParaRPr lang="en-IN" dirty="0"/>
          </a:p>
        </p:txBody>
      </p:sp>
      <p:sp>
        <p:nvSpPr>
          <p:cNvPr id="3" name="Content Placeholder 2"/>
          <p:cNvSpPr>
            <a:spLocks noGrp="1"/>
          </p:cNvSpPr>
          <p:nvPr>
            <p:ph idx="1"/>
          </p:nvPr>
        </p:nvSpPr>
        <p:spPr>
          <a:xfrm>
            <a:off x="457200" y="1052736"/>
            <a:ext cx="8229600" cy="5073427"/>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5" name="Straight Connector 4"/>
          <p:cNvCxnSpPr/>
          <p:nvPr userDrawn="1"/>
        </p:nvCxnSpPr>
        <p:spPr>
          <a:xfrm>
            <a:off x="467544" y="908720"/>
            <a:ext cx="7992888"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83894501"/>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15" descr="BG_plain B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16632"/>
            <a:ext cx="8003232" cy="792088"/>
          </a:xfrm>
        </p:spPr>
        <p:txBody>
          <a:bodyPr>
            <a:noAutofit/>
          </a:bodyPr>
          <a:lstStyle>
            <a:lvl1pPr algn="l">
              <a:defRPr sz="3600">
                <a:solidFill>
                  <a:schemeClr val="tx1">
                    <a:lumMod val="75000"/>
                    <a:lumOff val="25000"/>
                  </a:schemeClr>
                </a:solidFill>
              </a:defRPr>
            </a:lvl1pPr>
          </a:lstStyle>
          <a:p>
            <a:r>
              <a:rPr lang="en-US" dirty="0" smtClean="0"/>
              <a:t>Click to edit Master title style</a:t>
            </a:r>
            <a:endParaRPr lang="en-IN" dirty="0"/>
          </a:p>
        </p:txBody>
      </p:sp>
      <p:sp>
        <p:nvSpPr>
          <p:cNvPr id="3" name="Content Placeholder 2"/>
          <p:cNvSpPr>
            <a:spLocks noGrp="1"/>
          </p:cNvSpPr>
          <p:nvPr>
            <p:ph sz="half" idx="1"/>
          </p:nvPr>
        </p:nvSpPr>
        <p:spPr>
          <a:xfrm>
            <a:off x="457200" y="1052736"/>
            <a:ext cx="4038600" cy="5073427"/>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052736"/>
            <a:ext cx="4038600" cy="5073427"/>
          </a:xfrm>
        </p:spPr>
        <p:txBody>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1090208447"/>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15" descr="BG_plain B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16632"/>
            <a:ext cx="8003232" cy="792088"/>
          </a:xfrm>
        </p:spPr>
        <p:txBody>
          <a:bodyPr>
            <a:noAutofit/>
          </a:bodyPr>
          <a:lstStyle>
            <a:lvl1pPr algn="l">
              <a:defRPr sz="3600">
                <a:solidFill>
                  <a:schemeClr val="tx1">
                    <a:lumMod val="75000"/>
                    <a:lumOff val="25000"/>
                  </a:schemeClr>
                </a:solidFill>
              </a:defRPr>
            </a:lvl1pPr>
          </a:lstStyle>
          <a:p>
            <a:r>
              <a:rPr lang="en-US" dirty="0" smtClean="0"/>
              <a:t>Click to edit Master title style</a:t>
            </a:r>
            <a:endParaRPr lang="en-IN" dirty="0"/>
          </a:p>
        </p:txBody>
      </p:sp>
      <p:sp>
        <p:nvSpPr>
          <p:cNvPr id="3" name="Text Placeholder 2"/>
          <p:cNvSpPr>
            <a:spLocks noGrp="1"/>
          </p:cNvSpPr>
          <p:nvPr>
            <p:ph type="body" idx="1"/>
          </p:nvPr>
        </p:nvSpPr>
        <p:spPr>
          <a:xfrm>
            <a:off x="457200" y="1052736"/>
            <a:ext cx="4040188" cy="639762"/>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1772816"/>
            <a:ext cx="4040188" cy="4353347"/>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Text Placeholder 4"/>
          <p:cNvSpPr>
            <a:spLocks noGrp="1"/>
          </p:cNvSpPr>
          <p:nvPr>
            <p:ph type="body" sz="quarter" idx="3"/>
          </p:nvPr>
        </p:nvSpPr>
        <p:spPr>
          <a:xfrm>
            <a:off x="4645025" y="1052736"/>
            <a:ext cx="4041775" cy="639762"/>
          </a:xfrm>
        </p:spPr>
        <p:txBody>
          <a:bodyPr anchor="b"/>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1772816"/>
            <a:ext cx="4041775" cy="4353347"/>
          </a:xfrm>
        </p:spPr>
        <p:txBody>
          <a:bodyPr/>
          <a:lstStyle>
            <a:lvl1pPr>
              <a:defRPr sz="2400">
                <a:solidFill>
                  <a:schemeClr val="tx1">
                    <a:lumMod val="75000"/>
                    <a:lumOff val="25000"/>
                  </a:schemeClr>
                </a:solidFill>
              </a:defRPr>
            </a:lvl1pPr>
            <a:lvl2pPr>
              <a:defRPr sz="2000">
                <a:solidFill>
                  <a:schemeClr val="tx1">
                    <a:lumMod val="75000"/>
                    <a:lumOff val="25000"/>
                  </a:schemeClr>
                </a:solidFill>
              </a:defRPr>
            </a:lvl2pPr>
            <a:lvl3pPr>
              <a:defRPr sz="18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36981786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15" descr="BG_plain B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16632"/>
            <a:ext cx="8003232" cy="792088"/>
          </a:xfrm>
        </p:spPr>
        <p:txBody>
          <a:bodyPr>
            <a:normAutofit/>
          </a:bodyPr>
          <a:lstStyle>
            <a:lvl1pPr algn="l">
              <a:defRPr sz="3600">
                <a:solidFill>
                  <a:schemeClr val="tx1">
                    <a:lumMod val="75000"/>
                    <a:lumOff val="25000"/>
                  </a:schemeClr>
                </a:solidFill>
              </a:defRPr>
            </a:lvl1pPr>
          </a:lstStyle>
          <a:p>
            <a:r>
              <a:rPr lang="en-US" dirty="0" smtClean="0"/>
              <a:t>Click to edit Master title style</a:t>
            </a:r>
            <a:endParaRPr lang="en-IN" dirty="0"/>
          </a:p>
        </p:txBody>
      </p:sp>
    </p:spTree>
    <p:extLst>
      <p:ext uri="{BB962C8B-B14F-4D97-AF65-F5344CB8AC3E}">
        <p14:creationId xmlns:p14="http://schemas.microsoft.com/office/powerpoint/2010/main" val="1638305627"/>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6" name="Picture 15" descr="BG_plain B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457200" y="130622"/>
            <a:ext cx="8003232" cy="778098"/>
          </a:xfrm>
        </p:spPr>
        <p:txBody>
          <a:bodyPr>
            <a:normAutofit/>
          </a:bodyPr>
          <a:lstStyle>
            <a:lvl1pPr algn="l">
              <a:defRPr sz="3600">
                <a:solidFill>
                  <a:schemeClr val="tx1">
                    <a:lumMod val="75000"/>
                    <a:lumOff val="25000"/>
                  </a:schemeClr>
                </a:solidFill>
              </a:defRPr>
            </a:lvl1pPr>
          </a:lstStyle>
          <a:p>
            <a:r>
              <a:rPr lang="en-US" dirty="0" smtClean="0"/>
              <a:t>Click to edit Master title style</a:t>
            </a:r>
            <a:endParaRPr lang="en-IN" dirty="0"/>
          </a:p>
        </p:txBody>
      </p:sp>
      <p:sp>
        <p:nvSpPr>
          <p:cNvPr id="8" name="Content Placeholder 2"/>
          <p:cNvSpPr>
            <a:spLocks noGrp="1"/>
          </p:cNvSpPr>
          <p:nvPr>
            <p:ph idx="1"/>
          </p:nvPr>
        </p:nvSpPr>
        <p:spPr>
          <a:xfrm>
            <a:off x="457200" y="1052736"/>
            <a:ext cx="8229600" cy="5073427"/>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9" name="Straight Connector 8"/>
          <p:cNvCxnSpPr/>
          <p:nvPr userDrawn="1"/>
        </p:nvCxnSpPr>
        <p:spPr>
          <a:xfrm>
            <a:off x="467544" y="908720"/>
            <a:ext cx="7992888"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50265105"/>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9" name="Picture 15" descr="BG_plain B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8460432" y="134470"/>
            <a:ext cx="522203" cy="63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130622"/>
            <a:ext cx="8003232" cy="778098"/>
          </a:xfrm>
        </p:spPr>
        <p:txBody>
          <a:bodyPr>
            <a:normAutofit/>
          </a:bodyPr>
          <a:lstStyle>
            <a:lvl1pPr algn="l">
              <a:defRPr sz="3600">
                <a:solidFill>
                  <a:schemeClr val="tx1">
                    <a:lumMod val="75000"/>
                    <a:lumOff val="25000"/>
                  </a:schemeClr>
                </a:solidFill>
              </a:defRPr>
            </a:lvl1pPr>
          </a:lstStyle>
          <a:p>
            <a:r>
              <a:rPr lang="en-US" dirty="0" smtClean="0"/>
              <a:t>Click to edit Master title style</a:t>
            </a:r>
            <a:endParaRPr lang="en-IN" dirty="0"/>
          </a:p>
        </p:txBody>
      </p:sp>
      <p:sp>
        <p:nvSpPr>
          <p:cNvPr id="3" name="Content Placeholder 2"/>
          <p:cNvSpPr>
            <a:spLocks noGrp="1"/>
          </p:cNvSpPr>
          <p:nvPr>
            <p:ph idx="1"/>
          </p:nvPr>
        </p:nvSpPr>
        <p:spPr>
          <a:xfrm>
            <a:off x="457200" y="1052736"/>
            <a:ext cx="8229600" cy="547260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cxnSp>
        <p:nvCxnSpPr>
          <p:cNvPr id="5" name="Straight Connector 4"/>
          <p:cNvCxnSpPr/>
          <p:nvPr userDrawn="1"/>
        </p:nvCxnSpPr>
        <p:spPr>
          <a:xfrm>
            <a:off x="467544" y="908720"/>
            <a:ext cx="7992888"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81281010"/>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5" name="Picture 15" descr="BG_plain B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8460432" y="134470"/>
            <a:ext cx="522203" cy="632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457200" y="130622"/>
            <a:ext cx="8003232" cy="778098"/>
          </a:xfrm>
        </p:spPr>
        <p:txBody>
          <a:bodyPr>
            <a:normAutofit/>
          </a:bodyPr>
          <a:lstStyle>
            <a:lvl1pPr algn="l">
              <a:defRPr sz="3600">
                <a:solidFill>
                  <a:schemeClr val="tx1">
                    <a:lumMod val="75000"/>
                    <a:lumOff val="25000"/>
                  </a:schemeClr>
                </a:solidFill>
              </a:defRPr>
            </a:lvl1pPr>
          </a:lstStyle>
          <a:p>
            <a:r>
              <a:rPr lang="en-US" dirty="0" smtClean="0"/>
              <a:t>Click to edit Master title style</a:t>
            </a:r>
            <a:endParaRPr lang="en-IN" dirty="0"/>
          </a:p>
        </p:txBody>
      </p:sp>
      <p:cxnSp>
        <p:nvCxnSpPr>
          <p:cNvPr id="8" name="Straight Connector 7"/>
          <p:cNvCxnSpPr/>
          <p:nvPr userDrawn="1"/>
        </p:nvCxnSpPr>
        <p:spPr>
          <a:xfrm>
            <a:off x="467544" y="908720"/>
            <a:ext cx="7992888"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5601832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15" descr="BG_plain B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a:spLocks noGrp="1"/>
          </p:cNvSpPr>
          <p:nvPr>
            <p:ph type="title"/>
          </p:nvPr>
        </p:nvSpPr>
        <p:spPr>
          <a:xfrm>
            <a:off x="457200" y="130622"/>
            <a:ext cx="8003232" cy="778098"/>
          </a:xfrm>
        </p:spPr>
        <p:txBody>
          <a:bodyPr>
            <a:normAutofit/>
          </a:bodyPr>
          <a:lstStyle>
            <a:lvl1pPr algn="l">
              <a:defRPr sz="3600">
                <a:solidFill>
                  <a:schemeClr val="tx1">
                    <a:lumMod val="75000"/>
                    <a:lumOff val="25000"/>
                  </a:schemeClr>
                </a:solidFill>
              </a:defRPr>
            </a:lvl1pPr>
          </a:lstStyle>
          <a:p>
            <a:r>
              <a:rPr lang="en-US" dirty="0" smtClean="0"/>
              <a:t>Click to edit Master title style</a:t>
            </a:r>
            <a:endParaRPr lang="en-IN" dirty="0"/>
          </a:p>
        </p:txBody>
      </p:sp>
      <p:cxnSp>
        <p:nvCxnSpPr>
          <p:cNvPr id="5" name="Straight Connector 4"/>
          <p:cNvCxnSpPr/>
          <p:nvPr userDrawn="1"/>
        </p:nvCxnSpPr>
        <p:spPr>
          <a:xfrm>
            <a:off x="467544" y="908720"/>
            <a:ext cx="7992888" cy="0"/>
          </a:xfrm>
          <a:prstGeom prst="line">
            <a:avLst/>
          </a:prstGeom>
          <a:ln>
            <a:solidFill>
              <a:schemeClr val="accent6">
                <a:lumMod val="75000"/>
              </a:schemeClr>
            </a:solidFill>
          </a:ln>
        </p:spPr>
        <p:style>
          <a:lnRef idx="3">
            <a:schemeClr val="accent6"/>
          </a:lnRef>
          <a:fillRef idx="0">
            <a:schemeClr val="accent6"/>
          </a:fillRef>
          <a:effectRef idx="2">
            <a:schemeClr val="accent6"/>
          </a:effectRef>
          <a:fontRef idx="minor">
            <a:schemeClr val="tx1"/>
          </a:fontRef>
        </p:style>
      </p:cxnSp>
      <p:sp>
        <p:nvSpPr>
          <p:cNvPr id="7" name="Rectangle 6"/>
          <p:cNvSpPr/>
          <p:nvPr userDrawn="1"/>
        </p:nvSpPr>
        <p:spPr>
          <a:xfrm>
            <a:off x="0" y="6453336"/>
            <a:ext cx="9144000" cy="404664"/>
          </a:xfrm>
          <a:prstGeom prst="rect">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866165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320844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8" r:id="rId7"/>
    <p:sldLayoutId id="2147483659" r:id="rId8"/>
    <p:sldLayoutId id="2147483661" r:id="rId9"/>
    <p:sldLayoutId id="2147483660" r:id="rId10"/>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5301208"/>
            <a:ext cx="7772400" cy="1109985"/>
          </a:xfrm>
        </p:spPr>
        <p:txBody>
          <a:bodyPr>
            <a:normAutofit/>
          </a:bodyPr>
          <a:lstStyle/>
          <a:p>
            <a:r>
              <a:rPr lang="en-US" b="1" dirty="0" smtClean="0">
                <a:solidFill>
                  <a:srgbClr val="4C44B6"/>
                </a:solidFill>
              </a:rPr>
              <a:t>Session </a:t>
            </a:r>
            <a:r>
              <a:rPr lang="en-US" b="1" dirty="0" smtClean="0">
                <a:solidFill>
                  <a:srgbClr val="4C44B6"/>
                </a:solidFill>
              </a:rPr>
              <a:t>5 </a:t>
            </a:r>
            <a:r>
              <a:rPr lang="en-US" b="1" dirty="0" smtClean="0">
                <a:solidFill>
                  <a:srgbClr val="4C44B6"/>
                </a:solidFill>
              </a:rPr>
              <a:t>– </a:t>
            </a:r>
            <a:r>
              <a:rPr lang="en-US" b="1" dirty="0">
                <a:solidFill>
                  <a:srgbClr val="4C44B6"/>
                </a:solidFill>
              </a:rPr>
              <a:t>H</a:t>
            </a:r>
            <a:r>
              <a:rPr lang="en-US" b="1" dirty="0" smtClean="0">
                <a:solidFill>
                  <a:srgbClr val="4C44B6"/>
                </a:solidFill>
              </a:rPr>
              <a:t>ive</a:t>
            </a:r>
            <a:endParaRPr lang="en-IN" dirty="0">
              <a:solidFill>
                <a:schemeClr val="tx1">
                  <a:lumMod val="75000"/>
                  <a:lumOff val="25000"/>
                </a:schemeClr>
              </a:solidFill>
            </a:endParaRPr>
          </a:p>
        </p:txBody>
      </p:sp>
    </p:spTree>
    <p:extLst>
      <p:ext uri="{BB962C8B-B14F-4D97-AF65-F5344CB8AC3E}">
        <p14:creationId xmlns:p14="http://schemas.microsoft.com/office/powerpoint/2010/main" val="78947098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Hive Architecture (Metastore)</a:t>
            </a:r>
            <a:endParaRPr lang="en-IN" dirty="0">
              <a:solidFill>
                <a:srgbClr val="008000"/>
              </a:solidFill>
            </a:endParaRPr>
          </a:p>
        </p:txBody>
      </p:sp>
      <p:pic>
        <p:nvPicPr>
          <p:cNvPr id="4" name="Picture 3"/>
          <p:cNvPicPr>
            <a:picLocks noChangeAspect="1"/>
          </p:cNvPicPr>
          <p:nvPr/>
        </p:nvPicPr>
        <p:blipFill>
          <a:blip r:embed="rId2"/>
          <a:stretch>
            <a:fillRect/>
          </a:stretch>
        </p:blipFill>
        <p:spPr>
          <a:xfrm>
            <a:off x="1371600" y="980728"/>
            <a:ext cx="6387675" cy="5877272"/>
          </a:xfrm>
          <a:prstGeom prst="rect">
            <a:avLst/>
          </a:prstGeom>
        </p:spPr>
      </p:pic>
    </p:spTree>
    <p:extLst>
      <p:ext uri="{BB962C8B-B14F-4D97-AF65-F5344CB8AC3E}">
        <p14:creationId xmlns:p14="http://schemas.microsoft.com/office/powerpoint/2010/main" val="38967862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Hive Data Model</a:t>
            </a:r>
            <a:endParaRPr lang="en-IN" dirty="0">
              <a:solidFill>
                <a:srgbClr val="008000"/>
              </a:solidFill>
            </a:endParaRPr>
          </a:p>
        </p:txBody>
      </p:sp>
      <p:sp>
        <p:nvSpPr>
          <p:cNvPr id="4" name="Content Placeholder 2"/>
          <p:cNvSpPr>
            <a:spLocks noGrp="1"/>
          </p:cNvSpPr>
          <p:nvPr>
            <p:ph sz="quarter" idx="4294967295"/>
          </p:nvPr>
        </p:nvSpPr>
        <p:spPr>
          <a:xfrm>
            <a:off x="467544" y="980728"/>
            <a:ext cx="8458200" cy="5400600"/>
          </a:xfrm>
          <a:prstGeom prst="rect">
            <a:avLst/>
          </a:prstGeom>
        </p:spPr>
        <p:txBody>
          <a:bodyPr>
            <a:normAutofit fontScale="92500" lnSpcReduction="10000"/>
          </a:bodyPr>
          <a:lstStyle/>
          <a:p>
            <a:pPr lvl="0" algn="just">
              <a:buClr>
                <a:srgbClr val="008000"/>
              </a:buClr>
              <a:buFont typeface="Wingdings" charset="2"/>
              <a:buChar char="v"/>
            </a:pPr>
            <a:r>
              <a:rPr lang="en-US" sz="2400" dirty="0" smtClean="0"/>
              <a:t>Type System is similar to java, comprising of the following primitive types</a:t>
            </a:r>
          </a:p>
          <a:p>
            <a:pPr lvl="1" algn="just">
              <a:buClr>
                <a:srgbClr val="008000"/>
              </a:buClr>
              <a:buFont typeface="Wingdings" charset="2"/>
              <a:buChar char="v"/>
            </a:pPr>
            <a:r>
              <a:rPr lang="en-US" sz="2000" dirty="0" smtClean="0"/>
              <a:t>Integer</a:t>
            </a:r>
          </a:p>
          <a:p>
            <a:pPr lvl="1" algn="just">
              <a:buClr>
                <a:srgbClr val="008000"/>
              </a:buClr>
              <a:buFont typeface="Wingdings" charset="2"/>
              <a:buChar char="v"/>
            </a:pPr>
            <a:r>
              <a:rPr lang="en-US" sz="2000" dirty="0" smtClean="0"/>
              <a:t>Floating Point</a:t>
            </a:r>
          </a:p>
          <a:p>
            <a:pPr lvl="1" algn="just">
              <a:buClr>
                <a:srgbClr val="008000"/>
              </a:buClr>
              <a:buFont typeface="Wingdings" charset="2"/>
              <a:buChar char="v"/>
            </a:pPr>
            <a:r>
              <a:rPr lang="en-US" sz="2000" dirty="0" smtClean="0"/>
              <a:t>Boolean</a:t>
            </a:r>
          </a:p>
          <a:p>
            <a:pPr lvl="1" algn="just">
              <a:buClr>
                <a:srgbClr val="008000"/>
              </a:buClr>
              <a:buFont typeface="Wingdings" charset="2"/>
              <a:buChar char="v"/>
            </a:pPr>
            <a:r>
              <a:rPr lang="en-US" sz="2000" dirty="0" smtClean="0"/>
              <a:t>String</a:t>
            </a:r>
          </a:p>
          <a:p>
            <a:pPr algn="just">
              <a:buClr>
                <a:srgbClr val="008000"/>
              </a:buClr>
              <a:buFont typeface="Wingdings" charset="2"/>
              <a:buChar char="v"/>
            </a:pPr>
            <a:r>
              <a:rPr lang="en-US" sz="2400" dirty="0" smtClean="0"/>
              <a:t>Hive also comprises of certain complex types built on the above pri</a:t>
            </a:r>
            <a:r>
              <a:rPr lang="en-US" sz="2400" dirty="0" smtClean="0"/>
              <a:t>mitive types</a:t>
            </a:r>
            <a:r>
              <a:rPr lang="en-US" sz="2400" dirty="0" smtClean="0"/>
              <a:t> as follows :</a:t>
            </a:r>
          </a:p>
          <a:p>
            <a:pPr lvl="1" algn="just">
              <a:buClr>
                <a:srgbClr val="008000"/>
              </a:buClr>
              <a:buFont typeface="Wingdings" charset="2"/>
              <a:buChar char="v"/>
            </a:pPr>
            <a:r>
              <a:rPr lang="en-US" sz="2000" dirty="0" err="1" smtClean="0"/>
              <a:t>Structs</a:t>
            </a:r>
            <a:endParaRPr lang="en-US" sz="2000" dirty="0" smtClean="0"/>
          </a:p>
          <a:p>
            <a:pPr lvl="2" algn="just">
              <a:buClr>
                <a:srgbClr val="008000"/>
              </a:buClr>
              <a:buFont typeface="Wingdings" charset="2"/>
              <a:buChar char="v"/>
            </a:pPr>
            <a:r>
              <a:rPr lang="en-US" sz="1600" dirty="0" smtClean="0"/>
              <a:t> Collection of primitives</a:t>
            </a:r>
          </a:p>
          <a:p>
            <a:pPr lvl="2" algn="just">
              <a:buClr>
                <a:srgbClr val="008000"/>
              </a:buClr>
              <a:buFont typeface="Wingdings" charset="2"/>
              <a:buChar char="v"/>
            </a:pPr>
            <a:r>
              <a:rPr lang="en-US" sz="1600" dirty="0" smtClean="0"/>
              <a:t>E.g. </a:t>
            </a:r>
            <a:r>
              <a:rPr lang="en-US" sz="1600" dirty="0" err="1" smtClean="0"/>
              <a:t>foobar</a:t>
            </a:r>
            <a:r>
              <a:rPr lang="en-US" sz="1600" dirty="0" smtClean="0"/>
              <a:t>{a , b}</a:t>
            </a:r>
          </a:p>
          <a:p>
            <a:pPr lvl="2" algn="just">
              <a:buClr>
                <a:srgbClr val="008000"/>
              </a:buClr>
              <a:buFont typeface="Wingdings" charset="2"/>
              <a:buChar char="v"/>
            </a:pPr>
            <a:r>
              <a:rPr lang="en-US" sz="1600" dirty="0" smtClean="0"/>
              <a:t>C</a:t>
            </a:r>
            <a:r>
              <a:rPr lang="en-US" sz="1600" dirty="0" smtClean="0"/>
              <a:t>an be accessed via dot notation e.g. foobar.a</a:t>
            </a:r>
          </a:p>
          <a:p>
            <a:pPr lvl="1" algn="just">
              <a:buClr>
                <a:srgbClr val="008000"/>
              </a:buClr>
              <a:buFont typeface="Wingdings" charset="2"/>
              <a:buChar char="v"/>
            </a:pPr>
            <a:r>
              <a:rPr lang="en-US" sz="2000" dirty="0" smtClean="0"/>
              <a:t>Maps </a:t>
            </a:r>
          </a:p>
          <a:p>
            <a:pPr lvl="2" algn="just">
              <a:buClr>
                <a:srgbClr val="008000"/>
              </a:buClr>
              <a:buFont typeface="Wingdings" charset="2"/>
              <a:buChar char="v"/>
            </a:pPr>
            <a:r>
              <a:rPr lang="en-US" sz="1600" dirty="0" smtClean="0"/>
              <a:t>Key Value Tuples</a:t>
            </a:r>
          </a:p>
          <a:p>
            <a:pPr lvl="2" algn="just">
              <a:buClr>
                <a:srgbClr val="008000"/>
              </a:buClr>
              <a:buFont typeface="Wingdings" charset="2"/>
              <a:buChar char="v"/>
            </a:pPr>
            <a:r>
              <a:rPr lang="en-US" sz="1600" dirty="0" smtClean="0"/>
              <a:t>Can be accessed [‘ ’] notation</a:t>
            </a:r>
          </a:p>
          <a:p>
            <a:pPr lvl="1" algn="just">
              <a:buClr>
                <a:srgbClr val="008000"/>
              </a:buClr>
              <a:buFont typeface="Wingdings" charset="2"/>
              <a:buChar char="v"/>
            </a:pPr>
            <a:r>
              <a:rPr lang="en-US" sz="2000" dirty="0" smtClean="0"/>
              <a:t>Arrays</a:t>
            </a:r>
          </a:p>
          <a:p>
            <a:pPr lvl="2" algn="just">
              <a:buClr>
                <a:srgbClr val="008000"/>
              </a:buClr>
              <a:buFont typeface="Wingdings" charset="2"/>
              <a:buChar char="v"/>
            </a:pPr>
            <a:r>
              <a:rPr lang="en-US" sz="1600" dirty="0" smtClean="0"/>
              <a:t>Indexed list</a:t>
            </a:r>
          </a:p>
          <a:p>
            <a:pPr lvl="2" algn="just">
              <a:buClr>
                <a:srgbClr val="008000"/>
              </a:buClr>
              <a:buFont typeface="Wingdings" charset="2"/>
              <a:buChar char="v"/>
            </a:pPr>
            <a:r>
              <a:rPr lang="en-US" sz="1600" dirty="0" smtClean="0"/>
              <a:t>Can be accessed via [n] notation</a:t>
            </a:r>
          </a:p>
          <a:p>
            <a:pPr lvl="1" algn="just">
              <a:buClr>
                <a:srgbClr val="008000"/>
              </a:buClr>
              <a:buFont typeface="Wingdings" charset="2"/>
              <a:buChar char="v"/>
            </a:pPr>
            <a:endParaRPr lang="en-US" sz="2000" dirty="0" smtClean="0"/>
          </a:p>
          <a:p>
            <a:pPr lvl="0" algn="just">
              <a:buClr>
                <a:srgbClr val="008000"/>
              </a:buClr>
              <a:buFont typeface="Wingdings" charset="2"/>
              <a:buChar char="v"/>
            </a:pPr>
            <a:endParaRPr lang="en-US" sz="2400" dirty="0" smtClean="0"/>
          </a:p>
          <a:p>
            <a:pPr lvl="0" algn="just">
              <a:buClr>
                <a:srgbClr val="008000"/>
              </a:buClr>
              <a:buFont typeface="Wingdings" charset="2"/>
              <a:buChar char="v"/>
            </a:pPr>
            <a:endParaRPr lang="en-US" sz="2400" dirty="0" smtClean="0"/>
          </a:p>
          <a:p>
            <a:pPr lvl="0" algn="just">
              <a:buClr>
                <a:srgbClr val="008000"/>
              </a:buClr>
              <a:buFont typeface="Wingdings" charset="2"/>
              <a:buChar char="v"/>
            </a:pPr>
            <a:endParaRPr lang="en-US" sz="2400" dirty="0" smtClean="0"/>
          </a:p>
          <a:p>
            <a:pPr algn="just">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endParaRPr lang="en-US" sz="2400" dirty="0" smtClean="0"/>
          </a:p>
          <a:p>
            <a:pPr lvl="0"/>
            <a:endParaRPr lang="en-US" sz="2400" dirty="0" smtClean="0"/>
          </a:p>
          <a:p>
            <a:pPr marL="0" lvl="0" indent="0">
              <a:buNone/>
            </a:pPr>
            <a:endParaRPr lang="en-US" sz="2400" dirty="0" smtClean="0"/>
          </a:p>
          <a:p>
            <a:pPr lvl="0"/>
            <a:endParaRPr lang="en-US" sz="2400" dirty="0" smtClean="0"/>
          </a:p>
          <a:p>
            <a:pPr lvl="0"/>
            <a:endParaRPr lang="en-US" sz="2400" dirty="0" smtClean="0"/>
          </a:p>
          <a:p>
            <a:pPr lvl="0"/>
            <a:endParaRPr lang="en-US" sz="2400" dirty="0" smtClean="0"/>
          </a:p>
          <a:p>
            <a:pPr lvl="0"/>
            <a:endParaRPr lang="en-US" sz="2400" dirty="0"/>
          </a:p>
          <a:p>
            <a:pPr marL="0" indent="0">
              <a:buNone/>
            </a:pPr>
            <a:endParaRPr lang="en-IN" sz="3200" dirty="0" smtClean="0"/>
          </a:p>
        </p:txBody>
      </p:sp>
    </p:spTree>
    <p:extLst>
      <p:ext uri="{BB962C8B-B14F-4D97-AF65-F5344CB8AC3E}">
        <p14:creationId xmlns:p14="http://schemas.microsoft.com/office/powerpoint/2010/main" val="339557255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Hive Hands On</a:t>
            </a:r>
            <a:endParaRPr lang="en-IN" dirty="0">
              <a:solidFill>
                <a:srgbClr val="008000"/>
              </a:solidFill>
            </a:endParaRPr>
          </a:p>
        </p:txBody>
      </p:sp>
      <p:sp>
        <p:nvSpPr>
          <p:cNvPr id="5" name="Content Placeholder 2"/>
          <p:cNvSpPr>
            <a:spLocks noGrp="1"/>
          </p:cNvSpPr>
          <p:nvPr>
            <p:ph sz="quarter" idx="4294967295"/>
          </p:nvPr>
        </p:nvSpPr>
        <p:spPr>
          <a:xfrm>
            <a:off x="467544" y="980728"/>
            <a:ext cx="8458200" cy="5400600"/>
          </a:xfrm>
          <a:prstGeom prst="rect">
            <a:avLst/>
          </a:prstGeom>
        </p:spPr>
        <p:txBody>
          <a:bodyPr>
            <a:normAutofit/>
          </a:bodyPr>
          <a:lstStyle/>
          <a:p>
            <a:pPr lvl="0" algn="just">
              <a:buClr>
                <a:srgbClr val="008000"/>
              </a:buClr>
              <a:buFont typeface="Wingdings" charset="2"/>
              <a:buChar char="v"/>
            </a:pPr>
            <a:r>
              <a:rPr lang="en-US" sz="2400" smtClean="0"/>
              <a:t>Examples </a:t>
            </a:r>
            <a:r>
              <a:rPr lang="en-US" sz="2400"/>
              <a:t>o</a:t>
            </a:r>
            <a:r>
              <a:rPr lang="en-US" sz="2400" smtClean="0"/>
              <a:t>n </a:t>
            </a:r>
            <a:r>
              <a:rPr lang="en-US" sz="2400" dirty="0" err="1" smtClean="0"/>
              <a:t>Cloudera</a:t>
            </a:r>
            <a:r>
              <a:rPr lang="en-US" sz="2400" dirty="0" smtClean="0"/>
              <a:t> VM</a:t>
            </a:r>
          </a:p>
          <a:p>
            <a:pPr algn="just">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endParaRPr lang="en-US" sz="2400" dirty="0" smtClean="0"/>
          </a:p>
          <a:p>
            <a:pPr lvl="0"/>
            <a:endParaRPr lang="en-US" sz="2400" dirty="0" smtClean="0"/>
          </a:p>
          <a:p>
            <a:pPr marL="0" lvl="0" indent="0">
              <a:buNone/>
            </a:pPr>
            <a:endParaRPr lang="en-US" sz="2400" dirty="0" smtClean="0"/>
          </a:p>
          <a:p>
            <a:pPr lvl="0"/>
            <a:endParaRPr lang="en-US" sz="2400" dirty="0" smtClean="0"/>
          </a:p>
          <a:p>
            <a:pPr lvl="0"/>
            <a:endParaRPr lang="en-US" sz="2400" dirty="0" smtClean="0"/>
          </a:p>
          <a:p>
            <a:pPr lvl="0"/>
            <a:endParaRPr lang="en-US" sz="2400" dirty="0" smtClean="0"/>
          </a:p>
          <a:p>
            <a:pPr lvl="0"/>
            <a:endParaRPr lang="en-US" sz="2400" dirty="0"/>
          </a:p>
          <a:p>
            <a:pPr marL="0" indent="0">
              <a:buNone/>
            </a:pPr>
            <a:endParaRPr lang="en-IN" sz="3200" dirty="0" smtClean="0"/>
          </a:p>
        </p:txBody>
      </p:sp>
    </p:spTree>
    <p:extLst>
      <p:ext uri="{BB962C8B-B14F-4D97-AF65-F5344CB8AC3E}">
        <p14:creationId xmlns:p14="http://schemas.microsoft.com/office/powerpoint/2010/main" val="40938264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8000"/>
                </a:solidFill>
              </a:rPr>
              <a:t>Queries on </a:t>
            </a:r>
            <a:r>
              <a:rPr lang="en-IN" smtClean="0">
                <a:solidFill>
                  <a:srgbClr val="008000"/>
                </a:solidFill>
              </a:rPr>
              <a:t>Unit 3.0</a:t>
            </a:r>
            <a:endParaRPr lang="en-IN" dirty="0">
              <a:solidFill>
                <a:srgbClr val="008000"/>
              </a:solidFill>
            </a:endParaRPr>
          </a:p>
        </p:txBody>
      </p:sp>
      <p:pic>
        <p:nvPicPr>
          <p:cNvPr id="3" name="Picture 2"/>
          <p:cNvPicPr>
            <a:picLocks noChangeAspect="1"/>
          </p:cNvPicPr>
          <p:nvPr/>
        </p:nvPicPr>
        <p:blipFill>
          <a:blip r:embed="rId2"/>
          <a:stretch>
            <a:fillRect/>
          </a:stretch>
        </p:blipFill>
        <p:spPr>
          <a:xfrm>
            <a:off x="2946400" y="1803400"/>
            <a:ext cx="3251200" cy="3251200"/>
          </a:xfrm>
          <a:prstGeom prst="rect">
            <a:avLst/>
          </a:prstGeom>
        </p:spPr>
      </p:pic>
    </p:spTree>
    <p:extLst>
      <p:ext uri="{BB962C8B-B14F-4D97-AF65-F5344CB8AC3E}">
        <p14:creationId xmlns:p14="http://schemas.microsoft.com/office/powerpoint/2010/main" val="222464424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8000"/>
                </a:solidFill>
              </a:rPr>
              <a:t>Pre - requisites</a:t>
            </a:r>
            <a:endParaRPr lang="en-IN" dirty="0">
              <a:solidFill>
                <a:srgbClr val="008000"/>
              </a:solidFill>
            </a:endParaRPr>
          </a:p>
        </p:txBody>
      </p:sp>
      <p:sp>
        <p:nvSpPr>
          <p:cNvPr id="12" name="Content Placeholder 2"/>
          <p:cNvSpPr>
            <a:spLocks noGrp="1"/>
          </p:cNvSpPr>
          <p:nvPr>
            <p:ph sz="quarter" idx="4294967295"/>
          </p:nvPr>
        </p:nvSpPr>
        <p:spPr>
          <a:xfrm>
            <a:off x="457200" y="1268760"/>
            <a:ext cx="8458200" cy="3888432"/>
          </a:xfrm>
          <a:prstGeom prst="rect">
            <a:avLst/>
          </a:prstGeom>
        </p:spPr>
        <p:txBody>
          <a:bodyPr>
            <a:normAutofit/>
          </a:bodyPr>
          <a:lstStyle/>
          <a:p>
            <a:pPr lvl="0">
              <a:buClr>
                <a:srgbClr val="008000"/>
              </a:buClr>
              <a:buFont typeface="Wingdings" charset="2"/>
              <a:buChar char="v"/>
            </a:pPr>
            <a:r>
              <a:rPr lang="en-US" sz="2400" dirty="0"/>
              <a:t>Complete Unit </a:t>
            </a:r>
            <a:r>
              <a:rPr lang="en-US" sz="2400" dirty="0" smtClean="0"/>
              <a:t>5.0</a:t>
            </a:r>
            <a:endParaRPr lang="en-US" sz="2400" dirty="0"/>
          </a:p>
          <a:p>
            <a:pPr lvl="1">
              <a:buClr>
                <a:srgbClr val="008000"/>
              </a:buClr>
              <a:buFont typeface="Wingdings" charset="2"/>
              <a:buChar char="v"/>
            </a:pPr>
            <a:r>
              <a:rPr lang="en-US" sz="2400" dirty="0"/>
              <a:t>Faculty Video Lecture</a:t>
            </a:r>
          </a:p>
          <a:p>
            <a:pPr lvl="0">
              <a:buClr>
                <a:srgbClr val="008000"/>
              </a:buClr>
              <a:buFont typeface="Wingdings" charset="2"/>
              <a:buChar char="v"/>
            </a:pPr>
            <a:r>
              <a:rPr lang="en-US" sz="2400" dirty="0"/>
              <a:t>Self Assessment Quiz Complete</a:t>
            </a:r>
          </a:p>
          <a:p>
            <a:pPr lvl="0">
              <a:buClr>
                <a:srgbClr val="008000"/>
              </a:buClr>
              <a:buFont typeface="Wingdings" charset="2"/>
              <a:buChar char="v"/>
            </a:pPr>
            <a:r>
              <a:rPr lang="en-US" sz="2400" dirty="0" smtClean="0"/>
              <a:t>Problem Solving Complete</a:t>
            </a:r>
            <a:endParaRPr lang="en-US" sz="2400" dirty="0"/>
          </a:p>
          <a:p>
            <a:pPr marL="0" indent="0">
              <a:buNone/>
            </a:pPr>
            <a:endParaRPr lang="en-IN" sz="3200" dirty="0" smtClean="0"/>
          </a:p>
        </p:txBody>
      </p:sp>
    </p:spTree>
    <p:extLst>
      <p:ext uri="{BB962C8B-B14F-4D97-AF65-F5344CB8AC3E}">
        <p14:creationId xmlns:p14="http://schemas.microsoft.com/office/powerpoint/2010/main" val="103122530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Session Contents</a:t>
            </a:r>
            <a:endParaRPr lang="en-IN" dirty="0">
              <a:solidFill>
                <a:srgbClr val="008000"/>
              </a:solidFill>
            </a:endParaRPr>
          </a:p>
        </p:txBody>
      </p:sp>
      <p:sp>
        <p:nvSpPr>
          <p:cNvPr id="12" name="Content Placeholder 2"/>
          <p:cNvSpPr>
            <a:spLocks noGrp="1"/>
          </p:cNvSpPr>
          <p:nvPr>
            <p:ph sz="quarter" idx="4294967295"/>
          </p:nvPr>
        </p:nvSpPr>
        <p:spPr>
          <a:xfrm>
            <a:off x="467544" y="1124744"/>
            <a:ext cx="8458200" cy="4648200"/>
          </a:xfrm>
          <a:prstGeom prst="rect">
            <a:avLst/>
          </a:prstGeom>
        </p:spPr>
        <p:txBody>
          <a:bodyPr>
            <a:normAutofit/>
          </a:bodyPr>
          <a:lstStyle/>
          <a:p>
            <a:pPr lvl="0">
              <a:buClr>
                <a:srgbClr val="008000"/>
              </a:buClr>
              <a:buFont typeface="Wingdings" charset="2"/>
              <a:buChar char="v"/>
            </a:pPr>
            <a:r>
              <a:rPr lang="en-US" sz="2400" dirty="0" smtClean="0"/>
              <a:t>Queries on Unit </a:t>
            </a:r>
            <a:r>
              <a:rPr lang="en-US" sz="2400" dirty="0" smtClean="0"/>
              <a:t>5.0</a:t>
            </a:r>
            <a:endParaRPr lang="en-US" sz="2400" dirty="0" smtClean="0"/>
          </a:p>
          <a:p>
            <a:pPr lvl="0">
              <a:buClr>
                <a:srgbClr val="008000"/>
              </a:buClr>
              <a:buFont typeface="Wingdings" charset="2"/>
              <a:buChar char="v"/>
            </a:pPr>
            <a:r>
              <a:rPr lang="en-US" sz="2400" dirty="0" smtClean="0"/>
              <a:t>How </a:t>
            </a:r>
            <a:r>
              <a:rPr lang="en-US" sz="2400" dirty="0" smtClean="0"/>
              <a:t>Hive</a:t>
            </a:r>
            <a:r>
              <a:rPr lang="en-US" sz="2400" dirty="0" smtClean="0"/>
              <a:t> </a:t>
            </a:r>
            <a:r>
              <a:rPr lang="en-US" sz="2400" dirty="0" smtClean="0"/>
              <a:t>came into picture</a:t>
            </a:r>
          </a:p>
          <a:p>
            <a:pPr lvl="0">
              <a:buClr>
                <a:srgbClr val="008000"/>
              </a:buClr>
              <a:buFont typeface="Wingdings" charset="2"/>
              <a:buChar char="v"/>
            </a:pPr>
            <a:r>
              <a:rPr lang="en-US" sz="2400" dirty="0" smtClean="0"/>
              <a:t>Definition of </a:t>
            </a:r>
            <a:r>
              <a:rPr lang="en-US" sz="2400" dirty="0" smtClean="0"/>
              <a:t>Hive</a:t>
            </a:r>
          </a:p>
          <a:p>
            <a:pPr lvl="0">
              <a:buClr>
                <a:srgbClr val="008000"/>
              </a:buClr>
              <a:buFont typeface="Wingdings" charset="2"/>
              <a:buChar char="v"/>
            </a:pPr>
            <a:r>
              <a:rPr lang="en-US" sz="2400" dirty="0" smtClean="0"/>
              <a:t>Hive Features</a:t>
            </a:r>
          </a:p>
          <a:p>
            <a:pPr lvl="0">
              <a:buClr>
                <a:srgbClr val="008000"/>
              </a:buClr>
              <a:buFont typeface="Wingdings" charset="2"/>
              <a:buChar char="v"/>
            </a:pPr>
            <a:r>
              <a:rPr lang="en-US" sz="2400" dirty="0" smtClean="0"/>
              <a:t>Pig Versus Hive</a:t>
            </a:r>
          </a:p>
          <a:p>
            <a:pPr lvl="0">
              <a:buClr>
                <a:srgbClr val="008000"/>
              </a:buClr>
              <a:buFont typeface="Wingdings" charset="2"/>
              <a:buChar char="v"/>
            </a:pPr>
            <a:r>
              <a:rPr lang="en-US" sz="2400" dirty="0" smtClean="0"/>
              <a:t>RDBMS Versus Hive</a:t>
            </a:r>
          </a:p>
          <a:p>
            <a:pPr lvl="0">
              <a:buClr>
                <a:srgbClr val="008000"/>
              </a:buClr>
              <a:buFont typeface="Wingdings" charset="2"/>
              <a:buChar char="v"/>
            </a:pPr>
            <a:r>
              <a:rPr lang="en-US" sz="2400" dirty="0" smtClean="0"/>
              <a:t>Hive Architecture</a:t>
            </a:r>
          </a:p>
          <a:p>
            <a:pPr lvl="0">
              <a:buClr>
                <a:srgbClr val="008000"/>
              </a:buClr>
              <a:buFont typeface="Wingdings" charset="2"/>
              <a:buChar char="v"/>
            </a:pPr>
            <a:r>
              <a:rPr lang="en-US" sz="2400" dirty="0" smtClean="0"/>
              <a:t>Hive Data Model</a:t>
            </a:r>
          </a:p>
          <a:p>
            <a:pPr lvl="0">
              <a:buClr>
                <a:srgbClr val="008000"/>
              </a:buClr>
              <a:buFont typeface="Wingdings" charset="2"/>
              <a:buChar char="v"/>
            </a:pPr>
            <a:r>
              <a:rPr lang="en-US" sz="2400" dirty="0" smtClean="0"/>
              <a:t>Hive Hands On</a:t>
            </a: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endParaRPr lang="en-US" sz="2400" dirty="0" smtClean="0"/>
          </a:p>
          <a:p>
            <a:pPr lvl="0"/>
            <a:endParaRPr lang="en-US" sz="2400" dirty="0" smtClean="0"/>
          </a:p>
          <a:p>
            <a:pPr marL="0" lvl="0" indent="0">
              <a:buNone/>
            </a:pPr>
            <a:endParaRPr lang="en-US" sz="2400" dirty="0" smtClean="0"/>
          </a:p>
          <a:p>
            <a:pPr lvl="0"/>
            <a:endParaRPr lang="en-US" sz="2400" dirty="0" smtClean="0"/>
          </a:p>
          <a:p>
            <a:pPr lvl="0"/>
            <a:endParaRPr lang="en-US" sz="2400" dirty="0" smtClean="0"/>
          </a:p>
          <a:p>
            <a:pPr lvl="0"/>
            <a:endParaRPr lang="en-US" sz="2400" dirty="0" smtClean="0"/>
          </a:p>
          <a:p>
            <a:pPr lvl="0"/>
            <a:endParaRPr lang="en-US" sz="2400" dirty="0"/>
          </a:p>
          <a:p>
            <a:pPr marL="0" indent="0">
              <a:buNone/>
            </a:pPr>
            <a:endParaRPr lang="en-IN" sz="3200" dirty="0" smtClean="0"/>
          </a:p>
        </p:txBody>
      </p:sp>
    </p:spTree>
    <p:extLst>
      <p:ext uri="{BB962C8B-B14F-4D97-AF65-F5344CB8AC3E}">
        <p14:creationId xmlns:p14="http://schemas.microsoft.com/office/powerpoint/2010/main" val="70572279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How Hive came into picture</a:t>
            </a:r>
            <a:endParaRPr lang="en-IN" dirty="0">
              <a:solidFill>
                <a:srgbClr val="008000"/>
              </a:solidFill>
            </a:endParaRPr>
          </a:p>
        </p:txBody>
      </p:sp>
      <p:sp>
        <p:nvSpPr>
          <p:cNvPr id="12" name="Content Placeholder 2"/>
          <p:cNvSpPr>
            <a:spLocks noGrp="1"/>
          </p:cNvSpPr>
          <p:nvPr>
            <p:ph sz="quarter" idx="4294967295"/>
          </p:nvPr>
        </p:nvSpPr>
        <p:spPr>
          <a:xfrm>
            <a:off x="467544" y="980728"/>
            <a:ext cx="8458200" cy="5400600"/>
          </a:xfrm>
          <a:prstGeom prst="rect">
            <a:avLst/>
          </a:prstGeom>
        </p:spPr>
        <p:txBody>
          <a:bodyPr>
            <a:normAutofit fontScale="92500" lnSpcReduction="20000"/>
          </a:bodyPr>
          <a:lstStyle/>
          <a:p>
            <a:pPr lvl="0" algn="just">
              <a:buClr>
                <a:srgbClr val="008000"/>
              </a:buClr>
              <a:buFont typeface="Wingdings" charset="2"/>
              <a:buChar char="v"/>
            </a:pPr>
            <a:r>
              <a:rPr lang="en-US" sz="2400" dirty="0" smtClean="0"/>
              <a:t>It all started at Facebook</a:t>
            </a:r>
          </a:p>
          <a:p>
            <a:pPr lvl="0" algn="just">
              <a:buClr>
                <a:srgbClr val="008000"/>
              </a:buClr>
              <a:buFont typeface="Wingdings" charset="2"/>
              <a:buChar char="v"/>
            </a:pPr>
            <a:r>
              <a:rPr lang="en-US" sz="2400" dirty="0" smtClean="0"/>
              <a:t>Prior to Hive, the data at Facebook was collected using nightly cron jobs and hand coded python</a:t>
            </a:r>
          </a:p>
          <a:p>
            <a:pPr lvl="0" algn="just">
              <a:buClr>
                <a:srgbClr val="008000"/>
              </a:buClr>
              <a:buFont typeface="Wingdings" charset="2"/>
              <a:buChar char="v"/>
            </a:pPr>
            <a:r>
              <a:rPr lang="en-US" sz="2400" dirty="0" smtClean="0"/>
              <a:t>This set-up soon became infeasible as the data grew from GBs to TB in around year 2007.</a:t>
            </a:r>
          </a:p>
          <a:p>
            <a:pPr lvl="0" algn="just">
              <a:buClr>
                <a:srgbClr val="008000"/>
              </a:buClr>
              <a:buFont typeface="Wingdings" charset="2"/>
              <a:buChar char="v"/>
            </a:pPr>
            <a:r>
              <a:rPr lang="en-US" sz="2400" dirty="0" smtClean="0"/>
              <a:t>Their data volume increased to :-</a:t>
            </a:r>
          </a:p>
          <a:p>
            <a:pPr lvl="1" algn="just">
              <a:buClr>
                <a:srgbClr val="008000"/>
              </a:buClr>
              <a:buFont typeface="Wingdings" charset="2"/>
              <a:buChar char="v"/>
            </a:pPr>
            <a:r>
              <a:rPr lang="en-US" sz="2000" dirty="0" smtClean="0"/>
              <a:t>About a billion users</a:t>
            </a:r>
          </a:p>
          <a:p>
            <a:pPr lvl="1" algn="just">
              <a:buClr>
                <a:srgbClr val="008000"/>
              </a:buClr>
              <a:buFont typeface="Wingdings" charset="2"/>
              <a:buChar char="v"/>
            </a:pPr>
            <a:r>
              <a:rPr lang="en-US" sz="2000" dirty="0" smtClean="0"/>
              <a:t>Generating close to 500 TB of data per day</a:t>
            </a:r>
          </a:p>
          <a:p>
            <a:pPr lvl="1" algn="just">
              <a:buClr>
                <a:srgbClr val="008000"/>
              </a:buClr>
              <a:buFont typeface="Wingdings" charset="2"/>
              <a:buChar char="v"/>
            </a:pPr>
            <a:r>
              <a:rPr lang="en-US" sz="2000" dirty="0" smtClean="0"/>
              <a:t>Firing 70,000 queries per day</a:t>
            </a:r>
          </a:p>
          <a:p>
            <a:pPr lvl="1" algn="just">
              <a:buClr>
                <a:srgbClr val="008000"/>
              </a:buClr>
              <a:buFont typeface="Wingdings" charset="2"/>
              <a:buChar char="v"/>
            </a:pPr>
            <a:r>
              <a:rPr lang="en-US" sz="2000" dirty="0" smtClean="0"/>
              <a:t>And uploading 300 million photos per day</a:t>
            </a:r>
          </a:p>
          <a:p>
            <a:pPr algn="just">
              <a:buClr>
                <a:srgbClr val="008000"/>
              </a:buClr>
              <a:buFont typeface="Wingdings" charset="2"/>
              <a:buChar char="v"/>
            </a:pPr>
            <a:r>
              <a:rPr lang="en-US" sz="2400" dirty="0" smtClean="0"/>
              <a:t>They realized RDBMS is infeasible for them as the data </a:t>
            </a:r>
            <a:r>
              <a:rPr lang="en-US" sz="2400" dirty="0" smtClean="0"/>
              <a:t>was mainly unstructured</a:t>
            </a:r>
          </a:p>
          <a:p>
            <a:pPr algn="just">
              <a:buClr>
                <a:srgbClr val="008000"/>
              </a:buClr>
              <a:buFont typeface="Wingdings" charset="2"/>
              <a:buChar char="v"/>
            </a:pPr>
            <a:r>
              <a:rPr lang="en-US" sz="2400" dirty="0" smtClean="0"/>
              <a:t>Map Reduce was also not working out for them as it was hard to program with it associated over head of development cycle.</a:t>
            </a:r>
          </a:p>
          <a:p>
            <a:pPr algn="just">
              <a:buClr>
                <a:srgbClr val="008000"/>
              </a:buClr>
              <a:buFont typeface="Wingdings" charset="2"/>
              <a:buChar char="v"/>
            </a:pPr>
            <a:r>
              <a:rPr lang="en-US" sz="2400" dirty="0" smtClean="0"/>
              <a:t>The fleet of programmers knew SQL all too well</a:t>
            </a:r>
          </a:p>
          <a:p>
            <a:pPr algn="just">
              <a:buClr>
                <a:srgbClr val="008000"/>
              </a:buClr>
              <a:buFont typeface="Wingdings" charset="2"/>
              <a:buChar char="v"/>
            </a:pPr>
            <a:r>
              <a:rPr lang="en-US" sz="2400" dirty="0" smtClean="0"/>
              <a:t>Therefore Hive was conceived at Facebook</a:t>
            </a:r>
          </a:p>
          <a:p>
            <a:pPr algn="just">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endParaRPr lang="en-US" sz="2400" dirty="0" smtClean="0"/>
          </a:p>
          <a:p>
            <a:pPr lvl="0"/>
            <a:endParaRPr lang="en-US" sz="2400" dirty="0" smtClean="0"/>
          </a:p>
          <a:p>
            <a:pPr marL="0" lvl="0" indent="0">
              <a:buNone/>
            </a:pPr>
            <a:endParaRPr lang="en-US" sz="2400" dirty="0" smtClean="0"/>
          </a:p>
          <a:p>
            <a:pPr lvl="0"/>
            <a:endParaRPr lang="en-US" sz="2400" dirty="0" smtClean="0"/>
          </a:p>
          <a:p>
            <a:pPr lvl="0"/>
            <a:endParaRPr lang="en-US" sz="2400" dirty="0" smtClean="0"/>
          </a:p>
          <a:p>
            <a:pPr lvl="0"/>
            <a:endParaRPr lang="en-US" sz="2400" dirty="0" smtClean="0"/>
          </a:p>
          <a:p>
            <a:pPr lvl="0"/>
            <a:endParaRPr lang="en-US" sz="2400" dirty="0"/>
          </a:p>
          <a:p>
            <a:pPr marL="0" indent="0">
              <a:buNone/>
            </a:pPr>
            <a:endParaRPr lang="en-IN" sz="3200" dirty="0" smtClean="0"/>
          </a:p>
        </p:txBody>
      </p:sp>
    </p:spTree>
    <p:extLst>
      <p:ext uri="{BB962C8B-B14F-4D97-AF65-F5344CB8AC3E}">
        <p14:creationId xmlns:p14="http://schemas.microsoft.com/office/powerpoint/2010/main" val="219048141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So what is Hive ?</a:t>
            </a:r>
            <a:endParaRPr lang="en-IN" dirty="0">
              <a:solidFill>
                <a:srgbClr val="008000"/>
              </a:solidFill>
            </a:endParaRPr>
          </a:p>
        </p:txBody>
      </p:sp>
      <p:sp>
        <p:nvSpPr>
          <p:cNvPr id="12" name="Content Placeholder 2"/>
          <p:cNvSpPr>
            <a:spLocks noGrp="1"/>
          </p:cNvSpPr>
          <p:nvPr>
            <p:ph sz="quarter" idx="4294967295"/>
          </p:nvPr>
        </p:nvSpPr>
        <p:spPr>
          <a:xfrm>
            <a:off x="467544" y="980728"/>
            <a:ext cx="8458200" cy="5400600"/>
          </a:xfrm>
          <a:prstGeom prst="rect">
            <a:avLst/>
          </a:prstGeom>
        </p:spPr>
        <p:txBody>
          <a:bodyPr>
            <a:normAutofit/>
          </a:bodyPr>
          <a:lstStyle/>
          <a:p>
            <a:pPr lvl="0" algn="just">
              <a:buClr>
                <a:srgbClr val="008000"/>
              </a:buClr>
              <a:buFont typeface="Wingdings" charset="2"/>
              <a:buChar char="v"/>
            </a:pPr>
            <a:r>
              <a:rPr lang="en-US" sz="2400" dirty="0" smtClean="0"/>
              <a:t>Hive is a Hadoop Data Warehousing package built on top of Hadoop Infrastructure.</a:t>
            </a:r>
          </a:p>
          <a:p>
            <a:pPr lvl="0" algn="just">
              <a:buClr>
                <a:srgbClr val="008000"/>
              </a:buClr>
              <a:buFont typeface="Wingdings" charset="2"/>
              <a:buChar char="v"/>
            </a:pPr>
            <a:r>
              <a:rPr lang="en-US" sz="2400" dirty="0" smtClean="0"/>
              <a:t>It comprises of a Query Language simila</a:t>
            </a:r>
            <a:r>
              <a:rPr lang="en-US" sz="2400" dirty="0" smtClean="0"/>
              <a:t>r to SQL called </a:t>
            </a:r>
            <a:r>
              <a:rPr lang="en-US" sz="2400" dirty="0" err="1" smtClean="0"/>
              <a:t>HiveQL</a:t>
            </a:r>
            <a:endParaRPr lang="en-US" sz="2400" dirty="0" smtClean="0"/>
          </a:p>
          <a:p>
            <a:pPr lvl="0" algn="just">
              <a:buClr>
                <a:srgbClr val="008000"/>
              </a:buClr>
              <a:buFont typeface="Wingdings" charset="2"/>
              <a:buChar char="v"/>
            </a:pPr>
            <a:r>
              <a:rPr lang="en-US" sz="2400" dirty="0" smtClean="0"/>
              <a:t>Interface looks similar to MySQL but it is Hadoop behind the scenes.</a:t>
            </a:r>
          </a:p>
          <a:p>
            <a:pPr lvl="0" algn="just">
              <a:buClr>
                <a:srgbClr val="008000"/>
              </a:buClr>
              <a:buFont typeface="Wingdings" charset="2"/>
              <a:buChar char="v"/>
            </a:pPr>
            <a:r>
              <a:rPr lang="en-US" sz="2400" dirty="0" smtClean="0"/>
              <a:t>It was developed by Facebook and donated to Apache Community.</a:t>
            </a:r>
          </a:p>
          <a:p>
            <a:pPr lvl="0" algn="just">
              <a:buClr>
                <a:srgbClr val="008000"/>
              </a:buClr>
              <a:buFont typeface="Wingdings" charset="2"/>
              <a:buChar char="v"/>
            </a:pPr>
            <a:r>
              <a:rPr lang="en-US" sz="2400" dirty="0" smtClean="0"/>
              <a:t>Facebook is the biggest user of Hive.</a:t>
            </a:r>
            <a:endParaRPr lang="en-US" sz="2400" dirty="0" smtClean="0"/>
          </a:p>
          <a:p>
            <a:pPr lvl="0" algn="just">
              <a:buClr>
                <a:srgbClr val="008000"/>
              </a:buClr>
              <a:buFont typeface="Wingdings" charset="2"/>
              <a:buChar char="v"/>
            </a:pPr>
            <a:endParaRPr lang="en-US" sz="2400" dirty="0" smtClean="0"/>
          </a:p>
          <a:p>
            <a:pPr lvl="0" algn="just">
              <a:buClr>
                <a:srgbClr val="008000"/>
              </a:buClr>
              <a:buFont typeface="Wingdings" charset="2"/>
              <a:buChar char="v"/>
            </a:pPr>
            <a:endParaRPr lang="en-US" sz="2400" dirty="0" smtClean="0"/>
          </a:p>
          <a:p>
            <a:pPr algn="just">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endParaRPr lang="en-US" sz="2400" dirty="0" smtClean="0"/>
          </a:p>
          <a:p>
            <a:pPr lvl="0"/>
            <a:endParaRPr lang="en-US" sz="2400" dirty="0" smtClean="0"/>
          </a:p>
          <a:p>
            <a:pPr marL="0" lvl="0" indent="0">
              <a:buNone/>
            </a:pPr>
            <a:endParaRPr lang="en-US" sz="2400" dirty="0" smtClean="0"/>
          </a:p>
          <a:p>
            <a:pPr lvl="0"/>
            <a:endParaRPr lang="en-US" sz="2400" dirty="0" smtClean="0"/>
          </a:p>
          <a:p>
            <a:pPr lvl="0"/>
            <a:endParaRPr lang="en-US" sz="2400" dirty="0" smtClean="0"/>
          </a:p>
          <a:p>
            <a:pPr lvl="0"/>
            <a:endParaRPr lang="en-US" sz="2400" dirty="0" smtClean="0"/>
          </a:p>
          <a:p>
            <a:pPr lvl="0"/>
            <a:endParaRPr lang="en-US" sz="2400" dirty="0"/>
          </a:p>
          <a:p>
            <a:pPr marL="0" indent="0">
              <a:buNone/>
            </a:pPr>
            <a:endParaRPr lang="en-IN" sz="3200" dirty="0" smtClean="0"/>
          </a:p>
        </p:txBody>
      </p:sp>
      <p:pic>
        <p:nvPicPr>
          <p:cNvPr id="3" name="Picture 2"/>
          <p:cNvPicPr>
            <a:picLocks noChangeAspect="1"/>
          </p:cNvPicPr>
          <p:nvPr/>
        </p:nvPicPr>
        <p:blipFill>
          <a:blip r:embed="rId2"/>
          <a:stretch>
            <a:fillRect/>
          </a:stretch>
        </p:blipFill>
        <p:spPr>
          <a:xfrm>
            <a:off x="2555776" y="4535264"/>
            <a:ext cx="2540000" cy="1270000"/>
          </a:xfrm>
          <a:prstGeom prst="rect">
            <a:avLst/>
          </a:prstGeom>
        </p:spPr>
      </p:pic>
      <p:pic>
        <p:nvPicPr>
          <p:cNvPr id="4" name="Picture 3"/>
          <p:cNvPicPr>
            <a:picLocks noChangeAspect="1"/>
          </p:cNvPicPr>
          <p:nvPr/>
        </p:nvPicPr>
        <p:blipFill>
          <a:blip r:embed="rId3"/>
          <a:stretch>
            <a:fillRect/>
          </a:stretch>
        </p:blipFill>
        <p:spPr>
          <a:xfrm>
            <a:off x="5514528" y="3811860"/>
            <a:ext cx="3810000" cy="2857500"/>
          </a:xfrm>
          <a:prstGeom prst="rect">
            <a:avLst/>
          </a:prstGeom>
        </p:spPr>
      </p:pic>
    </p:spTree>
    <p:extLst>
      <p:ext uri="{BB962C8B-B14F-4D97-AF65-F5344CB8AC3E}">
        <p14:creationId xmlns:p14="http://schemas.microsoft.com/office/powerpoint/2010/main" val="127029146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Hive Features</a:t>
            </a:r>
            <a:endParaRPr lang="en-IN" dirty="0">
              <a:solidFill>
                <a:srgbClr val="008000"/>
              </a:solidFill>
            </a:endParaRPr>
          </a:p>
        </p:txBody>
      </p:sp>
      <p:sp>
        <p:nvSpPr>
          <p:cNvPr id="12" name="Content Placeholder 2"/>
          <p:cNvSpPr>
            <a:spLocks noGrp="1"/>
          </p:cNvSpPr>
          <p:nvPr>
            <p:ph sz="quarter" idx="4294967295"/>
          </p:nvPr>
        </p:nvSpPr>
        <p:spPr>
          <a:xfrm>
            <a:off x="467544" y="980728"/>
            <a:ext cx="8458200" cy="5400600"/>
          </a:xfrm>
          <a:prstGeom prst="rect">
            <a:avLst/>
          </a:prstGeom>
        </p:spPr>
        <p:txBody>
          <a:bodyPr>
            <a:normAutofit/>
          </a:bodyPr>
          <a:lstStyle/>
          <a:p>
            <a:pPr lvl="0" algn="just">
              <a:buClr>
                <a:srgbClr val="008000"/>
              </a:buClr>
              <a:buFont typeface="Wingdings" charset="2"/>
              <a:buChar char="v"/>
            </a:pPr>
            <a:r>
              <a:rPr lang="en-US" sz="2400" dirty="0" smtClean="0"/>
              <a:t>A higher level of abstraction, just like PIG but more </a:t>
            </a:r>
            <a:r>
              <a:rPr lang="en-US" sz="2400" dirty="0" err="1" smtClean="0"/>
              <a:t>SQLish</a:t>
            </a:r>
            <a:endParaRPr lang="en-US" sz="2400" dirty="0" smtClean="0"/>
          </a:p>
          <a:p>
            <a:pPr lvl="0" algn="just">
              <a:buClr>
                <a:srgbClr val="008000"/>
              </a:buClr>
              <a:buFont typeface="Wingdings" charset="2"/>
              <a:buChar char="v"/>
            </a:pPr>
            <a:r>
              <a:rPr lang="en-US" sz="2400" dirty="0" smtClean="0"/>
              <a:t>It has a flexible schema</a:t>
            </a:r>
          </a:p>
          <a:p>
            <a:pPr lvl="0" algn="just">
              <a:buClr>
                <a:srgbClr val="008000"/>
              </a:buClr>
              <a:buFont typeface="Wingdings" charset="2"/>
              <a:buChar char="v"/>
            </a:pPr>
            <a:r>
              <a:rPr lang="en-US" sz="2400" dirty="0" smtClean="0"/>
              <a:t>Partitioning &amp;  Bucketing</a:t>
            </a:r>
          </a:p>
          <a:p>
            <a:pPr lvl="0" algn="just">
              <a:buClr>
                <a:srgbClr val="008000"/>
              </a:buClr>
              <a:buFont typeface="Wingdings" charset="2"/>
              <a:buChar char="v"/>
            </a:pPr>
            <a:r>
              <a:rPr lang="en-US" sz="2400" dirty="0" smtClean="0"/>
              <a:t>Connectors to Traditional Systems like RDMS</a:t>
            </a:r>
          </a:p>
          <a:p>
            <a:pPr lvl="0" algn="just">
              <a:buClr>
                <a:srgbClr val="008000"/>
              </a:buClr>
              <a:buFont typeface="Wingdings" charset="2"/>
              <a:buChar char="v"/>
            </a:pPr>
            <a:r>
              <a:rPr lang="en-US" sz="2400" dirty="0" smtClean="0"/>
              <a:t>Easy plug in of custom map reduce code for additional flexibility</a:t>
            </a:r>
          </a:p>
          <a:p>
            <a:pPr lvl="0" algn="just">
              <a:buClr>
                <a:srgbClr val="008000"/>
              </a:buClr>
              <a:buFont typeface="Wingdings" charset="2"/>
              <a:buChar char="v"/>
            </a:pPr>
            <a:endParaRPr lang="en-US" sz="2400" dirty="0" smtClean="0"/>
          </a:p>
          <a:p>
            <a:pPr lvl="0" algn="just">
              <a:buClr>
                <a:srgbClr val="008000"/>
              </a:buClr>
              <a:buFont typeface="Wingdings" charset="2"/>
              <a:buChar char="v"/>
            </a:pPr>
            <a:endParaRPr lang="en-US" sz="2400" dirty="0" smtClean="0"/>
          </a:p>
          <a:p>
            <a:pPr lvl="0" algn="just">
              <a:buClr>
                <a:srgbClr val="008000"/>
              </a:buClr>
              <a:buFont typeface="Wingdings" charset="2"/>
              <a:buChar char="v"/>
            </a:pPr>
            <a:endParaRPr lang="en-US" sz="2400" dirty="0" smtClean="0"/>
          </a:p>
          <a:p>
            <a:pPr algn="just">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endParaRPr lang="en-US" sz="2400" dirty="0" smtClean="0"/>
          </a:p>
          <a:p>
            <a:pPr lvl="0"/>
            <a:endParaRPr lang="en-US" sz="2400" dirty="0" smtClean="0"/>
          </a:p>
          <a:p>
            <a:pPr marL="0" lvl="0" indent="0">
              <a:buNone/>
            </a:pPr>
            <a:endParaRPr lang="en-US" sz="2400" dirty="0" smtClean="0"/>
          </a:p>
          <a:p>
            <a:pPr lvl="0"/>
            <a:endParaRPr lang="en-US" sz="2400" dirty="0" smtClean="0"/>
          </a:p>
          <a:p>
            <a:pPr lvl="0"/>
            <a:endParaRPr lang="en-US" sz="2400" dirty="0" smtClean="0"/>
          </a:p>
          <a:p>
            <a:pPr lvl="0"/>
            <a:endParaRPr lang="en-US" sz="2400" dirty="0" smtClean="0"/>
          </a:p>
          <a:p>
            <a:pPr lvl="0"/>
            <a:endParaRPr lang="en-US" sz="2400" dirty="0"/>
          </a:p>
          <a:p>
            <a:pPr marL="0" indent="0">
              <a:buNone/>
            </a:pPr>
            <a:endParaRPr lang="en-IN" sz="3200" dirty="0" smtClean="0"/>
          </a:p>
        </p:txBody>
      </p:sp>
    </p:spTree>
    <p:extLst>
      <p:ext uri="{BB962C8B-B14F-4D97-AF65-F5344CB8AC3E}">
        <p14:creationId xmlns:p14="http://schemas.microsoft.com/office/powerpoint/2010/main" val="113986200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Pig Versus Hive</a:t>
            </a:r>
            <a:endParaRPr lang="en-IN" dirty="0">
              <a:solidFill>
                <a:srgbClr val="008000"/>
              </a:solidFill>
            </a:endParaRPr>
          </a:p>
        </p:txBody>
      </p:sp>
      <p:pic>
        <p:nvPicPr>
          <p:cNvPr id="3" name="Picture 2"/>
          <p:cNvPicPr>
            <a:picLocks noChangeAspect="1"/>
          </p:cNvPicPr>
          <p:nvPr/>
        </p:nvPicPr>
        <p:blipFill>
          <a:blip r:embed="rId2"/>
          <a:stretch>
            <a:fillRect/>
          </a:stretch>
        </p:blipFill>
        <p:spPr>
          <a:xfrm>
            <a:off x="611560" y="1052736"/>
            <a:ext cx="8136904" cy="4899533"/>
          </a:xfrm>
          <a:prstGeom prst="rect">
            <a:avLst/>
          </a:prstGeom>
        </p:spPr>
      </p:pic>
    </p:spTree>
    <p:extLst>
      <p:ext uri="{BB962C8B-B14F-4D97-AF65-F5344CB8AC3E}">
        <p14:creationId xmlns:p14="http://schemas.microsoft.com/office/powerpoint/2010/main" val="168920108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RDBMS </a:t>
            </a:r>
            <a:r>
              <a:rPr lang="en-IN" dirty="0" smtClean="0">
                <a:solidFill>
                  <a:srgbClr val="008000"/>
                </a:solidFill>
              </a:rPr>
              <a:t>Versus Hive</a:t>
            </a:r>
            <a:endParaRPr lang="en-IN" dirty="0">
              <a:solidFill>
                <a:srgbClr val="008000"/>
              </a:solidFill>
            </a:endParaRPr>
          </a:p>
        </p:txBody>
      </p:sp>
      <p:sp>
        <p:nvSpPr>
          <p:cNvPr id="4" name="Content Placeholder 2"/>
          <p:cNvSpPr>
            <a:spLocks noGrp="1"/>
          </p:cNvSpPr>
          <p:nvPr>
            <p:ph sz="quarter" idx="4294967295"/>
          </p:nvPr>
        </p:nvSpPr>
        <p:spPr>
          <a:xfrm>
            <a:off x="467544" y="980728"/>
            <a:ext cx="8458200" cy="5400600"/>
          </a:xfrm>
          <a:prstGeom prst="rect">
            <a:avLst/>
          </a:prstGeom>
        </p:spPr>
        <p:txBody>
          <a:bodyPr>
            <a:normAutofit/>
          </a:bodyPr>
          <a:lstStyle/>
          <a:p>
            <a:pPr lvl="0" algn="just">
              <a:buClr>
                <a:srgbClr val="008000"/>
              </a:buClr>
              <a:buFont typeface="Wingdings" charset="2"/>
              <a:buChar char="v"/>
            </a:pPr>
            <a:r>
              <a:rPr lang="en-US" sz="2400" dirty="0" smtClean="0"/>
              <a:t>RDBMS is Schema on WRITE. Hive, just like raw Hadoop, is a schema on READ.</a:t>
            </a:r>
          </a:p>
          <a:p>
            <a:pPr lvl="0" algn="just">
              <a:buClr>
                <a:srgbClr val="008000"/>
              </a:buClr>
              <a:buFont typeface="Wingdings" charset="2"/>
              <a:buChar char="v"/>
            </a:pPr>
            <a:r>
              <a:rPr lang="en-US" sz="2400" dirty="0" smtClean="0"/>
              <a:t>Hadoop, and therefore Hive writes,  are very fast due to this.</a:t>
            </a:r>
          </a:p>
          <a:p>
            <a:pPr lvl="0" algn="just">
              <a:buClr>
                <a:srgbClr val="008000"/>
              </a:buClr>
              <a:buFont typeface="Wingdings" charset="2"/>
              <a:buChar char="v"/>
            </a:pPr>
            <a:r>
              <a:rPr lang="en-US" sz="2400" dirty="0" smtClean="0"/>
              <a:t>Initial versions of Hive did not have support for Updates, Transactions and Indexes. This use to add to the speed of data read and writes. Support started from version 0.7 onwards.</a:t>
            </a:r>
          </a:p>
          <a:p>
            <a:pPr lvl="0" algn="just">
              <a:buClr>
                <a:srgbClr val="008000"/>
              </a:buClr>
              <a:buFont typeface="Wingdings" charset="2"/>
              <a:buChar char="v"/>
            </a:pPr>
            <a:endParaRPr lang="en-US" sz="2400" dirty="0" smtClean="0"/>
          </a:p>
          <a:p>
            <a:pPr lvl="0" algn="just">
              <a:buClr>
                <a:srgbClr val="008000"/>
              </a:buClr>
              <a:buFont typeface="Wingdings" charset="2"/>
              <a:buChar char="v"/>
            </a:pPr>
            <a:endParaRPr lang="en-US" sz="2400" dirty="0" smtClean="0"/>
          </a:p>
          <a:p>
            <a:pPr lvl="0" algn="just">
              <a:buClr>
                <a:srgbClr val="008000"/>
              </a:buClr>
              <a:buFont typeface="Wingdings" charset="2"/>
              <a:buChar char="v"/>
            </a:pPr>
            <a:endParaRPr lang="en-US" sz="2400" dirty="0" smtClean="0"/>
          </a:p>
          <a:p>
            <a:pPr algn="just">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buClr>
                <a:srgbClr val="008000"/>
              </a:buClr>
              <a:buFont typeface="Wingdings" charset="2"/>
              <a:buChar char="v"/>
            </a:pPr>
            <a:endParaRPr lang="en-US" sz="2400" dirty="0" smtClean="0"/>
          </a:p>
          <a:p>
            <a:pPr lvl="0"/>
            <a:endParaRPr lang="en-US" sz="2400" dirty="0" smtClean="0"/>
          </a:p>
          <a:p>
            <a:pPr lvl="0"/>
            <a:endParaRPr lang="en-US" sz="2400" dirty="0" smtClean="0"/>
          </a:p>
          <a:p>
            <a:pPr marL="0" lvl="0" indent="0">
              <a:buNone/>
            </a:pPr>
            <a:endParaRPr lang="en-US" sz="2400" dirty="0" smtClean="0"/>
          </a:p>
          <a:p>
            <a:pPr lvl="0"/>
            <a:endParaRPr lang="en-US" sz="2400" dirty="0" smtClean="0"/>
          </a:p>
          <a:p>
            <a:pPr lvl="0"/>
            <a:endParaRPr lang="en-US" sz="2400" dirty="0" smtClean="0"/>
          </a:p>
          <a:p>
            <a:pPr lvl="0"/>
            <a:endParaRPr lang="en-US" sz="2400" dirty="0" smtClean="0"/>
          </a:p>
          <a:p>
            <a:pPr lvl="0"/>
            <a:endParaRPr lang="en-US" sz="2400" dirty="0"/>
          </a:p>
          <a:p>
            <a:pPr marL="0" indent="0">
              <a:buNone/>
            </a:pPr>
            <a:endParaRPr lang="en-IN" sz="3200" dirty="0" smtClean="0"/>
          </a:p>
        </p:txBody>
      </p:sp>
    </p:spTree>
    <p:extLst>
      <p:ext uri="{BB962C8B-B14F-4D97-AF65-F5344CB8AC3E}">
        <p14:creationId xmlns:p14="http://schemas.microsoft.com/office/powerpoint/2010/main" val="34475981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008000"/>
                </a:solidFill>
              </a:rPr>
              <a:t>Hive Architecture</a:t>
            </a:r>
            <a:endParaRPr lang="en-IN" dirty="0">
              <a:solidFill>
                <a:srgbClr val="008000"/>
              </a:solidFill>
            </a:endParaRPr>
          </a:p>
        </p:txBody>
      </p:sp>
      <p:pic>
        <p:nvPicPr>
          <p:cNvPr id="3" name="Picture 2"/>
          <p:cNvPicPr>
            <a:picLocks noChangeAspect="1"/>
          </p:cNvPicPr>
          <p:nvPr/>
        </p:nvPicPr>
        <p:blipFill>
          <a:blip r:embed="rId2"/>
          <a:stretch>
            <a:fillRect/>
          </a:stretch>
        </p:blipFill>
        <p:spPr>
          <a:xfrm>
            <a:off x="35496" y="1257300"/>
            <a:ext cx="9144000" cy="4343400"/>
          </a:xfrm>
          <a:prstGeom prst="rect">
            <a:avLst/>
          </a:prstGeom>
        </p:spPr>
      </p:pic>
    </p:spTree>
    <p:extLst>
      <p:ext uri="{BB962C8B-B14F-4D97-AF65-F5344CB8AC3E}">
        <p14:creationId xmlns:p14="http://schemas.microsoft.com/office/powerpoint/2010/main" val="204211411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33314</TotalTime>
  <Words>457</Words>
  <Application>Microsoft Macintosh PowerPoint</Application>
  <PresentationFormat>On-screen Show (4:3)</PresentationFormat>
  <Paragraphs>184</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Session 5 – Hive</vt:lpstr>
      <vt:lpstr>Pre - requisites</vt:lpstr>
      <vt:lpstr>Session Contents</vt:lpstr>
      <vt:lpstr>How Hive came into picture</vt:lpstr>
      <vt:lpstr>So what is Hive ?</vt:lpstr>
      <vt:lpstr>Hive Features</vt:lpstr>
      <vt:lpstr>Pig Versus Hive</vt:lpstr>
      <vt:lpstr>RDBMS Versus Hive</vt:lpstr>
      <vt:lpstr>Hive Architecture</vt:lpstr>
      <vt:lpstr>Hive Architecture (Metastore)</vt:lpstr>
      <vt:lpstr>Hive Data Model</vt:lpstr>
      <vt:lpstr>Hive Hands On</vt:lpstr>
      <vt:lpstr>Queries on Unit 3.0</vt:lpstr>
    </vt:vector>
  </TitlesOfParts>
  <Company>MaGE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Thakurel [MaGE]</dc:creator>
  <cp:lastModifiedBy>Syed Rizvi</cp:lastModifiedBy>
  <cp:revision>446</cp:revision>
  <dcterms:created xsi:type="dcterms:W3CDTF">2013-07-17T09:33:23Z</dcterms:created>
  <dcterms:modified xsi:type="dcterms:W3CDTF">2015-04-19T06:30:42Z</dcterms:modified>
</cp:coreProperties>
</file>