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1" r:id="rId4"/>
    <p:sldId id="281" r:id="rId5"/>
    <p:sldId id="280" r:id="rId6"/>
    <p:sldId id="282" r:id="rId7"/>
    <p:sldId id="283" r:id="rId8"/>
    <p:sldId id="284" r:id="rId9"/>
    <p:sldId id="285" r:id="rId10"/>
    <p:sldId id="286" r:id="rId11"/>
    <p:sldId id="287" r:id="rId12"/>
    <p:sldId id="27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2F2F2"/>
    <a:srgbClr val="FFFFCC"/>
    <a:srgbClr val="FFFF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205" autoAdjust="0"/>
  </p:normalViewPr>
  <p:slideViewPr>
    <p:cSldViewPr>
      <p:cViewPr>
        <p:scale>
          <a:sx n="100" d="100"/>
          <a:sy n="100" d="100"/>
        </p:scale>
        <p:origin x="-1184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14D65-C560-4569-9AD1-ACA3EB9A2134}" type="datetimeFigureOut">
              <a:rPr lang="en-IN" smtClean="0"/>
              <a:t>11/04/15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DD64A-B6D2-4258-828D-04E72E91C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647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 descr="BG_gee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4869160"/>
            <a:ext cx="7772400" cy="110998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3688" y="6021288"/>
            <a:ext cx="6400800" cy="528464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361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5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003232" cy="77809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7544" y="908720"/>
            <a:ext cx="799288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94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03232" cy="792088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736"/>
            <a:ext cx="4038600" cy="5073427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038600" cy="5073427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208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03232" cy="792088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72816"/>
            <a:ext cx="4040188" cy="4353347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52736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72816"/>
            <a:ext cx="4041775" cy="4353347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17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03232" cy="79208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305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003232" cy="77809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67544" y="908720"/>
            <a:ext cx="799288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265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5" descr="BG_plain B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460432" y="134470"/>
            <a:ext cx="522203" cy="632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003232" cy="77809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7544" y="908720"/>
            <a:ext cx="799288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281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BG_plain B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460432" y="134470"/>
            <a:ext cx="522203" cy="632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003232" cy="77809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7544" y="908720"/>
            <a:ext cx="799288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018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003232" cy="77809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7544" y="908720"/>
            <a:ext cx="799288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661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084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1" r:id="rId9"/>
    <p:sldLayoutId id="2147483660" r:id="rId10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5301208"/>
            <a:ext cx="7772400" cy="110998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4C44B6"/>
                </a:solidFill>
              </a:rPr>
              <a:t>Session 4 – Pig &amp; Pig Latin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470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8000"/>
                </a:solidFill>
              </a:rPr>
              <a:t>Pig Data Model</a:t>
            </a:r>
            <a:endParaRPr lang="en-IN" dirty="0">
              <a:solidFill>
                <a:srgbClr val="008000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67544" y="1124744"/>
            <a:ext cx="84582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Clr>
                <a:srgbClr val="008000"/>
              </a:buClr>
              <a:buNone/>
            </a:pP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marL="0" lvl="0" indent="0">
              <a:buNone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/>
          </a:p>
          <a:p>
            <a:pPr marL="0" indent="0">
              <a:buNone/>
            </a:pPr>
            <a:endParaRPr lang="en-IN" sz="320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19944" y="1277144"/>
            <a:ext cx="84582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marL="0" lvl="0" indent="0">
              <a:buNone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/>
          </a:p>
          <a:p>
            <a:pPr marL="0" indent="0">
              <a:buNone/>
            </a:pPr>
            <a:endParaRPr lang="en-IN" sz="3200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90264" y="1052736"/>
            <a:ext cx="84582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Field (Piece of Data)</a:t>
            </a:r>
          </a:p>
          <a:p>
            <a:pPr lvl="1">
              <a:buClr>
                <a:srgbClr val="008000"/>
              </a:buClr>
              <a:buFont typeface="Wingdings" charset="2"/>
              <a:buChar char="v"/>
            </a:pPr>
            <a:r>
              <a:rPr lang="en-US" sz="2000" dirty="0" smtClean="0"/>
              <a:t>E.g. </a:t>
            </a:r>
            <a:r>
              <a:rPr lang="en-US" sz="2000" dirty="0"/>
              <a:t>(Any values like 1,2,3,4 or literals)</a:t>
            </a:r>
          </a:p>
          <a:p>
            <a:pPr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Tuple (Ordered set of field)</a:t>
            </a:r>
          </a:p>
          <a:p>
            <a:pPr lvl="1">
              <a:buClr>
                <a:srgbClr val="008000"/>
              </a:buClr>
              <a:buFont typeface="Wingdings" charset="2"/>
              <a:buChar char="v"/>
            </a:pPr>
            <a:r>
              <a:rPr lang="en-US" sz="2000" dirty="0"/>
              <a:t>E.g. </a:t>
            </a:r>
            <a:r>
              <a:rPr lang="en-US" sz="2000" dirty="0" smtClean="0"/>
              <a:t>&lt;1,2&gt;,&lt;3,4&gt;,&lt;5,6,7&gt;</a:t>
            </a:r>
            <a:endParaRPr lang="en-US" sz="2000" dirty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Bag (Collection of Tuples)</a:t>
            </a:r>
          </a:p>
          <a:p>
            <a:pPr lvl="1">
              <a:buClr>
                <a:srgbClr val="008000"/>
              </a:buClr>
              <a:buFont typeface="Wingdings" charset="2"/>
              <a:buChar char="v"/>
            </a:pPr>
            <a:r>
              <a:rPr lang="en-US" sz="2000" dirty="0"/>
              <a:t>E.g. </a:t>
            </a:r>
            <a:r>
              <a:rPr lang="en-US" sz="2000" dirty="0" smtClean="0"/>
              <a:t>{&lt;</a:t>
            </a:r>
            <a:r>
              <a:rPr lang="en-US" sz="2000" dirty="0"/>
              <a:t>1,2&gt;,&lt;3,4&gt;,&lt;5,6,7</a:t>
            </a:r>
            <a:r>
              <a:rPr lang="en-US" sz="2000" dirty="0" smtClean="0"/>
              <a:t>&gt;}</a:t>
            </a:r>
            <a:endParaRPr lang="en-US" sz="2000" dirty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Data Maps (Key Value pairs where keys are string literals and value could be any data type)</a:t>
            </a:r>
          </a:p>
          <a:p>
            <a:pPr lvl="1">
              <a:buClr>
                <a:srgbClr val="008000"/>
              </a:buClr>
              <a:buFont typeface="Wingdings" charset="2"/>
              <a:buChar char="v"/>
            </a:pPr>
            <a:r>
              <a:rPr lang="en-US" sz="2000" dirty="0" smtClean="0"/>
              <a:t>E.g</a:t>
            </a:r>
            <a:r>
              <a:rPr lang="en-US" sz="2000" dirty="0"/>
              <a:t>. </a:t>
            </a:r>
            <a:r>
              <a:rPr lang="en-US" sz="2000" dirty="0" smtClean="0"/>
              <a:t>[‘</a:t>
            </a:r>
            <a:r>
              <a:rPr lang="en-US" sz="2000" dirty="0"/>
              <a:t>M</a:t>
            </a:r>
            <a:r>
              <a:rPr lang="en-US" sz="2000" dirty="0" smtClean="0"/>
              <a:t>anipal’,’Hadoop Course’]</a:t>
            </a:r>
            <a:endParaRPr lang="en-US" sz="2400" dirty="0" smtClean="0"/>
          </a:p>
          <a:p>
            <a:pPr marL="0" indent="0">
              <a:buClr>
                <a:srgbClr val="008000"/>
              </a:buClr>
              <a:buNone/>
            </a:pPr>
            <a:endParaRPr lang="en-US" sz="2400" dirty="0"/>
          </a:p>
          <a:p>
            <a:pPr lvl="1">
              <a:buClr>
                <a:srgbClr val="008000"/>
              </a:buClr>
              <a:buFont typeface="Wingdings" charset="2"/>
              <a:buChar char="v"/>
            </a:pPr>
            <a:endParaRPr lang="en-US" sz="20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marL="0" lvl="0" indent="0">
              <a:buNone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/>
          </a:p>
          <a:p>
            <a:pPr marL="0" indent="0">
              <a:buNone/>
            </a:pPr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1993798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8000"/>
                </a:solidFill>
              </a:rPr>
              <a:t>Functions &amp; operators demo</a:t>
            </a:r>
            <a:endParaRPr lang="en-IN" dirty="0">
              <a:solidFill>
                <a:srgbClr val="008000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67544" y="1124744"/>
            <a:ext cx="84582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Clr>
                <a:srgbClr val="008000"/>
              </a:buClr>
              <a:buNone/>
            </a:pP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marL="0" lvl="0" indent="0">
              <a:buNone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/>
          </a:p>
          <a:p>
            <a:pPr marL="0" indent="0">
              <a:buNone/>
            </a:pPr>
            <a:endParaRPr lang="en-IN" sz="320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19944" y="1277144"/>
            <a:ext cx="84582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marL="0" lvl="0" indent="0">
              <a:buNone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/>
          </a:p>
          <a:p>
            <a:pPr marL="0" indent="0">
              <a:buNone/>
            </a:pPr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879561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8000"/>
                </a:solidFill>
              </a:rPr>
              <a:t>Queries on </a:t>
            </a:r>
            <a:r>
              <a:rPr lang="en-IN" smtClean="0">
                <a:solidFill>
                  <a:srgbClr val="008000"/>
                </a:solidFill>
              </a:rPr>
              <a:t>Unit 3.0</a:t>
            </a:r>
            <a:endParaRPr lang="en-IN" dirty="0">
              <a:solidFill>
                <a:srgbClr val="008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1803400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44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8000"/>
                </a:solidFill>
              </a:rPr>
              <a:t>Pre - requisites</a:t>
            </a:r>
            <a:endParaRPr lang="en-IN" dirty="0">
              <a:solidFill>
                <a:srgbClr val="008000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268760"/>
            <a:ext cx="8458200" cy="388843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/>
              <a:t>Complete Unit 4</a:t>
            </a:r>
            <a:r>
              <a:rPr lang="en-US" sz="2400" dirty="0" smtClean="0"/>
              <a:t>.0</a:t>
            </a:r>
            <a:endParaRPr lang="en-US" sz="2400" dirty="0"/>
          </a:p>
          <a:p>
            <a:pPr lvl="1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/>
              <a:t>Faculty Video Lecture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/>
              <a:t>Self Assessment Quiz Complete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Problem Solving Complete</a:t>
            </a:r>
            <a:endParaRPr lang="en-US" sz="2400" dirty="0"/>
          </a:p>
          <a:p>
            <a:pPr marL="0" indent="0">
              <a:buNone/>
            </a:pPr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1031225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8000"/>
                </a:solidFill>
              </a:rPr>
              <a:t>Session Contents</a:t>
            </a:r>
            <a:endParaRPr lang="en-IN" dirty="0">
              <a:solidFill>
                <a:srgbClr val="008000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67544" y="1124744"/>
            <a:ext cx="84582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Queries on Unit 4.0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How PIG came into picture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Definition of PIG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Pig Latin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How Yahoo uses it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Different </a:t>
            </a:r>
            <a:r>
              <a:rPr lang="en-US" sz="2400" dirty="0"/>
              <a:t>w</a:t>
            </a:r>
            <a:r>
              <a:rPr lang="en-US" sz="2400" dirty="0" smtClean="0"/>
              <a:t>ays to use it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Data Model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Functions and Operators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Word Count in PIG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Max Temp in PIG</a:t>
            </a: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marL="0" lvl="0" indent="0">
              <a:buNone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/>
          </a:p>
          <a:p>
            <a:pPr marL="0" indent="0">
              <a:buNone/>
            </a:pPr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705722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008000"/>
                </a:solidFill>
              </a:rPr>
              <a:t>How PIG came into </a:t>
            </a:r>
            <a:r>
              <a:rPr lang="en-IN" dirty="0" smtClean="0">
                <a:solidFill>
                  <a:srgbClr val="008000"/>
                </a:solidFill>
              </a:rPr>
              <a:t>picture</a:t>
            </a:r>
            <a:endParaRPr lang="en-IN" dirty="0">
              <a:solidFill>
                <a:srgbClr val="008000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67544" y="1124744"/>
            <a:ext cx="84582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Engineers at Yahoo felt the need of a scripting language that enables rapid development as compared to Map Reduce.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So they developed PIG, a lightweight scripting language, meant to be doing all the heavy weight big data tasks.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marL="0" lvl="0" indent="0">
              <a:buNone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/>
          </a:p>
          <a:p>
            <a:pPr marL="0" indent="0">
              <a:buNone/>
            </a:pPr>
            <a:endParaRPr lang="en-IN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356992"/>
            <a:ext cx="6553200" cy="1244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48" y="3068960"/>
            <a:ext cx="2232248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59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8000"/>
                </a:solidFill>
              </a:rPr>
              <a:t>PIG definition</a:t>
            </a:r>
            <a:endParaRPr lang="en-IN" dirty="0">
              <a:solidFill>
                <a:srgbClr val="008000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67544" y="1124744"/>
            <a:ext cx="84582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PIG is a platform for analyzing large data sets is a rapid fashion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A platform that provides a high – level language for expressing data intensive programs. The language is called PIG Latin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It provides the infrastructure to evaluate the above programs. In addition, it also provides a PIG Compiler which converts PIG commands into a sequence of Map Reduce jobs behind the scene. 	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So overall, PIG platform comprises of three pieces</a:t>
            </a:r>
          </a:p>
          <a:p>
            <a:pPr lvl="1">
              <a:buClr>
                <a:srgbClr val="008000"/>
              </a:buClr>
              <a:buFont typeface="Wingdings" charset="2"/>
              <a:buChar char="v"/>
            </a:pPr>
            <a:r>
              <a:rPr lang="en-US" sz="2000" dirty="0" smtClean="0"/>
              <a:t>The language used to express data flows called PIG Latin</a:t>
            </a:r>
          </a:p>
          <a:p>
            <a:pPr lvl="1">
              <a:buClr>
                <a:srgbClr val="008000"/>
              </a:buClr>
              <a:buFont typeface="Wingdings" charset="2"/>
              <a:buChar char="v"/>
            </a:pPr>
            <a:r>
              <a:rPr lang="en-US" sz="2000" dirty="0" smtClean="0"/>
              <a:t>A compiler which converts Pig Commands into Map Reduce jobs</a:t>
            </a:r>
          </a:p>
          <a:p>
            <a:pPr lvl="1">
              <a:buClr>
                <a:srgbClr val="008000"/>
              </a:buClr>
              <a:buFont typeface="Wingdings" charset="2"/>
              <a:buChar char="v"/>
            </a:pPr>
            <a:r>
              <a:rPr lang="en-US" sz="2000" dirty="0" smtClean="0"/>
              <a:t>And </a:t>
            </a:r>
            <a:r>
              <a:rPr lang="en-US" sz="2000" dirty="0" smtClean="0"/>
              <a:t>an execution </a:t>
            </a:r>
            <a:r>
              <a:rPr lang="en-US" sz="2000" dirty="0" smtClean="0"/>
              <a:t>environment to run these jobs. </a:t>
            </a: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marL="0" lvl="0" indent="0">
              <a:buNone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/>
          </a:p>
          <a:p>
            <a:pPr marL="0" indent="0">
              <a:buNone/>
            </a:pPr>
            <a:endParaRPr lang="en-IN" sz="32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392" y="3522960"/>
            <a:ext cx="952500" cy="120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17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8000"/>
                </a:solidFill>
              </a:rPr>
              <a:t>PIG definition (How fast ?)</a:t>
            </a:r>
            <a:endParaRPr lang="en-IN" dirty="0">
              <a:solidFill>
                <a:srgbClr val="008000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67544" y="1124744"/>
            <a:ext cx="84582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Clr>
                <a:srgbClr val="008000"/>
              </a:buClr>
              <a:buNone/>
            </a:pP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marL="0" lvl="0" indent="0">
              <a:buNone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/>
          </a:p>
          <a:p>
            <a:pPr marL="0" indent="0">
              <a:buNone/>
            </a:pPr>
            <a:endParaRPr lang="en-IN" sz="32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9144000" cy="431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0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8000"/>
                </a:solidFill>
              </a:rPr>
              <a:t>PIG Latin</a:t>
            </a:r>
            <a:endParaRPr lang="en-IN" dirty="0">
              <a:solidFill>
                <a:srgbClr val="008000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67544" y="1124744"/>
            <a:ext cx="84582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Clr>
                <a:srgbClr val="008000"/>
              </a:buClr>
              <a:buNone/>
            </a:pP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marL="0" lvl="0" indent="0">
              <a:buNone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/>
          </a:p>
          <a:p>
            <a:pPr marL="0" indent="0">
              <a:buNone/>
            </a:pPr>
            <a:endParaRPr lang="en-IN" sz="320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19944" y="1277144"/>
            <a:ext cx="84582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marL="0" lvl="0" indent="0">
              <a:buNone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/>
          </a:p>
          <a:p>
            <a:pPr marL="0" indent="0">
              <a:buNone/>
            </a:pPr>
            <a:endParaRPr lang="en-IN" sz="3200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67544" y="908720"/>
            <a:ext cx="84582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PIG </a:t>
            </a:r>
            <a:r>
              <a:rPr lang="en-US" sz="2400" smtClean="0"/>
              <a:t>latin </a:t>
            </a:r>
            <a:r>
              <a:rPr lang="en-US" sz="2400" dirty="0" smtClean="0"/>
              <a:t>is a textual language with the following key properties :-</a:t>
            </a:r>
          </a:p>
          <a:p>
            <a:pPr lvl="1">
              <a:buClr>
                <a:srgbClr val="008000"/>
              </a:buClr>
              <a:buFont typeface="Wingdings" charset="2"/>
              <a:buChar char="v"/>
            </a:pPr>
            <a:r>
              <a:rPr lang="en-US" sz="2000" dirty="0" smtClean="0"/>
              <a:t>Easy of programming</a:t>
            </a:r>
          </a:p>
          <a:p>
            <a:pPr lvl="1">
              <a:buClr>
                <a:srgbClr val="008000"/>
              </a:buClr>
              <a:buFont typeface="Wingdings" charset="2"/>
              <a:buChar char="v"/>
            </a:pPr>
            <a:r>
              <a:rPr lang="en-US" sz="2000" dirty="0" smtClean="0"/>
              <a:t>Optimization Opportunities</a:t>
            </a:r>
          </a:p>
          <a:p>
            <a:pPr lvl="1">
              <a:buClr>
                <a:srgbClr val="008000"/>
              </a:buClr>
              <a:buFont typeface="Wingdings" charset="2"/>
              <a:buChar char="v"/>
            </a:pPr>
            <a:r>
              <a:rPr lang="en-US" sz="2000" dirty="0" smtClean="0"/>
              <a:t>Extensibility</a:t>
            </a:r>
          </a:p>
          <a:p>
            <a:pPr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It also has a data model of its own </a:t>
            </a:r>
            <a:endParaRPr lang="en-US" sz="2400" dirty="0"/>
          </a:p>
          <a:p>
            <a:pPr lvl="1">
              <a:buClr>
                <a:srgbClr val="008000"/>
              </a:buClr>
              <a:buFont typeface="Wingdings" charset="2"/>
              <a:buChar char="v"/>
            </a:pPr>
            <a:endParaRPr lang="en-US" sz="20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marL="0" lvl="0" indent="0">
              <a:buNone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/>
          </a:p>
          <a:p>
            <a:pPr marL="0" indent="0">
              <a:buNone/>
            </a:pPr>
            <a:endParaRPr lang="en-IN" sz="32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916" y="2515716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46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8000"/>
                </a:solidFill>
              </a:rPr>
              <a:t>How Yahoo Used PIG</a:t>
            </a:r>
            <a:endParaRPr lang="en-IN" dirty="0">
              <a:solidFill>
                <a:srgbClr val="008000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67544" y="1124744"/>
            <a:ext cx="84582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Clr>
                <a:srgbClr val="008000"/>
              </a:buClr>
              <a:buNone/>
            </a:pP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marL="0" lvl="0" indent="0">
              <a:buNone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/>
          </a:p>
          <a:p>
            <a:pPr marL="0" indent="0">
              <a:buNone/>
            </a:pPr>
            <a:endParaRPr lang="en-IN" sz="320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19944" y="1277144"/>
            <a:ext cx="84582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marL="0" lvl="0" indent="0">
              <a:buNone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/>
          </a:p>
          <a:p>
            <a:pPr marL="0" indent="0">
              <a:buNone/>
            </a:pPr>
            <a:endParaRPr lang="en-IN" sz="3200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90264" y="1052736"/>
            <a:ext cx="84582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A typical data processing / data warehousing application consists of the following</a:t>
            </a:r>
          </a:p>
          <a:p>
            <a:pPr lvl="1">
              <a:buClr>
                <a:srgbClr val="008000"/>
              </a:buClr>
              <a:buFont typeface="Wingdings" charset="2"/>
              <a:buChar char="v"/>
            </a:pPr>
            <a:r>
              <a:rPr lang="en-US" sz="2000" dirty="0" smtClean="0"/>
              <a:t>Data Collection </a:t>
            </a:r>
          </a:p>
          <a:p>
            <a:pPr lvl="1">
              <a:buClr>
                <a:srgbClr val="008000"/>
              </a:buClr>
              <a:buFont typeface="Wingdings" charset="2"/>
              <a:buChar char="v"/>
            </a:pPr>
            <a:r>
              <a:rPr lang="en-US" sz="2000" dirty="0" smtClean="0"/>
              <a:t>Data Preparation </a:t>
            </a:r>
          </a:p>
          <a:p>
            <a:pPr lvl="1">
              <a:buClr>
                <a:srgbClr val="008000"/>
              </a:buClr>
              <a:buFont typeface="Wingdings" charset="2"/>
              <a:buChar char="v"/>
            </a:pPr>
            <a:r>
              <a:rPr lang="en-US" sz="2000" dirty="0" smtClean="0"/>
              <a:t>Data Presentation </a:t>
            </a:r>
          </a:p>
          <a:p>
            <a:pPr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Yahoo uses batch jobs for data collection</a:t>
            </a:r>
          </a:p>
          <a:p>
            <a:pPr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PIG is used at the </a:t>
            </a:r>
            <a:r>
              <a:rPr lang="en-US" sz="2400" dirty="0"/>
              <a:t>D</a:t>
            </a:r>
            <a:r>
              <a:rPr lang="en-US" sz="2400" dirty="0" smtClean="0"/>
              <a:t>ata Preparation level as an ETL (Extract, Transform and Load) Tool</a:t>
            </a:r>
          </a:p>
          <a:p>
            <a:pPr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Hive is used for Data Presentation. Theses Hive jobs take the output from PIG and interact with existing yahoo relational data bases to give output as presentation</a:t>
            </a:r>
          </a:p>
          <a:p>
            <a:pPr marL="0" indent="0">
              <a:buClr>
                <a:srgbClr val="008000"/>
              </a:buClr>
              <a:buNone/>
            </a:pPr>
            <a:endParaRPr lang="en-US" sz="2400" dirty="0"/>
          </a:p>
          <a:p>
            <a:pPr lvl="1">
              <a:buClr>
                <a:srgbClr val="008000"/>
              </a:buClr>
              <a:buFont typeface="Wingdings" charset="2"/>
              <a:buChar char="v"/>
            </a:pPr>
            <a:endParaRPr lang="en-US" sz="20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marL="0" lvl="0" indent="0">
              <a:buNone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/>
          </a:p>
          <a:p>
            <a:pPr marL="0" indent="0">
              <a:buNone/>
            </a:pPr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894843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8000"/>
                </a:solidFill>
              </a:rPr>
              <a:t>Different ways of using PIG</a:t>
            </a:r>
            <a:endParaRPr lang="en-IN" dirty="0">
              <a:solidFill>
                <a:srgbClr val="008000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67544" y="1124744"/>
            <a:ext cx="84582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Clr>
                <a:srgbClr val="008000"/>
              </a:buClr>
              <a:buNone/>
            </a:pP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marL="0" lvl="0" indent="0">
              <a:buNone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/>
          </a:p>
          <a:p>
            <a:pPr marL="0" indent="0">
              <a:buNone/>
            </a:pPr>
            <a:endParaRPr lang="en-IN" sz="320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19944" y="1277144"/>
            <a:ext cx="84582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marL="0" lvl="0" indent="0">
              <a:buNone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/>
          </a:p>
          <a:p>
            <a:pPr marL="0" indent="0">
              <a:buNone/>
            </a:pPr>
            <a:endParaRPr lang="en-IN" sz="3200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580112" y="1340768"/>
            <a:ext cx="2808312" cy="144016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rgbClr val="008000"/>
              </a:buClr>
              <a:buFont typeface="Wingdings" charset="2"/>
              <a:buChar char="v"/>
            </a:pPr>
            <a:r>
              <a:rPr lang="en-US" sz="2400" dirty="0"/>
              <a:t>Pig </a:t>
            </a:r>
            <a:r>
              <a:rPr lang="en-US" sz="2400" dirty="0" smtClean="0"/>
              <a:t>Script</a:t>
            </a: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Grunt Shell</a:t>
            </a: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Embedded Code</a:t>
            </a: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marL="0" indent="0">
              <a:buClr>
                <a:srgbClr val="008000"/>
              </a:buClr>
              <a:buNone/>
            </a:pPr>
            <a:endParaRPr lang="en-US" sz="2400" dirty="0"/>
          </a:p>
          <a:p>
            <a:pPr marL="0" lvl="0" indent="0">
              <a:buNone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/>
          </a:p>
          <a:p>
            <a:pPr marL="0" indent="0">
              <a:buNone/>
            </a:pPr>
            <a:endParaRPr lang="en-IN" sz="32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76052"/>
            <a:ext cx="45212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03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24977</TotalTime>
  <Words>401</Words>
  <Application>Microsoft Macintosh PowerPoint</Application>
  <PresentationFormat>On-screen Show (4:3)</PresentationFormat>
  <Paragraphs>209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Session 4 – Pig &amp; Pig Latin</vt:lpstr>
      <vt:lpstr>Pre - requisites</vt:lpstr>
      <vt:lpstr>Session Contents</vt:lpstr>
      <vt:lpstr>How PIG came into picture</vt:lpstr>
      <vt:lpstr>PIG definition</vt:lpstr>
      <vt:lpstr>PIG definition (How fast ?)</vt:lpstr>
      <vt:lpstr>PIG Latin</vt:lpstr>
      <vt:lpstr>How Yahoo Used PIG</vt:lpstr>
      <vt:lpstr>Different ways of using PIG</vt:lpstr>
      <vt:lpstr>Pig Data Model</vt:lpstr>
      <vt:lpstr>Functions &amp; operators demo</vt:lpstr>
      <vt:lpstr>Queries on Unit 3.0</vt:lpstr>
    </vt:vector>
  </TitlesOfParts>
  <Company>MaGE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Thakurel [MaGE]</dc:creator>
  <cp:lastModifiedBy>Syed Rizvi</cp:lastModifiedBy>
  <cp:revision>369</cp:revision>
  <dcterms:created xsi:type="dcterms:W3CDTF">2013-07-17T09:33:23Z</dcterms:created>
  <dcterms:modified xsi:type="dcterms:W3CDTF">2015-04-11T09:54:15Z</dcterms:modified>
</cp:coreProperties>
</file>