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8" r:id="rId3"/>
    <p:sldId id="259" r:id="rId4"/>
    <p:sldId id="260" r:id="rId5"/>
    <p:sldId id="261" r:id="rId6"/>
    <p:sldId id="262" r:id="rId7"/>
    <p:sldId id="263" r:id="rId8"/>
    <p:sldId id="264" r:id="rId9"/>
    <p:sldId id="266" r:id="rId10"/>
    <p:sldId id="267" r:id="rId11"/>
    <p:sldId id="265"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3064"/>
    <a:srgbClr val="4C28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63272D-A194-4EB8-BC99-D4817E88D08D}" type="datetimeFigureOut">
              <a:rPr lang="en-PK" smtClean="0"/>
              <a:t>03/22/2023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30BE8-6B9D-4989-B6AC-6BB5B1B53A98}" type="slidenum">
              <a:rPr lang="en-PK" smtClean="0"/>
              <a:t>‹#›</a:t>
            </a:fld>
            <a:endParaRPr lang="en-PK"/>
          </a:p>
        </p:txBody>
      </p:sp>
    </p:spTree>
    <p:extLst>
      <p:ext uri="{BB962C8B-B14F-4D97-AF65-F5344CB8AC3E}">
        <p14:creationId xmlns:p14="http://schemas.microsoft.com/office/powerpoint/2010/main" val="2069985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08D39AF-9A37-45A6-97C4-76E79B455AB4}" type="datetime8">
              <a:rPr lang="en-PK" smtClean="0"/>
              <a:t>03/22/2023 17:41</a:t>
            </a:fld>
            <a:endParaRPr lang="en-PK"/>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PK"/>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A36D7C8-E98F-41D8-BA57-5FD3C51F2C01}" type="slidenum">
              <a:rPr lang="en-PK" smtClean="0"/>
              <a:t>‹#›</a:t>
            </a:fld>
            <a:endParaRPr lang="en-PK"/>
          </a:p>
        </p:txBody>
      </p:sp>
    </p:spTree>
    <p:extLst>
      <p:ext uri="{BB962C8B-B14F-4D97-AF65-F5344CB8AC3E}">
        <p14:creationId xmlns:p14="http://schemas.microsoft.com/office/powerpoint/2010/main" val="2817664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7A9C47-A7D1-4A76-9EAB-EA6EFB66DC2C}" type="datetime8">
              <a:rPr lang="en-PK" smtClean="0"/>
              <a:t>03/22/2023 17:41</a:t>
            </a:fld>
            <a:endParaRPr lang="en-PK"/>
          </a:p>
        </p:txBody>
      </p:sp>
      <p:sp>
        <p:nvSpPr>
          <p:cNvPr id="6" name="Footer Placeholder 5"/>
          <p:cNvSpPr>
            <a:spLocks noGrp="1"/>
          </p:cNvSpPr>
          <p:nvPr>
            <p:ph type="ftr" sz="quarter" idx="11"/>
          </p:nvPr>
        </p:nvSpPr>
        <p:spPr/>
        <p:txBody>
          <a:bodyPr/>
          <a:lstStyle/>
          <a:p>
            <a:endParaRPr lang="en-PK"/>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36D7C8-E98F-41D8-BA57-5FD3C51F2C01}" type="slidenum">
              <a:rPr lang="en-PK" smtClean="0"/>
              <a:t>‹#›</a:t>
            </a:fld>
            <a:endParaRPr lang="en-PK"/>
          </a:p>
        </p:txBody>
      </p:sp>
    </p:spTree>
    <p:extLst>
      <p:ext uri="{BB962C8B-B14F-4D97-AF65-F5344CB8AC3E}">
        <p14:creationId xmlns:p14="http://schemas.microsoft.com/office/powerpoint/2010/main" val="260386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796891-215F-4181-8538-C4FB6A042809}" type="datetime8">
              <a:rPr lang="en-PK" smtClean="0"/>
              <a:t>03/22/2023 17:41</a:t>
            </a:fld>
            <a:endParaRPr lang="en-PK"/>
          </a:p>
        </p:txBody>
      </p:sp>
      <p:sp>
        <p:nvSpPr>
          <p:cNvPr id="5" name="Footer Placeholder 4"/>
          <p:cNvSpPr>
            <a:spLocks noGrp="1"/>
          </p:cNvSpPr>
          <p:nvPr>
            <p:ph type="ftr" sz="quarter" idx="11"/>
          </p:nvPr>
        </p:nvSpPr>
        <p:spPr/>
        <p:txBody>
          <a:bodyPr/>
          <a:lstStyle/>
          <a:p>
            <a:endParaRPr lang="en-PK"/>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36D7C8-E98F-41D8-BA57-5FD3C51F2C01}" type="slidenum">
              <a:rPr lang="en-PK" smtClean="0"/>
              <a:t>‹#›</a:t>
            </a:fld>
            <a:endParaRPr lang="en-PK"/>
          </a:p>
        </p:txBody>
      </p:sp>
    </p:spTree>
    <p:extLst>
      <p:ext uri="{BB962C8B-B14F-4D97-AF65-F5344CB8AC3E}">
        <p14:creationId xmlns:p14="http://schemas.microsoft.com/office/powerpoint/2010/main" val="239755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15C147D-6E79-4C39-83D9-DCFFC9CE56A5}" type="datetime8">
              <a:rPr lang="en-PK" smtClean="0"/>
              <a:t>03/22/2023 17:41</a:t>
            </a:fld>
            <a:endParaRPr lang="en-PK"/>
          </a:p>
        </p:txBody>
      </p:sp>
      <p:sp>
        <p:nvSpPr>
          <p:cNvPr id="5" name="Footer Placeholder 4"/>
          <p:cNvSpPr>
            <a:spLocks noGrp="1"/>
          </p:cNvSpPr>
          <p:nvPr>
            <p:ph type="ftr" sz="quarter" idx="11"/>
          </p:nvPr>
        </p:nvSpPr>
        <p:spPr/>
        <p:txBody>
          <a:bodyPr/>
          <a:lstStyle/>
          <a:p>
            <a:endParaRPr lang="en-PK"/>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36D7C8-E98F-41D8-BA57-5FD3C51F2C01}" type="slidenum">
              <a:rPr lang="en-PK" smtClean="0"/>
              <a:t>‹#›</a:t>
            </a:fld>
            <a:endParaRPr lang="en-PK"/>
          </a:p>
        </p:txBody>
      </p:sp>
    </p:spTree>
    <p:extLst>
      <p:ext uri="{BB962C8B-B14F-4D97-AF65-F5344CB8AC3E}">
        <p14:creationId xmlns:p14="http://schemas.microsoft.com/office/powerpoint/2010/main" val="404026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6F2D9A-485C-4BB1-9ECA-9584E932DA98}" type="datetime8">
              <a:rPr lang="en-PK" smtClean="0"/>
              <a:t>03/22/2023 17:41</a:t>
            </a:fld>
            <a:endParaRPr lang="en-PK"/>
          </a:p>
        </p:txBody>
      </p:sp>
      <p:sp>
        <p:nvSpPr>
          <p:cNvPr id="5" name="Footer Placeholder 4"/>
          <p:cNvSpPr>
            <a:spLocks noGrp="1"/>
          </p:cNvSpPr>
          <p:nvPr>
            <p:ph type="ftr" sz="quarter" idx="11"/>
          </p:nvPr>
        </p:nvSpPr>
        <p:spPr/>
        <p:txBody>
          <a:bodyPr/>
          <a:lstStyle/>
          <a:p>
            <a:endParaRPr lang="en-PK"/>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36D7C8-E98F-41D8-BA57-5FD3C51F2C01}" type="slidenum">
              <a:rPr lang="en-PK" smtClean="0"/>
              <a:t>‹#›</a:t>
            </a:fld>
            <a:endParaRPr lang="en-PK"/>
          </a:p>
        </p:txBody>
      </p:sp>
    </p:spTree>
    <p:extLst>
      <p:ext uri="{BB962C8B-B14F-4D97-AF65-F5344CB8AC3E}">
        <p14:creationId xmlns:p14="http://schemas.microsoft.com/office/powerpoint/2010/main" val="2612052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94D210-A86E-4D4D-89ED-4D15DA69A220}" type="datetime8">
              <a:rPr lang="en-PK" smtClean="0"/>
              <a:t>03/22/2023 17:41</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8A36D7C8-E98F-41D8-BA57-5FD3C51F2C01}" type="slidenum">
              <a:rPr lang="en-PK" smtClean="0"/>
              <a:t>‹#›</a:t>
            </a:fld>
            <a:endParaRPr lang="en-PK"/>
          </a:p>
        </p:txBody>
      </p:sp>
    </p:spTree>
    <p:extLst>
      <p:ext uri="{BB962C8B-B14F-4D97-AF65-F5344CB8AC3E}">
        <p14:creationId xmlns:p14="http://schemas.microsoft.com/office/powerpoint/2010/main" val="1918984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480894-7D50-4818-8C49-D92BF34AEB30}" type="datetime8">
              <a:rPr lang="en-PK" smtClean="0"/>
              <a:t>03/22/2023 17:41</a:t>
            </a:fld>
            <a:endParaRPr lang="en-PK"/>
          </a:p>
        </p:txBody>
      </p:sp>
      <p:sp>
        <p:nvSpPr>
          <p:cNvPr id="8" name="Footer Placeholder 7"/>
          <p:cNvSpPr>
            <a:spLocks noGrp="1"/>
          </p:cNvSpPr>
          <p:nvPr>
            <p:ph type="ftr" sz="quarter" idx="11"/>
          </p:nvPr>
        </p:nvSpPr>
        <p:spPr>
          <a:xfrm>
            <a:off x="561111" y="6391838"/>
            <a:ext cx="3644282" cy="304801"/>
          </a:xfrm>
        </p:spPr>
        <p:txBody>
          <a:bodyPr/>
          <a:lstStyle/>
          <a:p>
            <a:endParaRPr lang="en-PK"/>
          </a:p>
        </p:txBody>
      </p:sp>
      <p:sp>
        <p:nvSpPr>
          <p:cNvPr id="9" name="Slide Number Placeholder 8"/>
          <p:cNvSpPr>
            <a:spLocks noGrp="1"/>
          </p:cNvSpPr>
          <p:nvPr>
            <p:ph type="sldNum" sz="quarter" idx="12"/>
          </p:nvPr>
        </p:nvSpPr>
        <p:spPr/>
        <p:txBody>
          <a:bodyPr/>
          <a:lstStyle/>
          <a:p>
            <a:fld id="{8A36D7C8-E98F-41D8-BA57-5FD3C51F2C01}" type="slidenum">
              <a:rPr lang="en-PK" smtClean="0"/>
              <a:t>‹#›</a:t>
            </a:fld>
            <a:endParaRPr lang="en-PK"/>
          </a:p>
        </p:txBody>
      </p:sp>
    </p:spTree>
    <p:extLst>
      <p:ext uri="{BB962C8B-B14F-4D97-AF65-F5344CB8AC3E}">
        <p14:creationId xmlns:p14="http://schemas.microsoft.com/office/powerpoint/2010/main" val="3172331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D7FEE7E-B60B-4342-A99A-8D0B178BB009}" type="datetime8">
              <a:rPr lang="en-PK" smtClean="0"/>
              <a:t>03/22/2023 17:41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8A36D7C8-E98F-41D8-BA57-5FD3C51F2C01}" type="slidenum">
              <a:rPr lang="en-PK" smtClean="0"/>
              <a:t>‹#›</a:t>
            </a:fld>
            <a:endParaRPr lang="en-PK"/>
          </a:p>
        </p:txBody>
      </p:sp>
    </p:spTree>
    <p:extLst>
      <p:ext uri="{BB962C8B-B14F-4D97-AF65-F5344CB8AC3E}">
        <p14:creationId xmlns:p14="http://schemas.microsoft.com/office/powerpoint/2010/main" val="1528209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CBF890A-072D-4705-9C61-B8E0185F1E39}" type="datetime8">
              <a:rPr lang="en-PK" smtClean="0"/>
              <a:t>03/22/2023 17:41</a:t>
            </a:fld>
            <a:endParaRPr lang="en-PK"/>
          </a:p>
        </p:txBody>
      </p:sp>
      <p:sp>
        <p:nvSpPr>
          <p:cNvPr id="5" name="Footer Placeholder 4"/>
          <p:cNvSpPr>
            <a:spLocks noGrp="1"/>
          </p:cNvSpPr>
          <p:nvPr>
            <p:ph type="ftr" sz="quarter" idx="11"/>
          </p:nvPr>
        </p:nvSpPr>
        <p:spPr/>
        <p:txBody>
          <a:bodyPr/>
          <a:lstStyle/>
          <a:p>
            <a:endParaRPr lang="en-PK"/>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36D7C8-E98F-41D8-BA57-5FD3C51F2C01}" type="slidenum">
              <a:rPr lang="en-PK" smtClean="0"/>
              <a:t>‹#›</a:t>
            </a:fld>
            <a:endParaRPr lang="en-PK"/>
          </a:p>
        </p:txBody>
      </p:sp>
    </p:spTree>
    <p:extLst>
      <p:ext uri="{BB962C8B-B14F-4D97-AF65-F5344CB8AC3E}">
        <p14:creationId xmlns:p14="http://schemas.microsoft.com/office/powerpoint/2010/main" val="90919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F7C048-5CE7-4500-8417-92E24DDBE03C}" type="datetime8">
              <a:rPr lang="en-PK" smtClean="0"/>
              <a:t>03/22/2023 17:41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8A36D7C8-E98F-41D8-BA57-5FD3C51F2C01}" type="slidenum">
              <a:rPr lang="en-PK" smtClean="0"/>
              <a:t>‹#›</a:t>
            </a:fld>
            <a:endParaRPr lang="en-PK"/>
          </a:p>
        </p:txBody>
      </p:sp>
    </p:spTree>
    <p:extLst>
      <p:ext uri="{BB962C8B-B14F-4D97-AF65-F5344CB8AC3E}">
        <p14:creationId xmlns:p14="http://schemas.microsoft.com/office/powerpoint/2010/main" val="41065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E0C2DF-642D-48F9-8579-F31F8EB94D1C}" type="datetime8">
              <a:rPr lang="en-PK" smtClean="0"/>
              <a:t>03/22/2023 17:41</a:t>
            </a:fld>
            <a:endParaRPr lang="en-PK"/>
          </a:p>
        </p:txBody>
      </p:sp>
      <p:sp>
        <p:nvSpPr>
          <p:cNvPr id="5" name="Footer Placeholder 4"/>
          <p:cNvSpPr>
            <a:spLocks noGrp="1"/>
          </p:cNvSpPr>
          <p:nvPr>
            <p:ph type="ftr" sz="quarter" idx="11"/>
          </p:nvPr>
        </p:nvSpPr>
        <p:spPr/>
        <p:txBody>
          <a:bodyPr/>
          <a:lstStyle/>
          <a:p>
            <a:endParaRPr lang="en-PK"/>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36D7C8-E98F-41D8-BA57-5FD3C51F2C01}" type="slidenum">
              <a:rPr lang="en-PK" smtClean="0"/>
              <a:t>‹#›</a:t>
            </a:fld>
            <a:endParaRPr lang="en-PK"/>
          </a:p>
        </p:txBody>
      </p:sp>
    </p:spTree>
    <p:extLst>
      <p:ext uri="{BB962C8B-B14F-4D97-AF65-F5344CB8AC3E}">
        <p14:creationId xmlns:p14="http://schemas.microsoft.com/office/powerpoint/2010/main" val="306895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BE5387-B735-4D48-B97D-341CE9633B96}" type="datetime8">
              <a:rPr lang="en-PK" smtClean="0"/>
              <a:t>03/22/2023 17:41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8A36D7C8-E98F-41D8-BA57-5FD3C51F2C01}" type="slidenum">
              <a:rPr lang="en-PK" smtClean="0"/>
              <a:t>‹#›</a:t>
            </a:fld>
            <a:endParaRPr lang="en-PK"/>
          </a:p>
        </p:txBody>
      </p:sp>
    </p:spTree>
    <p:extLst>
      <p:ext uri="{BB962C8B-B14F-4D97-AF65-F5344CB8AC3E}">
        <p14:creationId xmlns:p14="http://schemas.microsoft.com/office/powerpoint/2010/main" val="401391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D7CE56-F85A-4802-A88E-176E40C63CA8}" type="datetime8">
              <a:rPr lang="en-PK" smtClean="0"/>
              <a:t>03/22/2023 17:41</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8A36D7C8-E98F-41D8-BA57-5FD3C51F2C01}" type="slidenum">
              <a:rPr lang="en-PK" smtClean="0"/>
              <a:t>‹#›</a:t>
            </a:fld>
            <a:endParaRPr lang="en-PK"/>
          </a:p>
        </p:txBody>
      </p:sp>
    </p:spTree>
    <p:extLst>
      <p:ext uri="{BB962C8B-B14F-4D97-AF65-F5344CB8AC3E}">
        <p14:creationId xmlns:p14="http://schemas.microsoft.com/office/powerpoint/2010/main" val="202090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2A566D-683C-4187-94E8-C122AD89EE20}" type="datetime8">
              <a:rPr lang="en-PK" smtClean="0"/>
              <a:t>03/22/2023 17:41</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8A36D7C8-E98F-41D8-BA57-5FD3C51F2C01}" type="slidenum">
              <a:rPr lang="en-PK" smtClean="0"/>
              <a:t>‹#›</a:t>
            </a:fld>
            <a:endParaRPr lang="en-PK"/>
          </a:p>
        </p:txBody>
      </p:sp>
    </p:spTree>
    <p:extLst>
      <p:ext uri="{BB962C8B-B14F-4D97-AF65-F5344CB8AC3E}">
        <p14:creationId xmlns:p14="http://schemas.microsoft.com/office/powerpoint/2010/main" val="3104846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15D80-8878-4EEC-B545-2ED3EA497E3A}" type="datetime8">
              <a:rPr lang="en-PK" smtClean="0"/>
              <a:t>03/22/2023 17:41</a:t>
            </a:fld>
            <a:endParaRPr lang="en-PK"/>
          </a:p>
        </p:txBody>
      </p:sp>
      <p:sp>
        <p:nvSpPr>
          <p:cNvPr id="3" name="Footer Placeholder 2"/>
          <p:cNvSpPr>
            <a:spLocks noGrp="1"/>
          </p:cNvSpPr>
          <p:nvPr>
            <p:ph type="ftr" sz="quarter" idx="11"/>
          </p:nvPr>
        </p:nvSpPr>
        <p:spPr/>
        <p:txBody>
          <a:bodyPr/>
          <a:lstStyle/>
          <a:p>
            <a:endParaRPr lang="en-PK"/>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A36D7C8-E98F-41D8-BA57-5FD3C51F2C01}" type="slidenum">
              <a:rPr lang="en-PK" smtClean="0"/>
              <a:t>‹#›</a:t>
            </a:fld>
            <a:endParaRPr lang="en-PK"/>
          </a:p>
        </p:txBody>
      </p:sp>
    </p:spTree>
    <p:extLst>
      <p:ext uri="{BB962C8B-B14F-4D97-AF65-F5344CB8AC3E}">
        <p14:creationId xmlns:p14="http://schemas.microsoft.com/office/powerpoint/2010/main" val="102339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523A91-9B86-4347-B5BE-52BEE7B26904}" type="datetime8">
              <a:rPr lang="en-PK" smtClean="0"/>
              <a:t>03/22/2023 17:41</a:t>
            </a:fld>
            <a:endParaRPr lang="en-PK"/>
          </a:p>
        </p:txBody>
      </p:sp>
      <p:sp>
        <p:nvSpPr>
          <p:cNvPr id="6" name="Footer Placeholder 5"/>
          <p:cNvSpPr>
            <a:spLocks noGrp="1"/>
          </p:cNvSpPr>
          <p:nvPr>
            <p:ph type="ftr" sz="quarter" idx="11"/>
          </p:nvPr>
        </p:nvSpPr>
        <p:spPr/>
        <p:txBody>
          <a:bodyPr/>
          <a:lstStyle/>
          <a:p>
            <a:endParaRPr lang="en-PK"/>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36D7C8-E98F-41D8-BA57-5FD3C51F2C01}" type="slidenum">
              <a:rPr lang="en-PK" smtClean="0"/>
              <a:t>‹#›</a:t>
            </a:fld>
            <a:endParaRPr lang="en-PK"/>
          </a:p>
        </p:txBody>
      </p:sp>
    </p:spTree>
    <p:extLst>
      <p:ext uri="{BB962C8B-B14F-4D97-AF65-F5344CB8AC3E}">
        <p14:creationId xmlns:p14="http://schemas.microsoft.com/office/powerpoint/2010/main" val="2656628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43FD87-A42A-42C9-A7DA-92824E3F13E7}" type="datetime8">
              <a:rPr lang="en-PK" smtClean="0"/>
              <a:t>03/22/2023 17:41</a:t>
            </a:fld>
            <a:endParaRPr lang="en-PK"/>
          </a:p>
        </p:txBody>
      </p:sp>
      <p:sp>
        <p:nvSpPr>
          <p:cNvPr id="6" name="Footer Placeholder 5"/>
          <p:cNvSpPr>
            <a:spLocks noGrp="1"/>
          </p:cNvSpPr>
          <p:nvPr>
            <p:ph type="ftr" sz="quarter" idx="11"/>
          </p:nvPr>
        </p:nvSpPr>
        <p:spPr/>
        <p:txBody>
          <a:bodyPr/>
          <a:lstStyle/>
          <a:p>
            <a:endParaRPr lang="en-PK"/>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36D7C8-E98F-41D8-BA57-5FD3C51F2C01}" type="slidenum">
              <a:rPr lang="en-PK" smtClean="0"/>
              <a:t>‹#›</a:t>
            </a:fld>
            <a:endParaRPr lang="en-PK"/>
          </a:p>
        </p:txBody>
      </p:sp>
    </p:spTree>
    <p:extLst>
      <p:ext uri="{BB962C8B-B14F-4D97-AF65-F5344CB8AC3E}">
        <p14:creationId xmlns:p14="http://schemas.microsoft.com/office/powerpoint/2010/main" val="3137378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67D3CAC-4D92-4D48-8098-D0704FA87BE7}" type="datetime8">
              <a:rPr lang="en-PK" smtClean="0"/>
              <a:t>03/22/2023 17:41</a:t>
            </a:fld>
            <a:endParaRPr lang="en-PK"/>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PK"/>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A36D7C8-E98F-41D8-BA57-5FD3C51F2C01}" type="slidenum">
              <a:rPr lang="en-PK" smtClean="0"/>
              <a:t>‹#›</a:t>
            </a:fld>
            <a:endParaRPr lang="en-PK"/>
          </a:p>
        </p:txBody>
      </p:sp>
    </p:spTree>
    <p:extLst>
      <p:ext uri="{BB962C8B-B14F-4D97-AF65-F5344CB8AC3E}">
        <p14:creationId xmlns:p14="http://schemas.microsoft.com/office/powerpoint/2010/main" val="3024429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FB4581-33EA-D1D0-ED5F-6B053B097DE0}"/>
              </a:ext>
            </a:extLst>
          </p:cNvPr>
          <p:cNvSpPr>
            <a:spLocks noGrp="1"/>
          </p:cNvSpPr>
          <p:nvPr>
            <p:ph type="sldNum" sz="quarter" idx="12"/>
          </p:nvPr>
        </p:nvSpPr>
        <p:spPr/>
        <p:txBody>
          <a:bodyPr/>
          <a:lstStyle/>
          <a:p>
            <a:fld id="{8A36D7C8-E98F-41D8-BA57-5FD3C51F2C01}" type="slidenum">
              <a:rPr lang="en-PK" smtClean="0"/>
              <a:t>1</a:t>
            </a:fld>
            <a:endParaRPr lang="en-PK"/>
          </a:p>
        </p:txBody>
      </p:sp>
      <p:sp>
        <p:nvSpPr>
          <p:cNvPr id="5" name="TextBox 4">
            <a:extLst>
              <a:ext uri="{FF2B5EF4-FFF2-40B4-BE49-F238E27FC236}">
                <a16:creationId xmlns:a16="http://schemas.microsoft.com/office/drawing/2014/main" id="{A5E6168F-129B-3C08-616E-FBC2D2064D92}"/>
              </a:ext>
            </a:extLst>
          </p:cNvPr>
          <p:cNvSpPr txBox="1"/>
          <p:nvPr/>
        </p:nvSpPr>
        <p:spPr>
          <a:xfrm>
            <a:off x="5006109" y="1525080"/>
            <a:ext cx="2179782" cy="461665"/>
          </a:xfrm>
          <a:prstGeom prst="rect">
            <a:avLst/>
          </a:prstGeom>
          <a:noFill/>
        </p:spPr>
        <p:txBody>
          <a:bodyPr wrap="square" rtlCol="0">
            <a:spAutoFit/>
          </a:bodyPr>
          <a:lstStyle/>
          <a:p>
            <a:r>
              <a:rPr lang="en-US" sz="2400" b="1" dirty="0">
                <a:solidFill>
                  <a:schemeClr val="bg1"/>
                </a:solidFill>
              </a:rPr>
              <a:t>Presentation</a:t>
            </a:r>
          </a:p>
        </p:txBody>
      </p:sp>
      <p:sp>
        <p:nvSpPr>
          <p:cNvPr id="6" name="TextBox 5">
            <a:extLst>
              <a:ext uri="{FF2B5EF4-FFF2-40B4-BE49-F238E27FC236}">
                <a16:creationId xmlns:a16="http://schemas.microsoft.com/office/drawing/2014/main" id="{3FB5D77B-EF6C-B95F-B126-7160DED0FE72}"/>
              </a:ext>
            </a:extLst>
          </p:cNvPr>
          <p:cNvSpPr txBox="1"/>
          <p:nvPr/>
        </p:nvSpPr>
        <p:spPr>
          <a:xfrm>
            <a:off x="2959272" y="2562622"/>
            <a:ext cx="6386061" cy="1077218"/>
          </a:xfrm>
          <a:prstGeom prst="rect">
            <a:avLst/>
          </a:prstGeom>
          <a:noFill/>
        </p:spPr>
        <p:txBody>
          <a:bodyPr wrap="square" rtlCol="0">
            <a:spAutoFit/>
          </a:bodyPr>
          <a:lstStyle/>
          <a:p>
            <a:pPr algn="ctr"/>
            <a:r>
              <a:rPr lang="en-US" sz="3200" b="1" dirty="0">
                <a:solidFill>
                  <a:srgbClr val="FFC000"/>
                </a:solidFill>
              </a:rPr>
              <a:t>Attendance Management System using Face Recognition</a:t>
            </a:r>
            <a:endParaRPr lang="en-PK" sz="3200" b="1" dirty="0">
              <a:solidFill>
                <a:srgbClr val="FFC000"/>
              </a:solidFill>
            </a:endParaRPr>
          </a:p>
        </p:txBody>
      </p:sp>
      <p:sp>
        <p:nvSpPr>
          <p:cNvPr id="7" name="TextBox 6">
            <a:extLst>
              <a:ext uri="{FF2B5EF4-FFF2-40B4-BE49-F238E27FC236}">
                <a16:creationId xmlns:a16="http://schemas.microsoft.com/office/drawing/2014/main" id="{257E99B8-1327-4432-0EE8-93AF8D751F87}"/>
              </a:ext>
            </a:extLst>
          </p:cNvPr>
          <p:cNvSpPr txBox="1"/>
          <p:nvPr/>
        </p:nvSpPr>
        <p:spPr>
          <a:xfrm>
            <a:off x="8671521" y="5028177"/>
            <a:ext cx="5038436" cy="646331"/>
          </a:xfrm>
          <a:prstGeom prst="rect">
            <a:avLst/>
          </a:prstGeom>
          <a:noFill/>
        </p:spPr>
        <p:txBody>
          <a:bodyPr wrap="square" rtlCol="0">
            <a:spAutoFit/>
          </a:bodyPr>
          <a:lstStyle/>
          <a:p>
            <a:br>
              <a:rPr lang="en-US" b="1" dirty="0">
                <a:solidFill>
                  <a:schemeClr val="bg1"/>
                </a:solidFill>
              </a:rPr>
            </a:br>
            <a:r>
              <a:rPr lang="en-US" b="1" dirty="0">
                <a:solidFill>
                  <a:schemeClr val="bg1"/>
                </a:solidFill>
              </a:rPr>
              <a:t>Syed Masroor Ali </a:t>
            </a:r>
            <a:endParaRPr lang="en-PK" b="1" dirty="0">
              <a:solidFill>
                <a:schemeClr val="bg1"/>
              </a:solidFill>
            </a:endParaRPr>
          </a:p>
        </p:txBody>
      </p:sp>
    </p:spTree>
    <p:extLst>
      <p:ext uri="{BB962C8B-B14F-4D97-AF65-F5344CB8AC3E}">
        <p14:creationId xmlns:p14="http://schemas.microsoft.com/office/powerpoint/2010/main" val="25534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7E13F4-F4B6-5212-7005-02B57F3D6E6C}"/>
              </a:ext>
            </a:extLst>
          </p:cNvPr>
          <p:cNvSpPr>
            <a:spLocks noGrp="1"/>
          </p:cNvSpPr>
          <p:nvPr>
            <p:ph type="sldNum" sz="quarter" idx="12"/>
          </p:nvPr>
        </p:nvSpPr>
        <p:spPr/>
        <p:txBody>
          <a:bodyPr/>
          <a:lstStyle/>
          <a:p>
            <a:fld id="{8A36D7C8-E98F-41D8-BA57-5FD3C51F2C01}" type="slidenum">
              <a:rPr lang="en-PK" smtClean="0"/>
              <a:t>10</a:t>
            </a:fld>
            <a:endParaRPr lang="en-PK"/>
          </a:p>
        </p:txBody>
      </p:sp>
      <p:sp>
        <p:nvSpPr>
          <p:cNvPr id="4" name="Title 1">
            <a:extLst>
              <a:ext uri="{FF2B5EF4-FFF2-40B4-BE49-F238E27FC236}">
                <a16:creationId xmlns:a16="http://schemas.microsoft.com/office/drawing/2014/main" id="{FB9C7B18-9990-5A8C-EC23-68588985400B}"/>
              </a:ext>
            </a:extLst>
          </p:cNvPr>
          <p:cNvSpPr>
            <a:spLocks noGrp="1"/>
          </p:cNvSpPr>
          <p:nvPr>
            <p:ph type="title"/>
          </p:nvPr>
        </p:nvSpPr>
        <p:spPr>
          <a:xfrm>
            <a:off x="4047270" y="896991"/>
            <a:ext cx="4097457" cy="706964"/>
          </a:xfrm>
        </p:spPr>
        <p:txBody>
          <a:bodyPr/>
          <a:lstStyle/>
          <a:p>
            <a:r>
              <a:rPr lang="en-US" b="1" dirty="0">
                <a:solidFill>
                  <a:srgbClr val="FFC000"/>
                </a:solidFill>
              </a:rPr>
              <a:t>Face Recognition</a:t>
            </a:r>
          </a:p>
        </p:txBody>
      </p:sp>
      <p:sp>
        <p:nvSpPr>
          <p:cNvPr id="6" name="TextBox 5">
            <a:extLst>
              <a:ext uri="{FF2B5EF4-FFF2-40B4-BE49-F238E27FC236}">
                <a16:creationId xmlns:a16="http://schemas.microsoft.com/office/drawing/2014/main" id="{D3645547-7ADC-398F-3456-FEAD5A2C772A}"/>
              </a:ext>
            </a:extLst>
          </p:cNvPr>
          <p:cNvSpPr txBox="1"/>
          <p:nvPr/>
        </p:nvSpPr>
        <p:spPr>
          <a:xfrm>
            <a:off x="824699" y="2332805"/>
            <a:ext cx="10542598" cy="211852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Face recognition process involves: preparing training data, training the face recognizer and prediction.</a:t>
            </a:r>
          </a:p>
          <a:p>
            <a:pPr marL="285750" indent="-285750">
              <a:lnSpc>
                <a:spcPct val="15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The training data is images from a dataset, Each image labeled with the student belongs to.</a:t>
            </a:r>
          </a:p>
          <a:p>
            <a:pPr marL="285750" indent="-285750">
              <a:lnSpc>
                <a:spcPct val="15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The face recognizer used is Local Binary Pattern Histogram (LBPH), which converts images into histograms for comparison during recognition process.</a:t>
            </a:r>
          </a:p>
        </p:txBody>
      </p:sp>
      <p:pic>
        <p:nvPicPr>
          <p:cNvPr id="5" name="Picture 4">
            <a:extLst>
              <a:ext uri="{FF2B5EF4-FFF2-40B4-BE49-F238E27FC236}">
                <a16:creationId xmlns:a16="http://schemas.microsoft.com/office/drawing/2014/main" id="{504F25CF-9440-079F-33BA-E52A8D1CF61A}"/>
              </a:ext>
            </a:extLst>
          </p:cNvPr>
          <p:cNvPicPr>
            <a:picLocks noChangeAspect="1"/>
          </p:cNvPicPr>
          <p:nvPr/>
        </p:nvPicPr>
        <p:blipFill>
          <a:blip r:embed="rId2"/>
          <a:stretch>
            <a:fillRect/>
          </a:stretch>
        </p:blipFill>
        <p:spPr>
          <a:xfrm>
            <a:off x="4335667" y="4488278"/>
            <a:ext cx="3520661" cy="910850"/>
          </a:xfrm>
          <a:prstGeom prst="rect">
            <a:avLst/>
          </a:prstGeom>
        </p:spPr>
      </p:pic>
      <p:sp>
        <p:nvSpPr>
          <p:cNvPr id="8" name="TextBox 7">
            <a:extLst>
              <a:ext uri="{FF2B5EF4-FFF2-40B4-BE49-F238E27FC236}">
                <a16:creationId xmlns:a16="http://schemas.microsoft.com/office/drawing/2014/main" id="{58279687-092A-3401-1FDE-B4573AB87385}"/>
              </a:ext>
            </a:extLst>
          </p:cNvPr>
          <p:cNvSpPr txBox="1"/>
          <p:nvPr/>
        </p:nvSpPr>
        <p:spPr>
          <a:xfrm>
            <a:off x="824699" y="5303785"/>
            <a:ext cx="10609919" cy="1287532"/>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During recognition, the histogram of the face to be recognized is compared with the previously computed histograms to determine the best match and returns the label associated with the student it belongs to.</a:t>
            </a:r>
          </a:p>
        </p:txBody>
      </p:sp>
    </p:spTree>
    <p:extLst>
      <p:ext uri="{BB962C8B-B14F-4D97-AF65-F5344CB8AC3E}">
        <p14:creationId xmlns:p14="http://schemas.microsoft.com/office/powerpoint/2010/main" val="337883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7E13F4-F4B6-5212-7005-02B57F3D6E6C}"/>
              </a:ext>
            </a:extLst>
          </p:cNvPr>
          <p:cNvSpPr>
            <a:spLocks noGrp="1"/>
          </p:cNvSpPr>
          <p:nvPr>
            <p:ph type="sldNum" sz="quarter" idx="12"/>
          </p:nvPr>
        </p:nvSpPr>
        <p:spPr/>
        <p:txBody>
          <a:bodyPr/>
          <a:lstStyle/>
          <a:p>
            <a:fld id="{8A36D7C8-E98F-41D8-BA57-5FD3C51F2C01}" type="slidenum">
              <a:rPr lang="en-PK" smtClean="0"/>
              <a:t>11</a:t>
            </a:fld>
            <a:endParaRPr lang="en-PK"/>
          </a:p>
        </p:txBody>
      </p:sp>
      <p:sp>
        <p:nvSpPr>
          <p:cNvPr id="4" name="Title 1">
            <a:extLst>
              <a:ext uri="{FF2B5EF4-FFF2-40B4-BE49-F238E27FC236}">
                <a16:creationId xmlns:a16="http://schemas.microsoft.com/office/drawing/2014/main" id="{FB9C7B18-9990-5A8C-EC23-68588985400B}"/>
              </a:ext>
            </a:extLst>
          </p:cNvPr>
          <p:cNvSpPr>
            <a:spLocks noGrp="1"/>
          </p:cNvSpPr>
          <p:nvPr>
            <p:ph type="title"/>
          </p:nvPr>
        </p:nvSpPr>
        <p:spPr>
          <a:xfrm>
            <a:off x="3681560" y="841573"/>
            <a:ext cx="4828875" cy="706964"/>
          </a:xfrm>
        </p:spPr>
        <p:txBody>
          <a:bodyPr/>
          <a:lstStyle/>
          <a:p>
            <a:r>
              <a:rPr lang="en-US" b="1" dirty="0">
                <a:solidFill>
                  <a:srgbClr val="FFC000"/>
                </a:solidFill>
              </a:rPr>
              <a:t>Attendance Marking</a:t>
            </a:r>
          </a:p>
        </p:txBody>
      </p:sp>
      <p:sp>
        <p:nvSpPr>
          <p:cNvPr id="6" name="TextBox 5">
            <a:extLst>
              <a:ext uri="{FF2B5EF4-FFF2-40B4-BE49-F238E27FC236}">
                <a16:creationId xmlns:a16="http://schemas.microsoft.com/office/drawing/2014/main" id="{D3645547-7ADC-398F-3456-FEAD5A2C772A}"/>
              </a:ext>
            </a:extLst>
          </p:cNvPr>
          <p:cNvSpPr txBox="1"/>
          <p:nvPr/>
        </p:nvSpPr>
        <p:spPr>
          <a:xfrm>
            <a:off x="824698" y="2990002"/>
            <a:ext cx="10542598" cy="211852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Attendance marking is the final step of the system's procedures where the attendance of the student is recorded.</a:t>
            </a:r>
          </a:p>
          <a:p>
            <a:pPr marL="285750" indent="-285750">
              <a:lnSpc>
                <a:spcPct val="15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It happens after the overall development, which includes facial recognition process is completed.</a:t>
            </a:r>
          </a:p>
          <a:p>
            <a:pPr marL="285750" indent="-285750">
              <a:lnSpc>
                <a:spcPct val="15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Faces recognized by the system are marked as "present" in an excel sheet.</a:t>
            </a:r>
          </a:p>
        </p:txBody>
      </p:sp>
    </p:spTree>
    <p:extLst>
      <p:ext uri="{BB962C8B-B14F-4D97-AF65-F5344CB8AC3E}">
        <p14:creationId xmlns:p14="http://schemas.microsoft.com/office/powerpoint/2010/main" val="88485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7E13F4-F4B6-5212-7005-02B57F3D6E6C}"/>
              </a:ext>
            </a:extLst>
          </p:cNvPr>
          <p:cNvSpPr>
            <a:spLocks noGrp="1"/>
          </p:cNvSpPr>
          <p:nvPr>
            <p:ph type="sldNum" sz="quarter" idx="12"/>
          </p:nvPr>
        </p:nvSpPr>
        <p:spPr/>
        <p:txBody>
          <a:bodyPr/>
          <a:lstStyle/>
          <a:p>
            <a:fld id="{8A36D7C8-E98F-41D8-BA57-5FD3C51F2C01}" type="slidenum">
              <a:rPr lang="en-PK" smtClean="0"/>
              <a:t>12</a:t>
            </a:fld>
            <a:endParaRPr lang="en-PK"/>
          </a:p>
        </p:txBody>
      </p:sp>
      <p:sp>
        <p:nvSpPr>
          <p:cNvPr id="4" name="Title 1">
            <a:extLst>
              <a:ext uri="{FF2B5EF4-FFF2-40B4-BE49-F238E27FC236}">
                <a16:creationId xmlns:a16="http://schemas.microsoft.com/office/drawing/2014/main" id="{FB9C7B18-9990-5A8C-EC23-68588985400B}"/>
              </a:ext>
            </a:extLst>
          </p:cNvPr>
          <p:cNvSpPr>
            <a:spLocks noGrp="1"/>
          </p:cNvSpPr>
          <p:nvPr>
            <p:ph type="title"/>
          </p:nvPr>
        </p:nvSpPr>
        <p:spPr>
          <a:xfrm>
            <a:off x="4748858" y="906604"/>
            <a:ext cx="2694278" cy="706964"/>
          </a:xfrm>
        </p:spPr>
        <p:txBody>
          <a:bodyPr/>
          <a:lstStyle/>
          <a:p>
            <a:r>
              <a:rPr lang="en-US" b="1" dirty="0">
                <a:solidFill>
                  <a:srgbClr val="FFC000"/>
                </a:solidFill>
              </a:rPr>
              <a:t>Conclusion</a:t>
            </a:r>
          </a:p>
        </p:txBody>
      </p:sp>
      <p:sp>
        <p:nvSpPr>
          <p:cNvPr id="6" name="TextBox 5">
            <a:extLst>
              <a:ext uri="{FF2B5EF4-FFF2-40B4-BE49-F238E27FC236}">
                <a16:creationId xmlns:a16="http://schemas.microsoft.com/office/drawing/2014/main" id="{D3645547-7ADC-398F-3456-FEAD5A2C772A}"/>
              </a:ext>
            </a:extLst>
          </p:cNvPr>
          <p:cNvSpPr txBox="1"/>
          <p:nvPr/>
        </p:nvSpPr>
        <p:spPr>
          <a:xfrm>
            <a:off x="593432" y="2740622"/>
            <a:ext cx="11005130" cy="294952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In conclusion, this system aims to develop an efficient class attendance system using face recognition techniques. </a:t>
            </a:r>
          </a:p>
          <a:p>
            <a:pPr marL="342900" indent="-342900" algn="just">
              <a:lnSpc>
                <a:spcPct val="15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The proposed system utilizes a camera to detect faces and then recognize them. After recognition, it will mark the attendance of the recognized student and update the attendance record. </a:t>
            </a:r>
          </a:p>
          <a:p>
            <a:pPr marL="342900" indent="-342900" algn="just">
              <a:lnSpc>
                <a:spcPct val="15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This system will help in automating the process of taking attendance and reducing the time and effort required to maintain attendance records manually.</a:t>
            </a:r>
          </a:p>
        </p:txBody>
      </p:sp>
    </p:spTree>
    <p:extLst>
      <p:ext uri="{BB962C8B-B14F-4D97-AF65-F5344CB8AC3E}">
        <p14:creationId xmlns:p14="http://schemas.microsoft.com/office/powerpoint/2010/main" val="218193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7E13F4-F4B6-5212-7005-02B57F3D6E6C}"/>
              </a:ext>
            </a:extLst>
          </p:cNvPr>
          <p:cNvSpPr>
            <a:spLocks noGrp="1"/>
          </p:cNvSpPr>
          <p:nvPr>
            <p:ph type="sldNum" sz="quarter" idx="12"/>
          </p:nvPr>
        </p:nvSpPr>
        <p:spPr/>
        <p:txBody>
          <a:bodyPr/>
          <a:lstStyle/>
          <a:p>
            <a:fld id="{8A36D7C8-E98F-41D8-BA57-5FD3C51F2C01}" type="slidenum">
              <a:rPr lang="en-PK" smtClean="0"/>
              <a:t>13</a:t>
            </a:fld>
            <a:endParaRPr lang="en-PK"/>
          </a:p>
        </p:txBody>
      </p:sp>
      <p:sp>
        <p:nvSpPr>
          <p:cNvPr id="4" name="Title 1">
            <a:extLst>
              <a:ext uri="{FF2B5EF4-FFF2-40B4-BE49-F238E27FC236}">
                <a16:creationId xmlns:a16="http://schemas.microsoft.com/office/drawing/2014/main" id="{FB9C7B18-9990-5A8C-EC23-68588985400B}"/>
              </a:ext>
            </a:extLst>
          </p:cNvPr>
          <p:cNvSpPr>
            <a:spLocks noGrp="1"/>
          </p:cNvSpPr>
          <p:nvPr>
            <p:ph type="title"/>
          </p:nvPr>
        </p:nvSpPr>
        <p:spPr>
          <a:xfrm>
            <a:off x="4748858" y="906604"/>
            <a:ext cx="2824960" cy="706964"/>
          </a:xfrm>
        </p:spPr>
        <p:txBody>
          <a:bodyPr/>
          <a:lstStyle/>
          <a:p>
            <a:r>
              <a:rPr lang="en-US" b="1" dirty="0">
                <a:solidFill>
                  <a:srgbClr val="FFC000"/>
                </a:solidFill>
              </a:rPr>
              <a:t>REFERENCES </a:t>
            </a:r>
          </a:p>
        </p:txBody>
      </p:sp>
      <p:sp>
        <p:nvSpPr>
          <p:cNvPr id="6" name="TextBox 5">
            <a:extLst>
              <a:ext uri="{FF2B5EF4-FFF2-40B4-BE49-F238E27FC236}">
                <a16:creationId xmlns:a16="http://schemas.microsoft.com/office/drawing/2014/main" id="{D3645547-7ADC-398F-3456-FEAD5A2C772A}"/>
              </a:ext>
            </a:extLst>
          </p:cNvPr>
          <p:cNvSpPr txBox="1"/>
          <p:nvPr/>
        </p:nvSpPr>
        <p:spPr>
          <a:xfrm>
            <a:off x="593435" y="2367228"/>
            <a:ext cx="11005130" cy="2790700"/>
          </a:xfrm>
          <a:prstGeom prst="rect">
            <a:avLst/>
          </a:prstGeom>
          <a:noFill/>
        </p:spPr>
        <p:txBody>
          <a:bodyPr wrap="square" rtlCol="0">
            <a:spAutoFit/>
          </a:bodyPr>
          <a:lstStyle/>
          <a:p>
            <a:pPr algn="just">
              <a:lnSpc>
                <a:spcPct val="200000"/>
              </a:lnSpc>
            </a:pPr>
            <a:endParaRPr lang="en-US" sz="1500" dirty="0">
              <a:solidFill>
                <a:srgbClr val="693064"/>
              </a:solidFill>
              <a:latin typeface="Arial" panose="020B0604020202020204" pitchFamily="34" charset="0"/>
              <a:cs typeface="Arial" panose="020B0604020202020204" pitchFamily="34" charset="0"/>
            </a:endParaRPr>
          </a:p>
          <a:p>
            <a:pPr marL="342900" indent="-342900" algn="just">
              <a:lnSpc>
                <a:spcPct val="200000"/>
              </a:lnSpc>
              <a:buFont typeface="Wingdings" panose="05000000000000000000" pitchFamily="2" charset="2"/>
              <a:buChar char="Ø"/>
            </a:pPr>
            <a:r>
              <a:rPr lang="en-US" sz="1500" dirty="0">
                <a:solidFill>
                  <a:srgbClr val="693064"/>
                </a:solidFill>
                <a:latin typeface="Arial" panose="020B0604020202020204" pitchFamily="34" charset="0"/>
                <a:cs typeface="Arial" panose="020B0604020202020204" pitchFamily="34" charset="0"/>
              </a:rPr>
              <a:t>https://www.cs.cmu.edu/~efros/courses/LBMV07/Papers/viola-cvpr-01.pdf</a:t>
            </a:r>
          </a:p>
          <a:p>
            <a:pPr marL="342900" indent="-342900" algn="just">
              <a:lnSpc>
                <a:spcPct val="200000"/>
              </a:lnSpc>
              <a:buFont typeface="Wingdings" panose="05000000000000000000" pitchFamily="2" charset="2"/>
              <a:buChar char="Ø"/>
            </a:pPr>
            <a:r>
              <a:rPr lang="en-US" sz="1500" dirty="0">
                <a:solidFill>
                  <a:srgbClr val="693064"/>
                </a:solidFill>
                <a:latin typeface="Arial" panose="020B0604020202020204" pitchFamily="34" charset="0"/>
                <a:cs typeface="Arial" panose="020B0604020202020204" pitchFamily="34" charset="0"/>
              </a:rPr>
              <a:t>https://www.ijert.org/research/attendance-management-system-using-face-recognition-IJERTV10IS080085.pdf</a:t>
            </a:r>
          </a:p>
          <a:p>
            <a:pPr marL="342900" indent="-342900" algn="just">
              <a:lnSpc>
                <a:spcPct val="200000"/>
              </a:lnSpc>
              <a:buFont typeface="Wingdings" panose="05000000000000000000" pitchFamily="2" charset="2"/>
              <a:buChar char="Ø"/>
            </a:pPr>
            <a:r>
              <a:rPr lang="en-US" sz="1500" dirty="0">
                <a:solidFill>
                  <a:srgbClr val="693064"/>
                </a:solidFill>
                <a:latin typeface="Arial" panose="020B0604020202020204" pitchFamily="34" charset="0"/>
                <a:cs typeface="Arial" panose="020B0604020202020204" pitchFamily="34" charset="0"/>
              </a:rPr>
              <a:t>https://www.researchgate.net/publication/326261079_Face_detection_system_for_attendance_of_class’_students</a:t>
            </a:r>
          </a:p>
          <a:p>
            <a:pPr marL="342900" indent="-342900" algn="just">
              <a:lnSpc>
                <a:spcPct val="200000"/>
              </a:lnSpc>
              <a:buFont typeface="Wingdings" panose="05000000000000000000" pitchFamily="2" charset="2"/>
              <a:buChar char="Ø"/>
            </a:pPr>
            <a:r>
              <a:rPr lang="en-US" sz="1500" dirty="0">
                <a:solidFill>
                  <a:srgbClr val="693064"/>
                </a:solidFill>
                <a:latin typeface="Arial" panose="020B0604020202020204" pitchFamily="34" charset="0"/>
                <a:cs typeface="Arial" panose="020B0604020202020204" pitchFamily="34" charset="0"/>
              </a:rPr>
              <a:t>https://becominghuman.ai/face-detection-using-opencv-with-haar-cascade-classifiers-941dbb25177</a:t>
            </a:r>
          </a:p>
          <a:p>
            <a:pPr marL="342900" indent="-342900" algn="just">
              <a:lnSpc>
                <a:spcPct val="200000"/>
              </a:lnSpc>
              <a:buFont typeface="Wingdings" panose="05000000000000000000" pitchFamily="2" charset="2"/>
              <a:buChar char="Ø"/>
            </a:pPr>
            <a:r>
              <a:rPr lang="en-US" sz="1500" dirty="0">
                <a:solidFill>
                  <a:srgbClr val="693064"/>
                </a:solidFill>
                <a:latin typeface="Arial" panose="020B0604020202020204" pitchFamily="34" charset="0"/>
                <a:cs typeface="Arial" panose="020B0604020202020204" pitchFamily="34" charset="0"/>
              </a:rPr>
              <a:t>https://www.superdatascience.com/blogs/opencv-face-recognition</a:t>
            </a:r>
          </a:p>
        </p:txBody>
      </p:sp>
    </p:spTree>
    <p:extLst>
      <p:ext uri="{BB962C8B-B14F-4D97-AF65-F5344CB8AC3E}">
        <p14:creationId xmlns:p14="http://schemas.microsoft.com/office/powerpoint/2010/main" val="80061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5D7190-E723-F953-11DE-19D2585D9C84}"/>
              </a:ext>
            </a:extLst>
          </p:cNvPr>
          <p:cNvSpPr txBox="1">
            <a:spLocks/>
          </p:cNvSpPr>
          <p:nvPr/>
        </p:nvSpPr>
        <p:spPr bwMode="gray">
          <a:xfrm>
            <a:off x="3925454" y="819727"/>
            <a:ext cx="4341091" cy="70696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00" b="1" dirty="0">
                <a:solidFill>
                  <a:srgbClr val="FFC000"/>
                </a:solidFill>
              </a:rPr>
              <a:t>Problem Statement</a:t>
            </a:r>
            <a:endParaRPr lang="en-PK" sz="3500" b="1" dirty="0">
              <a:solidFill>
                <a:srgbClr val="FFC000"/>
              </a:solidFill>
            </a:endParaRPr>
          </a:p>
        </p:txBody>
      </p:sp>
      <p:sp>
        <p:nvSpPr>
          <p:cNvPr id="9" name="TextBox 8">
            <a:extLst>
              <a:ext uri="{FF2B5EF4-FFF2-40B4-BE49-F238E27FC236}">
                <a16:creationId xmlns:a16="http://schemas.microsoft.com/office/drawing/2014/main" id="{273DC7CD-B592-764D-C1BF-0498F71F4E5B}"/>
              </a:ext>
            </a:extLst>
          </p:cNvPr>
          <p:cNvSpPr txBox="1"/>
          <p:nvPr/>
        </p:nvSpPr>
        <p:spPr>
          <a:xfrm>
            <a:off x="1052944" y="2087419"/>
            <a:ext cx="10086109" cy="3277820"/>
          </a:xfrm>
          <a:prstGeom prst="rect">
            <a:avLst/>
          </a:prstGeom>
          <a:noFill/>
        </p:spPr>
        <p:txBody>
          <a:bodyPr wrap="square" rtlCol="0">
            <a:spAutoFit/>
          </a:bodyPr>
          <a:lstStyle/>
          <a:p>
            <a:pPr algn="just"/>
            <a:r>
              <a:rPr lang="en-US" sz="2300" dirty="0">
                <a:solidFill>
                  <a:schemeClr val="bg1"/>
                </a:solidFill>
                <a:latin typeface="Calibri" panose="020F0502020204030204" pitchFamily="34" charset="0"/>
                <a:ea typeface="Calibri" panose="020F0502020204030204" pitchFamily="34" charset="0"/>
                <a:cs typeface="Calibri" panose="020F0502020204030204" pitchFamily="34" charset="0"/>
              </a:rPr>
              <a:t>Maintaining student attendance using traditional methods is unattractive and inconsistent for educational institutes. This results in a need for an efficient, accurate, and secure attendance management system. Attendance Management System Using Face Recognition aims to address this problem by using biometric data, such as facial features, to identify students and mark their attendance. This system utilizes machine learning algorithms and HAAR Cascade technology to analyze images and provide a universal biometric solution that requires minimal effort from users. Implementing this system would save time, reduce the potential for fake attendance, and improve security in educational institutes.</a:t>
            </a:r>
            <a:endParaRPr lang="en-PK" sz="23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Slide Number Placeholder 9">
            <a:extLst>
              <a:ext uri="{FF2B5EF4-FFF2-40B4-BE49-F238E27FC236}">
                <a16:creationId xmlns:a16="http://schemas.microsoft.com/office/drawing/2014/main" id="{1A57A91B-CF55-07DD-9372-E738ADD8522D}"/>
              </a:ext>
            </a:extLst>
          </p:cNvPr>
          <p:cNvSpPr>
            <a:spLocks noGrp="1"/>
          </p:cNvSpPr>
          <p:nvPr>
            <p:ph type="sldNum" sz="quarter" idx="12"/>
          </p:nvPr>
        </p:nvSpPr>
        <p:spPr/>
        <p:txBody>
          <a:bodyPr/>
          <a:lstStyle/>
          <a:p>
            <a:fld id="{8A36D7C8-E98F-41D8-BA57-5FD3C51F2C01}" type="slidenum">
              <a:rPr lang="en-PK" smtClean="0"/>
              <a:t>2</a:t>
            </a:fld>
            <a:endParaRPr lang="en-PK"/>
          </a:p>
        </p:txBody>
      </p:sp>
    </p:spTree>
    <p:extLst>
      <p:ext uri="{BB962C8B-B14F-4D97-AF65-F5344CB8AC3E}">
        <p14:creationId xmlns:p14="http://schemas.microsoft.com/office/powerpoint/2010/main" val="350984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3739A-6ECF-BF4B-0DA1-071A381FA2F1}"/>
              </a:ext>
            </a:extLst>
          </p:cNvPr>
          <p:cNvSpPr>
            <a:spLocks noGrp="1"/>
          </p:cNvSpPr>
          <p:nvPr>
            <p:ph type="title"/>
          </p:nvPr>
        </p:nvSpPr>
        <p:spPr>
          <a:xfrm>
            <a:off x="4050247" y="948435"/>
            <a:ext cx="4091506" cy="706964"/>
          </a:xfrm>
        </p:spPr>
        <p:txBody>
          <a:bodyPr/>
          <a:lstStyle/>
          <a:p>
            <a:r>
              <a:rPr lang="en-US" b="1" dirty="0">
                <a:solidFill>
                  <a:srgbClr val="FFC000"/>
                </a:solidFill>
              </a:rPr>
              <a:t>Proposed System</a:t>
            </a:r>
            <a:endParaRPr lang="en-PK" b="1" dirty="0">
              <a:solidFill>
                <a:srgbClr val="FFC000"/>
              </a:solidFill>
            </a:endParaRPr>
          </a:p>
        </p:txBody>
      </p:sp>
      <p:sp>
        <p:nvSpPr>
          <p:cNvPr id="3" name="Slide Number Placeholder 2">
            <a:extLst>
              <a:ext uri="{FF2B5EF4-FFF2-40B4-BE49-F238E27FC236}">
                <a16:creationId xmlns:a16="http://schemas.microsoft.com/office/drawing/2014/main" id="{E9012D90-794A-4EB8-FAED-AB79F321A5B0}"/>
              </a:ext>
            </a:extLst>
          </p:cNvPr>
          <p:cNvSpPr>
            <a:spLocks noGrp="1"/>
          </p:cNvSpPr>
          <p:nvPr>
            <p:ph type="sldNum" sz="quarter" idx="12"/>
          </p:nvPr>
        </p:nvSpPr>
        <p:spPr/>
        <p:txBody>
          <a:bodyPr/>
          <a:lstStyle/>
          <a:p>
            <a:fld id="{8A36D7C8-E98F-41D8-BA57-5FD3C51F2C01}" type="slidenum">
              <a:rPr lang="en-PK" smtClean="0"/>
              <a:t>3</a:t>
            </a:fld>
            <a:endParaRPr lang="en-PK"/>
          </a:p>
        </p:txBody>
      </p:sp>
      <p:sp>
        <p:nvSpPr>
          <p:cNvPr id="4" name="TextBox 3">
            <a:extLst>
              <a:ext uri="{FF2B5EF4-FFF2-40B4-BE49-F238E27FC236}">
                <a16:creationId xmlns:a16="http://schemas.microsoft.com/office/drawing/2014/main" id="{B8A1193A-E176-4A9F-8492-996106A8C7EA}"/>
              </a:ext>
            </a:extLst>
          </p:cNvPr>
          <p:cNvSpPr txBox="1"/>
          <p:nvPr/>
        </p:nvSpPr>
        <p:spPr>
          <a:xfrm>
            <a:off x="1818140" y="2604654"/>
            <a:ext cx="8896042" cy="2881746"/>
          </a:xfrm>
          <a:prstGeom prst="rect">
            <a:avLst/>
          </a:prstGeom>
          <a:noFill/>
        </p:spPr>
        <p:txBody>
          <a:bodyPr wrap="square" rtlCol="0">
            <a:spAutoFit/>
          </a:bodyPr>
          <a:lstStyle/>
          <a:p>
            <a:pPr marL="285750" indent="-285750">
              <a:buFont typeface="Arial" panose="020B0604020202020204" pitchFamily="34" charset="0"/>
              <a:buChar char="•"/>
            </a:pPr>
            <a:endParaRPr lang="en-PK" dirty="0"/>
          </a:p>
        </p:txBody>
      </p:sp>
      <p:sp>
        <p:nvSpPr>
          <p:cNvPr id="6" name="Rectangle 2">
            <a:extLst>
              <a:ext uri="{FF2B5EF4-FFF2-40B4-BE49-F238E27FC236}">
                <a16:creationId xmlns:a16="http://schemas.microsoft.com/office/drawing/2014/main" id="{2A587FAE-3A15-D74D-DB32-04B468CE38EC}"/>
              </a:ext>
            </a:extLst>
          </p:cNvPr>
          <p:cNvSpPr>
            <a:spLocks noChangeArrowheads="1"/>
          </p:cNvSpPr>
          <p:nvPr/>
        </p:nvSpPr>
        <p:spPr bwMode="auto">
          <a:xfrm>
            <a:off x="1580660" y="2893372"/>
            <a:ext cx="9371002" cy="266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PK" altLang="en-PK" sz="1900" b="1" i="0" u="none" strike="noStrike" cap="none" normalizeH="0" baseline="0" dirty="0">
                <a:ln>
                  <a:noFill/>
                </a:ln>
                <a:solidFill>
                  <a:srgbClr val="693064"/>
                </a:solidFill>
                <a:effectLst/>
                <a:latin typeface="Arial" panose="020B0604020202020204" pitchFamily="34" charset="0"/>
                <a:cs typeface="Arial" panose="020B0604020202020204" pitchFamily="34" charset="0"/>
              </a:rPr>
              <a:t>Students register by entering </a:t>
            </a:r>
            <a:r>
              <a:rPr kumimoji="0" lang="en-US" altLang="en-PK" sz="1900" b="1" i="0" u="none" strike="noStrike" cap="none" normalizeH="0" baseline="0" dirty="0">
                <a:ln>
                  <a:noFill/>
                </a:ln>
                <a:solidFill>
                  <a:srgbClr val="693064"/>
                </a:solidFill>
                <a:effectLst/>
                <a:latin typeface="Arial" panose="020B0604020202020204" pitchFamily="34" charset="0"/>
                <a:cs typeface="Arial" panose="020B0604020202020204" pitchFamily="34" charset="0"/>
              </a:rPr>
              <a:t>ID </a:t>
            </a:r>
            <a:r>
              <a:rPr kumimoji="0" lang="en-PK" altLang="en-PK" sz="1900" b="1" i="0" u="none" strike="noStrike" cap="none" normalizeH="0" baseline="0" dirty="0">
                <a:ln>
                  <a:noFill/>
                </a:ln>
                <a:solidFill>
                  <a:srgbClr val="693064"/>
                </a:solidFill>
                <a:effectLst/>
                <a:latin typeface="Arial" panose="020B0604020202020204" pitchFamily="34" charset="0"/>
                <a:cs typeface="Arial" panose="020B0604020202020204" pitchFamily="34" charset="0"/>
              </a:rPr>
              <a:t>and </a:t>
            </a:r>
            <a:r>
              <a:rPr kumimoji="0" lang="en-US" altLang="en-PK" sz="1900" b="1" i="0" u="none" strike="noStrike" cap="none" normalizeH="0" baseline="0" dirty="0">
                <a:ln>
                  <a:noFill/>
                </a:ln>
                <a:solidFill>
                  <a:srgbClr val="693064"/>
                </a:solidFill>
                <a:effectLst/>
                <a:latin typeface="Arial" panose="020B0604020202020204" pitchFamily="34" charset="0"/>
                <a:cs typeface="Arial" panose="020B0604020202020204" pitchFamily="34" charset="0"/>
              </a:rPr>
              <a:t>system capture student</a:t>
            </a:r>
            <a:r>
              <a:rPr kumimoji="0" lang="en-PK" altLang="en-PK" sz="1900" b="1" i="0" u="none" strike="noStrike" cap="none" normalizeH="0" baseline="0" dirty="0">
                <a:ln>
                  <a:noFill/>
                </a:ln>
                <a:solidFill>
                  <a:srgbClr val="693064"/>
                </a:solidFill>
                <a:effectLst/>
                <a:latin typeface="Arial" panose="020B0604020202020204" pitchFamily="34" charset="0"/>
                <a:cs typeface="Arial" panose="020B0604020202020204" pitchFamily="34" charset="0"/>
              </a:rPr>
              <a:t> photo</a:t>
            </a:r>
            <a:r>
              <a:rPr kumimoji="0" lang="en-US" altLang="en-PK" sz="1900" b="1" i="0" u="none" strike="noStrike" cap="none" normalizeH="0" baseline="0" dirty="0">
                <a:ln>
                  <a:noFill/>
                </a:ln>
                <a:solidFill>
                  <a:srgbClr val="693064"/>
                </a:solidFill>
                <a:effectLst/>
                <a:latin typeface="Arial" panose="020B0604020202020204" pitchFamily="34" charset="0"/>
                <a:cs typeface="Arial" panose="020B0604020202020204" pitchFamily="34" charset="0"/>
              </a:rPr>
              <a:t>s.</a:t>
            </a:r>
            <a:endParaRPr kumimoji="0" lang="en-PK" altLang="en-PK" sz="1900" b="1" i="0" u="none" strike="noStrike" cap="none" normalizeH="0" baseline="0" dirty="0">
              <a:ln>
                <a:noFill/>
              </a:ln>
              <a:solidFill>
                <a:srgbClr val="693064"/>
              </a:solidFill>
              <a:effectLst/>
              <a:latin typeface="Arial" panose="020B0604020202020204" pitchFamily="34" charset="0"/>
              <a:cs typeface="Arial" panose="020B0604020202020204" pitchFamily="34" charset="0"/>
            </a:endParaRPr>
          </a:p>
          <a:p>
            <a:pPr marL="285750" marR="0" lvl="0" indent="-285750" algn="just"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PK" altLang="en-PK" sz="1900" b="1" i="0" u="none" strike="noStrike" cap="none" normalizeH="0" baseline="0" dirty="0">
                <a:ln>
                  <a:noFill/>
                </a:ln>
                <a:solidFill>
                  <a:srgbClr val="693064"/>
                </a:solidFill>
                <a:effectLst/>
                <a:latin typeface="Arial" panose="020B0604020202020204" pitchFamily="34" charset="0"/>
                <a:cs typeface="Arial" panose="020B0604020202020204" pitchFamily="34" charset="0"/>
              </a:rPr>
              <a:t>Faces will be detected from</a:t>
            </a:r>
            <a:r>
              <a:rPr kumimoji="0" lang="en-US" altLang="en-PK" sz="1900" b="1" i="0" u="none" strike="noStrike" cap="none" normalizeH="0" dirty="0">
                <a:ln>
                  <a:noFill/>
                </a:ln>
                <a:solidFill>
                  <a:srgbClr val="693064"/>
                </a:solidFill>
                <a:effectLst/>
                <a:latin typeface="Arial" panose="020B0604020202020204" pitchFamily="34" charset="0"/>
                <a:cs typeface="Arial" panose="020B0604020202020204" pitchFamily="34" charset="0"/>
              </a:rPr>
              <a:t> camer</a:t>
            </a:r>
            <a:r>
              <a:rPr lang="en-US" altLang="en-PK" sz="1900" b="1" dirty="0">
                <a:solidFill>
                  <a:srgbClr val="693064"/>
                </a:solidFill>
                <a:latin typeface="Arial" panose="020B0604020202020204" pitchFamily="34" charset="0"/>
                <a:cs typeface="Arial" panose="020B0604020202020204" pitchFamily="34" charset="0"/>
              </a:rPr>
              <a:t>a in real time</a:t>
            </a:r>
            <a:r>
              <a:rPr kumimoji="0" lang="en-US" altLang="en-PK" sz="1900" b="1" i="0" u="none" strike="noStrike" cap="none" normalizeH="0" baseline="0" dirty="0">
                <a:ln>
                  <a:noFill/>
                </a:ln>
                <a:solidFill>
                  <a:srgbClr val="693064"/>
                </a:solidFill>
                <a:effectLst/>
                <a:latin typeface="Arial" panose="020B0604020202020204" pitchFamily="34" charset="0"/>
                <a:cs typeface="Arial" panose="020B0604020202020204" pitchFamily="34" charset="0"/>
              </a:rPr>
              <a:t>.</a:t>
            </a:r>
            <a:endParaRPr kumimoji="0" lang="en-PK" altLang="en-PK" sz="1900" b="1" i="0" u="none" strike="noStrike" cap="none" normalizeH="0" baseline="0" dirty="0">
              <a:ln>
                <a:noFill/>
              </a:ln>
              <a:solidFill>
                <a:srgbClr val="693064"/>
              </a:solidFill>
              <a:effectLst/>
              <a:latin typeface="Arial" panose="020B0604020202020204" pitchFamily="34" charset="0"/>
              <a:cs typeface="Arial" panose="020B0604020202020204" pitchFamily="34" charset="0"/>
            </a:endParaRPr>
          </a:p>
          <a:p>
            <a:pPr marL="285750" marR="0" lvl="0" indent="-285750" algn="just"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PK" altLang="en-PK" sz="1900" b="1" i="0" u="none" strike="noStrike" cap="none" normalizeH="0" baseline="0" dirty="0">
                <a:ln>
                  <a:noFill/>
                </a:ln>
                <a:solidFill>
                  <a:srgbClr val="693064"/>
                </a:solidFill>
                <a:effectLst/>
                <a:latin typeface="Arial" panose="020B0604020202020204" pitchFamily="34" charset="0"/>
                <a:cs typeface="Arial" panose="020B0604020202020204" pitchFamily="34" charset="0"/>
              </a:rPr>
              <a:t>Detected faces will be compared with images in the dataset</a:t>
            </a:r>
            <a:r>
              <a:rPr kumimoji="0" lang="en-US" altLang="en-PK" sz="1900" b="1" i="0" u="none" strike="noStrike" cap="none" normalizeH="0" baseline="0" dirty="0">
                <a:ln>
                  <a:noFill/>
                </a:ln>
                <a:solidFill>
                  <a:srgbClr val="693064"/>
                </a:solidFill>
                <a:effectLst/>
                <a:latin typeface="Arial" panose="020B0604020202020204" pitchFamily="34" charset="0"/>
                <a:cs typeface="Arial" panose="020B0604020202020204" pitchFamily="34" charset="0"/>
              </a:rPr>
              <a:t>.</a:t>
            </a:r>
            <a:endParaRPr kumimoji="0" lang="en-PK" altLang="en-PK" sz="1900" b="1" i="0" u="none" strike="noStrike" cap="none" normalizeH="0" baseline="0" dirty="0">
              <a:ln>
                <a:noFill/>
              </a:ln>
              <a:solidFill>
                <a:srgbClr val="693064"/>
              </a:solidFill>
              <a:effectLst/>
              <a:latin typeface="Arial" panose="020B0604020202020204" pitchFamily="34" charset="0"/>
              <a:cs typeface="Arial" panose="020B060402020202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PK" altLang="en-PK" sz="1900" b="1" i="0" u="none" strike="noStrike" cap="none" normalizeH="0" baseline="0" dirty="0">
                <a:ln>
                  <a:noFill/>
                </a:ln>
                <a:solidFill>
                  <a:srgbClr val="693064"/>
                </a:solidFill>
                <a:effectLst/>
                <a:latin typeface="Arial" panose="020B0604020202020204" pitchFamily="34" charset="0"/>
                <a:cs typeface="Arial" panose="020B0604020202020204" pitchFamily="34" charset="0"/>
              </a:rPr>
              <a:t>If a match is found, attendance will be marked for that student </a:t>
            </a:r>
            <a:r>
              <a:rPr kumimoji="0" lang="en-US" altLang="en-PK" sz="1900" b="1" i="0" u="none" strike="noStrike" cap="none" normalizeH="0" baseline="0" dirty="0">
                <a:ln>
                  <a:noFill/>
                </a:ln>
                <a:solidFill>
                  <a:srgbClr val="693064"/>
                </a:solidFill>
                <a:effectLst/>
                <a:latin typeface="Arial" panose="020B0604020202020204" pitchFamily="34" charset="0"/>
                <a:cs typeface="Arial" panose="020B0604020202020204" pitchFamily="34" charset="0"/>
              </a:rPr>
              <a:t>and store in an Excel file.</a:t>
            </a:r>
            <a:endParaRPr kumimoji="0" lang="en-PK" altLang="en-PK" sz="1900" b="1" i="0" u="none" strike="noStrike" cap="none" normalizeH="0" baseline="0" dirty="0">
              <a:ln>
                <a:noFill/>
              </a:ln>
              <a:solidFill>
                <a:srgbClr val="693064"/>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310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251EB0-691C-7550-8396-0E0E741F18E6}"/>
              </a:ext>
            </a:extLst>
          </p:cNvPr>
          <p:cNvSpPr>
            <a:spLocks noGrp="1"/>
          </p:cNvSpPr>
          <p:nvPr>
            <p:ph type="sldNum" sz="quarter" idx="12"/>
          </p:nvPr>
        </p:nvSpPr>
        <p:spPr/>
        <p:txBody>
          <a:bodyPr/>
          <a:lstStyle/>
          <a:p>
            <a:fld id="{8A36D7C8-E98F-41D8-BA57-5FD3C51F2C01}" type="slidenum">
              <a:rPr lang="en-PK" smtClean="0"/>
              <a:t>4</a:t>
            </a:fld>
            <a:endParaRPr lang="en-PK"/>
          </a:p>
        </p:txBody>
      </p:sp>
      <p:sp>
        <p:nvSpPr>
          <p:cNvPr id="3" name="TextBox 2">
            <a:extLst>
              <a:ext uri="{FF2B5EF4-FFF2-40B4-BE49-F238E27FC236}">
                <a16:creationId xmlns:a16="http://schemas.microsoft.com/office/drawing/2014/main" id="{DB878BC3-B54C-AEF9-47CC-1FD2FCC1BF87}"/>
              </a:ext>
            </a:extLst>
          </p:cNvPr>
          <p:cNvSpPr txBox="1"/>
          <p:nvPr/>
        </p:nvSpPr>
        <p:spPr>
          <a:xfrm>
            <a:off x="3756890" y="125574"/>
            <a:ext cx="4678218" cy="553998"/>
          </a:xfrm>
          <a:prstGeom prst="rect">
            <a:avLst/>
          </a:prstGeom>
          <a:noFill/>
        </p:spPr>
        <p:txBody>
          <a:bodyPr wrap="square" rtlCol="0">
            <a:spAutoFit/>
          </a:bodyPr>
          <a:lstStyle/>
          <a:p>
            <a:r>
              <a:rPr lang="en-US" sz="3000" b="1" dirty="0">
                <a:solidFill>
                  <a:srgbClr val="693064"/>
                </a:solidFill>
              </a:rPr>
              <a:t>System Architecture </a:t>
            </a:r>
            <a:endParaRPr lang="en-PK" sz="3000" b="1" dirty="0">
              <a:solidFill>
                <a:srgbClr val="693064"/>
              </a:solidFill>
            </a:endParaRPr>
          </a:p>
        </p:txBody>
      </p:sp>
      <p:pic>
        <p:nvPicPr>
          <p:cNvPr id="7" name="Picture 6">
            <a:extLst>
              <a:ext uri="{FF2B5EF4-FFF2-40B4-BE49-F238E27FC236}">
                <a16:creationId xmlns:a16="http://schemas.microsoft.com/office/drawing/2014/main" id="{18AFE76D-B99F-74DD-D8F6-30781E15B42B}"/>
              </a:ext>
            </a:extLst>
          </p:cNvPr>
          <p:cNvPicPr>
            <a:picLocks noChangeAspect="1"/>
          </p:cNvPicPr>
          <p:nvPr/>
        </p:nvPicPr>
        <p:blipFill>
          <a:blip r:embed="rId2"/>
          <a:stretch>
            <a:fillRect/>
          </a:stretch>
        </p:blipFill>
        <p:spPr>
          <a:xfrm>
            <a:off x="2511751" y="947448"/>
            <a:ext cx="7168497" cy="5784978"/>
          </a:xfrm>
          <a:prstGeom prst="rect">
            <a:avLst/>
          </a:prstGeom>
        </p:spPr>
      </p:pic>
    </p:spTree>
    <p:extLst>
      <p:ext uri="{BB962C8B-B14F-4D97-AF65-F5344CB8AC3E}">
        <p14:creationId xmlns:p14="http://schemas.microsoft.com/office/powerpoint/2010/main" val="196231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B9AB313-FBDD-9519-B01D-A57D90346ECD}"/>
              </a:ext>
            </a:extLst>
          </p:cNvPr>
          <p:cNvSpPr>
            <a:spLocks noGrp="1"/>
          </p:cNvSpPr>
          <p:nvPr>
            <p:ph type="sldNum" sz="quarter" idx="12"/>
          </p:nvPr>
        </p:nvSpPr>
        <p:spPr/>
        <p:txBody>
          <a:bodyPr/>
          <a:lstStyle/>
          <a:p>
            <a:fld id="{8A36D7C8-E98F-41D8-BA57-5FD3C51F2C01}" type="slidenum">
              <a:rPr lang="en-PK" smtClean="0"/>
              <a:t>5</a:t>
            </a:fld>
            <a:endParaRPr lang="en-PK"/>
          </a:p>
        </p:txBody>
      </p:sp>
      <p:sp>
        <p:nvSpPr>
          <p:cNvPr id="4" name="Title 1">
            <a:extLst>
              <a:ext uri="{FF2B5EF4-FFF2-40B4-BE49-F238E27FC236}">
                <a16:creationId xmlns:a16="http://schemas.microsoft.com/office/drawing/2014/main" id="{38A40F8A-FD64-4783-AC53-0828F129987E}"/>
              </a:ext>
            </a:extLst>
          </p:cNvPr>
          <p:cNvSpPr>
            <a:spLocks noGrp="1"/>
          </p:cNvSpPr>
          <p:nvPr>
            <p:ph type="title"/>
          </p:nvPr>
        </p:nvSpPr>
        <p:spPr>
          <a:xfrm>
            <a:off x="4514323" y="850767"/>
            <a:ext cx="3163353" cy="706964"/>
          </a:xfrm>
        </p:spPr>
        <p:txBody>
          <a:bodyPr/>
          <a:lstStyle/>
          <a:p>
            <a:r>
              <a:rPr lang="en-US" b="1" dirty="0">
                <a:solidFill>
                  <a:srgbClr val="FFC000"/>
                </a:solidFill>
              </a:rPr>
              <a:t>Methodology</a:t>
            </a:r>
            <a:endParaRPr lang="en-PK" b="1" dirty="0">
              <a:solidFill>
                <a:srgbClr val="FFC000"/>
              </a:solidFill>
            </a:endParaRPr>
          </a:p>
        </p:txBody>
      </p:sp>
      <p:sp>
        <p:nvSpPr>
          <p:cNvPr id="5" name="TextBox 4">
            <a:extLst>
              <a:ext uri="{FF2B5EF4-FFF2-40B4-BE49-F238E27FC236}">
                <a16:creationId xmlns:a16="http://schemas.microsoft.com/office/drawing/2014/main" id="{1EFF39A9-549D-611D-6826-F223EBBF3000}"/>
              </a:ext>
            </a:extLst>
          </p:cNvPr>
          <p:cNvSpPr txBox="1"/>
          <p:nvPr/>
        </p:nvSpPr>
        <p:spPr>
          <a:xfrm>
            <a:off x="1169111" y="2703676"/>
            <a:ext cx="9853778" cy="2776401"/>
          </a:xfrm>
          <a:prstGeom prst="rect">
            <a:avLst/>
          </a:prstGeom>
          <a:noFill/>
        </p:spPr>
        <p:txBody>
          <a:bodyPr wrap="square" rtlCol="0">
            <a:spAutoFit/>
          </a:bodyPr>
          <a:lstStyle/>
          <a:p>
            <a:pPr>
              <a:lnSpc>
                <a:spcPct val="200000"/>
              </a:lnSpc>
            </a:pPr>
            <a:r>
              <a:rPr lang="en-US" b="1" dirty="0">
                <a:solidFill>
                  <a:srgbClr val="693064"/>
                </a:solidFill>
                <a:latin typeface="Arial" panose="020B0604020202020204" pitchFamily="34" charset="0"/>
                <a:cs typeface="Arial" panose="020B0604020202020204" pitchFamily="34" charset="0"/>
              </a:rPr>
              <a:t>This process can be divided into four stages</a:t>
            </a:r>
          </a:p>
          <a:p>
            <a:pPr marL="285750" indent="-285750">
              <a:lnSpc>
                <a:spcPct val="20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Dataset Creation</a:t>
            </a:r>
          </a:p>
          <a:p>
            <a:pPr marL="285750" indent="-285750">
              <a:lnSpc>
                <a:spcPct val="20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Face Detection</a:t>
            </a:r>
          </a:p>
          <a:p>
            <a:pPr marL="285750" indent="-285750">
              <a:lnSpc>
                <a:spcPct val="20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Face Recognition</a:t>
            </a:r>
          </a:p>
          <a:p>
            <a:pPr marL="285750" indent="-285750">
              <a:lnSpc>
                <a:spcPct val="20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Attendance Marking</a:t>
            </a:r>
            <a:endParaRPr lang="en-PK" b="1" dirty="0">
              <a:solidFill>
                <a:srgbClr val="69306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0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7E13F4-F4B6-5212-7005-02B57F3D6E6C}"/>
              </a:ext>
            </a:extLst>
          </p:cNvPr>
          <p:cNvSpPr>
            <a:spLocks noGrp="1"/>
          </p:cNvSpPr>
          <p:nvPr>
            <p:ph type="sldNum" sz="quarter" idx="12"/>
          </p:nvPr>
        </p:nvSpPr>
        <p:spPr/>
        <p:txBody>
          <a:bodyPr/>
          <a:lstStyle/>
          <a:p>
            <a:fld id="{8A36D7C8-E98F-41D8-BA57-5FD3C51F2C01}" type="slidenum">
              <a:rPr lang="en-PK" smtClean="0"/>
              <a:t>6</a:t>
            </a:fld>
            <a:endParaRPr lang="en-PK"/>
          </a:p>
        </p:txBody>
      </p:sp>
      <p:sp>
        <p:nvSpPr>
          <p:cNvPr id="4" name="Title 1">
            <a:extLst>
              <a:ext uri="{FF2B5EF4-FFF2-40B4-BE49-F238E27FC236}">
                <a16:creationId xmlns:a16="http://schemas.microsoft.com/office/drawing/2014/main" id="{FB9C7B18-9990-5A8C-EC23-68588985400B}"/>
              </a:ext>
            </a:extLst>
          </p:cNvPr>
          <p:cNvSpPr>
            <a:spLocks noGrp="1"/>
          </p:cNvSpPr>
          <p:nvPr>
            <p:ph type="title"/>
          </p:nvPr>
        </p:nvSpPr>
        <p:spPr>
          <a:xfrm>
            <a:off x="4132143" y="830007"/>
            <a:ext cx="3927713" cy="706964"/>
          </a:xfrm>
        </p:spPr>
        <p:txBody>
          <a:bodyPr/>
          <a:lstStyle/>
          <a:p>
            <a:r>
              <a:rPr lang="en-US" b="1" dirty="0">
                <a:solidFill>
                  <a:srgbClr val="FFC000"/>
                </a:solidFill>
              </a:rPr>
              <a:t>Dataset Creation</a:t>
            </a:r>
            <a:endParaRPr lang="en-PK" b="1" dirty="0">
              <a:solidFill>
                <a:srgbClr val="FFC000"/>
              </a:solidFill>
            </a:endParaRPr>
          </a:p>
        </p:txBody>
      </p:sp>
      <p:sp>
        <p:nvSpPr>
          <p:cNvPr id="6" name="TextBox 5">
            <a:extLst>
              <a:ext uri="{FF2B5EF4-FFF2-40B4-BE49-F238E27FC236}">
                <a16:creationId xmlns:a16="http://schemas.microsoft.com/office/drawing/2014/main" id="{D3645547-7ADC-398F-3456-FEAD5A2C772A}"/>
              </a:ext>
            </a:extLst>
          </p:cNvPr>
          <p:cNvSpPr txBox="1"/>
          <p:nvPr/>
        </p:nvSpPr>
        <p:spPr>
          <a:xfrm>
            <a:off x="824700" y="2574367"/>
            <a:ext cx="10542598" cy="3365024"/>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A good quality camera is used to capture images of students.</a:t>
            </a:r>
          </a:p>
          <a:p>
            <a:pPr marL="285750" indent="-285750">
              <a:lnSpc>
                <a:spcPct val="15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Multiple images of each student will be taken with different angles.</a:t>
            </a:r>
          </a:p>
          <a:p>
            <a:pPr marL="285750" indent="-285750">
              <a:lnSpc>
                <a:spcPct val="15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These images go through a pre-processing process.</a:t>
            </a:r>
          </a:p>
          <a:p>
            <a:pPr marL="285750" indent="-285750">
              <a:lnSpc>
                <a:spcPct val="15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The images are cropped to focus on the Region of Interest (ROI) which will be used in the recognition process.</a:t>
            </a:r>
          </a:p>
          <a:p>
            <a:pPr marL="285750" indent="-285750">
              <a:lnSpc>
                <a:spcPct val="15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The cropped images are resized to a specific pixel position.</a:t>
            </a:r>
          </a:p>
          <a:p>
            <a:pPr marL="285750" indent="-285750">
              <a:lnSpc>
                <a:spcPct val="15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The images are converted from RGB to grayscale.</a:t>
            </a:r>
          </a:p>
          <a:p>
            <a:pPr marL="285750" indent="-285750">
              <a:lnSpc>
                <a:spcPct val="15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The images are saved in a folder name dataset with the student’s ID.</a:t>
            </a:r>
            <a:endParaRPr lang="en-PK" b="1" dirty="0">
              <a:solidFill>
                <a:srgbClr val="69306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774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7E13F4-F4B6-5212-7005-02B57F3D6E6C}"/>
              </a:ext>
            </a:extLst>
          </p:cNvPr>
          <p:cNvSpPr>
            <a:spLocks noGrp="1"/>
          </p:cNvSpPr>
          <p:nvPr>
            <p:ph type="sldNum" sz="quarter" idx="12"/>
          </p:nvPr>
        </p:nvSpPr>
        <p:spPr/>
        <p:txBody>
          <a:bodyPr/>
          <a:lstStyle/>
          <a:p>
            <a:fld id="{8A36D7C8-E98F-41D8-BA57-5FD3C51F2C01}" type="slidenum">
              <a:rPr lang="en-PK" smtClean="0"/>
              <a:t>7</a:t>
            </a:fld>
            <a:endParaRPr lang="en-PK"/>
          </a:p>
        </p:txBody>
      </p:sp>
      <p:sp>
        <p:nvSpPr>
          <p:cNvPr id="4" name="Title 1">
            <a:extLst>
              <a:ext uri="{FF2B5EF4-FFF2-40B4-BE49-F238E27FC236}">
                <a16:creationId xmlns:a16="http://schemas.microsoft.com/office/drawing/2014/main" id="{FB9C7B18-9990-5A8C-EC23-68588985400B}"/>
              </a:ext>
            </a:extLst>
          </p:cNvPr>
          <p:cNvSpPr>
            <a:spLocks noGrp="1"/>
          </p:cNvSpPr>
          <p:nvPr>
            <p:ph type="title"/>
          </p:nvPr>
        </p:nvSpPr>
        <p:spPr>
          <a:xfrm>
            <a:off x="4301270" y="859272"/>
            <a:ext cx="3589458" cy="706964"/>
          </a:xfrm>
        </p:spPr>
        <p:txBody>
          <a:bodyPr/>
          <a:lstStyle/>
          <a:p>
            <a:r>
              <a:rPr lang="en-US" b="1" dirty="0">
                <a:solidFill>
                  <a:srgbClr val="FFC000"/>
                </a:solidFill>
              </a:rPr>
              <a:t>Face Detection</a:t>
            </a:r>
          </a:p>
        </p:txBody>
      </p:sp>
      <p:sp>
        <p:nvSpPr>
          <p:cNvPr id="6" name="TextBox 5">
            <a:extLst>
              <a:ext uri="{FF2B5EF4-FFF2-40B4-BE49-F238E27FC236}">
                <a16:creationId xmlns:a16="http://schemas.microsoft.com/office/drawing/2014/main" id="{D3645547-7ADC-398F-3456-FEAD5A2C772A}"/>
              </a:ext>
            </a:extLst>
          </p:cNvPr>
          <p:cNvSpPr txBox="1"/>
          <p:nvPr/>
        </p:nvSpPr>
        <p:spPr>
          <a:xfrm>
            <a:off x="824700" y="2594747"/>
            <a:ext cx="10542598"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Face  detection  here  is  performed  using  Haar-Cascade Classifier with OpenCV. </a:t>
            </a:r>
          </a:p>
          <a:p>
            <a:pPr marL="285750" indent="-285750">
              <a:lnSpc>
                <a:spcPct val="20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Haar Cascade algorithm needs to be trained to detect human faces before it can be used for  face detection. </a:t>
            </a:r>
          </a:p>
          <a:p>
            <a:pPr marL="285750" indent="-285750">
              <a:lnSpc>
                <a:spcPct val="20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This is called feature extraction.</a:t>
            </a:r>
          </a:p>
          <a:p>
            <a:pPr marL="285750" indent="-285750">
              <a:lnSpc>
                <a:spcPct val="20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The haar cascade training  data  used  is  an  xml  file haarcascade_frontalface_default. The haar features shown below figure in will be used for feature extraction. </a:t>
            </a:r>
          </a:p>
          <a:p>
            <a:pPr marL="285750" indent="-285750">
              <a:lnSpc>
                <a:spcPct val="200000"/>
              </a:lnSpc>
              <a:buFont typeface="Wingdings" panose="05000000000000000000" pitchFamily="2" charset="2"/>
              <a:buChar char="§"/>
            </a:pPr>
            <a:endParaRPr lang="en-PK" b="1" dirty="0">
              <a:solidFill>
                <a:srgbClr val="69306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415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7E13F4-F4B6-5212-7005-02B57F3D6E6C}"/>
              </a:ext>
            </a:extLst>
          </p:cNvPr>
          <p:cNvSpPr>
            <a:spLocks noGrp="1"/>
          </p:cNvSpPr>
          <p:nvPr>
            <p:ph type="sldNum" sz="quarter" idx="12"/>
          </p:nvPr>
        </p:nvSpPr>
        <p:spPr/>
        <p:txBody>
          <a:bodyPr/>
          <a:lstStyle/>
          <a:p>
            <a:fld id="{8A36D7C8-E98F-41D8-BA57-5FD3C51F2C01}" type="slidenum">
              <a:rPr lang="en-PK" smtClean="0"/>
              <a:t>8</a:t>
            </a:fld>
            <a:endParaRPr lang="en-PK"/>
          </a:p>
        </p:txBody>
      </p:sp>
      <p:sp>
        <p:nvSpPr>
          <p:cNvPr id="4" name="Title 1">
            <a:extLst>
              <a:ext uri="{FF2B5EF4-FFF2-40B4-BE49-F238E27FC236}">
                <a16:creationId xmlns:a16="http://schemas.microsoft.com/office/drawing/2014/main" id="{FB9C7B18-9990-5A8C-EC23-68588985400B}"/>
              </a:ext>
            </a:extLst>
          </p:cNvPr>
          <p:cNvSpPr>
            <a:spLocks noGrp="1"/>
          </p:cNvSpPr>
          <p:nvPr>
            <p:ph type="title"/>
          </p:nvPr>
        </p:nvSpPr>
        <p:spPr>
          <a:xfrm>
            <a:off x="4132143" y="830007"/>
            <a:ext cx="3927713" cy="706964"/>
          </a:xfrm>
        </p:spPr>
        <p:txBody>
          <a:bodyPr/>
          <a:lstStyle/>
          <a:p>
            <a:r>
              <a:rPr lang="en-US" b="1" dirty="0">
                <a:solidFill>
                  <a:srgbClr val="FFC000"/>
                </a:solidFill>
              </a:rPr>
              <a:t>HAAR Classifier</a:t>
            </a:r>
            <a:endParaRPr lang="en-PK" b="1" dirty="0">
              <a:solidFill>
                <a:srgbClr val="FFC000"/>
              </a:solidFill>
            </a:endParaRPr>
          </a:p>
        </p:txBody>
      </p:sp>
      <p:sp>
        <p:nvSpPr>
          <p:cNvPr id="6" name="TextBox 5">
            <a:extLst>
              <a:ext uri="{FF2B5EF4-FFF2-40B4-BE49-F238E27FC236}">
                <a16:creationId xmlns:a16="http://schemas.microsoft.com/office/drawing/2014/main" id="{D3645547-7ADC-398F-3456-FEAD5A2C772A}"/>
              </a:ext>
            </a:extLst>
          </p:cNvPr>
          <p:cNvSpPr txBox="1"/>
          <p:nvPr/>
        </p:nvSpPr>
        <p:spPr>
          <a:xfrm>
            <a:off x="824700" y="2666731"/>
            <a:ext cx="10366039" cy="128753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Haar features are used to detect features in an image and are like convolutional kernels.</a:t>
            </a:r>
          </a:p>
          <a:p>
            <a:pPr marL="285750" indent="-285750">
              <a:lnSpc>
                <a:spcPct val="15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There are different types of Haar features, such as line feature, edge feature, and four-rectangle feature.</a:t>
            </a:r>
          </a:p>
        </p:txBody>
      </p:sp>
      <p:pic>
        <p:nvPicPr>
          <p:cNvPr id="7" name="Picture 6">
            <a:extLst>
              <a:ext uri="{FF2B5EF4-FFF2-40B4-BE49-F238E27FC236}">
                <a16:creationId xmlns:a16="http://schemas.microsoft.com/office/drawing/2014/main" id="{3E0A7C59-4EEB-2990-9DC2-277C64060B68}"/>
              </a:ext>
            </a:extLst>
          </p:cNvPr>
          <p:cNvPicPr>
            <a:picLocks noChangeAspect="1"/>
          </p:cNvPicPr>
          <p:nvPr/>
        </p:nvPicPr>
        <p:blipFill>
          <a:blip r:embed="rId2"/>
          <a:stretch>
            <a:fillRect/>
          </a:stretch>
        </p:blipFill>
        <p:spPr>
          <a:xfrm>
            <a:off x="2032094" y="4261565"/>
            <a:ext cx="2804275" cy="2109198"/>
          </a:xfrm>
          <a:prstGeom prst="rect">
            <a:avLst/>
          </a:prstGeom>
        </p:spPr>
      </p:pic>
      <p:pic>
        <p:nvPicPr>
          <p:cNvPr id="9" name="Picture 8">
            <a:extLst>
              <a:ext uri="{FF2B5EF4-FFF2-40B4-BE49-F238E27FC236}">
                <a16:creationId xmlns:a16="http://schemas.microsoft.com/office/drawing/2014/main" id="{7945AD7F-6F5A-CF19-9FF4-78668FDC4057}"/>
              </a:ext>
            </a:extLst>
          </p:cNvPr>
          <p:cNvPicPr>
            <a:picLocks noChangeAspect="1"/>
          </p:cNvPicPr>
          <p:nvPr/>
        </p:nvPicPr>
        <p:blipFill>
          <a:blip r:embed="rId3"/>
          <a:stretch>
            <a:fillRect/>
          </a:stretch>
        </p:blipFill>
        <p:spPr>
          <a:xfrm>
            <a:off x="5001206" y="4261565"/>
            <a:ext cx="2189585" cy="2109757"/>
          </a:xfrm>
          <a:prstGeom prst="rect">
            <a:avLst/>
          </a:prstGeom>
        </p:spPr>
      </p:pic>
      <p:pic>
        <p:nvPicPr>
          <p:cNvPr id="11" name="Picture 10">
            <a:extLst>
              <a:ext uri="{FF2B5EF4-FFF2-40B4-BE49-F238E27FC236}">
                <a16:creationId xmlns:a16="http://schemas.microsoft.com/office/drawing/2014/main" id="{256C5A89-2F26-1680-2E1F-33F6556544F2}"/>
              </a:ext>
            </a:extLst>
          </p:cNvPr>
          <p:cNvPicPr>
            <a:picLocks noChangeAspect="1"/>
          </p:cNvPicPr>
          <p:nvPr/>
        </p:nvPicPr>
        <p:blipFill>
          <a:blip r:embed="rId4"/>
          <a:stretch>
            <a:fillRect/>
          </a:stretch>
        </p:blipFill>
        <p:spPr>
          <a:xfrm>
            <a:off x="8059856" y="4261565"/>
            <a:ext cx="1830417" cy="2109758"/>
          </a:xfrm>
          <a:prstGeom prst="rect">
            <a:avLst/>
          </a:prstGeom>
        </p:spPr>
      </p:pic>
    </p:spTree>
    <p:extLst>
      <p:ext uri="{BB962C8B-B14F-4D97-AF65-F5344CB8AC3E}">
        <p14:creationId xmlns:p14="http://schemas.microsoft.com/office/powerpoint/2010/main" val="338897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7E13F4-F4B6-5212-7005-02B57F3D6E6C}"/>
              </a:ext>
            </a:extLst>
          </p:cNvPr>
          <p:cNvSpPr>
            <a:spLocks noGrp="1"/>
          </p:cNvSpPr>
          <p:nvPr>
            <p:ph type="sldNum" sz="quarter" idx="12"/>
          </p:nvPr>
        </p:nvSpPr>
        <p:spPr/>
        <p:txBody>
          <a:bodyPr/>
          <a:lstStyle/>
          <a:p>
            <a:fld id="{8A36D7C8-E98F-41D8-BA57-5FD3C51F2C01}" type="slidenum">
              <a:rPr lang="en-PK" smtClean="0"/>
              <a:t>9</a:t>
            </a:fld>
            <a:endParaRPr lang="en-PK"/>
          </a:p>
        </p:txBody>
      </p:sp>
      <p:sp>
        <p:nvSpPr>
          <p:cNvPr id="4" name="Title 1">
            <a:extLst>
              <a:ext uri="{FF2B5EF4-FFF2-40B4-BE49-F238E27FC236}">
                <a16:creationId xmlns:a16="http://schemas.microsoft.com/office/drawing/2014/main" id="{FB9C7B18-9990-5A8C-EC23-68588985400B}"/>
              </a:ext>
            </a:extLst>
          </p:cNvPr>
          <p:cNvSpPr>
            <a:spLocks noGrp="1"/>
          </p:cNvSpPr>
          <p:nvPr>
            <p:ph type="title"/>
          </p:nvPr>
        </p:nvSpPr>
        <p:spPr>
          <a:xfrm>
            <a:off x="4132143" y="830007"/>
            <a:ext cx="3927713" cy="706964"/>
          </a:xfrm>
        </p:spPr>
        <p:txBody>
          <a:bodyPr/>
          <a:lstStyle/>
          <a:p>
            <a:r>
              <a:rPr lang="en-US" b="1" dirty="0">
                <a:solidFill>
                  <a:srgbClr val="FFC000"/>
                </a:solidFill>
              </a:rPr>
              <a:t>HAAR Classifier</a:t>
            </a:r>
            <a:endParaRPr lang="en-PK" b="1" dirty="0">
              <a:solidFill>
                <a:srgbClr val="FFC000"/>
              </a:solidFill>
            </a:endParaRPr>
          </a:p>
        </p:txBody>
      </p:sp>
      <p:sp>
        <p:nvSpPr>
          <p:cNvPr id="6" name="TextBox 5">
            <a:extLst>
              <a:ext uri="{FF2B5EF4-FFF2-40B4-BE49-F238E27FC236}">
                <a16:creationId xmlns:a16="http://schemas.microsoft.com/office/drawing/2014/main" id="{D3645547-7ADC-398F-3456-FEAD5A2C772A}"/>
              </a:ext>
            </a:extLst>
          </p:cNvPr>
          <p:cNvSpPr txBox="1"/>
          <p:nvPr/>
        </p:nvSpPr>
        <p:spPr>
          <a:xfrm>
            <a:off x="824700" y="2666731"/>
            <a:ext cx="10366039" cy="2534027"/>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Each feature is represented by a single value, which is calculated by subtracting the sum of pixels under the white rectangle from the sum of pixels under the black rectangle.</a:t>
            </a:r>
          </a:p>
          <a:p>
            <a:pPr marL="285750" indent="-285750">
              <a:lnSpc>
                <a:spcPct val="15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The Haar cascade algorithm uses 24x24 windows, which results in calculating over 160000 features in a window.</a:t>
            </a:r>
          </a:p>
          <a:p>
            <a:pPr marL="285750" indent="-285750">
              <a:lnSpc>
                <a:spcPct val="150000"/>
              </a:lnSpc>
              <a:buFont typeface="Wingdings" panose="05000000000000000000" pitchFamily="2" charset="2"/>
              <a:buChar char="§"/>
            </a:pPr>
            <a:r>
              <a:rPr lang="en-US" b="1" dirty="0">
                <a:solidFill>
                  <a:srgbClr val="693064"/>
                </a:solidFill>
                <a:latin typeface="Arial" panose="020B0604020202020204" pitchFamily="34" charset="0"/>
                <a:cs typeface="Arial" panose="020B0604020202020204" pitchFamily="34" charset="0"/>
              </a:rPr>
              <a:t>One of the key advantages of the HAAR classifier is that it is relatively fast and efficient, making it well-suited for real-time face recognition applications.</a:t>
            </a:r>
          </a:p>
        </p:txBody>
      </p:sp>
    </p:spTree>
    <p:extLst>
      <p:ext uri="{BB962C8B-B14F-4D97-AF65-F5344CB8AC3E}">
        <p14:creationId xmlns:p14="http://schemas.microsoft.com/office/powerpoint/2010/main" val="376610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365</TotalTime>
  <Words>786</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Wingdings</vt:lpstr>
      <vt:lpstr>Wingdings 3</vt:lpstr>
      <vt:lpstr>Ion Boardroom</vt:lpstr>
      <vt:lpstr>PowerPoint Presentation</vt:lpstr>
      <vt:lpstr>PowerPoint Presentation</vt:lpstr>
      <vt:lpstr>Proposed System</vt:lpstr>
      <vt:lpstr>PowerPoint Presentation</vt:lpstr>
      <vt:lpstr>Methodology</vt:lpstr>
      <vt:lpstr>Dataset Creation</vt:lpstr>
      <vt:lpstr>Face Detection</vt:lpstr>
      <vt:lpstr>HAAR Classifier</vt:lpstr>
      <vt:lpstr>HAAR Classifier</vt:lpstr>
      <vt:lpstr>Face Recognition</vt:lpstr>
      <vt:lpstr>Attendance Marking</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Kiddy Coddy</dc:creator>
  <cp:lastModifiedBy>Syed Masroor Ali</cp:lastModifiedBy>
  <cp:revision>26</cp:revision>
  <dcterms:created xsi:type="dcterms:W3CDTF">2023-01-21T17:20:07Z</dcterms:created>
  <dcterms:modified xsi:type="dcterms:W3CDTF">2023-03-22T12:41:52Z</dcterms:modified>
</cp:coreProperties>
</file>