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68" r:id="rId6"/>
    <p:sldId id="269" r:id="rId7"/>
    <p:sldId id="266" r:id="rId8"/>
    <p:sldId id="270" r:id="rId9"/>
    <p:sldId id="267" r:id="rId10"/>
    <p:sldId id="263" r:id="rId11"/>
    <p:sldId id="262" r:id="rId12"/>
    <p:sldId id="264"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p:scale>
          <a:sx n="79" d="100"/>
          <a:sy n="79" d="100"/>
        </p:scale>
        <p:origin x="-38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1/13/2023</a:t>
            </a:fld>
            <a:endParaRPr lang="en-US"/>
          </a:p>
        </p:txBody>
      </p:sp>
      <p:sp>
        <p:nvSpPr>
          <p:cNvPr id="4" name="Footer Placeholder 3">
            <a:extLst>
              <a:ext uri="{FF2B5EF4-FFF2-40B4-BE49-F238E27FC236}">
                <a16:creationId xmlns:a16="http://schemas.microsoft.com/office/drawing/2014/main" xmlns=""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35AEE24-534A-40F1-99E4-00B7D5FD9124}"/>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5" name="Footer Placeholder 4">
            <a:extLst>
              <a:ext uri="{FF2B5EF4-FFF2-40B4-BE49-F238E27FC236}">
                <a16:creationId xmlns:a16="http://schemas.microsoft.com/office/drawing/2014/main" xmlns=""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38A267F-D142-4D04-9F03-6CB099E6FA32}"/>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5" name="Footer Placeholder 4">
            <a:extLst>
              <a:ext uri="{FF2B5EF4-FFF2-40B4-BE49-F238E27FC236}">
                <a16:creationId xmlns:a16="http://schemas.microsoft.com/office/drawing/2014/main" xmlns=""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1A14243-F1E4-487A-ABEC-30516A01DF2B}"/>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5" name="Footer Placeholder 4">
            <a:extLst>
              <a:ext uri="{FF2B5EF4-FFF2-40B4-BE49-F238E27FC236}">
                <a16:creationId xmlns:a16="http://schemas.microsoft.com/office/drawing/2014/main" xmlns=""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2AAEA2D1-B124-4454-AFDC-EA60A14BA121}"/>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5" name="Footer Placeholder 4">
            <a:extLst>
              <a:ext uri="{FF2B5EF4-FFF2-40B4-BE49-F238E27FC236}">
                <a16:creationId xmlns:a16="http://schemas.microsoft.com/office/drawing/2014/main" xmlns=""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084BB3D1-3138-4B69-BF5D-4B1A213451CA}"/>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5" name="Footer Placeholder 4">
            <a:extLst>
              <a:ext uri="{FF2B5EF4-FFF2-40B4-BE49-F238E27FC236}">
                <a16:creationId xmlns:a16="http://schemas.microsoft.com/office/drawing/2014/main" xmlns=""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C4561BBA-B185-4B45-B152-3D320E15F550}"/>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6" name="Footer Placeholder 5">
            <a:extLst>
              <a:ext uri="{FF2B5EF4-FFF2-40B4-BE49-F238E27FC236}">
                <a16:creationId xmlns:a16="http://schemas.microsoft.com/office/drawing/2014/main" xmlns=""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6B417A4D-2EC9-4294-BFF4-EAE22EE1099A}"/>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8" name="Footer Placeholder 7">
            <a:extLst>
              <a:ext uri="{FF2B5EF4-FFF2-40B4-BE49-F238E27FC236}">
                <a16:creationId xmlns:a16="http://schemas.microsoft.com/office/drawing/2014/main" xmlns=""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8AB50287-81AA-46CA-8CB3-53A7F8313741}"/>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4" name="Footer Placeholder 3">
            <a:extLst>
              <a:ext uri="{FF2B5EF4-FFF2-40B4-BE49-F238E27FC236}">
                <a16:creationId xmlns:a16="http://schemas.microsoft.com/office/drawing/2014/main" xmlns=""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46ACAA5-F8E7-46E9-8BA7-A510948B62CC}"/>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3" name="Footer Placeholder 2">
            <a:extLst>
              <a:ext uri="{FF2B5EF4-FFF2-40B4-BE49-F238E27FC236}">
                <a16:creationId xmlns:a16="http://schemas.microsoft.com/office/drawing/2014/main" xmlns=""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E5D8562E-E6F1-449B-909C-98426BA86B36}"/>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6" name="Footer Placeholder 5">
            <a:extLst>
              <a:ext uri="{FF2B5EF4-FFF2-40B4-BE49-F238E27FC236}">
                <a16:creationId xmlns:a16="http://schemas.microsoft.com/office/drawing/2014/main" xmlns=""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33293F4-2B70-4BB5-A982-219E4133E251}"/>
              </a:ext>
            </a:extLst>
          </p:cNvPr>
          <p:cNvSpPr>
            <a:spLocks noGrp="1"/>
          </p:cNvSpPr>
          <p:nvPr>
            <p:ph type="dt" sz="half" idx="10"/>
          </p:nvPr>
        </p:nvSpPr>
        <p:spPr/>
        <p:txBody>
          <a:bodyPr/>
          <a:lstStyle/>
          <a:p>
            <a:fld id="{DECF21A4-E71B-4D3A-AF45-E989C23A7BB1}" type="datetimeFigureOut">
              <a:rPr lang="en-US" smtClean="0"/>
              <a:t>1/13/2023</a:t>
            </a:fld>
            <a:endParaRPr lang="en-US" dirty="0"/>
          </a:p>
        </p:txBody>
      </p:sp>
      <p:sp>
        <p:nvSpPr>
          <p:cNvPr id="6" name="Footer Placeholder 5">
            <a:extLst>
              <a:ext uri="{FF2B5EF4-FFF2-40B4-BE49-F238E27FC236}">
                <a16:creationId xmlns:a16="http://schemas.microsoft.com/office/drawing/2014/main" xmlns=""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1/13/2023</a:t>
            </a:fld>
            <a:endParaRPr lang="en-US" dirty="0"/>
          </a:p>
        </p:txBody>
      </p:sp>
      <p:sp>
        <p:nvSpPr>
          <p:cNvPr id="5" name="Footer Placeholder 4">
            <a:extLst>
              <a:ext uri="{FF2B5EF4-FFF2-40B4-BE49-F238E27FC236}">
                <a16:creationId xmlns:a16="http://schemas.microsoft.com/office/drawing/2014/main" xmlns=""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chemeClr val="bg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chemeClr val="bg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xmlns=""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chemeClr val="bg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48" y="3399165"/>
            <a:ext cx="4708158" cy="261216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431" y="416471"/>
            <a:ext cx="2297797" cy="229779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165" y="117535"/>
            <a:ext cx="2838450" cy="1609725"/>
          </a:xfrm>
          <a:prstGeom prst="rect">
            <a:avLst/>
          </a:prstGeom>
        </p:spPr>
      </p:pic>
      <p:sp>
        <p:nvSpPr>
          <p:cNvPr id="3" name="Rounded Rectangle 2"/>
          <p:cNvSpPr/>
          <p:nvPr/>
        </p:nvSpPr>
        <p:spPr>
          <a:xfrm>
            <a:off x="4888676" y="4199928"/>
            <a:ext cx="5666704" cy="1941870"/>
          </a:xfrm>
          <a:prstGeom prst="roundRect">
            <a:avLst/>
          </a:prstGeom>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id-ID" sz="48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Franklin Gothic Book" panose="020B0503020102020204" pitchFamily="34" charset="0"/>
                <a:cs typeface="Segoe UI" panose="020B0502040204020203" pitchFamily="34" charset="0"/>
              </a:rPr>
              <a:t>Jaringan dan </a:t>
            </a:r>
          </a:p>
          <a:p>
            <a:pPr algn="ctr"/>
            <a:r>
              <a:rPr lang="id-ID" sz="4800" b="1" u="sng"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Franklin Gothic Book" panose="020B0503020102020204" pitchFamily="34" charset="0"/>
                <a:cs typeface="Segoe UI" panose="020B0502040204020203" pitchFamily="34" charset="0"/>
              </a:rPr>
              <a:t>Komputer</a:t>
            </a:r>
            <a:endParaRPr lang="id-ID"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547"/>
            <a:ext cx="10515600" cy="5587416"/>
          </a:xfrm>
        </p:spPr>
        <p:txBody>
          <a:bodyPr>
            <a:normAutofit fontScale="85000" lnSpcReduction="20000"/>
          </a:bodyPr>
          <a:lstStyle/>
          <a:p>
            <a:pPr marL="514350" indent="-514350">
              <a:buAutoNum type="arabicPeriod"/>
            </a:pPr>
            <a:r>
              <a:rPr lang="en-US" b="1" i="1" dirty="0" smtClean="0"/>
              <a:t>Server</a:t>
            </a:r>
          </a:p>
          <a:p>
            <a:pPr marL="0" indent="0">
              <a:buNone/>
            </a:pPr>
            <a:r>
              <a:rPr lang="en-US" i="1" dirty="0" smtClean="0"/>
              <a:t>Server</a:t>
            </a:r>
            <a:r>
              <a:rPr lang="en-US" dirty="0" smtClean="0"/>
              <a:t> </a:t>
            </a:r>
            <a:r>
              <a:rPr lang="en-US" dirty="0" err="1"/>
              <a:t>merupakan</a:t>
            </a:r>
            <a:r>
              <a:rPr lang="en-US" dirty="0"/>
              <a:t> </a:t>
            </a:r>
            <a:r>
              <a:rPr lang="en-US" dirty="0" err="1"/>
              <a:t>komputer</a:t>
            </a:r>
            <a:r>
              <a:rPr lang="en-US" dirty="0"/>
              <a:t> </a:t>
            </a:r>
            <a:r>
              <a:rPr lang="en-US" dirty="0" err="1"/>
              <a:t>berspesifikasi</a:t>
            </a:r>
            <a:r>
              <a:rPr lang="en-US" dirty="0"/>
              <a:t> </a:t>
            </a:r>
            <a:r>
              <a:rPr lang="en-US" dirty="0" err="1"/>
              <a:t>tinggi</a:t>
            </a:r>
            <a:r>
              <a:rPr lang="en-US" dirty="0"/>
              <a:t> yang </a:t>
            </a:r>
            <a:r>
              <a:rPr lang="en-US" dirty="0" err="1"/>
              <a:t>memilik</a:t>
            </a:r>
            <a:r>
              <a:rPr lang="en-US" dirty="0"/>
              <a:t> </a:t>
            </a:r>
            <a:r>
              <a:rPr lang="en-US" dirty="0" err="1"/>
              <a:t>peran</a:t>
            </a:r>
            <a:r>
              <a:rPr lang="en-US" dirty="0"/>
              <a:t> </a:t>
            </a:r>
            <a:r>
              <a:rPr lang="en-US" dirty="0" err="1"/>
              <a:t>utama</a:t>
            </a:r>
            <a:r>
              <a:rPr lang="en-US" dirty="0"/>
              <a:t> </a:t>
            </a:r>
            <a:r>
              <a:rPr lang="en-US" dirty="0" err="1"/>
              <a:t>memberikan</a:t>
            </a:r>
            <a:r>
              <a:rPr lang="en-US" dirty="0"/>
              <a:t> </a:t>
            </a:r>
            <a:r>
              <a:rPr lang="en-US" dirty="0" err="1"/>
              <a:t>layanan</a:t>
            </a:r>
            <a:r>
              <a:rPr lang="en-US" dirty="0"/>
              <a:t> </a:t>
            </a:r>
            <a:r>
              <a:rPr lang="en-US" dirty="0" err="1"/>
              <a:t>pada</a:t>
            </a:r>
            <a:r>
              <a:rPr lang="en-US" dirty="0"/>
              <a:t> </a:t>
            </a:r>
            <a:r>
              <a:rPr lang="en-US" dirty="0" err="1"/>
              <a:t>klien</a:t>
            </a:r>
            <a:r>
              <a:rPr lang="en-US" dirty="0"/>
              <a:t> </a:t>
            </a:r>
            <a:r>
              <a:rPr lang="en-US" dirty="0" err="1"/>
              <a:t>dalam</a:t>
            </a:r>
            <a:r>
              <a:rPr lang="en-US" dirty="0"/>
              <a:t> </a:t>
            </a:r>
            <a:r>
              <a:rPr lang="en-US" dirty="0" err="1"/>
              <a:t>jaringan</a:t>
            </a:r>
            <a:r>
              <a:rPr lang="en-US" dirty="0"/>
              <a:t> </a:t>
            </a:r>
            <a:r>
              <a:rPr lang="en-US" dirty="0" err="1"/>
              <a:t>Beberapa</a:t>
            </a:r>
            <a:r>
              <a:rPr lang="en-US" dirty="0"/>
              <a:t> </a:t>
            </a:r>
            <a:r>
              <a:rPr lang="en-US" dirty="0" err="1"/>
              <a:t>layanan</a:t>
            </a:r>
            <a:r>
              <a:rPr lang="en-US" dirty="0"/>
              <a:t> yang </a:t>
            </a:r>
            <a:r>
              <a:rPr lang="en-US" dirty="0" err="1"/>
              <a:t>disediakan</a:t>
            </a:r>
            <a:r>
              <a:rPr lang="en-US" dirty="0"/>
              <a:t> server, </a:t>
            </a:r>
            <a:r>
              <a:rPr lang="en-US" dirty="0" err="1"/>
              <a:t>antara</a:t>
            </a:r>
            <a:r>
              <a:rPr lang="en-US" dirty="0"/>
              <a:t> lain </a:t>
            </a:r>
            <a:r>
              <a:rPr lang="en-US" dirty="0" err="1"/>
              <a:t>sebagai</a:t>
            </a:r>
            <a:r>
              <a:rPr lang="en-US" dirty="0"/>
              <a:t> </a:t>
            </a:r>
            <a:r>
              <a:rPr lang="en-US" dirty="0" err="1" smtClean="0"/>
              <a:t>berikut</a:t>
            </a:r>
            <a:endParaRPr lang="en-US" dirty="0" smtClean="0"/>
          </a:p>
          <a:p>
            <a:pPr marL="0" indent="0">
              <a:buNone/>
            </a:pPr>
            <a:r>
              <a:rPr lang="en-US" dirty="0" smtClean="0"/>
              <a:t>a </a:t>
            </a:r>
            <a:r>
              <a:rPr lang="en-US" dirty="0" err="1"/>
              <a:t>Berbagi</a:t>
            </a:r>
            <a:r>
              <a:rPr lang="en-US" dirty="0"/>
              <a:t> data </a:t>
            </a:r>
            <a:r>
              <a:rPr lang="en-US" dirty="0" err="1"/>
              <a:t>dengan</a:t>
            </a:r>
            <a:r>
              <a:rPr lang="en-US" dirty="0"/>
              <a:t> </a:t>
            </a:r>
            <a:r>
              <a:rPr lang="en-US" dirty="0" err="1"/>
              <a:t>perangkat</a:t>
            </a:r>
            <a:r>
              <a:rPr lang="en-US" dirty="0"/>
              <a:t> </a:t>
            </a:r>
            <a:r>
              <a:rPr lang="en-US" dirty="0" err="1"/>
              <a:t>klien</a:t>
            </a:r>
            <a:r>
              <a:rPr lang="en-US" dirty="0"/>
              <a:t>. </a:t>
            </a:r>
            <a:endParaRPr lang="en-US" dirty="0" smtClean="0"/>
          </a:p>
          <a:p>
            <a:pPr marL="0" indent="0">
              <a:buNone/>
            </a:pPr>
            <a:r>
              <a:rPr lang="en-US" dirty="0" smtClean="0"/>
              <a:t>b</a:t>
            </a:r>
            <a:r>
              <a:rPr lang="en-US" dirty="0"/>
              <a:t>. </a:t>
            </a:r>
            <a:r>
              <a:rPr lang="en-US" dirty="0" err="1"/>
              <a:t>Melayani</a:t>
            </a:r>
            <a:r>
              <a:rPr lang="en-US" dirty="0"/>
              <a:t> </a:t>
            </a:r>
            <a:r>
              <a:rPr lang="en-US" dirty="0" err="1"/>
              <a:t>permintaan</a:t>
            </a:r>
            <a:r>
              <a:rPr lang="en-US" dirty="0"/>
              <a:t> </a:t>
            </a:r>
            <a:r>
              <a:rPr lang="en-US" dirty="0" err="1"/>
              <a:t>layanan</a:t>
            </a:r>
            <a:r>
              <a:rPr lang="en-US" dirty="0"/>
              <a:t> </a:t>
            </a:r>
            <a:r>
              <a:rPr lang="en-US" dirty="0" err="1"/>
              <a:t>dari</a:t>
            </a:r>
            <a:r>
              <a:rPr lang="en-US" dirty="0"/>
              <a:t> </a:t>
            </a:r>
            <a:r>
              <a:rPr lang="en-US" dirty="0" err="1"/>
              <a:t>komputer</a:t>
            </a:r>
            <a:r>
              <a:rPr lang="en-US" dirty="0"/>
              <a:t> </a:t>
            </a:r>
            <a:r>
              <a:rPr lang="en-US" dirty="0" err="1" smtClean="0"/>
              <a:t>klien</a:t>
            </a:r>
            <a:endParaRPr lang="en-US" dirty="0" smtClean="0"/>
          </a:p>
          <a:p>
            <a:pPr marL="0" indent="0">
              <a:buNone/>
            </a:pPr>
            <a:r>
              <a:rPr lang="en-US" dirty="0" smtClean="0"/>
              <a:t>c</a:t>
            </a:r>
            <a:r>
              <a:rPr lang="en-US" dirty="0"/>
              <a:t>. </a:t>
            </a:r>
            <a:r>
              <a:rPr lang="en-US" dirty="0" err="1"/>
              <a:t>Mengatur</a:t>
            </a:r>
            <a:r>
              <a:rPr lang="en-US" dirty="0"/>
              <a:t> </a:t>
            </a:r>
            <a:r>
              <a:rPr lang="en-US" dirty="0" err="1"/>
              <a:t>pengguna</a:t>
            </a:r>
            <a:r>
              <a:rPr lang="en-US" dirty="0"/>
              <a:t> yang </a:t>
            </a:r>
            <a:r>
              <a:rPr lang="en-US" dirty="0" err="1"/>
              <a:t>memiliki</a:t>
            </a:r>
            <a:r>
              <a:rPr lang="en-US" dirty="0"/>
              <a:t> </a:t>
            </a:r>
            <a:r>
              <a:rPr lang="en-US" dirty="0" err="1"/>
              <a:t>hak</a:t>
            </a:r>
            <a:r>
              <a:rPr lang="en-US" dirty="0"/>
              <a:t> </a:t>
            </a:r>
            <a:r>
              <a:rPr lang="en-US" dirty="0" err="1"/>
              <a:t>akses</a:t>
            </a:r>
            <a:r>
              <a:rPr lang="en-US" dirty="0"/>
              <a:t> </a:t>
            </a:r>
            <a:r>
              <a:rPr lang="en-US" dirty="0" err="1"/>
              <a:t>terhadap</a:t>
            </a:r>
            <a:r>
              <a:rPr lang="en-US" dirty="0"/>
              <a:t> server </a:t>
            </a:r>
            <a:r>
              <a:rPr lang="en-US" dirty="0" err="1"/>
              <a:t>dan</a:t>
            </a:r>
            <a:r>
              <a:rPr lang="en-US" dirty="0"/>
              <a:t> </a:t>
            </a:r>
            <a:r>
              <a:rPr lang="en-US" dirty="0" err="1"/>
              <a:t>jaringan</a:t>
            </a:r>
            <a:r>
              <a:rPr lang="en-US" dirty="0"/>
              <a:t> </a:t>
            </a:r>
            <a:r>
              <a:rPr lang="en-US" dirty="0" err="1"/>
              <a:t>secara</a:t>
            </a:r>
            <a:r>
              <a:rPr lang="en-US" dirty="0"/>
              <a:t> </a:t>
            </a:r>
            <a:r>
              <a:rPr lang="en-US" dirty="0" err="1"/>
              <a:t>umum</a:t>
            </a:r>
            <a:r>
              <a:rPr lang="en-US" dirty="0" smtClean="0"/>
              <a:t>.</a:t>
            </a:r>
          </a:p>
          <a:p>
            <a:pPr marL="0" indent="0">
              <a:buNone/>
            </a:pPr>
            <a:r>
              <a:rPr lang="en-US" dirty="0" smtClean="0"/>
              <a:t>d</a:t>
            </a:r>
            <a:r>
              <a:rPr lang="en-US" dirty="0"/>
              <a:t>. </a:t>
            </a:r>
            <a:r>
              <a:rPr lang="en-US" dirty="0" err="1"/>
              <a:t>Menjaga</a:t>
            </a:r>
            <a:r>
              <a:rPr lang="en-US" dirty="0"/>
              <a:t> </a:t>
            </a:r>
            <a:r>
              <a:rPr lang="en-US" dirty="0" err="1"/>
              <a:t>keamanan</a:t>
            </a:r>
            <a:r>
              <a:rPr lang="en-US" dirty="0"/>
              <a:t> data yang </a:t>
            </a:r>
            <a:r>
              <a:rPr lang="en-US" dirty="0" err="1"/>
              <a:t>tersimpan</a:t>
            </a:r>
            <a:r>
              <a:rPr lang="en-US" dirty="0"/>
              <a:t> </a:t>
            </a:r>
            <a:r>
              <a:rPr lang="en-US" dirty="0" err="1"/>
              <a:t>dan</a:t>
            </a:r>
            <a:r>
              <a:rPr lang="en-US" dirty="0"/>
              <a:t> </a:t>
            </a:r>
            <a:r>
              <a:rPr lang="en-US" dirty="0" err="1"/>
              <a:t>mencegah</a:t>
            </a:r>
            <a:r>
              <a:rPr lang="en-US" dirty="0"/>
              <a:t> </a:t>
            </a:r>
            <a:r>
              <a:rPr lang="en-US" dirty="0" err="1"/>
              <a:t>dari</a:t>
            </a:r>
            <a:r>
              <a:rPr lang="en-US" dirty="0"/>
              <a:t> </a:t>
            </a:r>
            <a:r>
              <a:rPr lang="en-US" dirty="0" err="1"/>
              <a:t>serangan</a:t>
            </a:r>
            <a:r>
              <a:rPr lang="en-US" dirty="0"/>
              <a:t> yang </a:t>
            </a:r>
            <a:r>
              <a:rPr lang="en-US" dirty="0" err="1"/>
              <a:t>berkaitan</a:t>
            </a:r>
            <a:r>
              <a:rPr lang="en-US" dirty="0"/>
              <a:t> </a:t>
            </a:r>
            <a:r>
              <a:rPr lang="en-US" dirty="0" err="1"/>
              <a:t>dengan</a:t>
            </a:r>
            <a:r>
              <a:rPr lang="en-US" dirty="0"/>
              <a:t> </a:t>
            </a:r>
            <a:r>
              <a:rPr lang="en-US" dirty="0" err="1"/>
              <a:t>pencurian</a:t>
            </a:r>
            <a:r>
              <a:rPr lang="en-US" dirty="0"/>
              <a:t> data </a:t>
            </a:r>
            <a:r>
              <a:rPr lang="en-US" dirty="0" err="1"/>
              <a:t>atau</a:t>
            </a:r>
            <a:r>
              <a:rPr lang="en-US" dirty="0"/>
              <a:t> </a:t>
            </a:r>
            <a:r>
              <a:rPr lang="en-US" dirty="0" err="1"/>
              <a:t>penggunaan</a:t>
            </a:r>
            <a:r>
              <a:rPr lang="en-US" dirty="0"/>
              <a:t> </a:t>
            </a:r>
            <a:r>
              <a:rPr lang="en-US" dirty="0" err="1"/>
              <a:t>secara</a:t>
            </a:r>
            <a:r>
              <a:rPr lang="en-US" dirty="0"/>
              <a:t> </a:t>
            </a:r>
            <a:r>
              <a:rPr lang="en-US" dirty="0" err="1" smtClean="0"/>
              <a:t>ilegal</a:t>
            </a:r>
            <a:endParaRPr lang="en-US" dirty="0" smtClean="0"/>
          </a:p>
          <a:p>
            <a:pPr marL="0" indent="0">
              <a:buNone/>
            </a:pPr>
            <a:endParaRPr lang="en-US" dirty="0" smtClean="0"/>
          </a:p>
          <a:p>
            <a:pPr marL="0" indent="0">
              <a:buNone/>
            </a:pPr>
            <a:r>
              <a:rPr lang="en-US" b="1" i="1" dirty="0"/>
              <a:t>2. NIC (Network Interface Card</a:t>
            </a:r>
            <a:r>
              <a:rPr lang="en-US" b="1" i="1" dirty="0" smtClean="0"/>
              <a:t>)</a:t>
            </a:r>
          </a:p>
          <a:p>
            <a:pPr marL="0" indent="0">
              <a:buNone/>
            </a:pPr>
            <a:r>
              <a:rPr lang="en-US" i="1" dirty="0" smtClean="0"/>
              <a:t>NIC</a:t>
            </a:r>
            <a:r>
              <a:rPr lang="en-US" dirty="0" smtClean="0"/>
              <a:t> </a:t>
            </a:r>
            <a:r>
              <a:rPr lang="en-US" dirty="0"/>
              <a:t>yang </a:t>
            </a:r>
            <a:r>
              <a:rPr lang="en-US" dirty="0" err="1"/>
              <a:t>biasa</a:t>
            </a:r>
            <a:r>
              <a:rPr lang="en-US" dirty="0"/>
              <a:t> </a:t>
            </a:r>
            <a:r>
              <a:rPr lang="en-US" dirty="0" err="1"/>
              <a:t>disebut</a:t>
            </a:r>
            <a:r>
              <a:rPr lang="en-US" dirty="0"/>
              <a:t> </a:t>
            </a:r>
            <a:r>
              <a:rPr lang="en-US" dirty="0" err="1"/>
              <a:t>kartu</a:t>
            </a:r>
            <a:r>
              <a:rPr lang="en-US" dirty="0"/>
              <a:t> </a:t>
            </a:r>
            <a:r>
              <a:rPr lang="en-US" dirty="0" err="1"/>
              <a:t>jaringan</a:t>
            </a:r>
            <a:r>
              <a:rPr lang="en-US" dirty="0"/>
              <a:t> </a:t>
            </a:r>
            <a:r>
              <a:rPr lang="en-US" dirty="0" err="1"/>
              <a:t>atau</a:t>
            </a:r>
            <a:r>
              <a:rPr lang="en-US" dirty="0"/>
              <a:t> </a:t>
            </a:r>
            <a:r>
              <a:rPr lang="en-US" dirty="0" err="1"/>
              <a:t>kartu</a:t>
            </a:r>
            <a:r>
              <a:rPr lang="en-US" dirty="0"/>
              <a:t> LAN </a:t>
            </a:r>
            <a:r>
              <a:rPr lang="en-US" dirty="0" err="1"/>
              <a:t>berfungsi</a:t>
            </a:r>
            <a:r>
              <a:rPr lang="en-US" dirty="0"/>
              <a:t> </a:t>
            </a:r>
            <a:r>
              <a:rPr lang="en-US" dirty="0" err="1"/>
              <a:t>sebagai</a:t>
            </a:r>
            <a:r>
              <a:rPr lang="en-US" dirty="0"/>
              <a:t> </a:t>
            </a:r>
            <a:r>
              <a:rPr lang="en-US" dirty="0" err="1"/>
              <a:t>penghubung</a:t>
            </a:r>
            <a:r>
              <a:rPr lang="en-US" dirty="0"/>
              <a:t> </a:t>
            </a:r>
            <a:r>
              <a:rPr lang="en-US" dirty="0" err="1"/>
              <a:t>satu</a:t>
            </a:r>
            <a:r>
              <a:rPr lang="en-US" dirty="0"/>
              <a:t> </a:t>
            </a:r>
            <a:r>
              <a:rPr lang="en-US" dirty="0" err="1"/>
              <a:t>komputer</a:t>
            </a:r>
            <a:r>
              <a:rPr lang="en-US" dirty="0"/>
              <a:t> </a:t>
            </a:r>
            <a:r>
              <a:rPr lang="en-US" dirty="0" err="1"/>
              <a:t>dengan</a:t>
            </a:r>
            <a:r>
              <a:rPr lang="en-US" dirty="0"/>
              <a:t> </a:t>
            </a:r>
            <a:r>
              <a:rPr lang="en-US" dirty="0" err="1"/>
              <a:t>komputer</a:t>
            </a:r>
            <a:r>
              <a:rPr lang="en-US" dirty="0"/>
              <a:t> </a:t>
            </a:r>
            <a:r>
              <a:rPr lang="en-US" dirty="0" err="1"/>
              <a:t>lainnya</a:t>
            </a:r>
            <a:r>
              <a:rPr lang="en-US" dirty="0"/>
              <a:t> </a:t>
            </a:r>
            <a:r>
              <a:rPr lang="en-US" dirty="0" err="1"/>
              <a:t>dalam</a:t>
            </a:r>
            <a:r>
              <a:rPr lang="en-US" dirty="0"/>
              <a:t> </a:t>
            </a:r>
            <a:r>
              <a:rPr lang="en-US" dirty="0" err="1"/>
              <a:t>jaringan</a:t>
            </a:r>
            <a:r>
              <a:rPr lang="en-US" dirty="0"/>
              <a:t>, yang </a:t>
            </a:r>
            <a:r>
              <a:rPr lang="en-US" dirty="0" err="1"/>
              <a:t>tersambung</a:t>
            </a:r>
            <a:r>
              <a:rPr lang="en-US" dirty="0"/>
              <a:t> </a:t>
            </a:r>
            <a:r>
              <a:rPr lang="en-US" dirty="0" err="1"/>
              <a:t>dalam</a:t>
            </a:r>
            <a:r>
              <a:rPr lang="en-US" dirty="0"/>
              <a:t> media </a:t>
            </a:r>
            <a:r>
              <a:rPr lang="en-US" dirty="0" err="1"/>
              <a:t>transmisi</a:t>
            </a:r>
            <a:r>
              <a:rPr lang="en-US" dirty="0"/>
              <a:t> </a:t>
            </a:r>
            <a:r>
              <a:rPr lang="en-US" dirty="0" err="1"/>
              <a:t>tertentu</a:t>
            </a:r>
            <a:r>
              <a:rPr lang="en-US" dirty="0"/>
              <a:t>, </a:t>
            </a:r>
            <a:r>
              <a:rPr lang="en-US" dirty="0" err="1"/>
              <a:t>seperti</a:t>
            </a:r>
            <a:r>
              <a:rPr lang="en-US" dirty="0"/>
              <a:t> </a:t>
            </a:r>
            <a:r>
              <a:rPr lang="en-US" dirty="0" err="1"/>
              <a:t>kabel</a:t>
            </a:r>
            <a:r>
              <a:rPr lang="en-US" dirty="0"/>
              <a:t> </a:t>
            </a:r>
            <a:r>
              <a:rPr lang="en-US" dirty="0" err="1"/>
              <a:t>ataupun</a:t>
            </a:r>
            <a:r>
              <a:rPr lang="en-US" dirty="0"/>
              <a:t> </a:t>
            </a:r>
            <a:r>
              <a:rPr lang="en-US" dirty="0" err="1"/>
              <a:t>nirkabel</a:t>
            </a:r>
            <a:r>
              <a:rPr lang="en-US" dirty="0"/>
              <a:t>. </a:t>
            </a:r>
            <a:r>
              <a:rPr lang="en-US" dirty="0" err="1"/>
              <a:t>Kartu</a:t>
            </a:r>
            <a:r>
              <a:rPr lang="en-US" dirty="0"/>
              <a:t> LAN </a:t>
            </a:r>
            <a:r>
              <a:rPr lang="en-US" dirty="0" err="1"/>
              <a:t>biasanya</a:t>
            </a:r>
            <a:r>
              <a:rPr lang="en-US" dirty="0"/>
              <a:t> </a:t>
            </a:r>
            <a:r>
              <a:rPr lang="en-US" dirty="0" err="1"/>
              <a:t>menggunakan</a:t>
            </a:r>
            <a:r>
              <a:rPr lang="en-US" dirty="0"/>
              <a:t> slot PCI, ISA, Mini PCI, </a:t>
            </a:r>
            <a:r>
              <a:rPr lang="en-US" dirty="0" err="1"/>
              <a:t>dan</a:t>
            </a:r>
            <a:r>
              <a:rPr lang="en-US" dirty="0"/>
              <a:t> PCI Express </a:t>
            </a:r>
            <a:r>
              <a:rPr lang="en-US" dirty="0" err="1"/>
              <a:t>dan</a:t>
            </a:r>
            <a:r>
              <a:rPr lang="en-US" dirty="0"/>
              <a:t> </a:t>
            </a:r>
            <a:r>
              <a:rPr lang="en-US" dirty="0" err="1"/>
              <a:t>dapat</a:t>
            </a:r>
            <a:r>
              <a:rPr lang="en-US" dirty="0"/>
              <a:t> </a:t>
            </a:r>
            <a:r>
              <a:rPr lang="en-US" dirty="0" err="1"/>
              <a:t>ditancapkan</a:t>
            </a:r>
            <a:r>
              <a:rPr lang="en-US" dirty="0"/>
              <a:t> </a:t>
            </a:r>
            <a:r>
              <a:rPr lang="en-US" dirty="0" err="1"/>
              <a:t>pada</a:t>
            </a:r>
            <a:r>
              <a:rPr lang="en-US" dirty="0"/>
              <a:t> slot bus mainboard.</a:t>
            </a:r>
            <a:endParaRPr lang="en-US" dirty="0" smtClean="0"/>
          </a:p>
          <a:p>
            <a:pPr marL="0" indent="0">
              <a:buNone/>
            </a:pPr>
            <a:endParaRPr lang="en-US" dirty="0"/>
          </a:p>
        </p:txBody>
      </p:sp>
    </p:spTree>
    <p:extLst>
      <p:ext uri="{BB962C8B-B14F-4D97-AF65-F5344CB8AC3E}">
        <p14:creationId xmlns:p14="http://schemas.microsoft.com/office/powerpoint/2010/main" val="129742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81263"/>
            <a:ext cx="10668000" cy="5695700"/>
          </a:xfrm>
        </p:spPr>
        <p:txBody>
          <a:bodyPr>
            <a:normAutofit fontScale="92500" lnSpcReduction="20000"/>
          </a:bodyPr>
          <a:lstStyle/>
          <a:p>
            <a:pPr marL="0" indent="0">
              <a:buNone/>
            </a:pPr>
            <a:r>
              <a:rPr lang="en-US" b="1" i="1" dirty="0" smtClean="0"/>
              <a:t>3. </a:t>
            </a:r>
            <a:r>
              <a:rPr lang="en-US" b="1" i="1" dirty="0" err="1" smtClean="0"/>
              <a:t>Kartu</a:t>
            </a:r>
            <a:r>
              <a:rPr lang="en-US" b="1" i="1" dirty="0" smtClean="0"/>
              <a:t> </a:t>
            </a:r>
            <a:r>
              <a:rPr lang="en-US" b="1" i="1" dirty="0" err="1" smtClean="0"/>
              <a:t>Wifi</a:t>
            </a:r>
            <a:endParaRPr lang="en-US" b="1" i="1" dirty="0" smtClean="0"/>
          </a:p>
          <a:p>
            <a:pPr marL="0" indent="0">
              <a:buNone/>
            </a:pPr>
            <a:r>
              <a:rPr lang="en-US" i="1" dirty="0" err="1"/>
              <a:t>Kartu</a:t>
            </a:r>
            <a:r>
              <a:rPr lang="en-US" i="1" dirty="0"/>
              <a:t> </a:t>
            </a:r>
            <a:r>
              <a:rPr lang="en-US" i="1" dirty="0" err="1"/>
              <a:t>wi-fi</a:t>
            </a:r>
            <a:r>
              <a:rPr lang="en-US" i="1" dirty="0"/>
              <a:t> </a:t>
            </a:r>
            <a:r>
              <a:rPr lang="en-US" dirty="0" err="1"/>
              <a:t>adalah</a:t>
            </a:r>
            <a:r>
              <a:rPr lang="en-US" dirty="0"/>
              <a:t> </a:t>
            </a:r>
            <a:r>
              <a:rPr lang="en-US" dirty="0" err="1"/>
              <a:t>versi</a:t>
            </a:r>
            <a:r>
              <a:rPr lang="en-US" dirty="0"/>
              <a:t> </a:t>
            </a:r>
            <a:r>
              <a:rPr lang="en-US" dirty="0" err="1"/>
              <a:t>dari</a:t>
            </a:r>
            <a:r>
              <a:rPr lang="en-US" dirty="0"/>
              <a:t> NIC yang </a:t>
            </a:r>
            <a:r>
              <a:rPr lang="en-US" dirty="0" err="1"/>
              <a:t>menghubungkan</a:t>
            </a:r>
            <a:r>
              <a:rPr lang="en-US" dirty="0"/>
              <a:t> </a:t>
            </a:r>
            <a:r>
              <a:rPr lang="en-US" dirty="0" err="1"/>
              <a:t>komputer</a:t>
            </a:r>
            <a:r>
              <a:rPr lang="en-US" dirty="0"/>
              <a:t>- </a:t>
            </a:r>
            <a:r>
              <a:rPr lang="en-US" dirty="0" err="1"/>
              <a:t>komputer</a:t>
            </a:r>
            <a:r>
              <a:rPr lang="en-US" dirty="0"/>
              <a:t> yang </a:t>
            </a:r>
            <a:r>
              <a:rPr lang="en-US" dirty="0" err="1"/>
              <a:t>tersambung</a:t>
            </a:r>
            <a:r>
              <a:rPr lang="en-US" dirty="0"/>
              <a:t> </a:t>
            </a:r>
            <a:r>
              <a:rPr lang="en-US" dirty="0" err="1"/>
              <a:t>dengan</a:t>
            </a:r>
            <a:r>
              <a:rPr lang="en-US" dirty="0"/>
              <a:t> media </a:t>
            </a:r>
            <a:r>
              <a:rPr lang="en-US" dirty="0" err="1"/>
              <a:t>transmisi</a:t>
            </a:r>
            <a:r>
              <a:rPr lang="en-US" dirty="0"/>
              <a:t> </a:t>
            </a:r>
            <a:r>
              <a:rPr lang="en-US" dirty="0" err="1"/>
              <a:t>nirkabel</a:t>
            </a:r>
            <a:r>
              <a:rPr lang="en-US" dirty="0"/>
              <a:t>, </a:t>
            </a:r>
            <a:r>
              <a:rPr lang="en-US" dirty="0" err="1"/>
              <a:t>seperti</a:t>
            </a:r>
            <a:r>
              <a:rPr lang="en-US" dirty="0"/>
              <a:t> </a:t>
            </a:r>
            <a:r>
              <a:rPr lang="en-US" dirty="0" err="1"/>
              <a:t>melalui</a:t>
            </a:r>
            <a:r>
              <a:rPr lang="en-US" dirty="0"/>
              <a:t> </a:t>
            </a:r>
            <a:r>
              <a:rPr lang="en-US" dirty="0" err="1"/>
              <a:t>jaringan</a:t>
            </a:r>
            <a:r>
              <a:rPr lang="en-US" dirty="0"/>
              <a:t> </a:t>
            </a:r>
            <a:r>
              <a:rPr lang="en-US" dirty="0" err="1"/>
              <a:t>wi-fi</a:t>
            </a:r>
            <a:r>
              <a:rPr lang="en-US" dirty="0"/>
              <a:t>. </a:t>
            </a:r>
            <a:r>
              <a:rPr lang="en-US" dirty="0" err="1"/>
              <a:t>Terdapat</a:t>
            </a:r>
            <a:r>
              <a:rPr lang="en-US" dirty="0"/>
              <a:t> </a:t>
            </a:r>
            <a:r>
              <a:rPr lang="en-US" dirty="0" err="1"/>
              <a:t>dua</a:t>
            </a:r>
            <a:r>
              <a:rPr lang="en-US" dirty="0"/>
              <a:t> </a:t>
            </a:r>
            <a:r>
              <a:rPr lang="en-US" dirty="0" err="1"/>
              <a:t>tipe</a:t>
            </a:r>
            <a:r>
              <a:rPr lang="en-US" dirty="0"/>
              <a:t> </a:t>
            </a:r>
            <a:r>
              <a:rPr lang="en-US" dirty="0" err="1"/>
              <a:t>kartu</a:t>
            </a:r>
            <a:r>
              <a:rPr lang="en-US" dirty="0"/>
              <a:t> </a:t>
            </a:r>
            <a:r>
              <a:rPr lang="en-US" dirty="0" err="1"/>
              <a:t>wi-fi</a:t>
            </a:r>
            <a:r>
              <a:rPr lang="en-US" dirty="0"/>
              <a:t>, </a:t>
            </a:r>
            <a:r>
              <a:rPr lang="en-US" dirty="0" err="1"/>
              <a:t>yaitu</a:t>
            </a:r>
            <a:r>
              <a:rPr lang="en-US" dirty="0"/>
              <a:t> </a:t>
            </a:r>
            <a:r>
              <a:rPr lang="en-US" dirty="0" err="1"/>
              <a:t>sebagai</a:t>
            </a:r>
            <a:r>
              <a:rPr lang="en-US" dirty="0"/>
              <a:t> </a:t>
            </a:r>
            <a:r>
              <a:rPr lang="en-US" dirty="0" err="1"/>
              <a:t>berikut</a:t>
            </a:r>
            <a:r>
              <a:rPr lang="en-US" dirty="0" smtClean="0"/>
              <a:t>.</a:t>
            </a:r>
          </a:p>
          <a:p>
            <a:pPr marL="514350" indent="-514350">
              <a:buAutoNum type="alphaLcPeriod"/>
            </a:pPr>
            <a:r>
              <a:rPr lang="en-US" dirty="0" err="1" smtClean="0"/>
              <a:t>Kartu</a:t>
            </a:r>
            <a:r>
              <a:rPr lang="en-US" dirty="0" smtClean="0"/>
              <a:t> </a:t>
            </a:r>
            <a:r>
              <a:rPr lang="en-US" dirty="0" err="1"/>
              <a:t>wi-fi</a:t>
            </a:r>
            <a:r>
              <a:rPr lang="en-US" dirty="0"/>
              <a:t> internal, </a:t>
            </a:r>
            <a:r>
              <a:rPr lang="en-US" dirty="0" err="1"/>
              <a:t>merupakan</a:t>
            </a:r>
            <a:r>
              <a:rPr lang="en-US" dirty="0"/>
              <a:t> </a:t>
            </a:r>
            <a:r>
              <a:rPr lang="en-US" dirty="0" err="1"/>
              <a:t>kartu</a:t>
            </a:r>
            <a:r>
              <a:rPr lang="en-US" dirty="0"/>
              <a:t> </a:t>
            </a:r>
            <a:r>
              <a:rPr lang="en-US" dirty="0" err="1"/>
              <a:t>jaringan</a:t>
            </a:r>
            <a:r>
              <a:rPr lang="en-US" dirty="0"/>
              <a:t> </a:t>
            </a:r>
            <a:r>
              <a:rPr lang="en-US" dirty="0" err="1"/>
              <a:t>dengan</a:t>
            </a:r>
            <a:r>
              <a:rPr lang="en-US" dirty="0"/>
              <a:t> </a:t>
            </a:r>
            <a:r>
              <a:rPr lang="en-US" dirty="0" err="1"/>
              <a:t>tipe</a:t>
            </a:r>
            <a:r>
              <a:rPr lang="en-US" dirty="0"/>
              <a:t> slot PCI </a:t>
            </a:r>
            <a:r>
              <a:rPr lang="en-US" dirty="0" err="1"/>
              <a:t>atau</a:t>
            </a:r>
            <a:r>
              <a:rPr lang="en-US" dirty="0"/>
              <a:t> PCI Express yang </a:t>
            </a:r>
            <a:r>
              <a:rPr lang="en-US" dirty="0" err="1"/>
              <a:t>dapat</a:t>
            </a:r>
            <a:r>
              <a:rPr lang="en-US" dirty="0"/>
              <a:t> </a:t>
            </a:r>
            <a:r>
              <a:rPr lang="en-US" dirty="0" err="1"/>
              <a:t>ditancapkan</a:t>
            </a:r>
            <a:r>
              <a:rPr lang="en-US" dirty="0"/>
              <a:t> </a:t>
            </a:r>
            <a:r>
              <a:rPr lang="en-US" dirty="0" err="1"/>
              <a:t>pada</a:t>
            </a:r>
            <a:r>
              <a:rPr lang="en-US" dirty="0"/>
              <a:t> slot bus mainboard</a:t>
            </a:r>
            <a:r>
              <a:rPr lang="en-US" dirty="0" smtClean="0"/>
              <a:t>.</a:t>
            </a:r>
          </a:p>
          <a:p>
            <a:pPr marL="514350" indent="-514350">
              <a:buAutoNum type="alphaLcPeriod"/>
            </a:pPr>
            <a:r>
              <a:rPr lang="en-US" dirty="0" err="1" smtClean="0"/>
              <a:t>Kartu</a:t>
            </a:r>
            <a:r>
              <a:rPr lang="en-US" dirty="0" smtClean="0"/>
              <a:t> </a:t>
            </a:r>
            <a:r>
              <a:rPr lang="en-US" dirty="0" err="1"/>
              <a:t>wi-fi</a:t>
            </a:r>
            <a:r>
              <a:rPr lang="en-US" dirty="0"/>
              <a:t> </a:t>
            </a:r>
            <a:r>
              <a:rPr lang="en-US" dirty="0" err="1"/>
              <a:t>eksternal</a:t>
            </a:r>
            <a:r>
              <a:rPr lang="en-US" dirty="0"/>
              <a:t>, </a:t>
            </a:r>
            <a:r>
              <a:rPr lang="en-US" dirty="0" err="1"/>
              <a:t>merupakan</a:t>
            </a:r>
            <a:r>
              <a:rPr lang="en-US" dirty="0"/>
              <a:t> </a:t>
            </a:r>
            <a:r>
              <a:rPr lang="en-US" dirty="0" err="1"/>
              <a:t>kartu</a:t>
            </a:r>
            <a:r>
              <a:rPr lang="en-US" dirty="0"/>
              <a:t> </a:t>
            </a:r>
            <a:r>
              <a:rPr lang="en-US" dirty="0" err="1"/>
              <a:t>jaringan</a:t>
            </a:r>
            <a:r>
              <a:rPr lang="en-US" dirty="0"/>
              <a:t> yang </a:t>
            </a:r>
            <a:r>
              <a:rPr lang="en-US" dirty="0" err="1"/>
              <a:t>dapat</a:t>
            </a:r>
            <a:r>
              <a:rPr lang="en-US" dirty="0"/>
              <a:t> </a:t>
            </a:r>
            <a:r>
              <a:rPr lang="en-US" dirty="0" err="1"/>
              <a:t>dipasangkan</a:t>
            </a:r>
            <a:r>
              <a:rPr lang="en-US" dirty="0"/>
              <a:t> di </a:t>
            </a:r>
            <a:r>
              <a:rPr lang="en-US" dirty="0" err="1"/>
              <a:t>luar</a:t>
            </a:r>
            <a:r>
              <a:rPr lang="en-US" dirty="0"/>
              <a:t> </a:t>
            </a:r>
            <a:r>
              <a:rPr lang="en-US" dirty="0" err="1"/>
              <a:t>perangkat</a:t>
            </a:r>
            <a:r>
              <a:rPr lang="en-US" dirty="0"/>
              <a:t> </a:t>
            </a:r>
            <a:r>
              <a:rPr lang="en-US" dirty="0" err="1"/>
              <a:t>komputer</a:t>
            </a:r>
            <a:r>
              <a:rPr lang="en-US" dirty="0"/>
              <a:t> </a:t>
            </a:r>
            <a:r>
              <a:rPr lang="en-US" dirty="0" err="1"/>
              <a:t>dengan</a:t>
            </a:r>
            <a:r>
              <a:rPr lang="en-US" dirty="0"/>
              <a:t> </a:t>
            </a:r>
            <a:r>
              <a:rPr lang="en-US" dirty="0" err="1"/>
              <a:t>menggunakan</a:t>
            </a:r>
            <a:r>
              <a:rPr lang="en-US" dirty="0"/>
              <a:t> port USB</a:t>
            </a:r>
            <a:r>
              <a:rPr lang="en-US" dirty="0" smtClean="0"/>
              <a:t>.</a:t>
            </a:r>
          </a:p>
          <a:p>
            <a:pPr marL="514350" indent="-514350">
              <a:buAutoNum type="alphaLcPeriod"/>
            </a:pPr>
            <a:endParaRPr lang="en-US" dirty="0" smtClean="0"/>
          </a:p>
          <a:p>
            <a:pPr marL="0" indent="0">
              <a:buNone/>
            </a:pPr>
            <a:r>
              <a:rPr lang="en-US" b="1" i="1" dirty="0"/>
              <a:t>4. </a:t>
            </a:r>
            <a:r>
              <a:rPr lang="en-US" b="1" i="1" dirty="0" smtClean="0"/>
              <a:t>Hub</a:t>
            </a:r>
          </a:p>
          <a:p>
            <a:pPr marL="0" indent="0">
              <a:buNone/>
            </a:pPr>
            <a:r>
              <a:rPr lang="en-US" i="1" dirty="0" smtClean="0"/>
              <a:t>Hub </a:t>
            </a:r>
            <a:r>
              <a:rPr lang="en-US" dirty="0" err="1"/>
              <a:t>atau</a:t>
            </a:r>
            <a:r>
              <a:rPr lang="en-US" dirty="0"/>
              <a:t> </a:t>
            </a:r>
            <a:r>
              <a:rPr lang="en-US" dirty="0" err="1"/>
              <a:t>sering</a:t>
            </a:r>
            <a:r>
              <a:rPr lang="en-US" dirty="0"/>
              <a:t> </a:t>
            </a:r>
            <a:r>
              <a:rPr lang="en-US" dirty="0" err="1"/>
              <a:t>disebut</a:t>
            </a:r>
            <a:r>
              <a:rPr lang="en-US" dirty="0"/>
              <a:t> </a:t>
            </a:r>
            <a:r>
              <a:rPr lang="en-US" dirty="0" err="1"/>
              <a:t>juga</a:t>
            </a:r>
            <a:r>
              <a:rPr lang="en-US" dirty="0"/>
              <a:t> </a:t>
            </a:r>
            <a:r>
              <a:rPr lang="en-US" dirty="0" err="1"/>
              <a:t>konsentrator</a:t>
            </a:r>
            <a:r>
              <a:rPr lang="en-US" dirty="0"/>
              <a:t> </a:t>
            </a:r>
            <a:r>
              <a:rPr lang="en-US" dirty="0" err="1"/>
              <a:t>adalah</a:t>
            </a:r>
            <a:r>
              <a:rPr lang="en-US" dirty="0"/>
              <a:t> </a:t>
            </a:r>
            <a:r>
              <a:rPr lang="en-US" dirty="0" err="1"/>
              <a:t>perangka</a:t>
            </a:r>
            <a:r>
              <a:rPr lang="en-US" dirty="0"/>
              <a:t> yang </a:t>
            </a:r>
            <a:r>
              <a:rPr lang="en-US" dirty="0" err="1"/>
              <a:t>berfungsi</a:t>
            </a:r>
            <a:r>
              <a:rPr lang="en-US" dirty="0"/>
              <a:t> </a:t>
            </a:r>
            <a:r>
              <a:rPr lang="en-US" dirty="0" err="1"/>
              <a:t>sebagai</a:t>
            </a:r>
            <a:r>
              <a:rPr lang="en-US" dirty="0"/>
              <a:t> </a:t>
            </a:r>
            <a:r>
              <a:rPr lang="en-US" dirty="0" err="1"/>
              <a:t>pusat</a:t>
            </a:r>
            <a:r>
              <a:rPr lang="en-US" dirty="0"/>
              <a:t> </a:t>
            </a:r>
            <a:r>
              <a:rPr lang="en-US" dirty="0" err="1"/>
              <a:t>sambungan</a:t>
            </a:r>
            <a:r>
              <a:rPr lang="en-US" dirty="0"/>
              <a:t> yang </a:t>
            </a:r>
            <a:r>
              <a:rPr lang="en-US" dirty="0" err="1"/>
              <a:t>menghubungkan</a:t>
            </a:r>
            <a:r>
              <a:rPr lang="en-US" dirty="0"/>
              <a:t> </a:t>
            </a:r>
            <a:r>
              <a:rPr lang="en-US" dirty="0" err="1"/>
              <a:t>beberapa</a:t>
            </a:r>
            <a:r>
              <a:rPr lang="en-US" dirty="0"/>
              <a:t> </a:t>
            </a:r>
            <a:r>
              <a:rPr lang="en-US" dirty="0" err="1"/>
              <a:t>perangkat</a:t>
            </a:r>
            <a:r>
              <a:rPr lang="en-US" dirty="0"/>
              <a:t> </a:t>
            </a:r>
            <a:r>
              <a:rPr lang="en-US" dirty="0" err="1"/>
              <a:t>dalam</a:t>
            </a:r>
            <a:r>
              <a:rPr lang="en-US" dirty="0"/>
              <a:t> </a:t>
            </a:r>
            <a:r>
              <a:rPr lang="en-US" dirty="0" err="1"/>
              <a:t>jaringan</a:t>
            </a:r>
            <a:r>
              <a:rPr lang="en-US" dirty="0"/>
              <a:t> yang </a:t>
            </a:r>
            <a:r>
              <a:rPr lang="en-US" dirty="0" err="1"/>
              <a:t>sama</a:t>
            </a:r>
            <a:r>
              <a:rPr lang="en-US" dirty="0"/>
              <a:t>. </a:t>
            </a:r>
            <a:r>
              <a:rPr lang="en-US" dirty="0" err="1"/>
              <a:t>Setiap</a:t>
            </a:r>
            <a:r>
              <a:rPr lang="en-US" dirty="0"/>
              <a:t> </a:t>
            </a:r>
            <a:r>
              <a:rPr lang="en-US" dirty="0" err="1"/>
              <a:t>perangka</a:t>
            </a:r>
            <a:r>
              <a:rPr lang="en-US" dirty="0"/>
              <a:t> yang </a:t>
            </a:r>
            <a:r>
              <a:rPr lang="en-US" dirty="0" err="1"/>
              <a:t>terhubung</a:t>
            </a:r>
            <a:r>
              <a:rPr lang="en-US" dirty="0"/>
              <a:t> </a:t>
            </a:r>
            <a:r>
              <a:rPr lang="en-US" dirty="0" err="1"/>
              <a:t>dapat</a:t>
            </a:r>
            <a:r>
              <a:rPr lang="en-US" dirty="0"/>
              <a:t> </a:t>
            </a:r>
            <a:r>
              <a:rPr lang="en-US" dirty="0" err="1"/>
              <a:t>saling</a:t>
            </a:r>
            <a:r>
              <a:rPr lang="en-US" dirty="0"/>
              <a:t> </a:t>
            </a:r>
            <a:r>
              <a:rPr lang="en-US" dirty="0" err="1"/>
              <a:t>bertukar</a:t>
            </a:r>
            <a:r>
              <a:rPr lang="en-US" dirty="0"/>
              <a:t> </a:t>
            </a:r>
            <a:r>
              <a:rPr lang="en-US" dirty="0" err="1"/>
              <a:t>informasi</a:t>
            </a:r>
            <a:r>
              <a:rPr lang="en-US" dirty="0"/>
              <a:t> </a:t>
            </a:r>
            <a:r>
              <a:rPr lang="en-US" dirty="0" err="1"/>
              <a:t>satu</a:t>
            </a:r>
            <a:r>
              <a:rPr lang="en-US" dirty="0"/>
              <a:t> </a:t>
            </a:r>
            <a:r>
              <a:rPr lang="en-US" dirty="0" err="1"/>
              <a:t>sama</a:t>
            </a:r>
            <a:r>
              <a:rPr lang="en-US" dirty="0"/>
              <a:t> lain. H </a:t>
            </a:r>
            <a:r>
              <a:rPr lang="en-US" dirty="0" err="1"/>
              <a:t>bersifat</a:t>
            </a:r>
            <a:r>
              <a:rPr lang="en-US" dirty="0"/>
              <a:t> distributor </a:t>
            </a:r>
            <a:r>
              <a:rPr lang="en-US" dirty="0" err="1"/>
              <a:t>pasif</a:t>
            </a:r>
            <a:r>
              <a:rPr lang="en-US" dirty="0"/>
              <a:t> yang </a:t>
            </a:r>
            <a:r>
              <a:rPr lang="en-US" dirty="0" err="1"/>
              <a:t>akan</a:t>
            </a:r>
            <a:r>
              <a:rPr lang="en-US" dirty="0"/>
              <a:t> </a:t>
            </a:r>
            <a:r>
              <a:rPr lang="en-US" dirty="0" err="1"/>
              <a:t>membagikan</a:t>
            </a:r>
            <a:r>
              <a:rPr lang="en-US" dirty="0"/>
              <a:t> </a:t>
            </a:r>
            <a:r>
              <a:rPr lang="en-US" dirty="0" err="1"/>
              <a:t>setiap</a:t>
            </a:r>
            <a:r>
              <a:rPr lang="en-US" dirty="0"/>
              <a:t> data </a:t>
            </a:r>
            <a:r>
              <a:rPr lang="en-US" dirty="0" err="1"/>
              <a:t>yan</a:t>
            </a:r>
            <a:r>
              <a:rPr lang="en-US" dirty="0"/>
              <a:t> </a:t>
            </a:r>
            <a:r>
              <a:rPr lang="en-US" dirty="0" err="1"/>
              <a:t>diterimanya</a:t>
            </a:r>
            <a:r>
              <a:rPr lang="en-US" dirty="0"/>
              <a:t> </a:t>
            </a:r>
            <a:r>
              <a:rPr lang="en-US" dirty="0" err="1"/>
              <a:t>ke</a:t>
            </a:r>
            <a:r>
              <a:rPr lang="en-US" dirty="0"/>
              <a:t> </a:t>
            </a:r>
            <a:r>
              <a:rPr lang="en-US" dirty="0" err="1"/>
              <a:t>semua</a:t>
            </a:r>
            <a:r>
              <a:rPr lang="en-US" dirty="0"/>
              <a:t> </a:t>
            </a:r>
            <a:r>
              <a:rPr lang="en-US" dirty="0" err="1"/>
              <a:t>perangkat</a:t>
            </a:r>
            <a:r>
              <a:rPr lang="en-US" dirty="0"/>
              <a:t> yang </a:t>
            </a:r>
            <a:r>
              <a:rPr lang="en-US" dirty="0" err="1"/>
              <a:t>terkoneksi</a:t>
            </a:r>
            <a:r>
              <a:rPr lang="en-US" dirty="0"/>
              <a:t>, </a:t>
            </a:r>
            <a:r>
              <a:rPr lang="en-US" dirty="0" err="1"/>
              <a:t>tanpa</a:t>
            </a:r>
            <a:r>
              <a:rPr lang="en-US" dirty="0"/>
              <a:t> </a:t>
            </a:r>
            <a:r>
              <a:rPr lang="en-US" dirty="0" err="1"/>
              <a:t>melakuka</a:t>
            </a:r>
            <a:r>
              <a:rPr lang="en-US" dirty="0"/>
              <a:t> </a:t>
            </a:r>
            <a:r>
              <a:rPr lang="en-US" dirty="0" err="1"/>
              <a:t>penyaringan</a:t>
            </a:r>
            <a:r>
              <a:rPr lang="en-US" dirty="0"/>
              <a:t> </a:t>
            </a:r>
            <a:r>
              <a:rPr lang="en-US" dirty="0" err="1"/>
              <a:t>atau</a:t>
            </a:r>
            <a:r>
              <a:rPr lang="en-US" dirty="0"/>
              <a:t> </a:t>
            </a:r>
            <a:r>
              <a:rPr lang="en-US" dirty="0" err="1"/>
              <a:t>pengalihan</a:t>
            </a:r>
            <a:r>
              <a:rPr lang="en-US" dirty="0"/>
              <a:t>.</a:t>
            </a:r>
          </a:p>
        </p:txBody>
      </p:sp>
    </p:spTree>
    <p:extLst>
      <p:ext uri="{BB962C8B-B14F-4D97-AF65-F5344CB8AC3E}">
        <p14:creationId xmlns:p14="http://schemas.microsoft.com/office/powerpoint/2010/main" val="368390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7516"/>
            <a:ext cx="10515600" cy="5599447"/>
          </a:xfrm>
        </p:spPr>
        <p:txBody>
          <a:bodyPr>
            <a:normAutofit fontScale="92500" lnSpcReduction="10000"/>
          </a:bodyPr>
          <a:lstStyle/>
          <a:p>
            <a:pPr marL="0" indent="0">
              <a:buNone/>
            </a:pPr>
            <a:r>
              <a:rPr lang="en-US" b="1" i="1" dirty="0"/>
              <a:t>5. </a:t>
            </a:r>
            <a:r>
              <a:rPr lang="en-US" b="1" i="1" dirty="0" smtClean="0"/>
              <a:t>Switch</a:t>
            </a:r>
          </a:p>
          <a:p>
            <a:pPr marL="0" indent="0">
              <a:buNone/>
            </a:pPr>
            <a:r>
              <a:rPr lang="en-US" i="1" dirty="0" smtClean="0"/>
              <a:t>Switch</a:t>
            </a:r>
            <a:r>
              <a:rPr lang="en-US" dirty="0" smtClean="0"/>
              <a:t> </a:t>
            </a:r>
            <a:r>
              <a:rPr lang="en-US" dirty="0" err="1"/>
              <a:t>memiliki</a:t>
            </a:r>
            <a:r>
              <a:rPr lang="en-US" dirty="0"/>
              <a:t> </a:t>
            </a:r>
            <a:r>
              <a:rPr lang="en-US" dirty="0" err="1"/>
              <a:t>fungsi</a:t>
            </a:r>
            <a:r>
              <a:rPr lang="en-US" dirty="0"/>
              <a:t> yang </a:t>
            </a:r>
            <a:r>
              <a:rPr lang="en-US" dirty="0" err="1"/>
              <a:t>hampir</a:t>
            </a:r>
            <a:r>
              <a:rPr lang="en-US" dirty="0"/>
              <a:t> </a:t>
            </a:r>
            <a:r>
              <a:rPr lang="en-US" dirty="0" err="1"/>
              <a:t>sama</a:t>
            </a:r>
            <a:r>
              <a:rPr lang="en-US" dirty="0"/>
              <a:t> </a:t>
            </a:r>
            <a:r>
              <a:rPr lang="en-US" dirty="0" err="1"/>
              <a:t>dengan</a:t>
            </a:r>
            <a:r>
              <a:rPr lang="en-US" dirty="0"/>
              <a:t> hub </a:t>
            </a:r>
            <a:r>
              <a:rPr lang="en-US" dirty="0" err="1"/>
              <a:t>Perbedaannya</a:t>
            </a:r>
            <a:r>
              <a:rPr lang="en-US" dirty="0"/>
              <a:t> </a:t>
            </a:r>
            <a:r>
              <a:rPr lang="en-US" dirty="0" err="1"/>
              <a:t>adalah</a:t>
            </a:r>
            <a:r>
              <a:rPr lang="en-US" dirty="0"/>
              <a:t> switch </a:t>
            </a:r>
            <a:r>
              <a:rPr lang="en-US" dirty="0" err="1"/>
              <a:t>merupakan</a:t>
            </a:r>
            <a:r>
              <a:rPr lang="en-US" dirty="0"/>
              <a:t> hub yang </a:t>
            </a:r>
            <a:r>
              <a:rPr lang="en-US" dirty="0" err="1"/>
              <a:t>bersifat</a:t>
            </a:r>
            <a:r>
              <a:rPr lang="en-US" dirty="0"/>
              <a:t> </a:t>
            </a:r>
            <a:r>
              <a:rPr lang="en-US" dirty="0" err="1"/>
              <a:t>distribut</a:t>
            </a:r>
            <a:r>
              <a:rPr lang="en-US" dirty="0"/>
              <a:t> </a:t>
            </a:r>
            <a:r>
              <a:rPr lang="en-US" dirty="0" err="1"/>
              <a:t>aktif</a:t>
            </a:r>
            <a:r>
              <a:rPr lang="en-US" dirty="0"/>
              <a:t>. </a:t>
            </a:r>
            <a:r>
              <a:rPr lang="en-US" dirty="0" err="1"/>
              <a:t>Selain</a:t>
            </a:r>
            <a:r>
              <a:rPr lang="en-US" dirty="0"/>
              <a:t> </a:t>
            </a:r>
            <a:r>
              <a:rPr lang="en-US" dirty="0" err="1"/>
              <a:t>mendistribusikan</a:t>
            </a:r>
            <a:r>
              <a:rPr lang="en-US" dirty="0"/>
              <a:t> data, switch </a:t>
            </a:r>
            <a:r>
              <a:rPr lang="en-US" dirty="0" err="1"/>
              <a:t>juga</a:t>
            </a:r>
            <a:r>
              <a:rPr lang="en-US" dirty="0"/>
              <a:t> </a:t>
            </a:r>
            <a:r>
              <a:rPr lang="en-US" dirty="0" err="1"/>
              <a:t>menyimpan</a:t>
            </a:r>
            <a:r>
              <a:rPr lang="en-US" dirty="0"/>
              <a:t> MAC address </a:t>
            </a:r>
            <a:r>
              <a:rPr lang="en-US" dirty="0" err="1"/>
              <a:t>setiap</a:t>
            </a:r>
            <a:r>
              <a:rPr lang="en-US" dirty="0"/>
              <a:t> </a:t>
            </a:r>
            <a:r>
              <a:rPr lang="en-US" dirty="0" err="1"/>
              <a:t>perangkat</a:t>
            </a:r>
            <a:r>
              <a:rPr lang="en-US" dirty="0"/>
              <a:t> yang </a:t>
            </a:r>
            <a:r>
              <a:rPr lang="en-US" dirty="0" err="1"/>
              <a:t>terhubung</a:t>
            </a:r>
            <a:r>
              <a:rPr lang="en-US" dirty="0"/>
              <a:t> </a:t>
            </a:r>
            <a:r>
              <a:rPr lang="en-US" dirty="0" err="1"/>
              <a:t>sehingga</a:t>
            </a:r>
            <a:r>
              <a:rPr lang="en-US" dirty="0"/>
              <a:t> </a:t>
            </a:r>
            <a:r>
              <a:rPr lang="en-US" dirty="0" err="1"/>
              <a:t>setiap</a:t>
            </a:r>
            <a:r>
              <a:rPr lang="en-US" dirty="0"/>
              <a:t> data yang </a:t>
            </a:r>
            <a:r>
              <a:rPr lang="en-US" dirty="0" err="1"/>
              <a:t>ditransfer</a:t>
            </a:r>
            <a:r>
              <a:rPr lang="en-US" dirty="0"/>
              <a:t> </a:t>
            </a:r>
            <a:r>
              <a:rPr lang="en-US" dirty="0" err="1"/>
              <a:t>akan</a:t>
            </a:r>
            <a:r>
              <a:rPr lang="en-US" dirty="0"/>
              <a:t> </a:t>
            </a:r>
            <a:r>
              <a:rPr lang="en-US" dirty="0" err="1"/>
              <a:t>diteruskan</a:t>
            </a:r>
            <a:r>
              <a:rPr lang="en-US" dirty="0"/>
              <a:t> </a:t>
            </a:r>
            <a:r>
              <a:rPr lang="en-US" dirty="0" err="1"/>
              <a:t>ke</a:t>
            </a:r>
            <a:r>
              <a:rPr lang="en-US" dirty="0"/>
              <a:t> port yang </a:t>
            </a:r>
            <a:r>
              <a:rPr lang="en-US" dirty="0" err="1"/>
              <a:t>menjadi</a:t>
            </a:r>
            <a:r>
              <a:rPr lang="en-US" dirty="0"/>
              <a:t> </a:t>
            </a:r>
            <a:r>
              <a:rPr lang="en-US" dirty="0" err="1"/>
              <a:t>tujuannya</a:t>
            </a:r>
            <a:r>
              <a:rPr lang="en-US" dirty="0"/>
              <a:t>. </a:t>
            </a:r>
            <a:r>
              <a:rPr lang="en-US" dirty="0" err="1"/>
              <a:t>Dengan</a:t>
            </a:r>
            <a:r>
              <a:rPr lang="en-US" dirty="0"/>
              <a:t> </a:t>
            </a:r>
            <a:r>
              <a:rPr lang="en-US" dirty="0" err="1"/>
              <a:t>demikian</a:t>
            </a:r>
            <a:r>
              <a:rPr lang="en-US" dirty="0"/>
              <a:t>, proses </a:t>
            </a:r>
            <a:r>
              <a:rPr lang="en-US" dirty="0" err="1"/>
              <a:t>komunikasi</a:t>
            </a:r>
            <a:r>
              <a:rPr lang="en-US" dirty="0"/>
              <a:t> </a:t>
            </a:r>
            <a:r>
              <a:rPr lang="en-US" dirty="0" err="1"/>
              <a:t>menjadi</a:t>
            </a:r>
            <a:r>
              <a:rPr lang="en-US" dirty="0"/>
              <a:t> </a:t>
            </a:r>
            <a:r>
              <a:rPr lang="en-US" dirty="0" err="1"/>
              <a:t>lebih</a:t>
            </a:r>
            <a:r>
              <a:rPr lang="en-US" dirty="0"/>
              <a:t> </a:t>
            </a:r>
            <a:r>
              <a:rPr lang="en-US" dirty="0" err="1"/>
              <a:t>cepat</a:t>
            </a:r>
            <a:r>
              <a:rPr lang="en-US" dirty="0" smtClean="0"/>
              <a:t>.</a:t>
            </a:r>
          </a:p>
          <a:p>
            <a:pPr marL="0" indent="0">
              <a:buNone/>
            </a:pPr>
            <a:endParaRPr lang="en-US" dirty="0" smtClean="0"/>
          </a:p>
          <a:p>
            <a:pPr marL="0" indent="0">
              <a:buNone/>
            </a:pPr>
            <a:r>
              <a:rPr lang="en-US" b="1" i="1" dirty="0"/>
              <a:t>6. </a:t>
            </a:r>
            <a:r>
              <a:rPr lang="en-US" b="1" i="1" dirty="0" smtClean="0"/>
              <a:t>Router</a:t>
            </a:r>
          </a:p>
          <a:p>
            <a:pPr marL="0" indent="0">
              <a:buNone/>
            </a:pPr>
            <a:r>
              <a:rPr lang="en-US" i="1" dirty="0" smtClean="0"/>
              <a:t>Router</a:t>
            </a:r>
            <a:r>
              <a:rPr lang="en-US" dirty="0" smtClean="0"/>
              <a:t> </a:t>
            </a:r>
            <a:r>
              <a:rPr lang="en-US" dirty="0" err="1"/>
              <a:t>adalah</a:t>
            </a:r>
            <a:r>
              <a:rPr lang="en-US" dirty="0"/>
              <a:t> </a:t>
            </a:r>
            <a:r>
              <a:rPr lang="en-US" dirty="0" err="1"/>
              <a:t>perangkat</a:t>
            </a:r>
            <a:r>
              <a:rPr lang="en-US" dirty="0"/>
              <a:t> </a:t>
            </a:r>
            <a:r>
              <a:rPr lang="en-US" dirty="0" err="1"/>
              <a:t>jaringan</a:t>
            </a:r>
            <a:r>
              <a:rPr lang="en-US" dirty="0"/>
              <a:t> yang </a:t>
            </a:r>
            <a:r>
              <a:rPr lang="en-US" dirty="0" err="1"/>
              <a:t>bertugas</a:t>
            </a:r>
            <a:r>
              <a:rPr lang="en-US" dirty="0"/>
              <a:t> </a:t>
            </a:r>
            <a:r>
              <a:rPr lang="en-US" dirty="0" err="1"/>
              <a:t>mengirimkan</a:t>
            </a:r>
            <a:r>
              <a:rPr lang="en-US" dirty="0"/>
              <a:t> </a:t>
            </a:r>
            <a:r>
              <a:rPr lang="en-US" dirty="0" err="1"/>
              <a:t>paket</a:t>
            </a:r>
            <a:r>
              <a:rPr lang="en-US" dirty="0"/>
              <a:t> data </a:t>
            </a:r>
            <a:r>
              <a:rPr lang="en-US" dirty="0" err="1"/>
              <a:t>melalu</a:t>
            </a:r>
            <a:r>
              <a:rPr lang="en-US" dirty="0"/>
              <a:t> </a:t>
            </a:r>
            <a:r>
              <a:rPr lang="en-US" dirty="0" err="1"/>
              <a:t>jaringan</a:t>
            </a:r>
            <a:r>
              <a:rPr lang="en-US" dirty="0"/>
              <a:t> internet </a:t>
            </a:r>
            <a:r>
              <a:rPr lang="en-US" dirty="0" err="1"/>
              <a:t>dari</a:t>
            </a:r>
            <a:r>
              <a:rPr lang="en-US" dirty="0"/>
              <a:t> </a:t>
            </a:r>
            <a:r>
              <a:rPr lang="en-US" dirty="0" err="1"/>
              <a:t>sumber</a:t>
            </a:r>
            <a:r>
              <a:rPr lang="en-US" dirty="0"/>
              <a:t> data </a:t>
            </a:r>
            <a:r>
              <a:rPr lang="en-US" dirty="0" err="1"/>
              <a:t>ke</a:t>
            </a:r>
            <a:r>
              <a:rPr lang="en-US" dirty="0"/>
              <a:t> </a:t>
            </a:r>
            <a:r>
              <a:rPr lang="en-US" dirty="0" err="1"/>
              <a:t>tujuannya</a:t>
            </a:r>
            <a:r>
              <a:rPr lang="en-US" dirty="0"/>
              <a:t> Proses </a:t>
            </a:r>
            <a:r>
              <a:rPr lang="en-US" dirty="0" err="1"/>
              <a:t>pengiriman</a:t>
            </a:r>
            <a:r>
              <a:rPr lang="en-US" dirty="0"/>
              <a:t> </a:t>
            </a:r>
            <a:r>
              <a:rPr lang="en-US" dirty="0" err="1"/>
              <a:t>paket</a:t>
            </a:r>
            <a:r>
              <a:rPr lang="en-US" dirty="0"/>
              <a:t> data </a:t>
            </a:r>
            <a:r>
              <a:rPr lang="en-US" dirty="0" err="1"/>
              <a:t>tersebut</a:t>
            </a:r>
            <a:r>
              <a:rPr lang="en-US" dirty="0"/>
              <a:t> </a:t>
            </a:r>
            <a:r>
              <a:rPr lang="en-US" dirty="0" err="1"/>
              <a:t>disebut</a:t>
            </a:r>
            <a:r>
              <a:rPr lang="en-US" dirty="0"/>
              <a:t> </a:t>
            </a:r>
            <a:r>
              <a:rPr lang="en-US" dirty="0" err="1"/>
              <a:t>dengan</a:t>
            </a:r>
            <a:r>
              <a:rPr lang="en-US" dirty="0"/>
              <a:t> routing. </a:t>
            </a:r>
            <a:r>
              <a:rPr lang="en-US" dirty="0" err="1"/>
              <a:t>Dalam</a:t>
            </a:r>
            <a:r>
              <a:rPr lang="en-US" dirty="0"/>
              <a:t> proses routing, router </a:t>
            </a:r>
            <a:r>
              <a:rPr lang="en-US" dirty="0" err="1"/>
              <a:t>akan</a:t>
            </a:r>
            <a:r>
              <a:rPr lang="en-US" dirty="0"/>
              <a:t> </a:t>
            </a:r>
            <a:r>
              <a:rPr lang="en-US" dirty="0" err="1"/>
              <a:t>memilih</a:t>
            </a:r>
            <a:r>
              <a:rPr lang="en-US" dirty="0"/>
              <a:t> </a:t>
            </a:r>
            <a:r>
              <a:rPr lang="en-US" dirty="0" err="1"/>
              <a:t>jalur</a:t>
            </a:r>
            <a:r>
              <a:rPr lang="en-US" dirty="0"/>
              <a:t> </a:t>
            </a:r>
            <a:r>
              <a:rPr lang="en-US" dirty="0" err="1"/>
              <a:t>terbaik</a:t>
            </a:r>
            <a:r>
              <a:rPr lang="en-US" dirty="0"/>
              <a:t> </a:t>
            </a:r>
            <a:r>
              <a:rPr lang="en-US" dirty="0" err="1"/>
              <a:t>untuk</a:t>
            </a:r>
            <a:r>
              <a:rPr lang="en-US" dirty="0"/>
              <a:t> </a:t>
            </a:r>
            <a:r>
              <a:rPr lang="en-US" dirty="0" err="1"/>
              <a:t>mengirimkan</a:t>
            </a:r>
            <a:r>
              <a:rPr lang="en-US" dirty="0"/>
              <a:t> </a:t>
            </a:r>
            <a:r>
              <a:rPr lang="en-US" dirty="0" err="1"/>
              <a:t>paket</a:t>
            </a:r>
            <a:r>
              <a:rPr lang="en-US" dirty="0"/>
              <a:t> data </a:t>
            </a:r>
            <a:r>
              <a:rPr lang="en-US" dirty="0" err="1"/>
              <a:t>dari</a:t>
            </a:r>
            <a:r>
              <a:rPr lang="en-US" dirty="0"/>
              <a:t> IP address </a:t>
            </a:r>
            <a:r>
              <a:rPr lang="en-US" dirty="0" err="1"/>
              <a:t>asal</a:t>
            </a:r>
            <a:r>
              <a:rPr lang="en-US" dirty="0"/>
              <a:t> </a:t>
            </a:r>
            <a:r>
              <a:rPr lang="en-US" dirty="0" err="1"/>
              <a:t>ke</a:t>
            </a:r>
            <a:r>
              <a:rPr lang="en-US" dirty="0"/>
              <a:t> IP address yang </a:t>
            </a:r>
            <a:r>
              <a:rPr lang="en-US" dirty="0" err="1"/>
              <a:t>dituju</a:t>
            </a:r>
            <a:r>
              <a:rPr lang="en-US" dirty="0"/>
              <a:t>. Agar router </a:t>
            </a:r>
            <a:r>
              <a:rPr lang="en-US" dirty="0" err="1"/>
              <a:t>mengetahui</a:t>
            </a:r>
            <a:r>
              <a:rPr lang="en-US" dirty="0"/>
              <a:t> </a:t>
            </a:r>
            <a:r>
              <a:rPr lang="en-US" dirty="0" err="1"/>
              <a:t>jalur</a:t>
            </a:r>
            <a:r>
              <a:rPr lang="en-US" dirty="0"/>
              <a:t> </a:t>
            </a:r>
            <a:r>
              <a:rPr lang="en-US" dirty="0" err="1"/>
              <a:t>terbaik</a:t>
            </a:r>
            <a:r>
              <a:rPr lang="en-US" dirty="0"/>
              <a:t> </a:t>
            </a:r>
            <a:r>
              <a:rPr lang="en-US" dirty="0" err="1"/>
              <a:t>untuk</a:t>
            </a:r>
            <a:r>
              <a:rPr lang="en-US" dirty="0"/>
              <a:t> </a:t>
            </a:r>
            <a:r>
              <a:rPr lang="en-US" dirty="0" err="1"/>
              <a:t>meneruskan</a:t>
            </a:r>
            <a:r>
              <a:rPr lang="en-US" dirty="0"/>
              <a:t> </a:t>
            </a:r>
            <a:r>
              <a:rPr lang="en-US" dirty="0" err="1"/>
              <a:t>paket</a:t>
            </a:r>
            <a:r>
              <a:rPr lang="en-US" dirty="0"/>
              <a:t> data, router </a:t>
            </a:r>
            <a:r>
              <a:rPr lang="en-US" dirty="0" err="1"/>
              <a:t>membutuhkan</a:t>
            </a:r>
            <a:r>
              <a:rPr lang="en-US" dirty="0"/>
              <a:t> </a:t>
            </a:r>
            <a:r>
              <a:rPr lang="en-US" dirty="0" err="1"/>
              <a:t>tabel</a:t>
            </a:r>
            <a:r>
              <a:rPr lang="en-US" dirty="0"/>
              <a:t> routing yang </a:t>
            </a:r>
            <a:r>
              <a:rPr lang="en-US" dirty="0" err="1"/>
              <a:t>berisi</a:t>
            </a:r>
            <a:r>
              <a:rPr lang="en-US" dirty="0"/>
              <a:t> </a:t>
            </a:r>
            <a:r>
              <a:rPr lang="en-US" dirty="0" err="1"/>
              <a:t>informas</a:t>
            </a:r>
            <a:r>
              <a:rPr lang="en-US" dirty="0"/>
              <a:t> </a:t>
            </a:r>
            <a:r>
              <a:rPr lang="en-US" dirty="0" err="1"/>
              <a:t>alamat</a:t>
            </a:r>
            <a:r>
              <a:rPr lang="en-US" dirty="0"/>
              <a:t> </a:t>
            </a:r>
            <a:r>
              <a:rPr lang="en-US" dirty="0" err="1"/>
              <a:t>dan</a:t>
            </a:r>
            <a:r>
              <a:rPr lang="en-US" dirty="0"/>
              <a:t> </a:t>
            </a:r>
            <a:r>
              <a:rPr lang="en-US" dirty="0" err="1"/>
              <a:t>jarak</a:t>
            </a:r>
            <a:r>
              <a:rPr lang="en-US" dirty="0"/>
              <a:t> </a:t>
            </a:r>
            <a:r>
              <a:rPr lang="en-US" dirty="0" err="1"/>
              <a:t>menuju</a:t>
            </a:r>
            <a:r>
              <a:rPr lang="en-US" dirty="0"/>
              <a:t> </a:t>
            </a:r>
            <a:r>
              <a:rPr lang="en-US" dirty="0" err="1"/>
              <a:t>jaringan</a:t>
            </a:r>
            <a:r>
              <a:rPr lang="en-US" dirty="0"/>
              <a:t> yang </a:t>
            </a:r>
            <a:r>
              <a:rPr lang="en-US" dirty="0" err="1"/>
              <a:t>dituju</a:t>
            </a:r>
            <a:r>
              <a:rPr lang="en-US" dirty="0"/>
              <a:t>.</a:t>
            </a:r>
          </a:p>
        </p:txBody>
      </p:sp>
    </p:spTree>
    <p:extLst>
      <p:ext uri="{BB962C8B-B14F-4D97-AF65-F5344CB8AC3E}">
        <p14:creationId xmlns:p14="http://schemas.microsoft.com/office/powerpoint/2010/main" val="253595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10515600" cy="5491163"/>
          </a:xfrm>
        </p:spPr>
        <p:txBody>
          <a:bodyPr>
            <a:normAutofit fontScale="85000" lnSpcReduction="20000"/>
          </a:bodyPr>
          <a:lstStyle/>
          <a:p>
            <a:pPr marL="0" indent="0">
              <a:buNone/>
            </a:pPr>
            <a:r>
              <a:rPr lang="en-US" b="1" i="1" dirty="0"/>
              <a:t>7. Access </a:t>
            </a:r>
            <a:r>
              <a:rPr lang="en-US" b="1" i="1" dirty="0" smtClean="0"/>
              <a:t>Point</a:t>
            </a:r>
          </a:p>
          <a:p>
            <a:pPr marL="0" indent="0">
              <a:buNone/>
            </a:pPr>
            <a:r>
              <a:rPr lang="en-US" i="1" dirty="0" smtClean="0"/>
              <a:t>Access </a:t>
            </a:r>
            <a:r>
              <a:rPr lang="en-US" i="1" dirty="0"/>
              <a:t>point </a:t>
            </a:r>
            <a:r>
              <a:rPr lang="en-US" dirty="0" err="1"/>
              <a:t>merupakan</a:t>
            </a:r>
            <a:r>
              <a:rPr lang="en-US" dirty="0"/>
              <a:t> </a:t>
            </a:r>
            <a:r>
              <a:rPr lang="en-US" dirty="0" err="1"/>
              <a:t>perangkat</a:t>
            </a:r>
            <a:r>
              <a:rPr lang="en-US" dirty="0"/>
              <a:t> yang </a:t>
            </a:r>
            <a:r>
              <a:rPr lang="en-US" dirty="0" err="1"/>
              <a:t>berfungsi</a:t>
            </a:r>
            <a:r>
              <a:rPr lang="en-US" dirty="0"/>
              <a:t> </a:t>
            </a:r>
            <a:r>
              <a:rPr lang="en-US" dirty="0" err="1"/>
              <a:t>menerima</a:t>
            </a:r>
            <a:r>
              <a:rPr lang="en-US" dirty="0"/>
              <a:t> </a:t>
            </a:r>
            <a:r>
              <a:rPr lang="en-US" dirty="0" err="1"/>
              <a:t>dan</a:t>
            </a:r>
            <a:r>
              <a:rPr lang="en-US" dirty="0"/>
              <a:t> </a:t>
            </a:r>
            <a:r>
              <a:rPr lang="en-US" dirty="0" err="1"/>
              <a:t>mendistribusikan</a:t>
            </a:r>
            <a:r>
              <a:rPr lang="en-US" dirty="0"/>
              <a:t> data. </a:t>
            </a:r>
            <a:r>
              <a:rPr lang="en-US" dirty="0" err="1"/>
              <a:t>Perangkat</a:t>
            </a:r>
            <a:r>
              <a:rPr lang="en-US" dirty="0"/>
              <a:t> </a:t>
            </a:r>
            <a:r>
              <a:rPr lang="en-US" dirty="0" err="1"/>
              <a:t>ini</a:t>
            </a:r>
            <a:r>
              <a:rPr lang="en-US" dirty="0"/>
              <a:t> </a:t>
            </a:r>
            <a:r>
              <a:rPr lang="en-US" dirty="0" err="1"/>
              <a:t>berperan</a:t>
            </a:r>
            <a:r>
              <a:rPr lang="en-US" dirty="0"/>
              <a:t> </a:t>
            </a:r>
            <a:r>
              <a:rPr lang="en-US" dirty="0" err="1"/>
              <a:t>sebagai</a:t>
            </a:r>
            <a:r>
              <a:rPr lang="en-US" dirty="0"/>
              <a:t> </a:t>
            </a:r>
            <a:r>
              <a:rPr lang="en-US" dirty="0" err="1"/>
              <a:t>titik</a:t>
            </a:r>
            <a:r>
              <a:rPr lang="en-US" dirty="0"/>
              <a:t> </a:t>
            </a:r>
            <a:r>
              <a:rPr lang="en-US" dirty="0" err="1"/>
              <a:t>pusat</a:t>
            </a:r>
            <a:r>
              <a:rPr lang="en-US" dirty="0"/>
              <a:t> </a:t>
            </a:r>
            <a:r>
              <a:rPr lang="en-US" dirty="0" err="1"/>
              <a:t>penerima</a:t>
            </a:r>
            <a:r>
              <a:rPr lang="en-US" dirty="0"/>
              <a:t> </a:t>
            </a:r>
            <a:r>
              <a:rPr lang="en-US" dirty="0" err="1"/>
              <a:t>dan</a:t>
            </a:r>
            <a:r>
              <a:rPr lang="en-US" dirty="0"/>
              <a:t> </a:t>
            </a:r>
            <a:r>
              <a:rPr lang="en-US" dirty="0" err="1"/>
              <a:t>pemancar</a:t>
            </a:r>
            <a:r>
              <a:rPr lang="en-US" dirty="0"/>
              <a:t> </a:t>
            </a:r>
            <a:r>
              <a:rPr lang="en-US" dirty="0" err="1"/>
              <a:t>sinyal</a:t>
            </a:r>
            <a:r>
              <a:rPr lang="en-US" dirty="0"/>
              <a:t> </a:t>
            </a:r>
            <a:r>
              <a:rPr lang="en-US" dirty="0" err="1"/>
              <a:t>dari</a:t>
            </a:r>
            <a:r>
              <a:rPr lang="en-US" dirty="0"/>
              <a:t> </a:t>
            </a:r>
            <a:r>
              <a:rPr lang="en-US" dirty="0" err="1"/>
              <a:t>dan</a:t>
            </a:r>
            <a:r>
              <a:rPr lang="en-US" dirty="0"/>
              <a:t> </a:t>
            </a:r>
            <a:r>
              <a:rPr lang="en-US" dirty="0" err="1"/>
              <a:t>menuju</a:t>
            </a:r>
            <a:r>
              <a:rPr lang="en-US" dirty="0"/>
              <a:t> </a:t>
            </a:r>
            <a:r>
              <a:rPr lang="en-US" dirty="0" err="1"/>
              <a:t>perangkat</a:t>
            </a:r>
            <a:r>
              <a:rPr lang="en-US" dirty="0"/>
              <a:t> </a:t>
            </a:r>
            <a:r>
              <a:rPr lang="en-US" dirty="0" err="1"/>
              <a:t>klien</a:t>
            </a:r>
            <a:r>
              <a:rPr lang="en-US" dirty="0"/>
              <a:t>. </a:t>
            </a:r>
            <a:r>
              <a:rPr lang="en-US" dirty="0" err="1"/>
              <a:t>Berbeda</a:t>
            </a:r>
            <a:r>
              <a:rPr lang="en-US" dirty="0"/>
              <a:t> </a:t>
            </a:r>
            <a:r>
              <a:rPr lang="en-US" dirty="0" err="1"/>
              <a:t>dengan</a:t>
            </a:r>
            <a:r>
              <a:rPr lang="en-US" dirty="0"/>
              <a:t> router yang </a:t>
            </a:r>
            <a:r>
              <a:rPr lang="en-US" dirty="0" err="1"/>
              <a:t>berfungsi</a:t>
            </a:r>
            <a:r>
              <a:rPr lang="en-US" dirty="0"/>
              <a:t> </a:t>
            </a:r>
            <a:r>
              <a:rPr lang="en-US" dirty="0" err="1"/>
              <a:t>mengirimkan</a:t>
            </a:r>
            <a:r>
              <a:rPr lang="en-US" dirty="0"/>
              <a:t> </a:t>
            </a:r>
            <a:r>
              <a:rPr lang="en-US" dirty="0" err="1"/>
              <a:t>paket</a:t>
            </a:r>
            <a:r>
              <a:rPr lang="en-US" dirty="0"/>
              <a:t> data, access point </a:t>
            </a:r>
            <a:r>
              <a:rPr lang="en-US" dirty="0" err="1"/>
              <a:t>hanya</a:t>
            </a:r>
            <a:r>
              <a:rPr lang="en-US" dirty="0"/>
              <a:t> </a:t>
            </a:r>
            <a:r>
              <a:rPr lang="en-US" dirty="0" err="1"/>
              <a:t>berperan</a:t>
            </a:r>
            <a:r>
              <a:rPr lang="en-US" dirty="0"/>
              <a:t> </a:t>
            </a:r>
            <a:r>
              <a:rPr lang="en-US" dirty="0" err="1"/>
              <a:t>untuk</a:t>
            </a:r>
            <a:r>
              <a:rPr lang="en-US" dirty="0"/>
              <a:t> </a:t>
            </a:r>
            <a:r>
              <a:rPr lang="en-US" dirty="0" err="1"/>
              <a:t>mengoneksikan</a:t>
            </a:r>
            <a:r>
              <a:rPr lang="en-US" dirty="0"/>
              <a:t> </a:t>
            </a:r>
            <a:r>
              <a:rPr lang="en-US" dirty="0" err="1"/>
              <a:t>perangkat</a:t>
            </a:r>
            <a:r>
              <a:rPr lang="en-US" dirty="0"/>
              <a:t> yang </a:t>
            </a:r>
            <a:r>
              <a:rPr lang="en-US" dirty="0" err="1"/>
              <a:t>ingin</a:t>
            </a:r>
            <a:r>
              <a:rPr lang="en-US" dirty="0"/>
              <a:t> </a:t>
            </a:r>
            <a:r>
              <a:rPr lang="en-US" dirty="0" err="1"/>
              <a:t>terhubung</a:t>
            </a:r>
            <a:r>
              <a:rPr lang="en-US" dirty="0"/>
              <a:t> </a:t>
            </a:r>
            <a:r>
              <a:rPr lang="en-US" dirty="0" err="1"/>
              <a:t>dalam</a:t>
            </a:r>
            <a:r>
              <a:rPr lang="en-US" dirty="0"/>
              <a:t> </a:t>
            </a:r>
            <a:r>
              <a:rPr lang="en-US" dirty="0" err="1"/>
              <a:t>jaringan</a:t>
            </a:r>
            <a:r>
              <a:rPr lang="en-US" dirty="0"/>
              <a:t>, </a:t>
            </a:r>
            <a:r>
              <a:rPr lang="en-US" dirty="0" err="1"/>
              <a:t>Oleh</a:t>
            </a:r>
            <a:r>
              <a:rPr lang="en-US" dirty="0"/>
              <a:t> </a:t>
            </a:r>
            <a:r>
              <a:rPr lang="en-US" dirty="0" err="1"/>
              <a:t>karena</a:t>
            </a:r>
            <a:r>
              <a:rPr lang="en-US" dirty="0"/>
              <a:t> </a:t>
            </a:r>
            <a:r>
              <a:rPr lang="en-US" dirty="0" err="1"/>
              <a:t>itu</a:t>
            </a:r>
            <a:r>
              <a:rPr lang="en-US" dirty="0"/>
              <a:t>, </a:t>
            </a:r>
            <a:r>
              <a:rPr lang="en-US" dirty="0" err="1"/>
              <a:t>perangkat</a:t>
            </a:r>
            <a:r>
              <a:rPr lang="en-US" dirty="0"/>
              <a:t> access point </a:t>
            </a:r>
            <a:r>
              <a:rPr lang="en-US" dirty="0" err="1"/>
              <a:t>dan</a:t>
            </a:r>
            <a:r>
              <a:rPr lang="en-US" dirty="0"/>
              <a:t> router </a:t>
            </a:r>
            <a:r>
              <a:rPr lang="en-US" dirty="0" err="1"/>
              <a:t>saling</a:t>
            </a:r>
            <a:r>
              <a:rPr lang="en-US" dirty="0"/>
              <a:t> </a:t>
            </a:r>
            <a:r>
              <a:rPr lang="en-US" dirty="0" err="1"/>
              <a:t>berhubungan</a:t>
            </a:r>
            <a:r>
              <a:rPr lang="en-US" dirty="0"/>
              <a:t> </a:t>
            </a:r>
            <a:r>
              <a:rPr lang="en-US" dirty="0" err="1"/>
              <a:t>dalam</a:t>
            </a:r>
            <a:r>
              <a:rPr lang="en-US" dirty="0"/>
              <a:t> </a:t>
            </a:r>
            <a:r>
              <a:rPr lang="en-US" dirty="0" err="1"/>
              <a:t>menjalankan</a:t>
            </a:r>
            <a:r>
              <a:rPr lang="en-US" dirty="0"/>
              <a:t> </a:t>
            </a:r>
            <a:r>
              <a:rPr lang="en-US" dirty="0" err="1"/>
              <a:t>fungsinya</a:t>
            </a:r>
            <a:r>
              <a:rPr lang="en-US" dirty="0"/>
              <a:t>. </a:t>
            </a:r>
            <a:r>
              <a:rPr lang="en-US" dirty="0" err="1"/>
              <a:t>Pada</a:t>
            </a:r>
            <a:r>
              <a:rPr lang="en-US" dirty="0"/>
              <a:t> model </a:t>
            </a:r>
            <a:r>
              <a:rPr lang="en-US" dirty="0" err="1"/>
              <a:t>terbaru</a:t>
            </a:r>
            <a:r>
              <a:rPr lang="en-US" dirty="0"/>
              <a:t>, </a:t>
            </a:r>
            <a:r>
              <a:rPr lang="en-US" dirty="0" err="1"/>
              <a:t>sering</a:t>
            </a:r>
            <a:r>
              <a:rPr lang="en-US" dirty="0"/>
              <a:t> kali </a:t>
            </a:r>
            <a:r>
              <a:rPr lang="en-US" dirty="0" err="1"/>
              <a:t>fungsi</a:t>
            </a:r>
            <a:r>
              <a:rPr lang="en-US" dirty="0"/>
              <a:t> access point </a:t>
            </a:r>
            <a:r>
              <a:rPr lang="en-US" dirty="0" err="1"/>
              <a:t>dan</a:t>
            </a:r>
            <a:r>
              <a:rPr lang="en-US" dirty="0"/>
              <a:t> router </a:t>
            </a:r>
            <a:r>
              <a:rPr lang="en-US" dirty="0" err="1"/>
              <a:t>digabungkan</a:t>
            </a:r>
            <a:r>
              <a:rPr lang="en-US" dirty="0"/>
              <a:t> </a:t>
            </a:r>
            <a:r>
              <a:rPr lang="en-US" dirty="0" err="1"/>
              <a:t>dalam</a:t>
            </a:r>
            <a:r>
              <a:rPr lang="en-US" dirty="0"/>
              <a:t> </a:t>
            </a:r>
            <a:r>
              <a:rPr lang="en-US" dirty="0" err="1"/>
              <a:t>perangkat</a:t>
            </a:r>
            <a:r>
              <a:rPr lang="en-US" dirty="0"/>
              <a:t> yang </a:t>
            </a:r>
            <a:r>
              <a:rPr lang="en-US" dirty="0" err="1"/>
              <a:t>sama</a:t>
            </a:r>
            <a:r>
              <a:rPr lang="en-US" dirty="0" smtClean="0"/>
              <a:t>.</a:t>
            </a:r>
          </a:p>
          <a:p>
            <a:pPr marL="0" indent="0">
              <a:buNone/>
            </a:pPr>
            <a:endParaRPr lang="en-US" dirty="0"/>
          </a:p>
          <a:p>
            <a:pPr marL="0" indent="0">
              <a:buNone/>
            </a:pPr>
            <a:r>
              <a:rPr lang="en-US" b="1" i="1" dirty="0"/>
              <a:t>8. </a:t>
            </a:r>
            <a:r>
              <a:rPr lang="en-US" b="1" i="1" dirty="0" smtClean="0"/>
              <a:t>Modem</a:t>
            </a:r>
          </a:p>
          <a:p>
            <a:pPr marL="0" indent="0">
              <a:buNone/>
            </a:pPr>
            <a:r>
              <a:rPr lang="en-US" i="1" dirty="0" smtClean="0"/>
              <a:t>Modem</a:t>
            </a:r>
            <a:r>
              <a:rPr lang="en-US" dirty="0" smtClean="0"/>
              <a:t> </a:t>
            </a:r>
            <a:r>
              <a:rPr lang="en-US" dirty="0" err="1"/>
              <a:t>adalah</a:t>
            </a:r>
            <a:r>
              <a:rPr lang="en-US" dirty="0"/>
              <a:t> </a:t>
            </a:r>
            <a:r>
              <a:rPr lang="en-US" dirty="0" err="1"/>
              <a:t>perangkat</a:t>
            </a:r>
            <a:r>
              <a:rPr lang="en-US" dirty="0"/>
              <a:t> yang </a:t>
            </a:r>
            <a:r>
              <a:rPr lang="en-US" dirty="0" err="1"/>
              <a:t>berfungsi</a:t>
            </a:r>
            <a:r>
              <a:rPr lang="en-US" dirty="0"/>
              <a:t> </a:t>
            </a:r>
            <a:r>
              <a:rPr lang="en-US" dirty="0" err="1"/>
              <a:t>melakukan</a:t>
            </a:r>
            <a:r>
              <a:rPr lang="en-US" dirty="0"/>
              <a:t> </a:t>
            </a:r>
            <a:r>
              <a:rPr lang="en-US" dirty="0" err="1"/>
              <a:t>modulasi</a:t>
            </a:r>
            <a:r>
              <a:rPr lang="en-US" dirty="0"/>
              <a:t> </a:t>
            </a:r>
            <a:r>
              <a:rPr lang="en-US" dirty="0" err="1"/>
              <a:t>dan</a:t>
            </a:r>
            <a:r>
              <a:rPr lang="en-US" dirty="0"/>
              <a:t> </a:t>
            </a:r>
            <a:r>
              <a:rPr lang="en-US" dirty="0" err="1"/>
              <a:t>demodulasi</a:t>
            </a:r>
            <a:r>
              <a:rPr lang="en-US" dirty="0"/>
              <a:t>. </a:t>
            </a:r>
            <a:r>
              <a:rPr lang="en-US" dirty="0" err="1"/>
              <a:t>Modulasi</a:t>
            </a:r>
            <a:r>
              <a:rPr lang="en-US" dirty="0"/>
              <a:t> </a:t>
            </a:r>
            <a:r>
              <a:rPr lang="en-US" dirty="0" err="1"/>
              <a:t>adalah</a:t>
            </a:r>
            <a:r>
              <a:rPr lang="en-US" dirty="0"/>
              <a:t> proses </a:t>
            </a:r>
            <a:r>
              <a:rPr lang="en-US" dirty="0" err="1"/>
              <a:t>pengubahan</a:t>
            </a:r>
            <a:r>
              <a:rPr lang="en-US" dirty="0"/>
              <a:t> </a:t>
            </a:r>
            <a:r>
              <a:rPr lang="en-US" dirty="0" err="1"/>
              <a:t>sinyal</a:t>
            </a:r>
            <a:r>
              <a:rPr lang="en-US" dirty="0"/>
              <a:t> </a:t>
            </a:r>
            <a:r>
              <a:rPr lang="en-US" dirty="0" err="1"/>
              <a:t>informasi</a:t>
            </a:r>
            <a:r>
              <a:rPr lang="en-US" dirty="0"/>
              <a:t> </a:t>
            </a:r>
            <a:r>
              <a:rPr lang="en-US" dirty="0" err="1"/>
              <a:t>ke</a:t>
            </a:r>
            <a:r>
              <a:rPr lang="en-US" dirty="0"/>
              <a:t> </a:t>
            </a:r>
            <a:r>
              <a:rPr lang="en-US" dirty="0" err="1"/>
              <a:t>dalam</a:t>
            </a:r>
            <a:r>
              <a:rPr lang="en-US" dirty="0"/>
              <a:t> </a:t>
            </a:r>
            <a:r>
              <a:rPr lang="en-US" dirty="0" err="1"/>
              <a:t>sinyal</a:t>
            </a:r>
            <a:r>
              <a:rPr lang="en-US" dirty="0"/>
              <a:t> </a:t>
            </a:r>
            <a:r>
              <a:rPr lang="en-US" dirty="0" err="1"/>
              <a:t>pembawa</a:t>
            </a:r>
            <a:r>
              <a:rPr lang="en-US" dirty="0"/>
              <a:t>. </a:t>
            </a:r>
            <a:r>
              <a:rPr lang="en-US" dirty="0" err="1"/>
              <a:t>Sementara</a:t>
            </a:r>
            <a:r>
              <a:rPr lang="en-US" dirty="0"/>
              <a:t> </a:t>
            </a:r>
            <a:r>
              <a:rPr lang="en-US" dirty="0" err="1"/>
              <a:t>demodulasi</a:t>
            </a:r>
            <a:r>
              <a:rPr lang="en-US" dirty="0"/>
              <a:t> </a:t>
            </a:r>
            <a:r>
              <a:rPr lang="en-US" dirty="0" err="1"/>
              <a:t>adalah</a:t>
            </a:r>
            <a:r>
              <a:rPr lang="en-US" dirty="0"/>
              <a:t> proses </a:t>
            </a:r>
            <a:r>
              <a:rPr lang="en-US" dirty="0" err="1"/>
              <a:t>penyaringan</a:t>
            </a:r>
            <a:r>
              <a:rPr lang="en-US" dirty="0"/>
              <a:t> </a:t>
            </a:r>
            <a:r>
              <a:rPr lang="en-US" dirty="0" err="1"/>
              <a:t>sinyal</a:t>
            </a:r>
            <a:r>
              <a:rPr lang="en-US" dirty="0"/>
              <a:t> </a:t>
            </a:r>
            <a:r>
              <a:rPr lang="en-US" dirty="0" err="1"/>
              <a:t>informasi</a:t>
            </a:r>
            <a:r>
              <a:rPr lang="en-US" dirty="0"/>
              <a:t> </a:t>
            </a:r>
            <a:r>
              <a:rPr lang="en-US" dirty="0" err="1"/>
              <a:t>dari</a:t>
            </a:r>
            <a:r>
              <a:rPr lang="en-US" dirty="0"/>
              <a:t> </a:t>
            </a:r>
            <a:r>
              <a:rPr lang="en-US" dirty="0" err="1"/>
              <a:t>sinyal</a:t>
            </a:r>
            <a:r>
              <a:rPr lang="en-US" dirty="0"/>
              <a:t> </a:t>
            </a:r>
            <a:r>
              <a:rPr lang="en-US" dirty="0" err="1"/>
              <a:t>pembawa.Data</a:t>
            </a:r>
            <a:r>
              <a:rPr lang="en-US" dirty="0"/>
              <a:t> </a:t>
            </a:r>
            <a:r>
              <a:rPr lang="en-US" dirty="0" err="1"/>
              <a:t>dari</a:t>
            </a:r>
            <a:r>
              <a:rPr lang="en-US" dirty="0"/>
              <a:t> </a:t>
            </a:r>
            <a:r>
              <a:rPr lang="en-US" dirty="0" err="1"/>
              <a:t>komputer</a:t>
            </a:r>
            <a:r>
              <a:rPr lang="en-US" dirty="0"/>
              <a:t> </a:t>
            </a:r>
            <a:r>
              <a:rPr lang="en-US" dirty="0" err="1"/>
              <a:t>dalam</a:t>
            </a:r>
            <a:r>
              <a:rPr lang="en-US" dirty="0"/>
              <a:t> </a:t>
            </a:r>
            <a:r>
              <a:rPr lang="en-US" dirty="0" err="1"/>
              <a:t>bentuk</a:t>
            </a:r>
            <a:r>
              <a:rPr lang="en-US" dirty="0"/>
              <a:t> </a:t>
            </a:r>
            <a:r>
              <a:rPr lang="en-US" dirty="0" err="1"/>
              <a:t>sinyak</a:t>
            </a:r>
            <a:r>
              <a:rPr lang="en-US" dirty="0"/>
              <a:t> digital </a:t>
            </a:r>
            <a:r>
              <a:rPr lang="en-US" dirty="0" err="1"/>
              <a:t>dikirimkan</a:t>
            </a:r>
            <a:r>
              <a:rPr lang="en-US" dirty="0"/>
              <a:t> </a:t>
            </a:r>
            <a:r>
              <a:rPr lang="en-US" dirty="0" err="1"/>
              <a:t>ke</a:t>
            </a:r>
            <a:r>
              <a:rPr lang="en-US" dirty="0"/>
              <a:t> modem </a:t>
            </a:r>
            <a:r>
              <a:rPr lang="en-US" dirty="0" err="1"/>
              <a:t>untuk</a:t>
            </a:r>
            <a:r>
              <a:rPr lang="en-US" dirty="0"/>
              <a:t> </a:t>
            </a:r>
            <a:r>
              <a:rPr lang="en-US" dirty="0" err="1"/>
              <a:t>diubah</a:t>
            </a:r>
            <a:r>
              <a:rPr lang="en-US" dirty="0"/>
              <a:t> </a:t>
            </a:r>
            <a:r>
              <a:rPr lang="en-US" dirty="0" err="1"/>
              <a:t>menjadi</a:t>
            </a:r>
            <a:r>
              <a:rPr lang="en-US" dirty="0"/>
              <a:t> </a:t>
            </a:r>
            <a:r>
              <a:rPr lang="en-US" dirty="0" err="1"/>
              <a:t>sinyal</a:t>
            </a:r>
            <a:r>
              <a:rPr lang="en-US" dirty="0"/>
              <a:t> analog. </a:t>
            </a:r>
            <a:r>
              <a:rPr lang="en-US" dirty="0" err="1"/>
              <a:t>Ketika</a:t>
            </a:r>
            <a:r>
              <a:rPr lang="en-US" dirty="0"/>
              <a:t> modem </a:t>
            </a:r>
            <a:r>
              <a:rPr lang="en-US" dirty="0" err="1"/>
              <a:t>menerima</a:t>
            </a:r>
            <a:r>
              <a:rPr lang="en-US" dirty="0"/>
              <a:t> data </a:t>
            </a:r>
            <a:r>
              <a:rPr lang="en-US" dirty="0" err="1"/>
              <a:t>dari</a:t>
            </a:r>
            <a:r>
              <a:rPr lang="en-US" dirty="0"/>
              <a:t> </a:t>
            </a:r>
            <a:r>
              <a:rPr lang="en-US" dirty="0" err="1"/>
              <a:t>luar</a:t>
            </a:r>
            <a:r>
              <a:rPr lang="en-US" dirty="0"/>
              <a:t> </a:t>
            </a:r>
            <a:r>
              <a:rPr lang="en-US" dirty="0" err="1"/>
              <a:t>dalam</a:t>
            </a:r>
            <a:r>
              <a:rPr lang="en-US" dirty="0"/>
              <a:t> </a:t>
            </a:r>
            <a:r>
              <a:rPr lang="en-US" dirty="0" err="1"/>
              <a:t>bentuk</a:t>
            </a:r>
            <a:r>
              <a:rPr lang="en-US" dirty="0"/>
              <a:t> </a:t>
            </a:r>
            <a:r>
              <a:rPr lang="en-US" dirty="0" err="1"/>
              <a:t>sinyal</a:t>
            </a:r>
            <a:r>
              <a:rPr lang="en-US" dirty="0"/>
              <a:t> analog, data </a:t>
            </a:r>
            <a:r>
              <a:rPr lang="en-US" dirty="0" err="1"/>
              <a:t>tersebut</a:t>
            </a:r>
            <a:r>
              <a:rPr lang="en-US" dirty="0"/>
              <a:t> </a:t>
            </a:r>
            <a:r>
              <a:rPr lang="en-US" dirty="0" err="1"/>
              <a:t>diubah</a:t>
            </a:r>
            <a:r>
              <a:rPr lang="en-US" dirty="0"/>
              <a:t> </a:t>
            </a:r>
            <a:r>
              <a:rPr lang="en-US" dirty="0" err="1"/>
              <a:t>kembali</a:t>
            </a:r>
            <a:r>
              <a:rPr lang="en-US" dirty="0"/>
              <a:t> </a:t>
            </a:r>
            <a:r>
              <a:rPr lang="en-US" dirty="0" err="1"/>
              <a:t>ke</a:t>
            </a:r>
            <a:r>
              <a:rPr lang="en-US" dirty="0"/>
              <a:t> </a:t>
            </a:r>
            <a:r>
              <a:rPr lang="en-US" dirty="0" err="1"/>
              <a:t>sinyal</a:t>
            </a:r>
            <a:r>
              <a:rPr lang="en-US" dirty="0"/>
              <a:t> digital </a:t>
            </a:r>
            <a:r>
              <a:rPr lang="en-US" dirty="0" err="1"/>
              <a:t>untuk</a:t>
            </a:r>
            <a:r>
              <a:rPr lang="en-US" dirty="0"/>
              <a:t> </a:t>
            </a:r>
            <a:r>
              <a:rPr lang="en-US" dirty="0" err="1"/>
              <a:t>diproses</a:t>
            </a:r>
            <a:r>
              <a:rPr lang="en-US" dirty="0"/>
              <a:t> di </a:t>
            </a:r>
            <a:r>
              <a:rPr lang="en-US" dirty="0" err="1"/>
              <a:t>komputer</a:t>
            </a:r>
            <a:r>
              <a:rPr lang="en-US" dirty="0"/>
              <a:t>.</a:t>
            </a:r>
          </a:p>
        </p:txBody>
      </p:sp>
    </p:spTree>
    <p:extLst>
      <p:ext uri="{BB962C8B-B14F-4D97-AF65-F5344CB8AC3E}">
        <p14:creationId xmlns:p14="http://schemas.microsoft.com/office/powerpoint/2010/main" val="106562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2841"/>
            <a:ext cx="10515600" cy="4379495"/>
          </a:xfrm>
        </p:spPr>
        <p:txBody>
          <a:bodyPr>
            <a:normAutofit lnSpcReduction="10000"/>
          </a:bodyPr>
          <a:lstStyle/>
          <a:p>
            <a:pPr marL="0" indent="0">
              <a:buNone/>
            </a:pPr>
            <a:r>
              <a:rPr lang="en-US" b="1" i="1" dirty="0"/>
              <a:t>9. Media </a:t>
            </a:r>
            <a:r>
              <a:rPr lang="en-US" b="1" i="1" dirty="0" err="1" smtClean="0"/>
              <a:t>Transmisi</a:t>
            </a:r>
            <a:endParaRPr lang="en-US" b="1" i="1" dirty="0" smtClean="0"/>
          </a:p>
          <a:p>
            <a:pPr marL="0" indent="0">
              <a:buNone/>
            </a:pPr>
            <a:r>
              <a:rPr lang="en-US" dirty="0" err="1" smtClean="0"/>
              <a:t>Untuk</a:t>
            </a:r>
            <a:r>
              <a:rPr lang="en-US" dirty="0" smtClean="0"/>
              <a:t> </a:t>
            </a:r>
            <a:r>
              <a:rPr lang="en-US" dirty="0" err="1"/>
              <a:t>menghantarkan</a:t>
            </a:r>
            <a:r>
              <a:rPr lang="en-US" dirty="0"/>
              <a:t> </a:t>
            </a:r>
            <a:r>
              <a:rPr lang="en-US" dirty="0" err="1"/>
              <a:t>sinyal</a:t>
            </a:r>
            <a:r>
              <a:rPr lang="en-US" dirty="0"/>
              <a:t>, </a:t>
            </a:r>
            <a:r>
              <a:rPr lang="en-US" dirty="0" err="1"/>
              <a:t>baik</a:t>
            </a:r>
            <a:r>
              <a:rPr lang="en-US" dirty="0"/>
              <a:t> </a:t>
            </a:r>
            <a:r>
              <a:rPr lang="en-US" dirty="0" err="1"/>
              <a:t>sinyal</a:t>
            </a:r>
            <a:r>
              <a:rPr lang="en-US" dirty="0"/>
              <a:t> digital </a:t>
            </a:r>
            <a:r>
              <a:rPr lang="en-US" dirty="0" err="1"/>
              <a:t>maupun</a:t>
            </a:r>
            <a:r>
              <a:rPr lang="en-US" dirty="0"/>
              <a:t> analog, </a:t>
            </a:r>
            <a:r>
              <a:rPr lang="en-US" dirty="0" err="1"/>
              <a:t>diperlukan</a:t>
            </a:r>
            <a:r>
              <a:rPr lang="en-US" dirty="0"/>
              <a:t> media yang </a:t>
            </a:r>
            <a:r>
              <a:rPr lang="en-US" dirty="0" err="1"/>
              <a:t>menjadi</a:t>
            </a:r>
            <a:r>
              <a:rPr lang="en-US" dirty="0"/>
              <a:t> </a:t>
            </a:r>
            <a:r>
              <a:rPr lang="en-US" dirty="0" err="1"/>
              <a:t>penghubung</a:t>
            </a:r>
            <a:r>
              <a:rPr lang="en-US" dirty="0"/>
              <a:t> </a:t>
            </a:r>
            <a:r>
              <a:rPr lang="en-US" dirty="0" err="1"/>
              <a:t>antarperangkat</a:t>
            </a:r>
            <a:r>
              <a:rPr lang="en-US" dirty="0"/>
              <a:t>. </a:t>
            </a:r>
            <a:r>
              <a:rPr lang="en-US" dirty="0" err="1"/>
              <a:t>Jenis</a:t>
            </a:r>
            <a:r>
              <a:rPr lang="en-US" dirty="0"/>
              <a:t> </a:t>
            </a:r>
            <a:r>
              <a:rPr lang="en-US" dirty="0" err="1"/>
              <a:t>dan</a:t>
            </a:r>
            <a:r>
              <a:rPr lang="en-US" dirty="0"/>
              <a:t> </a:t>
            </a:r>
            <a:r>
              <a:rPr lang="en-US" dirty="0" err="1"/>
              <a:t>tipe</a:t>
            </a:r>
            <a:r>
              <a:rPr lang="en-US" dirty="0"/>
              <a:t> </a:t>
            </a:r>
            <a:r>
              <a:rPr lang="en-US" dirty="0" err="1"/>
              <a:t>sambungan</a:t>
            </a:r>
            <a:r>
              <a:rPr lang="en-US" dirty="0"/>
              <a:t> media </a:t>
            </a:r>
            <a:r>
              <a:rPr lang="en-US" dirty="0" err="1"/>
              <a:t>transmisi</a:t>
            </a:r>
            <a:r>
              <a:rPr lang="en-US" dirty="0"/>
              <a:t> </a:t>
            </a:r>
            <a:r>
              <a:rPr lang="en-US" dirty="0" err="1"/>
              <a:t>akan</a:t>
            </a:r>
            <a:r>
              <a:rPr lang="en-US" dirty="0"/>
              <a:t> </a:t>
            </a:r>
            <a:r>
              <a:rPr lang="en-US" dirty="0" err="1"/>
              <a:t>memengaruhi</a:t>
            </a:r>
            <a:r>
              <a:rPr lang="en-US" dirty="0"/>
              <a:t> </a:t>
            </a:r>
            <a:r>
              <a:rPr lang="en-US" dirty="0" err="1"/>
              <a:t>kecepatan</a:t>
            </a:r>
            <a:r>
              <a:rPr lang="en-US" dirty="0"/>
              <a:t> </a:t>
            </a:r>
            <a:r>
              <a:rPr lang="en-US" dirty="0" err="1"/>
              <a:t>dan</a:t>
            </a:r>
            <a:r>
              <a:rPr lang="en-US" dirty="0"/>
              <a:t> </a:t>
            </a:r>
            <a:r>
              <a:rPr lang="en-US" dirty="0" err="1"/>
              <a:t>keberhasilan</a:t>
            </a:r>
            <a:r>
              <a:rPr lang="en-US" dirty="0"/>
              <a:t> </a:t>
            </a:r>
            <a:r>
              <a:rPr lang="en-US" dirty="0" err="1"/>
              <a:t>transmisi</a:t>
            </a:r>
            <a:r>
              <a:rPr lang="en-US" dirty="0"/>
              <a:t>. </a:t>
            </a:r>
            <a:r>
              <a:rPr lang="en-US" dirty="0" err="1"/>
              <a:t>Secara</a:t>
            </a:r>
            <a:r>
              <a:rPr lang="en-US" dirty="0"/>
              <a:t> </a:t>
            </a:r>
            <a:r>
              <a:rPr lang="en-US" dirty="0" err="1"/>
              <a:t>garis</a:t>
            </a:r>
            <a:r>
              <a:rPr lang="en-US" dirty="0"/>
              <a:t> </a:t>
            </a:r>
            <a:r>
              <a:rPr lang="en-US" dirty="0" err="1"/>
              <a:t>besar</a:t>
            </a:r>
            <a:r>
              <a:rPr lang="en-US" dirty="0"/>
              <a:t>, media </a:t>
            </a:r>
            <a:r>
              <a:rPr lang="en-US" dirty="0" err="1"/>
              <a:t>transmisidibedakan</a:t>
            </a:r>
            <a:r>
              <a:rPr lang="en-US" dirty="0"/>
              <a:t> </a:t>
            </a:r>
            <a:r>
              <a:rPr lang="en-US" dirty="0" err="1"/>
              <a:t>menjadi</a:t>
            </a:r>
            <a:r>
              <a:rPr lang="en-US" dirty="0"/>
              <a:t> </a:t>
            </a:r>
            <a:r>
              <a:rPr lang="en-US" dirty="0" err="1"/>
              <a:t>dua</a:t>
            </a:r>
            <a:r>
              <a:rPr lang="en-US" dirty="0"/>
              <a:t>, </a:t>
            </a:r>
            <a:r>
              <a:rPr lang="en-US" dirty="0" err="1"/>
              <a:t>yaitu</a:t>
            </a:r>
            <a:r>
              <a:rPr lang="en-US" dirty="0"/>
              <a:t> </a:t>
            </a:r>
            <a:r>
              <a:rPr lang="en-US" dirty="0" err="1"/>
              <a:t>sebagai</a:t>
            </a:r>
            <a:r>
              <a:rPr lang="en-US" dirty="0"/>
              <a:t> </a:t>
            </a:r>
            <a:r>
              <a:rPr lang="en-US" dirty="0" err="1"/>
              <a:t>berikut</a:t>
            </a:r>
            <a:r>
              <a:rPr lang="en-US" dirty="0"/>
              <a:t>. Guided media </a:t>
            </a:r>
            <a:r>
              <a:rPr lang="en-US" dirty="0" err="1"/>
              <a:t>merupakan</a:t>
            </a:r>
            <a:r>
              <a:rPr lang="en-US" dirty="0"/>
              <a:t> media yang </a:t>
            </a:r>
            <a:r>
              <a:rPr lang="en-US" dirty="0" err="1"/>
              <a:t>dapat</a:t>
            </a:r>
            <a:r>
              <a:rPr lang="en-US" dirty="0"/>
              <a:t> </a:t>
            </a:r>
            <a:r>
              <a:rPr lang="en-US" dirty="0" err="1"/>
              <a:t>menghantarkan</a:t>
            </a:r>
            <a:r>
              <a:rPr lang="en-US" dirty="0"/>
              <a:t> data </a:t>
            </a:r>
            <a:r>
              <a:rPr lang="en-US" dirty="0" err="1"/>
              <a:t>melalui</a:t>
            </a:r>
            <a:r>
              <a:rPr lang="en-US" dirty="0"/>
              <a:t> </a:t>
            </a:r>
            <a:r>
              <a:rPr lang="en-US" dirty="0" err="1"/>
              <a:t>konduktor</a:t>
            </a:r>
            <a:r>
              <a:rPr lang="en-US" dirty="0"/>
              <a:t> </a:t>
            </a:r>
            <a:r>
              <a:rPr lang="en-US" dirty="0" err="1"/>
              <a:t>fisik</a:t>
            </a:r>
            <a:r>
              <a:rPr lang="en-US" dirty="0"/>
              <a:t> </a:t>
            </a:r>
            <a:r>
              <a:rPr lang="en-US" dirty="0" err="1"/>
              <a:t>seperti</a:t>
            </a:r>
            <a:r>
              <a:rPr lang="en-US" dirty="0"/>
              <a:t> </a:t>
            </a:r>
            <a:r>
              <a:rPr lang="en-US" dirty="0" err="1"/>
              <a:t>tembaga</a:t>
            </a:r>
            <a:r>
              <a:rPr lang="en-US" dirty="0"/>
              <a:t> </a:t>
            </a:r>
            <a:r>
              <a:rPr lang="en-US" dirty="0" err="1"/>
              <a:t>dan</a:t>
            </a:r>
            <a:r>
              <a:rPr lang="en-US" dirty="0"/>
              <a:t> </a:t>
            </a:r>
            <a:r>
              <a:rPr lang="en-US" dirty="0" err="1"/>
              <a:t>serat</a:t>
            </a:r>
            <a:r>
              <a:rPr lang="en-US" dirty="0"/>
              <a:t> </a:t>
            </a:r>
            <a:r>
              <a:rPr lang="en-US" dirty="0" err="1"/>
              <a:t>kaca</a:t>
            </a:r>
            <a:r>
              <a:rPr lang="en-US" dirty="0"/>
              <a:t>. </a:t>
            </a:r>
            <a:r>
              <a:rPr lang="en-US" dirty="0" err="1"/>
              <a:t>Contohnya</a:t>
            </a:r>
            <a:r>
              <a:rPr lang="en-US" dirty="0"/>
              <a:t>, </a:t>
            </a:r>
            <a:r>
              <a:rPr lang="en-US" dirty="0" err="1"/>
              <a:t>kabel</a:t>
            </a:r>
            <a:r>
              <a:rPr lang="en-US" dirty="0"/>
              <a:t> coaxial, UTP, STP, </a:t>
            </a:r>
            <a:r>
              <a:rPr lang="en-US" dirty="0" err="1"/>
              <a:t>dan</a:t>
            </a:r>
            <a:r>
              <a:rPr lang="en-US" dirty="0"/>
              <a:t> fiber </a:t>
            </a:r>
            <a:r>
              <a:rPr lang="en-US" dirty="0" err="1"/>
              <a:t>optic.Unguided</a:t>
            </a:r>
            <a:r>
              <a:rPr lang="en-US" dirty="0"/>
              <a:t> media </a:t>
            </a:r>
            <a:r>
              <a:rPr lang="en-US" dirty="0" err="1"/>
              <a:t>adalah</a:t>
            </a:r>
            <a:r>
              <a:rPr lang="en-US" dirty="0"/>
              <a:t> </a:t>
            </a:r>
            <a:r>
              <a:rPr lang="en-US" dirty="0" err="1"/>
              <a:t>jenis</a:t>
            </a:r>
            <a:r>
              <a:rPr lang="en-US" dirty="0"/>
              <a:t> media </a:t>
            </a:r>
            <a:r>
              <a:rPr lang="en-US" dirty="0" err="1"/>
              <a:t>tidak</a:t>
            </a:r>
            <a:r>
              <a:rPr lang="en-US" dirty="0"/>
              <a:t> </a:t>
            </a:r>
            <a:r>
              <a:rPr lang="en-US" dirty="0" err="1"/>
              <a:t>terpandu</a:t>
            </a:r>
            <a:r>
              <a:rPr lang="en-US" dirty="0"/>
              <a:t>, yang </a:t>
            </a:r>
            <a:r>
              <a:rPr lang="en-US" dirty="0" err="1"/>
              <a:t>tidak</a:t>
            </a:r>
            <a:r>
              <a:rPr lang="en-US" dirty="0"/>
              <a:t> </a:t>
            </a:r>
            <a:r>
              <a:rPr lang="en-US" dirty="0" err="1"/>
              <a:t>memiliki</a:t>
            </a:r>
            <a:r>
              <a:rPr lang="en-US" dirty="0"/>
              <a:t> </a:t>
            </a:r>
            <a:r>
              <a:rPr lang="en-US" dirty="0" err="1"/>
              <a:t>bentuk</a:t>
            </a:r>
            <a:r>
              <a:rPr lang="en-US" dirty="0"/>
              <a:t> </a:t>
            </a:r>
            <a:r>
              <a:rPr lang="en-US" dirty="0" err="1"/>
              <a:t>secara</a:t>
            </a:r>
            <a:r>
              <a:rPr lang="en-US" dirty="0"/>
              <a:t> </a:t>
            </a:r>
            <a:r>
              <a:rPr lang="en-US" dirty="0" err="1"/>
              <a:t>fisik</a:t>
            </a:r>
            <a:r>
              <a:rPr lang="en-US" dirty="0"/>
              <a:t> </a:t>
            </a:r>
            <a:r>
              <a:rPr lang="en-US" dirty="0" err="1"/>
              <a:t>sehingga</a:t>
            </a:r>
            <a:r>
              <a:rPr lang="en-US" dirty="0"/>
              <a:t> </a:t>
            </a:r>
            <a:r>
              <a:rPr lang="en-US" dirty="0" err="1"/>
              <a:t>dalam</a:t>
            </a:r>
            <a:r>
              <a:rPr lang="en-US" dirty="0"/>
              <a:t> </a:t>
            </a:r>
            <a:r>
              <a:rPr lang="en-US" dirty="0" err="1"/>
              <a:t>pemancarannya</a:t>
            </a:r>
            <a:r>
              <a:rPr lang="en-US" dirty="0"/>
              <a:t> </a:t>
            </a:r>
            <a:r>
              <a:rPr lang="en-US" dirty="0" err="1"/>
              <a:t>membutuhkan</a:t>
            </a:r>
            <a:r>
              <a:rPr lang="en-US" dirty="0"/>
              <a:t> </a:t>
            </a:r>
            <a:r>
              <a:rPr lang="en-US" dirty="0" err="1"/>
              <a:t>gelombang</a:t>
            </a:r>
            <a:r>
              <a:rPr lang="en-US" dirty="0"/>
              <a:t> </a:t>
            </a:r>
            <a:r>
              <a:rPr lang="en-US" dirty="0" err="1"/>
              <a:t>elektromagnetik</a:t>
            </a:r>
            <a:r>
              <a:rPr lang="en-US" dirty="0"/>
              <a:t> </a:t>
            </a:r>
            <a:r>
              <a:rPr lang="en-US" dirty="0" err="1"/>
              <a:t>untuk</a:t>
            </a:r>
            <a:r>
              <a:rPr lang="en-US" dirty="0"/>
              <a:t> </a:t>
            </a:r>
            <a:r>
              <a:rPr lang="en-US" dirty="0" err="1"/>
              <a:t>mentransfer</a:t>
            </a:r>
            <a:r>
              <a:rPr lang="en-US" dirty="0"/>
              <a:t> data. </a:t>
            </a:r>
            <a:r>
              <a:rPr lang="en-US" dirty="0" err="1"/>
              <a:t>Contohnya</a:t>
            </a:r>
            <a:r>
              <a:rPr lang="en-US" dirty="0"/>
              <a:t>, </a:t>
            </a:r>
            <a:r>
              <a:rPr lang="en-US" dirty="0" err="1"/>
              <a:t>gelombang</a:t>
            </a:r>
            <a:endParaRPr lang="en-US" dirty="0"/>
          </a:p>
        </p:txBody>
      </p:sp>
    </p:spTree>
    <p:extLst>
      <p:ext uri="{BB962C8B-B14F-4D97-AF65-F5344CB8AC3E}">
        <p14:creationId xmlns:p14="http://schemas.microsoft.com/office/powerpoint/2010/main" val="423929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579" y="649706"/>
            <a:ext cx="10515600" cy="5539289"/>
          </a:xfrm>
        </p:spPr>
        <p:txBody>
          <a:bodyPr>
            <a:normAutofit fontScale="85000" lnSpcReduction="20000"/>
          </a:bodyPr>
          <a:lstStyle/>
          <a:p>
            <a:pPr marL="514350" indent="-514350">
              <a:buAutoNum type="alphaUcPeriod"/>
            </a:pPr>
            <a:r>
              <a:rPr lang="en-US" b="1" dirty="0" smtClean="0"/>
              <a:t>Media </a:t>
            </a:r>
            <a:r>
              <a:rPr lang="en-US" b="1" dirty="0" err="1"/>
              <a:t>transmisi</a:t>
            </a:r>
            <a:r>
              <a:rPr lang="en-US" b="1" dirty="0"/>
              <a:t> </a:t>
            </a:r>
            <a:r>
              <a:rPr lang="en-US" b="1" dirty="0" err="1" smtClean="0"/>
              <a:t>kabel</a:t>
            </a:r>
            <a:endParaRPr lang="en-US" b="1" dirty="0" smtClean="0"/>
          </a:p>
          <a:p>
            <a:pPr marL="0" indent="0">
              <a:buNone/>
            </a:pPr>
            <a:r>
              <a:rPr lang="en-US" dirty="0" err="1" smtClean="0"/>
              <a:t>Ketika</a:t>
            </a:r>
            <a:r>
              <a:rPr lang="en-US" dirty="0" smtClean="0"/>
              <a:t> </a:t>
            </a:r>
            <a:r>
              <a:rPr lang="en-US" dirty="0" err="1"/>
              <a:t>memilih</a:t>
            </a:r>
            <a:r>
              <a:rPr lang="en-US" dirty="0"/>
              <a:t> </a:t>
            </a:r>
            <a:r>
              <a:rPr lang="en-US" dirty="0" err="1"/>
              <a:t>kabel</a:t>
            </a:r>
            <a:r>
              <a:rPr lang="en-US" dirty="0"/>
              <a:t> </a:t>
            </a:r>
            <a:r>
              <a:rPr lang="en-US" dirty="0" err="1"/>
              <a:t>sebagai</a:t>
            </a:r>
            <a:r>
              <a:rPr lang="en-US" dirty="0"/>
              <a:t> media </a:t>
            </a:r>
            <a:r>
              <a:rPr lang="en-US" dirty="0" err="1"/>
              <a:t>transmisi</a:t>
            </a:r>
            <a:r>
              <a:rPr lang="en-US" dirty="0"/>
              <a:t> </a:t>
            </a:r>
            <a:r>
              <a:rPr lang="en-US" dirty="0" err="1"/>
              <a:t>dalam</a:t>
            </a:r>
            <a:r>
              <a:rPr lang="en-US" dirty="0"/>
              <a:t> </a:t>
            </a:r>
            <a:r>
              <a:rPr lang="en-US" dirty="0" err="1"/>
              <a:t>membangun</a:t>
            </a:r>
            <a:r>
              <a:rPr lang="en-US" dirty="0"/>
              <a:t> </a:t>
            </a:r>
            <a:r>
              <a:rPr lang="en-US" dirty="0" err="1"/>
              <a:t>jaringan</a:t>
            </a:r>
            <a:r>
              <a:rPr lang="en-US" dirty="0"/>
              <a:t>, </a:t>
            </a:r>
            <a:r>
              <a:rPr lang="en-US" dirty="0" err="1"/>
              <a:t>ada</a:t>
            </a:r>
            <a:r>
              <a:rPr lang="en-US" dirty="0"/>
              <a:t> </a:t>
            </a:r>
            <a:r>
              <a:rPr lang="en-US" dirty="0" err="1"/>
              <a:t>tiga</a:t>
            </a:r>
            <a:r>
              <a:rPr lang="en-US" dirty="0"/>
              <a:t> </a:t>
            </a:r>
            <a:r>
              <a:rPr lang="en-US" dirty="0" err="1"/>
              <a:t>aspek</a:t>
            </a:r>
            <a:r>
              <a:rPr lang="en-US" dirty="0"/>
              <a:t> yang </a:t>
            </a:r>
            <a:r>
              <a:rPr lang="en-US" dirty="0" err="1"/>
              <a:t>harus</a:t>
            </a:r>
            <a:r>
              <a:rPr lang="en-US" dirty="0"/>
              <a:t> </a:t>
            </a:r>
            <a:r>
              <a:rPr lang="en-US" dirty="0" err="1"/>
              <a:t>dipertimbangkan</a:t>
            </a:r>
            <a:r>
              <a:rPr lang="en-US" dirty="0"/>
              <a:t>, </a:t>
            </a:r>
            <a:r>
              <a:rPr lang="en-US" dirty="0" err="1"/>
              <a:t>yaitu</a:t>
            </a:r>
            <a:r>
              <a:rPr lang="en-US" dirty="0"/>
              <a:t> </a:t>
            </a:r>
            <a:r>
              <a:rPr lang="en-US" dirty="0" err="1"/>
              <a:t>banyaknya</a:t>
            </a:r>
            <a:r>
              <a:rPr lang="en-US" dirty="0"/>
              <a:t> </a:t>
            </a:r>
            <a:r>
              <a:rPr lang="en-US" dirty="0" err="1"/>
              <a:t>perangkat</a:t>
            </a:r>
            <a:r>
              <a:rPr lang="en-US" dirty="0"/>
              <a:t> yang </a:t>
            </a:r>
            <a:r>
              <a:rPr lang="en-US" dirty="0" err="1" smtClean="0"/>
              <a:t>terhubung</a:t>
            </a:r>
            <a:endParaRPr lang="en-US" dirty="0"/>
          </a:p>
          <a:p>
            <a:pPr marL="0" indent="0">
              <a:buNone/>
            </a:pPr>
            <a:endParaRPr lang="en-US" dirty="0" smtClean="0"/>
          </a:p>
          <a:p>
            <a:pPr marL="514350" indent="-514350">
              <a:buAutoNum type="arabicParenR"/>
            </a:pPr>
            <a:r>
              <a:rPr lang="en-US" b="1" i="1" u="sng" dirty="0" err="1" smtClean="0"/>
              <a:t>Kabel</a:t>
            </a:r>
            <a:r>
              <a:rPr lang="en-US" b="1" i="1" u="sng" dirty="0" smtClean="0"/>
              <a:t> </a:t>
            </a:r>
            <a:r>
              <a:rPr lang="en-US" b="1" i="1" u="sng" dirty="0"/>
              <a:t>twisted </a:t>
            </a:r>
            <a:r>
              <a:rPr lang="en-US" b="1" i="1" u="sng" dirty="0" smtClean="0"/>
              <a:t>pair</a:t>
            </a:r>
          </a:p>
          <a:p>
            <a:pPr marL="0" indent="0">
              <a:buNone/>
            </a:pPr>
            <a:r>
              <a:rPr lang="en-US" dirty="0" err="1" smtClean="0"/>
              <a:t>Kabel</a:t>
            </a:r>
            <a:r>
              <a:rPr lang="en-US" dirty="0" smtClean="0"/>
              <a:t> </a:t>
            </a:r>
            <a:r>
              <a:rPr lang="en-US" dirty="0"/>
              <a:t>twisted pair </a:t>
            </a:r>
            <a:r>
              <a:rPr lang="en-US" dirty="0" err="1"/>
              <a:t>dibedakan</a:t>
            </a:r>
            <a:r>
              <a:rPr lang="en-US" dirty="0"/>
              <a:t> </a:t>
            </a:r>
            <a:r>
              <a:rPr lang="en-US" dirty="0" err="1"/>
              <a:t>menjadi</a:t>
            </a:r>
            <a:r>
              <a:rPr lang="en-US" dirty="0"/>
              <a:t> </a:t>
            </a:r>
            <a:r>
              <a:rPr lang="en-US" dirty="0" err="1"/>
              <a:t>dua</a:t>
            </a:r>
            <a:r>
              <a:rPr lang="en-US" dirty="0"/>
              <a:t> </a:t>
            </a:r>
            <a:r>
              <a:rPr lang="en-US" dirty="0" err="1"/>
              <a:t>tipe</a:t>
            </a:r>
            <a:r>
              <a:rPr lang="en-US" dirty="0"/>
              <a:t>, </a:t>
            </a:r>
            <a:r>
              <a:rPr lang="en-US" dirty="0" err="1"/>
              <a:t>yaitusebagai</a:t>
            </a:r>
            <a:r>
              <a:rPr lang="en-US" dirty="0"/>
              <a:t> </a:t>
            </a:r>
            <a:r>
              <a:rPr lang="en-US" dirty="0" err="1"/>
              <a:t>berikut</a:t>
            </a:r>
            <a:r>
              <a:rPr lang="en-US" dirty="0"/>
              <a:t>. </a:t>
            </a:r>
            <a:endParaRPr lang="en-US" dirty="0" smtClean="0"/>
          </a:p>
          <a:p>
            <a:pPr marL="0" indent="0">
              <a:buNone/>
            </a:pPr>
            <a:endParaRPr lang="en-US" dirty="0" smtClean="0"/>
          </a:p>
          <a:p>
            <a:pPr marL="514350" indent="-514350">
              <a:buAutoNum type="alphaLcParenR"/>
            </a:pPr>
            <a:r>
              <a:rPr lang="en-US" i="1" u="sng" dirty="0" err="1" smtClean="0"/>
              <a:t>Kabel</a:t>
            </a:r>
            <a:r>
              <a:rPr lang="en-US" i="1" u="sng" dirty="0" smtClean="0"/>
              <a:t> </a:t>
            </a:r>
            <a:r>
              <a:rPr lang="en-US" i="1" u="sng" dirty="0"/>
              <a:t>STP (Shielded Twisted Pair</a:t>
            </a:r>
            <a:r>
              <a:rPr lang="en-US" i="1" u="sng" dirty="0" smtClean="0"/>
              <a:t>)</a:t>
            </a:r>
          </a:p>
          <a:p>
            <a:pPr marL="0" indent="0">
              <a:buNone/>
            </a:pPr>
            <a:r>
              <a:rPr lang="en-US" dirty="0" err="1" smtClean="0"/>
              <a:t>Kabel</a:t>
            </a:r>
            <a:r>
              <a:rPr lang="en-US" dirty="0" smtClean="0"/>
              <a:t> </a:t>
            </a:r>
            <a:r>
              <a:rPr lang="en-US" dirty="0"/>
              <a:t>STP </a:t>
            </a:r>
            <a:r>
              <a:rPr lang="en-US" dirty="0" err="1"/>
              <a:t>terdiri</a:t>
            </a:r>
            <a:r>
              <a:rPr lang="en-US" dirty="0"/>
              <a:t> </a:t>
            </a:r>
            <a:r>
              <a:rPr lang="en-US" dirty="0" err="1"/>
              <a:t>atas</a:t>
            </a:r>
            <a:r>
              <a:rPr lang="en-US" dirty="0"/>
              <a:t> </a:t>
            </a:r>
            <a:r>
              <a:rPr lang="en-US" dirty="0" err="1"/>
              <a:t>empat</a:t>
            </a:r>
            <a:r>
              <a:rPr lang="en-US" dirty="0"/>
              <a:t> </a:t>
            </a:r>
            <a:r>
              <a:rPr lang="en-US" dirty="0" err="1"/>
              <a:t>pasang</a:t>
            </a:r>
            <a:r>
              <a:rPr lang="en-US" dirty="0"/>
              <a:t> </a:t>
            </a:r>
            <a:r>
              <a:rPr lang="en-US" dirty="0" err="1"/>
              <a:t>kabel</a:t>
            </a:r>
            <a:r>
              <a:rPr lang="en-US" dirty="0"/>
              <a:t> </a:t>
            </a:r>
            <a:r>
              <a:rPr lang="en-US" dirty="0" err="1"/>
              <a:t>berpilinyang</a:t>
            </a:r>
            <a:r>
              <a:rPr lang="en-US" dirty="0"/>
              <a:t> </a:t>
            </a:r>
            <a:r>
              <a:rPr lang="en-US" dirty="0" err="1"/>
              <a:t>ditujukan</a:t>
            </a:r>
            <a:r>
              <a:rPr lang="en-US" dirty="0"/>
              <a:t> </a:t>
            </a:r>
            <a:r>
              <a:rPr lang="en-US" dirty="0" err="1"/>
              <a:t>untuk</a:t>
            </a:r>
            <a:r>
              <a:rPr lang="en-US" dirty="0"/>
              <a:t> </a:t>
            </a:r>
            <a:r>
              <a:rPr lang="en-US" dirty="0" err="1"/>
              <a:t>mengurangi</a:t>
            </a:r>
            <a:r>
              <a:rPr lang="en-US" dirty="0"/>
              <a:t> </a:t>
            </a:r>
            <a:r>
              <a:rPr lang="en-US" dirty="0" err="1"/>
              <a:t>gangguan</a:t>
            </a:r>
            <a:r>
              <a:rPr lang="en-US" dirty="0"/>
              <a:t>, </a:t>
            </a:r>
            <a:r>
              <a:rPr lang="en-US" dirty="0" err="1"/>
              <a:t>dengan</a:t>
            </a:r>
            <a:r>
              <a:rPr lang="en-US" dirty="0"/>
              <a:t> </a:t>
            </a:r>
            <a:r>
              <a:rPr lang="en-US" dirty="0" err="1"/>
              <a:t>kombinasi</a:t>
            </a:r>
            <a:r>
              <a:rPr lang="en-US" dirty="0"/>
              <a:t> </a:t>
            </a:r>
            <a:r>
              <a:rPr lang="en-US" dirty="0" err="1"/>
              <a:t>warna</a:t>
            </a:r>
            <a:r>
              <a:rPr lang="en-US" dirty="0"/>
              <a:t> </a:t>
            </a:r>
            <a:r>
              <a:rPr lang="en-US" dirty="0" err="1"/>
              <a:t>putih-biru</a:t>
            </a:r>
            <a:r>
              <a:rPr lang="en-US" dirty="0"/>
              <a:t>, </a:t>
            </a:r>
            <a:r>
              <a:rPr lang="en-US" dirty="0" err="1"/>
              <a:t>putih-oren</a:t>
            </a:r>
            <a:r>
              <a:rPr lang="en-US" dirty="0"/>
              <a:t>, </a:t>
            </a:r>
            <a:r>
              <a:rPr lang="en-US" dirty="0" err="1"/>
              <a:t>putih-hijau</a:t>
            </a:r>
            <a:r>
              <a:rPr lang="en-US" dirty="0"/>
              <a:t>, </a:t>
            </a:r>
            <a:r>
              <a:rPr lang="en-US" dirty="0" err="1"/>
              <a:t>dan</a:t>
            </a:r>
            <a:r>
              <a:rPr lang="en-US" dirty="0"/>
              <a:t> </a:t>
            </a:r>
            <a:r>
              <a:rPr lang="en-US" dirty="0" err="1"/>
              <a:t>putih-cokelat</a:t>
            </a:r>
            <a:r>
              <a:rPr lang="en-US" dirty="0"/>
              <a:t>. </a:t>
            </a:r>
            <a:r>
              <a:rPr lang="en-US" dirty="0" err="1"/>
              <a:t>Kecepatan</a:t>
            </a:r>
            <a:r>
              <a:rPr lang="en-US" dirty="0"/>
              <a:t> </a:t>
            </a:r>
            <a:r>
              <a:rPr lang="en-US" dirty="0" err="1"/>
              <a:t>transmisi</a:t>
            </a:r>
            <a:r>
              <a:rPr lang="en-US" dirty="0"/>
              <a:t> data </a:t>
            </a:r>
            <a:r>
              <a:rPr lang="en-US" dirty="0" err="1"/>
              <a:t>kabel</a:t>
            </a:r>
            <a:r>
              <a:rPr lang="en-US" dirty="0"/>
              <a:t> STP </a:t>
            </a:r>
            <a:r>
              <a:rPr lang="en-US" dirty="0" err="1"/>
              <a:t>hingga</a:t>
            </a:r>
            <a:r>
              <a:rPr lang="en-US" dirty="0"/>
              <a:t> 100 Mbps </a:t>
            </a:r>
            <a:r>
              <a:rPr lang="en-US" dirty="0" err="1"/>
              <a:t>dengan</a:t>
            </a:r>
            <a:r>
              <a:rPr lang="en-US" dirty="0"/>
              <a:t> </a:t>
            </a:r>
            <a:r>
              <a:rPr lang="en-US" dirty="0" err="1"/>
              <a:t>panjang</a:t>
            </a:r>
            <a:r>
              <a:rPr lang="en-US" dirty="0"/>
              <a:t> </a:t>
            </a:r>
            <a:r>
              <a:rPr lang="en-US" dirty="0" err="1"/>
              <a:t>maksimal</a:t>
            </a:r>
            <a:r>
              <a:rPr lang="en-US" dirty="0"/>
              <a:t> </a:t>
            </a:r>
            <a:r>
              <a:rPr lang="en-US" dirty="0" err="1"/>
              <a:t>kabel</a:t>
            </a:r>
            <a:r>
              <a:rPr lang="en-US" dirty="0"/>
              <a:t> per </a:t>
            </a:r>
            <a:r>
              <a:rPr lang="en-US" dirty="0" err="1"/>
              <a:t>segmen</a:t>
            </a:r>
            <a:r>
              <a:rPr lang="en-US" dirty="0"/>
              <a:t> </a:t>
            </a:r>
            <a:r>
              <a:rPr lang="en-US" dirty="0" err="1"/>
              <a:t>adalah</a:t>
            </a:r>
            <a:r>
              <a:rPr lang="en-US" dirty="0"/>
              <a:t> 100 m</a:t>
            </a:r>
            <a:r>
              <a:rPr lang="en-US" dirty="0" smtClean="0"/>
              <a:t>.</a:t>
            </a:r>
          </a:p>
          <a:p>
            <a:pPr marL="0" indent="0">
              <a:buNone/>
            </a:pPr>
            <a:r>
              <a:rPr lang="en-US" dirty="0" err="1" smtClean="0"/>
              <a:t>Kabel</a:t>
            </a:r>
            <a:r>
              <a:rPr lang="en-US" dirty="0" smtClean="0"/>
              <a:t> </a:t>
            </a:r>
            <a:r>
              <a:rPr lang="en-US" dirty="0" err="1" smtClean="0"/>
              <a:t>berpilin</a:t>
            </a:r>
            <a:r>
              <a:rPr lang="en-US" dirty="0" smtClean="0"/>
              <a:t>, </a:t>
            </a:r>
            <a:r>
              <a:rPr lang="en-US" dirty="0" err="1" smtClean="0"/>
              <a:t>Kabel</a:t>
            </a:r>
            <a:r>
              <a:rPr lang="en-US" dirty="0" smtClean="0"/>
              <a:t> </a:t>
            </a:r>
            <a:r>
              <a:rPr lang="en-US" dirty="0" err="1"/>
              <a:t>ini</a:t>
            </a:r>
            <a:r>
              <a:rPr lang="en-US" dirty="0"/>
              <a:t> </a:t>
            </a:r>
            <a:r>
              <a:rPr lang="en-US" dirty="0" err="1"/>
              <a:t>agak</a:t>
            </a:r>
            <a:r>
              <a:rPr lang="en-US" dirty="0"/>
              <a:t> </a:t>
            </a:r>
            <a:r>
              <a:rPr lang="en-US" dirty="0" err="1"/>
              <a:t>kaku</a:t>
            </a:r>
            <a:r>
              <a:rPr lang="en-US" dirty="0"/>
              <a:t> </a:t>
            </a:r>
            <a:r>
              <a:rPr lang="en-US" dirty="0" err="1"/>
              <a:t>dan</a:t>
            </a:r>
            <a:r>
              <a:rPr lang="en-US" dirty="0"/>
              <a:t> </a:t>
            </a:r>
            <a:r>
              <a:rPr lang="en-US" dirty="0" err="1"/>
              <a:t>tebal</a:t>
            </a:r>
            <a:r>
              <a:rPr lang="en-US" dirty="0"/>
              <a:t> </a:t>
            </a:r>
            <a:r>
              <a:rPr lang="en-US" dirty="0" err="1"/>
              <a:t>serta</a:t>
            </a:r>
            <a:r>
              <a:rPr lang="en-US" dirty="0"/>
              <a:t> </a:t>
            </a:r>
            <a:r>
              <a:rPr lang="en-US" dirty="0" err="1"/>
              <a:t>memiliki</a:t>
            </a:r>
            <a:r>
              <a:rPr lang="en-US" dirty="0"/>
              <a:t> </a:t>
            </a:r>
            <a:r>
              <a:rPr lang="en-US" dirty="0" err="1"/>
              <a:t>keunggulan</a:t>
            </a:r>
            <a:r>
              <a:rPr lang="en-US" dirty="0"/>
              <a:t>, </a:t>
            </a:r>
            <a:r>
              <a:rPr lang="en-US" dirty="0" err="1"/>
              <a:t>yaitu</a:t>
            </a:r>
            <a:r>
              <a:rPr lang="en-US" dirty="0"/>
              <a:t> </a:t>
            </a:r>
            <a:r>
              <a:rPr lang="en-US" dirty="0" err="1"/>
              <a:t>tahan</a:t>
            </a:r>
            <a:r>
              <a:rPr lang="en-US" dirty="0"/>
              <a:t> </a:t>
            </a:r>
            <a:r>
              <a:rPr lang="en-US" dirty="0" err="1"/>
              <a:t>benturan</a:t>
            </a:r>
            <a:r>
              <a:rPr lang="en-US" dirty="0"/>
              <a:t>, </a:t>
            </a:r>
            <a:r>
              <a:rPr lang="en-US" dirty="0" err="1"/>
              <a:t>angin</a:t>
            </a:r>
            <a:r>
              <a:rPr lang="en-US" dirty="0"/>
              <a:t>, </a:t>
            </a:r>
            <a:r>
              <a:rPr lang="en-US" dirty="0" err="1"/>
              <a:t>hujan</a:t>
            </a:r>
            <a:r>
              <a:rPr lang="en-US" dirty="0"/>
              <a:t>, </a:t>
            </a:r>
            <a:r>
              <a:rPr lang="en-US" dirty="0" err="1"/>
              <a:t>dan</a:t>
            </a:r>
            <a:r>
              <a:rPr lang="en-US" dirty="0"/>
              <a:t> </a:t>
            </a:r>
            <a:r>
              <a:rPr lang="en-US" dirty="0" err="1"/>
              <a:t>tidak</a:t>
            </a:r>
            <a:r>
              <a:rPr lang="en-US" dirty="0"/>
              <a:t> </a:t>
            </a:r>
            <a:r>
              <a:rPr lang="en-US" dirty="0" err="1"/>
              <a:t>mudah</a:t>
            </a:r>
            <a:r>
              <a:rPr lang="en-US" dirty="0"/>
              <a:t> </a:t>
            </a:r>
            <a:r>
              <a:rPr lang="en-US" dirty="0" err="1"/>
              <a:t>terganggu</a:t>
            </a:r>
            <a:r>
              <a:rPr lang="en-US" dirty="0"/>
              <a:t> </a:t>
            </a:r>
            <a:r>
              <a:rPr lang="en-US" dirty="0" err="1"/>
              <a:t>interferensi</a:t>
            </a:r>
            <a:r>
              <a:rPr lang="en-US" dirty="0"/>
              <a:t>. </a:t>
            </a:r>
            <a:r>
              <a:rPr lang="en-US" dirty="0" err="1"/>
              <a:t>Namun</a:t>
            </a:r>
            <a:r>
              <a:rPr lang="en-US" dirty="0"/>
              <a:t>, </a:t>
            </a:r>
            <a:r>
              <a:rPr lang="en-US" dirty="0" err="1"/>
              <a:t>kabel</a:t>
            </a:r>
            <a:r>
              <a:rPr lang="en-US" dirty="0"/>
              <a:t> </a:t>
            </a:r>
            <a:r>
              <a:rPr lang="en-US" dirty="0" err="1"/>
              <a:t>ini</a:t>
            </a:r>
            <a:r>
              <a:rPr lang="en-US" dirty="0"/>
              <a:t> </a:t>
            </a:r>
            <a:r>
              <a:rPr lang="en-US" dirty="0" err="1"/>
              <a:t>memiliki</a:t>
            </a:r>
            <a:r>
              <a:rPr lang="en-US" dirty="0"/>
              <a:t> </a:t>
            </a:r>
            <a:r>
              <a:rPr lang="en-US" dirty="0" err="1"/>
              <a:t>kekurangan</a:t>
            </a:r>
            <a:r>
              <a:rPr lang="en-US" dirty="0"/>
              <a:t>, </a:t>
            </a:r>
            <a:r>
              <a:rPr lang="en-US" dirty="0" err="1"/>
              <a:t>yaitu</a:t>
            </a:r>
            <a:r>
              <a:rPr lang="en-US" dirty="0"/>
              <a:t> </a:t>
            </a:r>
            <a:r>
              <a:rPr lang="en-US" dirty="0" err="1"/>
              <a:t>penerbit</a:t>
            </a:r>
            <a:r>
              <a:rPr lang="en-US" dirty="0"/>
              <a:t> </a:t>
            </a:r>
            <a:r>
              <a:rPr lang="en-US" dirty="0" err="1"/>
              <a:t>harganya</a:t>
            </a:r>
            <a:r>
              <a:rPr lang="en-US" dirty="0"/>
              <a:t> </a:t>
            </a:r>
            <a:r>
              <a:rPr lang="en-US" dirty="0" err="1"/>
              <a:t>lebih</a:t>
            </a:r>
            <a:r>
              <a:rPr lang="en-US" dirty="0"/>
              <a:t> </a:t>
            </a:r>
            <a:r>
              <a:rPr lang="en-US" dirty="0" err="1"/>
              <a:t>mahal</a:t>
            </a:r>
            <a:r>
              <a:rPr lang="en-US" dirty="0"/>
              <a:t> </a:t>
            </a:r>
            <a:r>
              <a:rPr lang="en-US" dirty="0" err="1"/>
              <a:t>dibandingkan</a:t>
            </a:r>
            <a:r>
              <a:rPr lang="en-US" dirty="0"/>
              <a:t> </a:t>
            </a:r>
            <a:r>
              <a:rPr lang="en-US" dirty="0" err="1"/>
              <a:t>kabel</a:t>
            </a:r>
            <a:r>
              <a:rPr lang="en-US" dirty="0"/>
              <a:t> UTP </a:t>
            </a:r>
            <a:r>
              <a:rPr lang="en-US" dirty="0" err="1"/>
              <a:t>dan</a:t>
            </a:r>
            <a:r>
              <a:rPr lang="en-US" dirty="0"/>
              <a:t> </a:t>
            </a:r>
            <a:r>
              <a:rPr lang="en-US" dirty="0" err="1"/>
              <a:t>cukup</a:t>
            </a:r>
            <a:r>
              <a:rPr lang="en-US" dirty="0"/>
              <a:t> </a:t>
            </a:r>
            <a:r>
              <a:rPr lang="en-US" dirty="0" err="1"/>
              <a:t>sulit</a:t>
            </a:r>
            <a:endParaRPr lang="en-US" dirty="0"/>
          </a:p>
        </p:txBody>
      </p:sp>
    </p:spTree>
    <p:extLst>
      <p:ext uri="{BB962C8B-B14F-4D97-AF65-F5344CB8AC3E}">
        <p14:creationId xmlns:p14="http://schemas.microsoft.com/office/powerpoint/2010/main" val="245967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0968"/>
            <a:ext cx="10515600" cy="4223085"/>
          </a:xfrm>
        </p:spPr>
        <p:txBody>
          <a:bodyPr>
            <a:normAutofit lnSpcReduction="10000"/>
          </a:bodyPr>
          <a:lstStyle/>
          <a:p>
            <a:pPr marL="0" indent="0">
              <a:buNone/>
            </a:pPr>
            <a:r>
              <a:rPr lang="en-US" i="1" u="sng" dirty="0"/>
              <a:t>b) </a:t>
            </a:r>
            <a:r>
              <a:rPr lang="en-US" i="1" u="sng" dirty="0" err="1"/>
              <a:t>Kabel</a:t>
            </a:r>
            <a:r>
              <a:rPr lang="en-US" i="1" u="sng" dirty="0"/>
              <a:t> UTP (Unshielded Twisted </a:t>
            </a:r>
            <a:r>
              <a:rPr lang="en-US" i="1" u="sng" dirty="0" smtClean="0"/>
              <a:t>Pair)</a:t>
            </a:r>
          </a:p>
          <a:p>
            <a:pPr marL="0" indent="0">
              <a:buNone/>
            </a:pPr>
            <a:endParaRPr lang="en-US" dirty="0"/>
          </a:p>
          <a:p>
            <a:pPr marL="0" indent="0">
              <a:buNone/>
            </a:pPr>
            <a:r>
              <a:rPr lang="en-US" dirty="0" err="1" smtClean="0"/>
              <a:t>Kabel</a:t>
            </a:r>
            <a:r>
              <a:rPr lang="en-US" dirty="0" smtClean="0"/>
              <a:t> </a:t>
            </a:r>
            <a:r>
              <a:rPr lang="en-US" dirty="0"/>
              <a:t>UTP </a:t>
            </a:r>
            <a:r>
              <a:rPr lang="en-US" dirty="0" err="1"/>
              <a:t>terdiri</a:t>
            </a:r>
            <a:r>
              <a:rPr lang="en-US" dirty="0"/>
              <a:t> </a:t>
            </a:r>
            <a:r>
              <a:rPr lang="en-US" dirty="0" err="1"/>
              <a:t>atas</a:t>
            </a:r>
            <a:r>
              <a:rPr lang="en-US" dirty="0"/>
              <a:t> </a:t>
            </a:r>
            <a:r>
              <a:rPr lang="en-US" dirty="0" err="1"/>
              <a:t>empat</a:t>
            </a:r>
            <a:r>
              <a:rPr lang="en-US" dirty="0"/>
              <a:t> </a:t>
            </a:r>
            <a:r>
              <a:rPr lang="en-US" dirty="0" err="1"/>
              <a:t>pasang</a:t>
            </a:r>
            <a:r>
              <a:rPr lang="en-US" dirty="0"/>
              <a:t> </a:t>
            </a:r>
            <a:r>
              <a:rPr lang="en-US" dirty="0" err="1"/>
              <a:t>pilinan</a:t>
            </a:r>
            <a:r>
              <a:rPr lang="en-US" dirty="0"/>
              <a:t> </a:t>
            </a:r>
            <a:r>
              <a:rPr lang="en-US" dirty="0" err="1"/>
              <a:t>kabel</a:t>
            </a:r>
            <a:r>
              <a:rPr lang="en-US" dirty="0"/>
              <a:t> </a:t>
            </a:r>
            <a:r>
              <a:rPr lang="en-US" dirty="0" err="1"/>
              <a:t>seperti</a:t>
            </a:r>
            <a:r>
              <a:rPr lang="en-US" dirty="0"/>
              <a:t> STP, </a:t>
            </a:r>
            <a:r>
              <a:rPr lang="en-US" dirty="0" err="1"/>
              <a:t>hanya</a:t>
            </a:r>
            <a:r>
              <a:rPr lang="en-US" dirty="0"/>
              <a:t> </a:t>
            </a:r>
            <a:r>
              <a:rPr lang="en-US" dirty="0" err="1"/>
              <a:t>saja</a:t>
            </a:r>
            <a:r>
              <a:rPr lang="en-US" dirty="0"/>
              <a:t> </a:t>
            </a:r>
            <a:r>
              <a:rPr lang="en-US" dirty="0" err="1"/>
              <a:t>tidak</a:t>
            </a:r>
            <a:r>
              <a:rPr lang="en-US" dirty="0"/>
              <a:t> </a:t>
            </a:r>
            <a:r>
              <a:rPr lang="en-US" dirty="0" err="1"/>
              <a:t>memiliki</a:t>
            </a:r>
            <a:r>
              <a:rPr lang="en-US" dirty="0"/>
              <a:t> </a:t>
            </a:r>
            <a:r>
              <a:rPr lang="en-US" dirty="0" err="1"/>
              <a:t>pembungkus</a:t>
            </a:r>
            <a:r>
              <a:rPr lang="en-US" dirty="0"/>
              <a:t> </a:t>
            </a:r>
            <a:r>
              <a:rPr lang="en-US" dirty="0" err="1"/>
              <a:t>berlapis</a:t>
            </a:r>
            <a:r>
              <a:rPr lang="en-US" dirty="0"/>
              <a:t> </a:t>
            </a:r>
            <a:r>
              <a:rPr lang="en-US" dirty="0" err="1"/>
              <a:t>sehingga</a:t>
            </a:r>
            <a:r>
              <a:rPr lang="en-US" dirty="0"/>
              <a:t> </a:t>
            </a:r>
            <a:r>
              <a:rPr lang="en-US" dirty="0" err="1"/>
              <a:t>harganya</a:t>
            </a:r>
            <a:r>
              <a:rPr lang="en-US" dirty="0"/>
              <a:t> </a:t>
            </a:r>
            <a:r>
              <a:rPr lang="en-US" dirty="0" err="1"/>
              <a:t>relatif</a:t>
            </a:r>
            <a:r>
              <a:rPr lang="en-US" dirty="0"/>
              <a:t> </a:t>
            </a:r>
            <a:r>
              <a:rPr lang="en-US" dirty="0" err="1"/>
              <a:t>murah</a:t>
            </a:r>
            <a:r>
              <a:rPr lang="en-US" dirty="0"/>
              <a:t> </a:t>
            </a:r>
            <a:r>
              <a:rPr lang="en-US" dirty="0" err="1"/>
              <a:t>dan</a:t>
            </a:r>
            <a:r>
              <a:rPr lang="en-US" dirty="0"/>
              <a:t> </a:t>
            </a:r>
            <a:r>
              <a:rPr lang="en-US" dirty="0" err="1"/>
              <a:t>terjangkau</a:t>
            </a:r>
            <a:r>
              <a:rPr lang="en-US" dirty="0"/>
              <a:t>. </a:t>
            </a:r>
            <a:r>
              <a:rPr lang="en-US" dirty="0" err="1"/>
              <a:t>Jenis</a:t>
            </a:r>
            <a:r>
              <a:rPr lang="en-US" dirty="0"/>
              <a:t> </a:t>
            </a:r>
            <a:r>
              <a:rPr lang="en-US" dirty="0" err="1"/>
              <a:t>kabel</a:t>
            </a:r>
            <a:r>
              <a:rPr lang="en-US" dirty="0"/>
              <a:t> twisted pair </a:t>
            </a:r>
            <a:r>
              <a:rPr lang="en-US" dirty="0" err="1"/>
              <a:t>sering</a:t>
            </a:r>
            <a:r>
              <a:rPr lang="en-US" dirty="0"/>
              <a:t> </a:t>
            </a:r>
            <a:r>
              <a:rPr lang="en-US" dirty="0" err="1"/>
              <a:t>digunakan</a:t>
            </a:r>
            <a:r>
              <a:rPr lang="en-US" dirty="0"/>
              <a:t> </a:t>
            </a:r>
            <a:r>
              <a:rPr lang="en-US" dirty="0" err="1"/>
              <a:t>dalam</a:t>
            </a:r>
            <a:r>
              <a:rPr lang="en-US" dirty="0"/>
              <a:t> </a:t>
            </a:r>
            <a:r>
              <a:rPr lang="en-US" dirty="0" err="1"/>
              <a:t>instalasi</a:t>
            </a:r>
            <a:r>
              <a:rPr lang="en-US" dirty="0"/>
              <a:t> </a:t>
            </a:r>
            <a:r>
              <a:rPr lang="en-US" dirty="0" err="1"/>
              <a:t>jaringan</a:t>
            </a:r>
            <a:r>
              <a:rPr lang="en-US" dirty="0"/>
              <a:t> </a:t>
            </a:r>
            <a:r>
              <a:rPr lang="en-US" dirty="0" err="1"/>
              <a:t>berbasis</a:t>
            </a:r>
            <a:r>
              <a:rPr lang="en-US" dirty="0"/>
              <a:t> </a:t>
            </a:r>
            <a:r>
              <a:rPr lang="en-US" dirty="0" err="1"/>
              <a:t>topologi</a:t>
            </a:r>
            <a:r>
              <a:rPr lang="en-US" dirty="0"/>
              <a:t> star. </a:t>
            </a:r>
            <a:r>
              <a:rPr lang="en-US" dirty="0" err="1"/>
              <a:t>Jarak</a:t>
            </a:r>
            <a:r>
              <a:rPr lang="en-US" dirty="0"/>
              <a:t> </a:t>
            </a:r>
            <a:r>
              <a:rPr lang="en-US" dirty="0" err="1"/>
              <a:t>maksimal</a:t>
            </a:r>
            <a:r>
              <a:rPr lang="en-US" dirty="0"/>
              <a:t> per </a:t>
            </a:r>
            <a:r>
              <a:rPr lang="en-US" dirty="0" err="1"/>
              <a:t>segmen</a:t>
            </a:r>
            <a:r>
              <a:rPr lang="en-US" dirty="0"/>
              <a:t> </a:t>
            </a:r>
            <a:r>
              <a:rPr lang="en-US" dirty="0" err="1"/>
              <a:t>adalah</a:t>
            </a:r>
            <a:r>
              <a:rPr lang="en-US" dirty="0"/>
              <a:t> 100 m </a:t>
            </a:r>
            <a:r>
              <a:rPr lang="en-US" dirty="0" err="1"/>
              <a:t>dan</a:t>
            </a:r>
            <a:r>
              <a:rPr lang="en-US" dirty="0"/>
              <a:t> </a:t>
            </a:r>
            <a:r>
              <a:rPr lang="en-US" dirty="0" err="1"/>
              <a:t>mampu</a:t>
            </a:r>
            <a:r>
              <a:rPr lang="en-US" dirty="0"/>
              <a:t> </a:t>
            </a:r>
            <a:r>
              <a:rPr lang="en-US" dirty="0" err="1"/>
              <a:t>bekerja</a:t>
            </a:r>
            <a:r>
              <a:rPr lang="en-US" dirty="0"/>
              <a:t> </a:t>
            </a:r>
            <a:r>
              <a:rPr lang="en-US" dirty="0" err="1"/>
              <a:t>dengan</a:t>
            </a:r>
            <a:r>
              <a:rPr lang="en-US" dirty="0"/>
              <a:t> </a:t>
            </a:r>
            <a:r>
              <a:rPr lang="en-US" dirty="0" err="1"/>
              <a:t>kecepatan</a:t>
            </a:r>
            <a:r>
              <a:rPr lang="en-US" dirty="0"/>
              <a:t> </a:t>
            </a:r>
            <a:r>
              <a:rPr lang="en-US" dirty="0" err="1"/>
              <a:t>sampai</a:t>
            </a:r>
            <a:r>
              <a:rPr lang="en-US" dirty="0"/>
              <a:t> 100 Mbps. Akan </a:t>
            </a:r>
            <a:r>
              <a:rPr lang="en-US" dirty="0" err="1"/>
              <a:t>tetapi</a:t>
            </a:r>
            <a:r>
              <a:rPr lang="en-US" dirty="0"/>
              <a:t>, </a:t>
            </a:r>
            <a:r>
              <a:rPr lang="en-US" dirty="0" err="1"/>
              <a:t>kabel</a:t>
            </a:r>
            <a:r>
              <a:rPr lang="en-US" dirty="0"/>
              <a:t> UTP </a:t>
            </a:r>
            <a:r>
              <a:rPr lang="en-US" dirty="0" err="1"/>
              <a:t>lebih</a:t>
            </a:r>
            <a:r>
              <a:rPr lang="en-US" dirty="0"/>
              <a:t> </a:t>
            </a:r>
            <a:r>
              <a:rPr lang="en-US" dirty="0" err="1"/>
              <a:t>mudah</a:t>
            </a:r>
            <a:r>
              <a:rPr lang="en-US" dirty="0"/>
              <a:t> </a:t>
            </a:r>
            <a:r>
              <a:rPr lang="en-US" dirty="0" err="1"/>
              <a:t>terpengaruh</a:t>
            </a:r>
            <a:r>
              <a:rPr lang="en-US" dirty="0"/>
              <a:t> </a:t>
            </a:r>
            <a:r>
              <a:rPr lang="en-US" dirty="0" err="1"/>
              <a:t>interferensi</a:t>
            </a:r>
            <a:r>
              <a:rPr lang="en-US" dirty="0"/>
              <a:t> </a:t>
            </a:r>
            <a:r>
              <a:rPr lang="en-US" dirty="0" err="1"/>
              <a:t>elektromagnetik</a:t>
            </a:r>
            <a:r>
              <a:rPr lang="en-US" dirty="0"/>
              <a:t> (EMI) </a:t>
            </a:r>
            <a:r>
              <a:rPr lang="en-US" dirty="0" err="1"/>
              <a:t>dari</a:t>
            </a:r>
            <a:r>
              <a:rPr lang="en-US" dirty="0"/>
              <a:t> </a:t>
            </a:r>
            <a:r>
              <a:rPr lang="en-US" dirty="0" err="1"/>
              <a:t>perangkat</a:t>
            </a:r>
            <a:r>
              <a:rPr lang="en-US" dirty="0"/>
              <a:t> di </a:t>
            </a:r>
            <a:r>
              <a:rPr lang="en-US" dirty="0" err="1"/>
              <a:t>sekitarnya</a:t>
            </a:r>
            <a:r>
              <a:rPr lang="en-US" dirty="0"/>
              <a:t>, </a:t>
            </a:r>
            <a:r>
              <a:rPr lang="en-US" dirty="0" err="1"/>
              <a:t>kurang</a:t>
            </a:r>
            <a:r>
              <a:rPr lang="en-US" dirty="0"/>
              <a:t> </a:t>
            </a:r>
            <a:r>
              <a:rPr lang="en-US" dirty="0" err="1"/>
              <a:t>kuat</a:t>
            </a:r>
            <a:r>
              <a:rPr lang="en-US" dirty="0"/>
              <a:t>, </a:t>
            </a:r>
            <a:r>
              <a:rPr lang="en-US" dirty="0" err="1"/>
              <a:t>dan</a:t>
            </a:r>
            <a:r>
              <a:rPr lang="en-US" dirty="0"/>
              <a:t> </a:t>
            </a:r>
            <a:r>
              <a:rPr lang="en-US" dirty="0" err="1"/>
              <a:t>mudah</a:t>
            </a:r>
            <a:r>
              <a:rPr lang="en-US" dirty="0"/>
              <a:t> </a:t>
            </a:r>
            <a:r>
              <a:rPr lang="en-US" dirty="0" err="1"/>
              <a:t>ditekuk</a:t>
            </a:r>
            <a:r>
              <a:rPr lang="en-US" dirty="0"/>
              <a:t> </a:t>
            </a:r>
            <a:r>
              <a:rPr lang="en-US" dirty="0" err="1"/>
              <a:t>sehingga</a:t>
            </a:r>
            <a:r>
              <a:rPr lang="en-US" dirty="0"/>
              <a:t> </a:t>
            </a:r>
            <a:r>
              <a:rPr lang="en-US" dirty="0" err="1"/>
              <a:t>lebih</a:t>
            </a:r>
            <a:r>
              <a:rPr lang="en-US" dirty="0"/>
              <a:t> </a:t>
            </a:r>
            <a:r>
              <a:rPr lang="en-US" dirty="0" err="1"/>
              <a:t>cocok</a:t>
            </a:r>
            <a:r>
              <a:rPr lang="en-US" dirty="0"/>
              <a:t> </a:t>
            </a:r>
            <a:r>
              <a:rPr lang="en-US" dirty="0" err="1"/>
              <a:t>digunakan</a:t>
            </a:r>
            <a:r>
              <a:rPr lang="en-US" dirty="0"/>
              <a:t> </a:t>
            </a:r>
            <a:r>
              <a:rPr lang="en-US" dirty="0" err="1"/>
              <a:t>untuk</a:t>
            </a:r>
            <a:r>
              <a:rPr lang="en-US" dirty="0"/>
              <a:t> </a:t>
            </a:r>
            <a:r>
              <a:rPr lang="en-US" dirty="0" err="1"/>
              <a:t>sambungan</a:t>
            </a:r>
            <a:r>
              <a:rPr lang="en-US" dirty="0"/>
              <a:t> </a:t>
            </a:r>
            <a:r>
              <a:rPr lang="en-US" dirty="0" err="1"/>
              <a:t>dalam</a:t>
            </a:r>
            <a:r>
              <a:rPr lang="en-US" dirty="0"/>
              <a:t> </a:t>
            </a:r>
            <a:r>
              <a:rPr lang="en-US" dirty="0" err="1"/>
              <a:t>ruangan</a:t>
            </a:r>
            <a:r>
              <a:rPr lang="en-US" dirty="0"/>
              <a:t> </a:t>
            </a:r>
            <a:r>
              <a:rPr lang="en-US" dirty="0" err="1"/>
              <a:t>tertutup</a:t>
            </a:r>
            <a:endParaRPr lang="en-US" dirty="0"/>
          </a:p>
        </p:txBody>
      </p:sp>
    </p:spTree>
    <p:extLst>
      <p:ext uri="{BB962C8B-B14F-4D97-AF65-F5344CB8AC3E}">
        <p14:creationId xmlns:p14="http://schemas.microsoft.com/office/powerpoint/2010/main" val="396708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5AD4F61-E023-4530-BF03-8BC2D825D0BF}"/>
              </a:ext>
            </a:extLst>
          </p:cNvPr>
          <p:cNvSpPr txBox="1"/>
          <p:nvPr/>
        </p:nvSpPr>
        <p:spPr>
          <a:xfrm>
            <a:off x="380263" y="1342734"/>
            <a:ext cx="11680828" cy="707886"/>
          </a:xfrm>
          <a:prstGeom prst="rect">
            <a:avLst/>
          </a:prstGeom>
          <a:noFill/>
        </p:spPr>
        <p:txBody>
          <a:bodyPr wrap="square" rtlCol="0">
            <a:spAutoFit/>
          </a:bodyPr>
          <a:lstStyle/>
          <a:p>
            <a:r>
              <a:rPr lang="en-US" sz="2000" dirty="0" err="1">
                <a:latin typeface="Segoe UI" panose="020B0502040204020203" pitchFamily="34" charset="0"/>
                <a:cs typeface="Segoe UI" panose="020B0502040204020203" pitchFamily="34" charset="0"/>
              </a:rPr>
              <a:t>Komputer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digital yang </a:t>
            </a:r>
            <a:r>
              <a:rPr lang="en-US" sz="2000" dirty="0" err="1">
                <a:latin typeface="Segoe UI" panose="020B0502040204020203" pitchFamily="34" charset="0"/>
                <a:cs typeface="Segoe UI" panose="020B0502040204020203" pitchFamily="34" charset="0"/>
              </a:rPr>
              <a:t>dilengkapi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denge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komponen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masukan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pemrosesan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keluaran</a:t>
            </a:r>
            <a:r>
              <a:rPr lang="en-US" sz="2000" dirty="0">
                <a:latin typeface="Segoe UI" panose="020B0502040204020203" pitchFamily="34" charset="0"/>
                <a:cs typeface="Segoe UI" panose="020B0502040204020203" pitchFamily="34" charset="0"/>
              </a:rPr>
              <a:t>.</a:t>
            </a:r>
          </a:p>
        </p:txBody>
      </p:sp>
      <p:sp>
        <p:nvSpPr>
          <p:cNvPr id="8" name="Oval 7">
            <a:extLst>
              <a:ext uri="{FF2B5EF4-FFF2-40B4-BE49-F238E27FC236}">
                <a16:creationId xmlns:a16="http://schemas.microsoft.com/office/drawing/2014/main" xmlns="" id="{E5585411-DE61-42EC-8DAB-BA853F129791}"/>
              </a:ext>
            </a:extLst>
          </p:cNvPr>
          <p:cNvSpPr/>
          <p:nvPr/>
        </p:nvSpPr>
        <p:spPr>
          <a:xfrm>
            <a:off x="380263" y="544383"/>
            <a:ext cx="601869"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latin typeface="Segoe UI" panose="020B0502040204020203" pitchFamily="34" charset="0"/>
                <a:cs typeface="Segoe UI" panose="020B0502040204020203" pitchFamily="34" charset="0"/>
              </a:rPr>
              <a:t>A</a:t>
            </a:r>
            <a:endParaRPr lang="en-US" sz="3600" b="1" dirty="0">
              <a:latin typeface="Segoe UI" panose="020B0502040204020203" pitchFamily="34" charset="0"/>
              <a:cs typeface="Segoe UI" panose="020B0502040204020203" pitchFamily="34" charset="0"/>
            </a:endParaRPr>
          </a:p>
        </p:txBody>
      </p:sp>
      <p:sp>
        <p:nvSpPr>
          <p:cNvPr id="3" name="Rectangle 2"/>
          <p:cNvSpPr/>
          <p:nvPr/>
        </p:nvSpPr>
        <p:spPr>
          <a:xfrm>
            <a:off x="380263" y="2714307"/>
            <a:ext cx="11307342" cy="1015663"/>
          </a:xfrm>
          <a:prstGeom prst="rect">
            <a:avLst/>
          </a:prstGeom>
        </p:spPr>
        <p:txBody>
          <a:bodyPr wrap="square">
            <a:spAutoFit/>
          </a:bodyPr>
          <a:lstStyle/>
          <a:p>
            <a:r>
              <a:rPr lang="en-US" sz="2000" dirty="0" err="1" smtClean="0">
                <a:latin typeface="Segoe UI" panose="020B0502040204020203" pitchFamily="34" charset="0"/>
                <a:cs typeface="Segoe UI" panose="020B0502040204020203" pitchFamily="34" charset="0"/>
              </a:rPr>
              <a:t>Jaringan</a:t>
            </a:r>
            <a:r>
              <a:rPr lang="en-US" sz="2000" dirty="0" smtClean="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komputer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computer network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sekumpulan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independen</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saling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berhubungan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sebuah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protokol</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sama</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memungkinkan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setiap</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dapat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saling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berkomunikasi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berbagi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pakai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satu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sama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lainnya</a:t>
            </a:r>
            <a:endParaRPr lang="en-US" sz="2000" dirty="0">
              <a:latin typeface="Segoe UI" panose="020B0502040204020203" pitchFamily="34" charset="0"/>
              <a:cs typeface="Segoe UI" panose="020B0502040204020203" pitchFamily="34" charset="0"/>
            </a:endParaRPr>
          </a:p>
        </p:txBody>
      </p:sp>
      <p:sp>
        <p:nvSpPr>
          <p:cNvPr id="11" name="Rectangle 10"/>
          <p:cNvSpPr/>
          <p:nvPr/>
        </p:nvSpPr>
        <p:spPr>
          <a:xfrm>
            <a:off x="380263" y="4749175"/>
            <a:ext cx="11146328" cy="1323439"/>
          </a:xfrm>
          <a:prstGeom prst="rect">
            <a:avLst/>
          </a:prstGeom>
        </p:spPr>
        <p:txBody>
          <a:bodyPr wrap="square">
            <a:spAutoFit/>
          </a:bodyPr>
          <a:lstStyle/>
          <a:p>
            <a:r>
              <a:rPr lang="en-US" sz="2000" b="1" dirty="0" smtClean="0">
                <a:latin typeface="Segoe UI" panose="020B0502040204020203" pitchFamily="34" charset="0"/>
                <a:cs typeface="Segoe UI" panose="020B0502040204020203" pitchFamily="34" charset="0"/>
              </a:rPr>
              <a:t>b.</a:t>
            </a:r>
            <a:r>
              <a:rPr lang="id-ID" sz="2000" b="1" dirty="0" smtClean="0">
                <a:latin typeface="Segoe UI" panose="020B0502040204020203" pitchFamily="34" charset="0"/>
                <a:cs typeface="Segoe UI" panose="020B0502040204020203" pitchFamily="34" charset="0"/>
              </a:rPr>
              <a:t> </a:t>
            </a:r>
            <a:r>
              <a:rPr lang="en-US" sz="2000" b="1" dirty="0" err="1" smtClean="0">
                <a:latin typeface="Segoe UI" panose="020B0502040204020203" pitchFamily="34" charset="0"/>
                <a:cs typeface="Segoe UI" panose="020B0502040204020203" pitchFamily="34" charset="0"/>
              </a:rPr>
              <a:t>Sinyal</a:t>
            </a:r>
            <a:r>
              <a:rPr lang="en-US" sz="2000" b="1" dirty="0" smtClean="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analog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data yang </a:t>
            </a:r>
            <a:r>
              <a:rPr lang="en-US" sz="2000" dirty="0" err="1">
                <a:latin typeface="Segoe UI" panose="020B0502040204020203" pitchFamily="34" charset="0"/>
                <a:cs typeface="Segoe UI" panose="020B0502040204020203" pitchFamily="34" charset="0"/>
              </a:rPr>
              <a:t>ditransmisikan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bentuk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sinusoidal </a:t>
            </a:r>
            <a:r>
              <a:rPr lang="en-US" sz="2000" dirty="0" err="1">
                <a:latin typeface="Segoe UI" panose="020B0502040204020203" pitchFamily="34" charset="0"/>
                <a:cs typeface="Segoe UI" panose="020B0502040204020203" pitchFamily="34" charset="0"/>
              </a:rPr>
              <a:t>secara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kontinu</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dipengaruhi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oleh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faktor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amplitudo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frekuensi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Amplitudo</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tinggi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rendahnya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sebuah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aliran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 analog. </a:t>
            </a:r>
            <a:r>
              <a:rPr lang="en-US" sz="2000" dirty="0" err="1">
                <a:latin typeface="Segoe UI" panose="020B0502040204020203" pitchFamily="34" charset="0"/>
                <a:cs typeface="Segoe UI" panose="020B0502040204020203" pitchFamily="34" charset="0"/>
              </a:rPr>
              <a:t>Adapun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frekuensi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banyaknya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getaran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per </a:t>
            </a:r>
            <a:r>
              <a:rPr lang="en-US" sz="2000" dirty="0" err="1">
                <a:latin typeface="Segoe UI" panose="020B0502040204020203" pitchFamily="34" charset="0"/>
                <a:cs typeface="Segoe UI" panose="020B0502040204020203" pitchFamily="34" charset="0"/>
              </a:rPr>
              <a:t>detik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 analog.</a:t>
            </a:r>
          </a:p>
        </p:txBody>
      </p:sp>
      <p:sp>
        <p:nvSpPr>
          <p:cNvPr id="13" name="Rectangle 12"/>
          <p:cNvSpPr/>
          <p:nvPr/>
        </p:nvSpPr>
        <p:spPr>
          <a:xfrm>
            <a:off x="380263" y="3818879"/>
            <a:ext cx="11307341" cy="707886"/>
          </a:xfrm>
          <a:prstGeom prst="rect">
            <a:avLst/>
          </a:prstGeom>
          <a:ln>
            <a:solidFill>
              <a:schemeClr val="bg1"/>
            </a:solidFill>
          </a:ln>
        </p:spPr>
        <p:txBody>
          <a:bodyPr wrap="square">
            <a:spAutoFit/>
          </a:bodyPr>
          <a:lstStyle/>
          <a:p>
            <a:r>
              <a:rPr lang="id-ID" sz="2000" b="1" dirty="0" smtClean="0">
                <a:latin typeface="Segoe UI" panose="020B0502040204020203" pitchFamily="34" charset="0"/>
                <a:cs typeface="Segoe UI" panose="020B0502040204020203" pitchFamily="34" charset="0"/>
              </a:rPr>
              <a:t>a. </a:t>
            </a:r>
            <a:r>
              <a:rPr lang="en-US" sz="2000" b="1" dirty="0" err="1" smtClean="0">
                <a:latin typeface="Segoe UI" panose="020B0502040204020203" pitchFamily="34" charset="0"/>
                <a:cs typeface="Segoe UI" panose="020B0502040204020203" pitchFamily="34" charset="0"/>
              </a:rPr>
              <a:t>Sinyal</a:t>
            </a:r>
            <a:r>
              <a:rPr lang="en-US" sz="2000" b="1" dirty="0" smtClean="0">
                <a:latin typeface="Segoe UI" panose="020B0502040204020203" pitchFamily="34" charset="0"/>
                <a:cs typeface="Segoe UI" panose="020B0502040204020203" pitchFamily="34" charset="0"/>
              </a:rPr>
              <a:t> digital</a:t>
            </a:r>
            <a:r>
              <a:rPr lang="id-ID" sz="2000" b="1" dirty="0" smtClean="0">
                <a:latin typeface="Segoe UI" panose="020B0502040204020203" pitchFamily="34" charset="0"/>
                <a:cs typeface="Segoe UI" panose="020B0502040204020203" pitchFamily="34" charset="0"/>
              </a:rPr>
              <a:t> </a:t>
            </a:r>
            <a:r>
              <a:rPr lang="en-US" sz="2000" dirty="0" err="1" smtClean="0">
                <a:latin typeface="Segoe UI" panose="020B0502040204020203" pitchFamily="34" charset="0"/>
                <a:cs typeface="Segoe UI" panose="020B0502040204020203" pitchFamily="34" charset="0"/>
              </a:rPr>
              <a:t>adalah</a:t>
            </a:r>
            <a:r>
              <a:rPr lang="en-US" sz="2000" dirty="0" smtClean="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gelombang</a:t>
            </a:r>
            <a:r>
              <a:rPr lang="en-US" sz="2000" dirty="0">
                <a:latin typeface="Segoe UI" panose="020B0502040204020203" pitchFamily="34" charset="0"/>
                <a:cs typeface="Segoe UI" panose="020B0502040204020203" pitchFamily="34" charset="0"/>
              </a:rPr>
              <a:t> data yang </a:t>
            </a:r>
            <a:r>
              <a:rPr lang="en-US" sz="2000" dirty="0" err="1">
                <a:latin typeface="Segoe UI" panose="020B0502040204020203" pitchFamily="34" charset="0"/>
                <a:cs typeface="Segoe UI" panose="020B0502040204020203" pitchFamily="34" charset="0"/>
              </a:rPr>
              <a:t>ditransmisikan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bentuk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pulsa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tegangan</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mereferensikan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tinggi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rendahnya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
        <p:nvSpPr>
          <p:cNvPr id="4" name="Round Same Side Corner Rectangle 3"/>
          <p:cNvSpPr/>
          <p:nvPr/>
        </p:nvSpPr>
        <p:spPr>
          <a:xfrm>
            <a:off x="1193991" y="471538"/>
            <a:ext cx="6091707" cy="759991"/>
          </a:xfrm>
          <a:prstGeom prst="round2Same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Teknologi</a:t>
            </a: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 </a:t>
            </a:r>
            <a:r>
              <a:rPr lang="en-US" sz="32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Jaringan</a:t>
            </a:r>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 </a:t>
            </a:r>
            <a:r>
              <a:rPr lang="en-US" sz="32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Book" panose="020B0503020102020204" pitchFamily="34" charset="0"/>
                <a:cs typeface="Segoe UI" panose="020B0502040204020203" pitchFamily="34" charset="0"/>
              </a:rPr>
              <a:t>Komputer</a:t>
            </a:r>
            <a:endParaRPr lang="id-ID"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4-Point Star 5"/>
          <p:cNvSpPr/>
          <p:nvPr/>
        </p:nvSpPr>
        <p:spPr>
          <a:xfrm>
            <a:off x="11526591" y="187302"/>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4-Point Star 9"/>
          <p:cNvSpPr/>
          <p:nvPr/>
        </p:nvSpPr>
        <p:spPr>
          <a:xfrm>
            <a:off x="11153104" y="494729"/>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4-Point Star 11"/>
          <p:cNvSpPr/>
          <p:nvPr/>
        </p:nvSpPr>
        <p:spPr>
          <a:xfrm>
            <a:off x="193519" y="6295024"/>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4-Point Star 13"/>
          <p:cNvSpPr/>
          <p:nvPr/>
        </p:nvSpPr>
        <p:spPr>
          <a:xfrm>
            <a:off x="11687604" y="629124"/>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4-Point Star 14"/>
          <p:cNvSpPr/>
          <p:nvPr/>
        </p:nvSpPr>
        <p:spPr>
          <a:xfrm>
            <a:off x="567006" y="6201403"/>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lowchart: Alternate Process 16"/>
          <p:cNvSpPr/>
          <p:nvPr/>
        </p:nvSpPr>
        <p:spPr>
          <a:xfrm>
            <a:off x="450404" y="2119915"/>
            <a:ext cx="5503023" cy="59439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b="1" u="sng" dirty="0" err="1">
                <a:latin typeface="Segoe UI" panose="020B0502040204020203" pitchFamily="34" charset="0"/>
                <a:cs typeface="Segoe UI" panose="020B0502040204020203" pitchFamily="34" charset="0"/>
              </a:rPr>
              <a:t>Prinsip</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Kerja</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dan</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Manfaat</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Jaringan</a:t>
            </a:r>
            <a:r>
              <a:rPr lang="en-US" b="1" u="sng" dirty="0">
                <a:latin typeface="Segoe UI" panose="020B0502040204020203" pitchFamily="34" charset="0"/>
                <a:cs typeface="Segoe UI" panose="020B0502040204020203" pitchFamily="34" charset="0"/>
              </a:rPr>
              <a:t> </a:t>
            </a:r>
            <a:r>
              <a:rPr lang="en-US" b="1" u="sng" dirty="0" err="1">
                <a:latin typeface="Segoe UI" panose="020B0502040204020203" pitchFamily="34" charset="0"/>
                <a:cs typeface="Segoe UI" panose="020B0502040204020203" pitchFamily="34" charset="0"/>
              </a:rPr>
              <a:t>Komputer</a:t>
            </a:r>
            <a:endParaRPr lang="id-ID" b="1" u="sng"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xmlns="" id="{64BD0A42-B011-4DBF-B5CD-6718A97E3C70}"/>
              </a:ext>
            </a:extLst>
          </p:cNvPr>
          <p:cNvSpPr>
            <a:spLocks noGrp="1"/>
          </p:cNvSpPr>
          <p:nvPr>
            <p:ph type="title"/>
          </p:nvPr>
        </p:nvSpPr>
        <p:spPr/>
        <p:txBody>
          <a:bodyPr/>
          <a:lstStyle/>
          <a:p>
            <a:r>
              <a:rPr lang="en-US" dirty="0"/>
              <a:t>Slide 3</a:t>
            </a:r>
          </a:p>
        </p:txBody>
      </p:sp>
      <p:sp>
        <p:nvSpPr>
          <p:cNvPr id="10" name="Rectangle 9"/>
          <p:cNvSpPr/>
          <p:nvPr/>
        </p:nvSpPr>
        <p:spPr>
          <a:xfrm>
            <a:off x="342574" y="1431193"/>
            <a:ext cx="11595426" cy="707886"/>
          </a:xfrm>
          <a:prstGeom prst="rect">
            <a:avLst/>
          </a:prstGeom>
        </p:spPr>
        <p:txBody>
          <a:bodyPr wrap="square">
            <a:spAutoFit/>
          </a:bodyPr>
          <a:lstStyle/>
          <a:p>
            <a:r>
              <a:rPr lang="en-US" sz="2000" dirty="0">
                <a:latin typeface="Segoe UI" panose="020B0502040204020203" pitchFamily="34" charset="0"/>
                <a:cs typeface="Segoe UI" panose="020B0502040204020203" pitchFamily="34" charset="0"/>
              </a:rPr>
              <a:t>Proses </a:t>
            </a:r>
            <a:r>
              <a:rPr lang="en-US" sz="2000" dirty="0" err="1">
                <a:latin typeface="Segoe UI" panose="020B0502040204020203" pitchFamily="34" charset="0"/>
                <a:cs typeface="Segoe UI" panose="020B0502040204020203" pitchFamily="34" charset="0"/>
              </a:rPr>
              <a:t>transmisi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disebut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juga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dapat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dibedakan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menjadi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tiga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jenis</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yaitu</a:t>
            </a:r>
            <a:r>
              <a:rPr lang="en-US" sz="2000" dirty="0">
                <a:latin typeface="Segoe UI" panose="020B0502040204020203" pitchFamily="34" charset="0"/>
                <a:cs typeface="Segoe UI" panose="020B0502040204020203" pitchFamily="34" charset="0"/>
              </a:rPr>
              <a:t> simplex, half duplex,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full </a:t>
            </a:r>
            <a:r>
              <a:rPr lang="en-US" sz="2000" dirty="0" smtClean="0">
                <a:latin typeface="Segoe UI" panose="020B0502040204020203" pitchFamily="34" charset="0"/>
                <a:cs typeface="Segoe UI" panose="020B0502040204020203" pitchFamily="34" charset="0"/>
              </a:rPr>
              <a:t>duplex</a:t>
            </a:r>
            <a:r>
              <a:rPr lang="id-ID" sz="2000" dirty="0" smtClean="0">
                <a:latin typeface="Segoe UI" panose="020B0502040204020203" pitchFamily="34" charset="0"/>
                <a:cs typeface="Segoe UI" panose="020B0502040204020203" pitchFamily="34" charset="0"/>
              </a:rPr>
              <a:t>.</a:t>
            </a:r>
            <a:endParaRPr lang="en-US" sz="2000" dirty="0">
              <a:latin typeface="Segoe UI" panose="020B0502040204020203" pitchFamily="34" charset="0"/>
              <a:cs typeface="Segoe UI" panose="020B0502040204020203" pitchFamily="34" charset="0"/>
            </a:endParaRPr>
          </a:p>
        </p:txBody>
      </p:sp>
      <p:sp>
        <p:nvSpPr>
          <p:cNvPr id="8" name="Flowchart: Alternate Process 7"/>
          <p:cNvSpPr/>
          <p:nvPr/>
        </p:nvSpPr>
        <p:spPr>
          <a:xfrm>
            <a:off x="342574" y="665363"/>
            <a:ext cx="3147601" cy="59439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r>
              <a:rPr lang="id-ID" b="1" u="sng" dirty="0" smtClean="0">
                <a:latin typeface="Segoe UI" panose="020B0502040204020203" pitchFamily="34" charset="0"/>
                <a:cs typeface="Segoe UI" panose="020B0502040204020203" pitchFamily="34" charset="0"/>
              </a:rPr>
              <a:t>2. Transmisi Data</a:t>
            </a:r>
            <a:endParaRPr lang="id-ID" b="1" u="sng" dirty="0">
              <a:latin typeface="Segoe UI" panose="020B0502040204020203" pitchFamily="34" charset="0"/>
              <a:cs typeface="Segoe UI" panose="020B0502040204020203" pitchFamily="34" charset="0"/>
            </a:endParaRPr>
          </a:p>
        </p:txBody>
      </p:sp>
      <p:sp>
        <p:nvSpPr>
          <p:cNvPr id="2" name="Rectangle 1"/>
          <p:cNvSpPr/>
          <p:nvPr/>
        </p:nvSpPr>
        <p:spPr>
          <a:xfrm>
            <a:off x="0" y="6194738"/>
            <a:ext cx="12192000" cy="663262"/>
          </a:xfrm>
          <a:prstGeom prst="rect">
            <a:avLst/>
          </a:prstGeom>
          <a:solidFill>
            <a:schemeClr val="tx2">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p>
        </p:txBody>
      </p:sp>
      <p:sp>
        <p:nvSpPr>
          <p:cNvPr id="11" name="Rectangle 10"/>
          <p:cNvSpPr/>
          <p:nvPr/>
        </p:nvSpPr>
        <p:spPr>
          <a:xfrm rot="5400000">
            <a:off x="8393034" y="3059036"/>
            <a:ext cx="6870880" cy="727051"/>
          </a:xfrm>
          <a:prstGeom prst="rect">
            <a:avLst/>
          </a:prstGeom>
          <a:solidFill>
            <a:schemeClr val="tx2">
              <a:lumMod val="20000"/>
              <a:lumOff val="80000"/>
            </a:schemeClr>
          </a:solidFill>
          <a:ln>
            <a:solidFill>
              <a:schemeClr val="bg2">
                <a:lumMod val="9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p>
        </p:txBody>
      </p:sp>
      <p:sp>
        <p:nvSpPr>
          <p:cNvPr id="3" name="Rectangle 2"/>
          <p:cNvSpPr/>
          <p:nvPr/>
        </p:nvSpPr>
        <p:spPr>
          <a:xfrm>
            <a:off x="342574" y="2317008"/>
            <a:ext cx="1159542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a.</a:t>
            </a:r>
            <a:r>
              <a:rPr lang="id-ID" sz="2000" b="1"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Simplex </a:t>
            </a:r>
            <a:r>
              <a:rPr lang="en-US" sz="2000" b="1" dirty="0" err="1">
                <a:latin typeface="Segoe UI" panose="020B0502040204020203" pitchFamily="34" charset="0"/>
                <a:cs typeface="Segoe UI" panose="020B0502040204020203" pitchFamily="34" charset="0"/>
              </a:rPr>
              <a:t>atau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sistem</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komunikasi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satu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ara</a:t>
            </a:r>
            <a:r>
              <a:rPr lang="id-ID" sz="2000" b="1" dirty="0">
                <a:latin typeface="Segoe UI" panose="020B0502040204020203" pitchFamily="34" charset="0"/>
                <a:cs typeface="Segoe UI" panose="020B0502040204020203" pitchFamily="34" charset="0"/>
              </a:rPr>
              <a:t>h</a:t>
            </a:r>
            <a:r>
              <a:rPr lang="id-ID" sz="2000" dirty="0">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adalah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hanya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memungkinkan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terlibat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berfungsi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sebagai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peralatan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penerima</a:t>
            </a:r>
            <a:r>
              <a:rPr lang="en-US" sz="2000" dirty="0">
                <a:latin typeface="Segoe UI" panose="020B0502040204020203" pitchFamily="34" charset="0"/>
                <a:cs typeface="Segoe UI" panose="020B0502040204020203" pitchFamily="34" charset="0"/>
              </a:rPr>
              <a:t> data (receiver device) </a:t>
            </a:r>
            <a:r>
              <a:rPr lang="en-US" sz="2000" dirty="0" err="1">
                <a:latin typeface="Segoe UI" panose="020B0502040204020203" pitchFamily="34" charset="0"/>
                <a:cs typeface="Segoe UI" panose="020B0502040204020203" pitchFamily="34" charset="0"/>
              </a:rPr>
              <a:t>atau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sebaliknya</a:t>
            </a:r>
            <a:r>
              <a:rPr lang="en-US" sz="2000" dirty="0">
                <a:latin typeface="Segoe UI" panose="020B0502040204020203" pitchFamily="34" charset="0"/>
                <a:cs typeface="Segoe UI" panose="020B0502040204020203" pitchFamily="34" charset="0"/>
              </a:rPr>
              <a:t>.</a:t>
            </a:r>
          </a:p>
        </p:txBody>
      </p:sp>
      <p:sp>
        <p:nvSpPr>
          <p:cNvPr id="4" name="Rectangle 3"/>
          <p:cNvSpPr/>
          <p:nvPr/>
        </p:nvSpPr>
        <p:spPr>
          <a:xfrm>
            <a:off x="342574" y="3196332"/>
            <a:ext cx="1159542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b.</a:t>
            </a:r>
            <a:r>
              <a:rPr lang="id-ID" sz="2000" b="1" dirty="0">
                <a:latin typeface="Segoe UI" panose="020B0502040204020203" pitchFamily="34" charset="0"/>
                <a:cs typeface="Segoe UI" panose="020B0502040204020203" pitchFamily="34" charset="0"/>
              </a:rPr>
              <a:t> H</a:t>
            </a:r>
            <a:r>
              <a:rPr lang="en-US" sz="2000" b="1" dirty="0" err="1">
                <a:latin typeface="Segoe UI" panose="020B0502040204020203" pitchFamily="34" charset="0"/>
                <a:cs typeface="Segoe UI" panose="020B0502040204020203" pitchFamily="34" charset="0"/>
              </a:rPr>
              <a:t>alf</a:t>
            </a:r>
            <a:r>
              <a:rPr lang="en-US" sz="2000" b="1" dirty="0">
                <a:latin typeface="Segoe UI" panose="020B0502040204020203" pitchFamily="34" charset="0"/>
                <a:cs typeface="Segoe UI" panose="020B0502040204020203" pitchFamily="34" charset="0"/>
              </a:rPr>
              <a:t> duplex </a:t>
            </a:r>
            <a:r>
              <a:rPr lang="en-US" sz="2000" b="1" dirty="0" err="1">
                <a:latin typeface="Segoe UI" panose="020B0502040204020203" pitchFamily="34" charset="0"/>
                <a:cs typeface="Segoe UI" panose="020B0502040204020203" pitchFamily="34" charset="0"/>
              </a:rPr>
              <a:t>atau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sistem</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komunikasi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setengah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dua</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arah</a:t>
            </a:r>
            <a:r>
              <a:rPr lang="id-ID" sz="2000" b="1"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arah</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jang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memungkinkan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untuk</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mengirim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menerima</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ke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perangkat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lainnya</a:t>
            </a:r>
            <a:r>
              <a:rPr lang="en-US" sz="2000" dirty="0">
                <a:latin typeface="Segoe UI" panose="020B0502040204020203" pitchFamily="34" charset="0"/>
                <a:cs typeface="Segoe UI" panose="020B0502040204020203" pitchFamily="34" charset="0"/>
              </a:rPr>
              <a:t>.</a:t>
            </a:r>
            <a:endParaRPr lang="id-ID" sz="2000" dirty="0"/>
          </a:p>
        </p:txBody>
      </p:sp>
      <p:sp>
        <p:nvSpPr>
          <p:cNvPr id="6" name="Rectangle 5"/>
          <p:cNvSpPr/>
          <p:nvPr/>
        </p:nvSpPr>
        <p:spPr>
          <a:xfrm>
            <a:off x="342574" y="4165535"/>
            <a:ext cx="1159542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c. Full duplex </a:t>
            </a:r>
            <a:r>
              <a:rPr lang="en-US" sz="2000" b="1" dirty="0" err="1">
                <a:latin typeface="Segoe UI" panose="020B0502040204020203" pitchFamily="34" charset="0"/>
                <a:cs typeface="Segoe UI" panose="020B0502040204020203" pitchFamily="34" charset="0"/>
              </a:rPr>
              <a:t>atau</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sistem</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komunikasi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dua</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arah</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sekaligus</a:t>
            </a:r>
            <a:r>
              <a:rPr lang="id-ID" sz="2000" dirty="0">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merupakan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sistem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arah</a:t>
            </a:r>
            <a:r>
              <a:rPr lang="en-US" sz="2000" dirty="0">
                <a:latin typeface="Segoe UI" panose="020B0502040204020203" pitchFamily="34" charset="0"/>
                <a:cs typeface="Segoe UI" panose="020B0502040204020203" pitchFamily="34" charset="0"/>
              </a:rPr>
              <a:t> yang </a:t>
            </a:r>
            <a:r>
              <a:rPr lang="en-US" sz="2000" dirty="0" err="1">
                <a:latin typeface="Segoe UI" panose="020B0502040204020203" pitchFamily="34" charset="0"/>
                <a:cs typeface="Segoe UI" panose="020B0502040204020203" pitchFamily="34" charset="0"/>
              </a:rPr>
              <a:t>mampu</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mengirim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menerima</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secara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bersamaan</a:t>
            </a:r>
            <a:r>
              <a:rPr lang="id-ID" sz="2000" dirty="0">
                <a:latin typeface="Segoe UI" panose="020B0502040204020203" pitchFamily="34" charset="0"/>
                <a:cs typeface="Segoe UI" panose="020B0502040204020203" pitchFamily="34" charset="0"/>
              </a:rPr>
              <a:t>.</a:t>
            </a:r>
            <a:endParaRPr lang="id-ID" sz="2000" dirty="0"/>
          </a:p>
        </p:txBody>
      </p:sp>
      <p:sp>
        <p:nvSpPr>
          <p:cNvPr id="16" name="4-Point Star 15"/>
          <p:cNvSpPr/>
          <p:nvPr/>
        </p:nvSpPr>
        <p:spPr>
          <a:xfrm>
            <a:off x="11526591" y="187302"/>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4-Point Star 16"/>
          <p:cNvSpPr/>
          <p:nvPr/>
        </p:nvSpPr>
        <p:spPr>
          <a:xfrm>
            <a:off x="155830" y="6325054"/>
            <a:ext cx="373487" cy="491200"/>
          </a:xfrm>
          <a:prstGeom prst="star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4-Point Star 17"/>
          <p:cNvSpPr/>
          <p:nvPr/>
        </p:nvSpPr>
        <p:spPr>
          <a:xfrm>
            <a:off x="11198781" y="6280769"/>
            <a:ext cx="373487" cy="491200"/>
          </a:xfrm>
          <a:prstGeom prst="star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4-Point Star 18"/>
          <p:cNvSpPr/>
          <p:nvPr/>
        </p:nvSpPr>
        <p:spPr>
          <a:xfrm>
            <a:off x="11774977" y="665363"/>
            <a:ext cx="373487" cy="491200"/>
          </a:xfrm>
          <a:prstGeom prst="star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4-Point Star 19"/>
          <p:cNvSpPr/>
          <p:nvPr/>
        </p:nvSpPr>
        <p:spPr>
          <a:xfrm>
            <a:off x="498403" y="6280769"/>
            <a:ext cx="373487" cy="491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4-Point Star 20"/>
          <p:cNvSpPr/>
          <p:nvPr/>
        </p:nvSpPr>
        <p:spPr>
          <a:xfrm>
            <a:off x="11477826" y="5987963"/>
            <a:ext cx="621873" cy="801521"/>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275809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786132" y="3345888"/>
            <a:ext cx="11405867" cy="1015663"/>
          </a:xfrm>
          <a:prstGeom prst="rect">
            <a:avLst/>
          </a:prstGeom>
        </p:spPr>
        <p:txBody>
          <a:bodyPr wrap="square">
            <a:spAutoFit/>
          </a:bodyPr>
          <a:lstStyle/>
          <a:p>
            <a:r>
              <a:rPr lang="id-ID" sz="2000" b="1" u="sng" dirty="0" smtClean="0">
                <a:latin typeface="Segoe UI" panose="020B0502040204020203" pitchFamily="34" charset="0"/>
                <a:cs typeface="Segoe UI" panose="020B0502040204020203" pitchFamily="34" charset="0"/>
              </a:rPr>
              <a:t>4. Teknik </a:t>
            </a:r>
            <a:r>
              <a:rPr lang="id-ID" sz="2000" b="1" u="sng" dirty="0">
                <a:latin typeface="Segoe UI" panose="020B0502040204020203" pitchFamily="34" charset="0"/>
                <a:cs typeface="Segoe UI" panose="020B0502040204020203" pitchFamily="34" charset="0"/>
              </a:rPr>
              <a:t>Pengiriman </a:t>
            </a:r>
            <a:r>
              <a:rPr lang="id-ID" sz="2000" b="1" u="sng" dirty="0" smtClean="0">
                <a:latin typeface="Segoe UI" panose="020B0502040204020203" pitchFamily="34" charset="0"/>
                <a:cs typeface="Segoe UI" panose="020B0502040204020203" pitchFamily="34" charset="0"/>
              </a:rPr>
              <a:t>Data</a:t>
            </a:r>
            <a:endParaRPr lang="id-ID" sz="2000" u="sng" dirty="0">
              <a:latin typeface="Segoe UI" panose="020B0502040204020203" pitchFamily="34" charset="0"/>
              <a:cs typeface="Segoe UI" panose="020B0502040204020203" pitchFamily="34" charset="0"/>
            </a:endParaRPr>
          </a:p>
          <a:p>
            <a:r>
              <a:rPr lang="id-ID" sz="2000" dirty="0" smtClean="0">
                <a:latin typeface="Segoe UI" panose="020B0502040204020203" pitchFamily="34" charset="0"/>
                <a:cs typeface="Segoe UI" panose="020B0502040204020203" pitchFamily="34" charset="0"/>
              </a:rPr>
              <a:t>Untuk </a:t>
            </a:r>
            <a:r>
              <a:rPr lang="id-ID" sz="2000" dirty="0">
                <a:latin typeface="Segoe UI" panose="020B0502040204020203" pitchFamily="34" charset="0"/>
                <a:cs typeface="Segoe UI" panose="020B0502040204020203" pitchFamily="34" charset="0"/>
              </a:rPr>
              <a:t>mengirimkan data, terdapat dua teknik pengiriman yang dapat dilakukan, yaitu baseband dan broadband.</a:t>
            </a:r>
            <a:endParaRPr lang="id-ID" sz="2000" dirty="0"/>
          </a:p>
        </p:txBody>
      </p:sp>
      <p:sp>
        <p:nvSpPr>
          <p:cNvPr id="10" name="Rectangle 9"/>
          <p:cNvSpPr/>
          <p:nvPr/>
        </p:nvSpPr>
        <p:spPr>
          <a:xfrm>
            <a:off x="1017949" y="709647"/>
            <a:ext cx="3502535" cy="400110"/>
          </a:xfrm>
          <a:prstGeom prst="rect">
            <a:avLst/>
          </a:prstGeom>
          <a:ln>
            <a:solidFill>
              <a:schemeClr val="tx2">
                <a:lumMod val="40000"/>
                <a:lumOff val="60000"/>
              </a:schemeClr>
            </a:solidFill>
          </a:ln>
        </p:spPr>
        <p:txBody>
          <a:bodyPr wrap="square">
            <a:spAutoFit/>
          </a:bodyPr>
          <a:lstStyle/>
          <a:p>
            <a:r>
              <a:rPr lang="id-ID" sz="2000" b="1" u="sng" dirty="0">
                <a:latin typeface="Segoe UI" panose="020B0502040204020203" pitchFamily="34" charset="0"/>
                <a:cs typeface="Segoe UI" panose="020B0502040204020203" pitchFamily="34" charset="0"/>
              </a:rPr>
              <a:t>3. Metode Transmisi Data</a:t>
            </a:r>
          </a:p>
        </p:txBody>
      </p:sp>
      <p:sp>
        <p:nvSpPr>
          <p:cNvPr id="2" name="Rectangle 1"/>
          <p:cNvSpPr/>
          <p:nvPr/>
        </p:nvSpPr>
        <p:spPr>
          <a:xfrm>
            <a:off x="786133" y="2584141"/>
            <a:ext cx="11405867" cy="707886"/>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b. Transmisi </a:t>
            </a:r>
            <a:r>
              <a:rPr lang="id-ID" sz="2000" b="1" dirty="0" smtClean="0">
                <a:latin typeface="Segoe UI" panose="020B0502040204020203" pitchFamily="34" charset="0"/>
                <a:cs typeface="Segoe UI" panose="020B0502040204020203" pitchFamily="34" charset="0"/>
              </a:rPr>
              <a:t>serial</a:t>
            </a:r>
            <a:r>
              <a:rPr lang="id-ID" sz="2000" dirty="0" smtClean="0">
                <a:latin typeface="Segoe UI" panose="020B0502040204020203" pitchFamily="34" charset="0"/>
                <a:cs typeface="Segoe UI" panose="020B0502040204020203" pitchFamily="34" charset="0"/>
              </a:rPr>
              <a:t>, pada </a:t>
            </a:r>
            <a:r>
              <a:rPr lang="id-ID" sz="2000" dirty="0">
                <a:latin typeface="Segoe UI" panose="020B0502040204020203" pitchFamily="34" charset="0"/>
                <a:cs typeface="Segoe UI" panose="020B0502040204020203" pitchFamily="34" charset="0"/>
              </a:rPr>
              <a:t>transmisi serial, bit-bit data dikirimkan secara berurutan dan beruntun dari perangkat pengirim (sender) ke perangkat penerima (receiver).</a:t>
            </a:r>
            <a:endParaRPr lang="id-ID" sz="2000" dirty="0"/>
          </a:p>
        </p:txBody>
      </p:sp>
      <p:sp>
        <p:nvSpPr>
          <p:cNvPr id="3" name="Rectangle 2"/>
          <p:cNvSpPr/>
          <p:nvPr/>
        </p:nvSpPr>
        <p:spPr>
          <a:xfrm>
            <a:off x="786131" y="4266428"/>
            <a:ext cx="11405867" cy="1015663"/>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a. Teknik pengiriman </a:t>
            </a:r>
            <a:r>
              <a:rPr lang="id-ID" sz="2000" b="1" dirty="0" smtClean="0">
                <a:latin typeface="Segoe UI" panose="020B0502040204020203" pitchFamily="34" charset="0"/>
                <a:cs typeface="Segoe UI" panose="020B0502040204020203" pitchFamily="34" charset="0"/>
              </a:rPr>
              <a:t>baseband, </a:t>
            </a:r>
            <a:r>
              <a:rPr lang="id-ID" sz="2000" dirty="0" smtClean="0">
                <a:latin typeface="Segoe UI" panose="020B0502040204020203" pitchFamily="34" charset="0"/>
                <a:cs typeface="Segoe UI" panose="020B0502040204020203" pitchFamily="34" charset="0"/>
              </a:rPr>
              <a:t>pada </a:t>
            </a:r>
            <a:r>
              <a:rPr lang="id-ID" sz="2000" dirty="0">
                <a:latin typeface="Segoe UI" panose="020B0502040204020203" pitchFamily="34" charset="0"/>
                <a:cs typeface="Segoe UI" panose="020B0502040204020203" pitchFamily="34" charset="0"/>
              </a:rPr>
              <a:t>teknik pengiriman baseband, data digital dikirimkan secara langsung dari sender ke receiver tanpa melakukan perubahan apa pun. Oleh karena itu, diperlukan tambahan perangkat TDM (Time Division Multiplexing) atau sistem pengatur waktu transmisi data.</a:t>
            </a:r>
            <a:endParaRPr lang="id-ID" sz="2000" dirty="0"/>
          </a:p>
        </p:txBody>
      </p:sp>
      <p:sp>
        <p:nvSpPr>
          <p:cNvPr id="5" name="Rectangle 4"/>
          <p:cNvSpPr/>
          <p:nvPr/>
        </p:nvSpPr>
        <p:spPr>
          <a:xfrm>
            <a:off x="786130" y="5335952"/>
            <a:ext cx="11405867" cy="1015663"/>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b. Teknik pengiriman </a:t>
            </a:r>
            <a:r>
              <a:rPr lang="id-ID" sz="2000" b="1" dirty="0" smtClean="0">
                <a:latin typeface="Segoe UI" panose="020B0502040204020203" pitchFamily="34" charset="0"/>
                <a:cs typeface="Segoe UI" panose="020B0502040204020203" pitchFamily="34" charset="0"/>
              </a:rPr>
              <a:t>broadband, </a:t>
            </a:r>
            <a:r>
              <a:rPr lang="id-ID" sz="2000" dirty="0" smtClean="0">
                <a:latin typeface="Segoe UI" panose="020B0502040204020203" pitchFamily="34" charset="0"/>
                <a:cs typeface="Segoe UI" panose="020B0502040204020203" pitchFamily="34" charset="0"/>
              </a:rPr>
              <a:t>ada </a:t>
            </a:r>
            <a:r>
              <a:rPr lang="id-ID" sz="2000" dirty="0">
                <a:latin typeface="Segoe UI" panose="020B0502040204020203" pitchFamily="34" charset="0"/>
                <a:cs typeface="Segoe UI" panose="020B0502040204020203" pitchFamily="34" charset="0"/>
              </a:rPr>
              <a:t>teknik pengiriman broadband, data digital dikonversi terlebih dahulu menjadi data analog. Setelah diterima receiver, data tersebut kembali dikonversi menjadi data digital. </a:t>
            </a:r>
          </a:p>
        </p:txBody>
      </p:sp>
      <p:sp>
        <p:nvSpPr>
          <p:cNvPr id="12" name="Rectangle 11"/>
          <p:cNvSpPr/>
          <p:nvPr/>
        </p:nvSpPr>
        <p:spPr>
          <a:xfrm rot="5400000">
            <a:off x="-3120544" y="3059031"/>
            <a:ext cx="6870880" cy="727051"/>
          </a:xfrm>
          <a:prstGeom prst="rect">
            <a:avLst/>
          </a:prstGeom>
          <a:solidFill>
            <a:schemeClr val="tx2">
              <a:lumMod val="20000"/>
              <a:lumOff val="80000"/>
            </a:schemeClr>
          </a:solidFill>
          <a:ln>
            <a:solidFill>
              <a:schemeClr val="bg2">
                <a:lumMod val="9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a:p>
        </p:txBody>
      </p:sp>
      <p:sp>
        <p:nvSpPr>
          <p:cNvPr id="7" name="Rectangle 6"/>
          <p:cNvSpPr/>
          <p:nvPr/>
        </p:nvSpPr>
        <p:spPr>
          <a:xfrm>
            <a:off x="786133" y="1190649"/>
            <a:ext cx="11405867" cy="707886"/>
          </a:xfrm>
          <a:prstGeom prst="rect">
            <a:avLst/>
          </a:prstGeom>
        </p:spPr>
        <p:txBody>
          <a:bodyPr wrap="square">
            <a:spAutoFit/>
          </a:bodyPr>
          <a:lstStyle/>
          <a:p>
            <a:r>
              <a:rPr lang="en-US" sz="2000" dirty="0" err="1">
                <a:latin typeface="Segoe UI" panose="020B0502040204020203" pitchFamily="34" charset="0"/>
                <a:cs typeface="Segoe UI" panose="020B0502040204020203" pitchFamily="34" charset="0"/>
              </a:rPr>
              <a:t>Selain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metode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komunikasi</a:t>
            </a:r>
            <a:r>
              <a:rPr lang="en-US" sz="2000" dirty="0">
                <a:latin typeface="Segoe UI" panose="020B0502040204020203" pitchFamily="34" charset="0"/>
                <a:cs typeface="Segoe UI" panose="020B0502040204020203" pitchFamily="34" charset="0"/>
              </a:rPr>
              <a:t> data,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jaringan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juga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dikena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metode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transmisi</a:t>
            </a:r>
            <a:r>
              <a:rPr lang="en-US" sz="2000" dirty="0">
                <a:latin typeface="Segoe UI" panose="020B0502040204020203" pitchFamily="34" charset="0"/>
                <a:cs typeface="Segoe UI" panose="020B0502040204020203" pitchFamily="34" charset="0"/>
              </a:rPr>
              <a:t> data yang </a:t>
            </a:r>
            <a:r>
              <a:rPr lang="en-US" sz="2000" dirty="0" err="1">
                <a:latin typeface="Segoe UI" panose="020B0502040204020203" pitchFamily="34" charset="0"/>
                <a:cs typeface="Segoe UI" panose="020B0502040204020203" pitchFamily="34" charset="0"/>
              </a:rPr>
              <a:t>akan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memengaruhi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kecepatan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leta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jalur</a:t>
            </a:r>
            <a:r>
              <a:rPr lang="en-US" sz="2000" dirty="0">
                <a:latin typeface="Segoe UI" panose="020B0502040204020203" pitchFamily="34" charset="0"/>
                <a:cs typeface="Segoe UI" panose="020B0502040204020203" pitchFamily="34" charset="0"/>
              </a:rPr>
              <a:t> data.</a:t>
            </a:r>
          </a:p>
        </p:txBody>
      </p:sp>
      <p:sp>
        <p:nvSpPr>
          <p:cNvPr id="9" name="Rectangle 8"/>
          <p:cNvSpPr/>
          <p:nvPr/>
        </p:nvSpPr>
        <p:spPr>
          <a:xfrm>
            <a:off x="786134" y="1858772"/>
            <a:ext cx="11405866" cy="707886"/>
          </a:xfrm>
          <a:prstGeom prst="rect">
            <a:avLst/>
          </a:prstGeom>
        </p:spPr>
        <p:txBody>
          <a:bodyPr wrap="square">
            <a:spAutoFit/>
          </a:bodyPr>
          <a:lstStyle/>
          <a:p>
            <a:r>
              <a:rPr lang="en-US" sz="2000" b="1" dirty="0">
                <a:latin typeface="Segoe UI" panose="020B0502040204020203" pitchFamily="34" charset="0"/>
                <a:cs typeface="Segoe UI" panose="020B0502040204020203" pitchFamily="34" charset="0"/>
              </a:rPr>
              <a:t>a. </a:t>
            </a:r>
            <a:r>
              <a:rPr lang="en-US" sz="2000" b="1" dirty="0" err="1">
                <a:latin typeface="Segoe UI" panose="020B0502040204020203" pitchFamily="34" charset="0"/>
                <a:cs typeface="Segoe UI" panose="020B0502040204020203" pitchFamily="34" charset="0"/>
              </a:rPr>
              <a:t>Transmisi</a:t>
            </a:r>
            <a:r>
              <a:rPr lang="en-US" sz="2000" b="1" dirty="0">
                <a:latin typeface="Segoe UI" panose="020B0502040204020203" pitchFamily="34" charset="0"/>
                <a:cs typeface="Segoe UI" panose="020B0502040204020203" pitchFamily="34" charset="0"/>
              </a:rPr>
              <a:t> </a:t>
            </a:r>
            <a:r>
              <a:rPr lang="en-US" sz="2000" b="1" dirty="0" err="1">
                <a:latin typeface="Segoe UI" panose="020B0502040204020203" pitchFamily="34" charset="0"/>
                <a:cs typeface="Segoe UI" panose="020B0502040204020203" pitchFamily="34" charset="0"/>
              </a:rPr>
              <a:t>paralel</a:t>
            </a:r>
            <a:r>
              <a:rPr lang="id-ID" sz="2000" dirty="0">
                <a:latin typeface="Segoe UI" panose="020B0502040204020203" pitchFamily="34" charset="0"/>
                <a:cs typeface="Segoe UI" panose="020B0502040204020203" pitchFamily="34" charset="0"/>
              </a:rPr>
              <a:t>, p</a:t>
            </a:r>
            <a:r>
              <a:rPr lang="en-US" sz="2000" dirty="0" err="1">
                <a:latin typeface="Segoe UI" panose="020B0502040204020203" pitchFamily="34" charset="0"/>
                <a:cs typeface="Segoe UI" panose="020B0502040204020203" pitchFamily="34" charset="0"/>
              </a:rPr>
              <a:t>ada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transmisi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paralel</a:t>
            </a:r>
            <a:r>
              <a:rPr lang="en-US" sz="2000" dirty="0">
                <a:latin typeface="Segoe UI" panose="020B0502040204020203" pitchFamily="34" charset="0"/>
                <a:cs typeface="Segoe UI" panose="020B0502040204020203" pitchFamily="34" charset="0"/>
              </a:rPr>
              <a:t> bit-bit data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sinyal</a:t>
            </a:r>
            <a:r>
              <a:rPr lang="en-US" sz="2000" dirty="0">
                <a:latin typeface="Segoe UI" panose="020B0502040204020203" pitchFamily="34" charset="0"/>
                <a:cs typeface="Segoe UI" panose="020B0502040204020203" pitchFamily="34" charset="0"/>
              </a:rPr>
              <a:t> digital </a:t>
            </a:r>
            <a:r>
              <a:rPr lang="en-US" sz="2000" dirty="0" err="1">
                <a:latin typeface="Segoe UI" panose="020B0502040204020203" pitchFamily="34" charset="0"/>
                <a:cs typeface="Segoe UI" panose="020B0502040204020203" pitchFamily="34" charset="0"/>
              </a:rPr>
              <a:t>akar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secara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bersamaan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melalui</a:t>
            </a:r>
            <a:r>
              <a:rPr lang="en-US" sz="2000" dirty="0">
                <a:latin typeface="Segoe UI" panose="020B0502040204020203" pitchFamily="34" charset="0"/>
                <a:cs typeface="Segoe UI" panose="020B0502040204020203" pitchFamily="34" charset="0"/>
              </a:rPr>
              <a:t> media yang </a:t>
            </a:r>
            <a:r>
              <a:rPr lang="en-US" sz="2000" dirty="0" err="1">
                <a:latin typeface="Segoe UI" panose="020B0502040204020203" pitchFamily="34" charset="0"/>
                <a:cs typeface="Segoe UI" panose="020B0502040204020203" pitchFamily="34" charset="0"/>
              </a:rPr>
              <a:t>terbag</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dalam</a:t>
            </a:r>
            <a:r>
              <a:rPr lang="en-US" sz="2000" dirty="0">
                <a:latin typeface="Segoe UI" panose="020B0502040204020203" pitchFamily="34" charset="0"/>
                <a:cs typeface="Segoe UI" panose="020B0502040204020203" pitchFamily="34" charset="0"/>
              </a:rPr>
              <a:t> 8 bit </a:t>
            </a:r>
            <a:r>
              <a:rPr lang="en-US" sz="2000" dirty="0" err="1">
                <a:latin typeface="Segoe UI" panose="020B0502040204020203" pitchFamily="34" charset="0"/>
                <a:cs typeface="Segoe UI" panose="020B0502040204020203" pitchFamily="34" charset="0"/>
              </a:rPr>
              <a:t>saluran</a:t>
            </a:r>
            <a:r>
              <a:rPr lang="en-US" sz="2000" dirty="0">
                <a:latin typeface="Segoe UI" panose="020B0502040204020203" pitchFamily="34" charset="0"/>
                <a:cs typeface="Segoe UI" panose="020B0502040204020203" pitchFamily="34" charset="0"/>
              </a:rPr>
              <a:t>.</a:t>
            </a:r>
            <a:endParaRPr lang="id-ID" sz="2000" dirty="0"/>
          </a:p>
        </p:txBody>
      </p:sp>
      <p:sp>
        <p:nvSpPr>
          <p:cNvPr id="15" name="Oval 14"/>
          <p:cNvSpPr/>
          <p:nvPr/>
        </p:nvSpPr>
        <p:spPr>
          <a:xfrm>
            <a:off x="78413" y="1518106"/>
            <a:ext cx="488257" cy="735697"/>
          </a:xfrm>
          <a:prstGeom prst="ellipse">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0" name="Oval 19"/>
          <p:cNvSpPr/>
          <p:nvPr/>
        </p:nvSpPr>
        <p:spPr>
          <a:xfrm>
            <a:off x="78413" y="3345888"/>
            <a:ext cx="488257" cy="735697"/>
          </a:xfrm>
          <a:prstGeom prst="ellipse">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21" name="Oval 20"/>
          <p:cNvSpPr/>
          <p:nvPr/>
        </p:nvSpPr>
        <p:spPr>
          <a:xfrm>
            <a:off x="66625" y="4968103"/>
            <a:ext cx="488257" cy="735697"/>
          </a:xfrm>
          <a:prstGeom prst="ellipse">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rot="10800000" flipV="1">
            <a:off x="456479" y="409301"/>
            <a:ext cx="11469358" cy="1292662"/>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Oleh karena itu, dalam teknik pengiriman broadband, diperlukan perangkat tambahan berupa modem (modulator demodulator) yang berfungsi mengonversi data digital menjadi data analog dan sebaliknya</a:t>
            </a:r>
            <a:r>
              <a:rPr lang="id-ID" dirty="0" smtClean="0">
                <a:latin typeface="Segoe UI" panose="020B0502040204020203" pitchFamily="34" charset="0"/>
                <a:cs typeface="Segoe UI" panose="020B0502040204020203" pitchFamily="34" charset="0"/>
              </a:rPr>
              <a:t>.</a:t>
            </a:r>
          </a:p>
          <a:p>
            <a:endParaRPr lang="id-ID" dirty="0">
              <a:latin typeface="Segoe UI" panose="020B0502040204020203" pitchFamily="34" charset="0"/>
              <a:cs typeface="Segoe UI" panose="020B0502040204020203" pitchFamily="34" charset="0"/>
            </a:endParaRPr>
          </a:p>
        </p:txBody>
      </p:sp>
      <p:sp>
        <p:nvSpPr>
          <p:cNvPr id="9" name="Rectangle 8"/>
          <p:cNvSpPr/>
          <p:nvPr/>
        </p:nvSpPr>
        <p:spPr>
          <a:xfrm>
            <a:off x="456478" y="4166997"/>
            <a:ext cx="3086358" cy="369332"/>
          </a:xfrm>
          <a:prstGeom prst="rect">
            <a:avLst/>
          </a:prstGeom>
        </p:spPr>
        <p:txBody>
          <a:bodyPr wrap="none">
            <a:spAutoFit/>
          </a:bodyPr>
          <a:lstStyle/>
          <a:p>
            <a:r>
              <a:rPr lang="id-ID" b="1" u="sng" dirty="0">
                <a:latin typeface="Segoe UI" panose="020B0502040204020203" pitchFamily="34" charset="0"/>
                <a:cs typeface="Segoe UI" panose="020B0502040204020203" pitchFamily="34" charset="0"/>
              </a:rPr>
              <a:t>5. Model Layanan Jaringan</a:t>
            </a:r>
          </a:p>
        </p:txBody>
      </p:sp>
      <p:sp>
        <p:nvSpPr>
          <p:cNvPr id="10" name="Rectangle 9"/>
          <p:cNvSpPr/>
          <p:nvPr/>
        </p:nvSpPr>
        <p:spPr>
          <a:xfrm>
            <a:off x="456478" y="3101468"/>
            <a:ext cx="11469358" cy="1015663"/>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Kecepatan transfer data dalam jaringan dipengaruhi beberapa aspek, seperti jenis modem, jenis media, kualitas sambungan transmisi, dan jarak media yang ditempuh serta banyaknya jumlah sambungan (media kabel).</a:t>
            </a:r>
            <a:endParaRPr lang="id-ID" sz="2000" dirty="0"/>
          </a:p>
        </p:txBody>
      </p:sp>
      <p:sp>
        <p:nvSpPr>
          <p:cNvPr id="11" name="Rectangle 10"/>
          <p:cNvSpPr/>
          <p:nvPr/>
        </p:nvSpPr>
        <p:spPr>
          <a:xfrm>
            <a:off x="456478" y="1472818"/>
            <a:ext cx="11469358" cy="1908215"/>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Teknik ini memiliki kelebihan, yaitu daya jangkauan yang lebih luas, kapasitas besar, dan instalasi jaringan lebih murah (untuk koneksi wireless). Kekurangan teknik ini adalah membutuhkan peranti tambahan berupa modem, delay transmisi relatif lama, mekanisme instalasi dan perbaikan infrastruktur jaringan relatif sulit, dan membutuhkan biaya yang mahal dalam instalasinya (untuk koneksi dengan kabel).</a:t>
            </a:r>
          </a:p>
          <a:p>
            <a:endParaRPr lang="id-ID" dirty="0">
              <a:latin typeface="Segoe UI" panose="020B0502040204020203" pitchFamily="34" charset="0"/>
              <a:cs typeface="Segoe UI" panose="020B0502040204020203" pitchFamily="34" charset="0"/>
            </a:endParaRPr>
          </a:p>
        </p:txBody>
      </p:sp>
      <p:sp>
        <p:nvSpPr>
          <p:cNvPr id="12" name="Rectangle 11"/>
          <p:cNvSpPr/>
          <p:nvPr/>
        </p:nvSpPr>
        <p:spPr>
          <a:xfrm>
            <a:off x="456478" y="4536329"/>
            <a:ext cx="11469357" cy="1631216"/>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Terbentuknya jaringan komputer dapat membantu pengguna dalam melakukan pekerjaannya. Dalam jaringan, komputer dapat berperan sebagai pusat layanan ataupun sebagai penerima layanan. Perbedaan peran komputer tersebut bergantung pada kebutuhan manusia sebagai penggunanya. Untuk melayani kebutuhan pengguna, terdapat dua model layanan jaringan komputer, yaitu model peer-to-peer dan klien-server.</a:t>
            </a:r>
            <a:endParaRPr lang="id-ID" sz="2000" dirty="0"/>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04800" y="642595"/>
            <a:ext cx="11518006" cy="1323439"/>
          </a:xfrm>
          <a:prstGeom prst="rect">
            <a:avLst/>
          </a:prstGeom>
        </p:spPr>
        <p:txBody>
          <a:bodyPr wrap="square">
            <a:spAutoFit/>
          </a:bodyPr>
          <a:lstStyle/>
          <a:p>
            <a:r>
              <a:rPr lang="id-ID" sz="2000" b="1" u="sng" dirty="0">
                <a:latin typeface="Segoe UI" panose="020B0502040204020203" pitchFamily="34" charset="0"/>
                <a:cs typeface="Segoe UI" panose="020B0502040204020203" pitchFamily="34" charset="0"/>
              </a:rPr>
              <a:t>6. Jenis Jaringan Berdasarkan </a:t>
            </a:r>
            <a:r>
              <a:rPr lang="id-ID" sz="2000" b="1" u="sng" dirty="0" smtClean="0">
                <a:latin typeface="Segoe UI" panose="020B0502040204020203" pitchFamily="34" charset="0"/>
                <a:cs typeface="Segoe UI" panose="020B0502040204020203" pitchFamily="34" charset="0"/>
              </a:rPr>
              <a:t>Area</a:t>
            </a:r>
          </a:p>
          <a:p>
            <a:r>
              <a:rPr lang="id-ID" sz="2000" dirty="0" smtClean="0">
                <a:latin typeface="Segoe UI" panose="020B0502040204020203" pitchFamily="34" charset="0"/>
                <a:cs typeface="Segoe UI" panose="020B0502040204020203" pitchFamily="34" charset="0"/>
              </a:rPr>
              <a:t>Teknologi </a:t>
            </a:r>
            <a:r>
              <a:rPr lang="id-ID" sz="2000" dirty="0">
                <a:latin typeface="Segoe UI" panose="020B0502040204020203" pitchFamily="34" charset="0"/>
                <a:cs typeface="Segoe UI" panose="020B0502040204020203" pitchFamily="34" charset="0"/>
              </a:rPr>
              <a:t>dan infrastruktur yang diterapkan dalam jaringan komputer juga dipengaruhi oleh jangkauan area. Semakin luas area yang dapat dijangkau, semakin banyak pula perangkat yang dapat terhubung.</a:t>
            </a:r>
            <a:endParaRPr lang="id-ID" sz="2000" dirty="0"/>
          </a:p>
        </p:txBody>
      </p:sp>
      <p:sp>
        <p:nvSpPr>
          <p:cNvPr id="9" name="Rectangle 8"/>
          <p:cNvSpPr/>
          <p:nvPr/>
        </p:nvSpPr>
        <p:spPr>
          <a:xfrm>
            <a:off x="304800" y="1966034"/>
            <a:ext cx="11518006" cy="1938992"/>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a. PAN (Personal Area Network</a:t>
            </a:r>
            <a:r>
              <a:rPr lang="id-ID" sz="2000" b="1" dirty="0" smtClean="0">
                <a:latin typeface="Segoe UI" panose="020B0502040204020203" pitchFamily="34" charset="0"/>
                <a:cs typeface="Segoe UI" panose="020B0502040204020203" pitchFamily="34" charset="0"/>
              </a:rPr>
              <a:t>) </a:t>
            </a:r>
            <a:r>
              <a:rPr lang="id-ID" sz="2000" dirty="0" smtClean="0">
                <a:latin typeface="Segoe UI" panose="020B0502040204020203" pitchFamily="34" charset="0"/>
                <a:cs typeface="Segoe UI" panose="020B0502040204020203" pitchFamily="34" charset="0"/>
              </a:rPr>
              <a:t>PAN </a:t>
            </a:r>
            <a:r>
              <a:rPr lang="id-ID" sz="2000" dirty="0">
                <a:latin typeface="Segoe UI" panose="020B0502040204020203" pitchFamily="34" charset="0"/>
                <a:cs typeface="Segoe UI" panose="020B0502040204020203" pitchFamily="34" charset="0"/>
              </a:rPr>
              <a:t>merupakan jaringan dengan daya jangkau area yang terbatas, biasanya terhubung melalui gelombang radio dengan jarak maksimal 10 m. Dalam beberapa penelitian, ditemukan bahwa teknologi PAN dapat menjangkau radius 1 mil atau 800 m. Contoh penerapan teknologi PAN adalah pada mouse wireless yang menggunakan jaringan bluetooth sebagai perantara input ke komputer. Biasanya, mouse wireless menggunakan adaptor USB yang akan berkomunikasi dengan mouse untuk menerima input yang akan diteruskan ke komputer.</a:t>
            </a:r>
            <a:endParaRPr lang="id-ID" sz="2000" dirty="0"/>
          </a:p>
        </p:txBody>
      </p:sp>
      <p:sp>
        <p:nvSpPr>
          <p:cNvPr id="10" name="Rectangle 9"/>
          <p:cNvSpPr/>
          <p:nvPr/>
        </p:nvSpPr>
        <p:spPr>
          <a:xfrm>
            <a:off x="304800" y="3905026"/>
            <a:ext cx="11518006" cy="1631216"/>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Teknologi transmisi data yang biasa digunakan dalam PAN adalah bluetooth dan inframerah. Dengan teknologi ini, data yang dikirimkan dapat menembus dinding, kayu, dan media lainnya sehingga sangat fleksibel dan mudah digunakan di mana saja. Teknologi bluetooth dikembangkan oleh Bluetooth Special Interest Group (Bluetooth SIG) dengan standar protokol IEEE 802.15 dan ETSI HIPERPAN. </a:t>
            </a:r>
            <a:endParaRPr lang="id-ID" sz="2000" dirty="0"/>
          </a:p>
        </p:txBody>
      </p:sp>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0556" y="494591"/>
            <a:ext cx="11505127" cy="5940088"/>
          </a:xfrm>
          <a:prstGeom prst="rect">
            <a:avLst/>
          </a:prstGeom>
        </p:spPr>
        <p:txBody>
          <a:bodyPr wrap="square">
            <a:spAutoFit/>
          </a:bodyPr>
          <a:lstStyle/>
          <a:p>
            <a:r>
              <a:rPr lang="id-ID" sz="2000" dirty="0">
                <a:latin typeface="Segoe UI" panose="020B0502040204020203" pitchFamily="34" charset="0"/>
                <a:cs typeface="Segoe UI" panose="020B0502040204020203" pitchFamily="34" charset="0"/>
              </a:rPr>
              <a:t>Standar 802.15 yang dijadikan acuan teknologi PAN masih dibagi menjadi beberapa kategori, antara lain </a:t>
            </a:r>
            <a:r>
              <a:rPr lang="id-ID" sz="2000" dirty="0" smtClean="0">
                <a:latin typeface="Segoe UI" panose="020B0502040204020203" pitchFamily="34" charset="0"/>
                <a:cs typeface="Segoe UI" panose="020B0502040204020203" pitchFamily="34" charset="0"/>
              </a:rPr>
              <a:t>sebagai berikut:</a:t>
            </a:r>
          </a:p>
          <a:p>
            <a:pPr marL="457200" indent="-457200">
              <a:buAutoNum type="arabicParenR"/>
            </a:pPr>
            <a:r>
              <a:rPr lang="id-ID" sz="2000" dirty="0" smtClean="0">
                <a:latin typeface="Segoe UI" panose="020B0502040204020203" pitchFamily="34" charset="0"/>
                <a:cs typeface="Segoe UI" panose="020B0502040204020203" pitchFamily="34" charset="0"/>
              </a:rPr>
              <a:t>802.15.1 </a:t>
            </a:r>
            <a:r>
              <a:rPr lang="id-ID" sz="2000" dirty="0">
                <a:latin typeface="Segoe UI" panose="020B0502040204020203" pitchFamily="34" charset="0"/>
                <a:cs typeface="Segoe UI" panose="020B0502040204020203" pitchFamily="34" charset="0"/>
              </a:rPr>
              <a:t>tentang WPAN atau bluetooth, diterapkan pada perangkat inframerah, USB nirkabel, bluetooth, dan ZigBee. </a:t>
            </a:r>
          </a:p>
          <a:p>
            <a:pPr marL="457200" indent="-457200">
              <a:buAutoNum type="arabicParenR"/>
            </a:pPr>
            <a:r>
              <a:rPr lang="id-ID" sz="2000" dirty="0" smtClean="0">
                <a:latin typeface="Segoe UI" panose="020B0502040204020203" pitchFamily="34" charset="0"/>
                <a:cs typeface="Segoe UI" panose="020B0502040204020203" pitchFamily="34" charset="0"/>
              </a:rPr>
              <a:t> </a:t>
            </a:r>
            <a:r>
              <a:rPr lang="id-ID" sz="2000" dirty="0">
                <a:latin typeface="Segoe UI" panose="020B0502040204020203" pitchFamily="34" charset="0"/>
                <a:cs typeface="Segoe UI" panose="020B0502040204020203" pitchFamily="34" charset="0"/>
              </a:rPr>
              <a:t>802.15.2 tentang </a:t>
            </a:r>
            <a:r>
              <a:rPr lang="id-ID" sz="2000" dirty="0" smtClean="0">
                <a:latin typeface="Segoe UI" panose="020B0502040204020203" pitchFamily="34" charset="0"/>
                <a:cs typeface="Segoe UI" panose="020B0502040204020203" pitchFamily="34" charset="0"/>
              </a:rPr>
              <a:t>Coexistance.</a:t>
            </a:r>
          </a:p>
          <a:p>
            <a:pPr marL="457200" indent="-457200">
              <a:buAutoNum type="arabicParenR"/>
            </a:pPr>
            <a:r>
              <a:rPr lang="id-ID" sz="2000" dirty="0">
                <a:latin typeface="Segoe UI" panose="020B0502040204020203" pitchFamily="34" charset="0"/>
                <a:cs typeface="Segoe UI" panose="020B0502040204020203" pitchFamily="34" charset="0"/>
              </a:rPr>
              <a:t> </a:t>
            </a:r>
            <a:r>
              <a:rPr lang="id-ID" sz="2000" dirty="0" smtClean="0">
                <a:latin typeface="Segoe UI" panose="020B0502040204020203" pitchFamily="34" charset="0"/>
                <a:cs typeface="Segoe UI" panose="020B0502040204020203" pitchFamily="34" charset="0"/>
              </a:rPr>
              <a:t>802.15.3 </a:t>
            </a:r>
            <a:r>
              <a:rPr lang="id-ID" sz="2000" dirty="0">
                <a:latin typeface="Segoe UI" panose="020B0502040204020203" pitchFamily="34" charset="0"/>
                <a:cs typeface="Segoe UI" panose="020B0502040204020203" pitchFamily="34" charset="0"/>
              </a:rPr>
              <a:t>tentang High Rate WPAN (11 - 55 Mbps). </a:t>
            </a:r>
            <a:endParaRPr lang="id-ID" sz="2000" dirty="0" smtClean="0">
              <a:latin typeface="Segoe UI" panose="020B0502040204020203" pitchFamily="34" charset="0"/>
              <a:cs typeface="Segoe UI" panose="020B0502040204020203" pitchFamily="34" charset="0"/>
            </a:endParaRPr>
          </a:p>
          <a:p>
            <a:pPr marL="457200" indent="-457200">
              <a:buAutoNum type="arabicParenR"/>
            </a:pPr>
            <a:r>
              <a:rPr lang="id-ID" sz="2000" dirty="0" smtClean="0">
                <a:latin typeface="Segoe UI" panose="020B0502040204020203" pitchFamily="34" charset="0"/>
                <a:cs typeface="Segoe UI" panose="020B0502040204020203" pitchFamily="34" charset="0"/>
              </a:rPr>
              <a:t>802.15.4 </a:t>
            </a:r>
            <a:r>
              <a:rPr lang="id-ID" sz="2000" dirty="0">
                <a:latin typeface="Segoe UI" panose="020B0502040204020203" pitchFamily="34" charset="0"/>
                <a:cs typeface="Segoe UI" panose="020B0502040204020203" pitchFamily="34" charset="0"/>
              </a:rPr>
              <a:t>tentang Low Rate (standar ini dipakai oleh </a:t>
            </a:r>
            <a:r>
              <a:rPr lang="id-ID" sz="2000" dirty="0" smtClean="0">
                <a:latin typeface="Segoe UI" panose="020B0502040204020203" pitchFamily="34" charset="0"/>
                <a:cs typeface="Segoe UI" panose="020B0502040204020203" pitchFamily="34" charset="0"/>
              </a:rPr>
              <a:t>perangkat ZigBee </a:t>
            </a:r>
            <a:r>
              <a:rPr lang="id-ID" sz="2000" dirty="0">
                <a:latin typeface="Segoe UI" panose="020B0502040204020203" pitchFamily="34" charset="0"/>
                <a:cs typeface="Segoe UI" panose="020B0502040204020203" pitchFamily="34" charset="0"/>
              </a:rPr>
              <a:t>dengan kecepatan transmisi rendah, tetapi memilikkelebihan pemakaian baterai lebih lama</a:t>
            </a:r>
            <a:r>
              <a:rPr lang="id-ID" sz="2000" dirty="0" smtClean="0">
                <a:latin typeface="Segoe UI" panose="020B0502040204020203" pitchFamily="34" charset="0"/>
                <a:cs typeface="Segoe UI" panose="020B0502040204020203" pitchFamily="34" charset="0"/>
              </a:rPr>
              <a:t>).</a:t>
            </a:r>
          </a:p>
          <a:p>
            <a:pPr marL="457200" indent="-457200">
              <a:buAutoNum type="arabicParenR"/>
            </a:pPr>
            <a:r>
              <a:rPr lang="id-ID" sz="2000" dirty="0" smtClean="0">
                <a:latin typeface="Segoe UI" panose="020B0502040204020203" pitchFamily="34" charset="0"/>
                <a:cs typeface="Segoe UI" panose="020B0502040204020203" pitchFamily="34" charset="0"/>
              </a:rPr>
              <a:t>802.15.5 </a:t>
            </a:r>
            <a:r>
              <a:rPr lang="id-ID" sz="2000" dirty="0">
                <a:latin typeface="Segoe UI" panose="020B0502040204020203" pitchFamily="34" charset="0"/>
                <a:cs typeface="Segoe UI" panose="020B0502040204020203" pitchFamily="34" charset="0"/>
              </a:rPr>
              <a:t>tentang mesh networking. </a:t>
            </a:r>
            <a:endParaRPr lang="id-ID" sz="2000" dirty="0" smtClean="0">
              <a:latin typeface="Segoe UI" panose="020B0502040204020203" pitchFamily="34" charset="0"/>
              <a:cs typeface="Segoe UI" panose="020B0502040204020203" pitchFamily="34" charset="0"/>
            </a:endParaRPr>
          </a:p>
          <a:p>
            <a:endParaRPr lang="id-ID" sz="2000" dirty="0">
              <a:latin typeface="Segoe UI" panose="020B0502040204020203" pitchFamily="34" charset="0"/>
              <a:cs typeface="Segoe UI" panose="020B0502040204020203" pitchFamily="34" charset="0"/>
            </a:endParaRPr>
          </a:p>
          <a:p>
            <a:r>
              <a:rPr lang="id-ID" sz="2000" dirty="0" smtClean="0">
                <a:latin typeface="Segoe UI" panose="020B0502040204020203" pitchFamily="34" charset="0"/>
                <a:cs typeface="Segoe UI" panose="020B0502040204020203" pitchFamily="34" charset="0"/>
              </a:rPr>
              <a:t>Beberapa </a:t>
            </a:r>
            <a:r>
              <a:rPr lang="id-ID" sz="2000" dirty="0">
                <a:latin typeface="Segoe UI" panose="020B0502040204020203" pitchFamily="34" charset="0"/>
                <a:cs typeface="Segoe UI" panose="020B0502040204020203" pitchFamily="34" charset="0"/>
              </a:rPr>
              <a:t>keunggulan penggunaan teknologi PAN dalamjaringan, antara lain sebagai </a:t>
            </a:r>
            <a:r>
              <a:rPr lang="id-ID" sz="2000" dirty="0" smtClean="0">
                <a:latin typeface="Segoe UI" panose="020B0502040204020203" pitchFamily="34" charset="0"/>
                <a:cs typeface="Segoe UI" panose="020B0502040204020203" pitchFamily="34" charset="0"/>
              </a:rPr>
              <a:t>berikut:</a:t>
            </a:r>
          </a:p>
          <a:p>
            <a:pPr marL="457200" indent="-457200">
              <a:buAutoNum type="arabicParenR"/>
            </a:pPr>
            <a:r>
              <a:rPr lang="id-ID" sz="2000" dirty="0" smtClean="0">
                <a:latin typeface="Segoe UI" panose="020B0502040204020203" pitchFamily="34" charset="0"/>
                <a:cs typeface="Segoe UI" panose="020B0502040204020203" pitchFamily="34" charset="0"/>
              </a:rPr>
              <a:t>Konsumsi </a:t>
            </a:r>
            <a:r>
              <a:rPr lang="id-ID" sz="2000" dirty="0">
                <a:latin typeface="Segoe UI" panose="020B0502040204020203" pitchFamily="34" charset="0"/>
                <a:cs typeface="Segoe UI" panose="020B0502040204020203" pitchFamily="34" charset="0"/>
              </a:rPr>
              <a:t>daya listrik rendah sehingga perangkat lebih </a:t>
            </a:r>
            <a:r>
              <a:rPr lang="id-ID" sz="2000" dirty="0" smtClean="0">
                <a:latin typeface="Segoe UI" panose="020B0502040204020203" pitchFamily="34" charset="0"/>
                <a:cs typeface="Segoe UI" panose="020B0502040204020203" pitchFamily="34" charset="0"/>
              </a:rPr>
              <a:t>awet</a:t>
            </a:r>
          </a:p>
          <a:p>
            <a:pPr marL="457200" indent="-457200">
              <a:buAutoNum type="arabicParenR"/>
            </a:pPr>
            <a:r>
              <a:rPr lang="id-ID" sz="2000" dirty="0" smtClean="0">
                <a:latin typeface="Segoe UI" panose="020B0502040204020203" pitchFamily="34" charset="0"/>
                <a:cs typeface="Segoe UI" panose="020B0502040204020203" pitchFamily="34" charset="0"/>
              </a:rPr>
              <a:t>Fleksibel </a:t>
            </a:r>
            <a:r>
              <a:rPr lang="id-ID" sz="2000" dirty="0">
                <a:latin typeface="Segoe UI" panose="020B0502040204020203" pitchFamily="34" charset="0"/>
                <a:cs typeface="Segoe UI" panose="020B0502040204020203" pitchFamily="34" charset="0"/>
              </a:rPr>
              <a:t>karena perangkat tidak membutuhkan media sambungan seperti kabel dan dapat disambungkan di mana saja tanpa terbatas objek seperti </a:t>
            </a:r>
            <a:r>
              <a:rPr lang="id-ID" sz="2000" dirty="0" smtClean="0">
                <a:latin typeface="Segoe UI" panose="020B0502040204020203" pitchFamily="34" charset="0"/>
                <a:cs typeface="Segoe UI" panose="020B0502040204020203" pitchFamily="34" charset="0"/>
              </a:rPr>
              <a:t>dinding</a:t>
            </a:r>
          </a:p>
          <a:p>
            <a:pPr marL="457200" indent="-457200">
              <a:buAutoNum type="arabicParenR"/>
            </a:pPr>
            <a:r>
              <a:rPr lang="id-ID" sz="2000" dirty="0" smtClean="0">
                <a:latin typeface="Segoe UI" panose="020B0502040204020203" pitchFamily="34" charset="0"/>
                <a:cs typeface="Segoe UI" panose="020B0502040204020203" pitchFamily="34" charset="0"/>
              </a:rPr>
              <a:t>Sederhana </a:t>
            </a:r>
            <a:r>
              <a:rPr lang="id-ID" sz="2000" dirty="0">
                <a:latin typeface="Segoe UI" panose="020B0502040204020203" pitchFamily="34" charset="0"/>
                <a:cs typeface="Segoe UI" panose="020B0502040204020203" pitchFamily="34" charset="0"/>
              </a:rPr>
              <a:t>dalam instalasi dan kecepatan akses data relatiftinggi untuk data berukuran kecil dalam jarak tertentu</a:t>
            </a:r>
            <a:r>
              <a:rPr lang="id-ID" sz="2000" dirty="0" smtClean="0">
                <a:latin typeface="Segoe UI" panose="020B0502040204020203" pitchFamily="34" charset="0"/>
                <a:cs typeface="Segoe UI" panose="020B0502040204020203" pitchFamily="34" charset="0"/>
              </a:rPr>
              <a:t>.</a:t>
            </a:r>
          </a:p>
          <a:p>
            <a:pPr marL="457200" indent="-457200">
              <a:buAutoNum type="arabicParenR"/>
            </a:pPr>
            <a:r>
              <a:rPr lang="id-ID" sz="2000" dirty="0" smtClean="0">
                <a:latin typeface="Segoe UI" panose="020B0502040204020203" pitchFamily="34" charset="0"/>
                <a:cs typeface="Segoe UI" panose="020B0502040204020203" pitchFamily="34" charset="0"/>
              </a:rPr>
              <a:t>Biaya </a:t>
            </a:r>
            <a:r>
              <a:rPr lang="id-ID" sz="2000" dirty="0">
                <a:latin typeface="Segoe UI" panose="020B0502040204020203" pitchFamily="34" charset="0"/>
                <a:cs typeface="Segoe UI" panose="020B0502040204020203" pitchFamily="34" charset="0"/>
              </a:rPr>
              <a:t>lebih murah dibandingkan sistem LAN atau WAN5) Dapat diterapkan dalam berbagai jenis </a:t>
            </a:r>
            <a:r>
              <a:rPr lang="id-ID" sz="2000" dirty="0" smtClean="0">
                <a:latin typeface="Segoe UI" panose="020B0502040204020203" pitchFamily="34" charset="0"/>
                <a:cs typeface="Segoe UI" panose="020B0502040204020203" pitchFamily="34" charset="0"/>
              </a:rPr>
              <a:t>topologi.</a:t>
            </a:r>
          </a:p>
          <a:p>
            <a:pPr marL="457200" indent="-457200">
              <a:buAutoNum type="arabicParenR"/>
            </a:pPr>
            <a:r>
              <a:rPr lang="id-ID" sz="2000" dirty="0" smtClean="0">
                <a:latin typeface="Segoe UI" panose="020B0502040204020203" pitchFamily="34" charset="0"/>
                <a:cs typeface="Segoe UI" panose="020B0502040204020203" pitchFamily="34" charset="0"/>
              </a:rPr>
              <a:t>Dapat </a:t>
            </a:r>
            <a:r>
              <a:rPr lang="id-ID" sz="2000" dirty="0">
                <a:latin typeface="Segoe UI" panose="020B0502040204020203" pitchFamily="34" charset="0"/>
                <a:cs typeface="Segoe UI" panose="020B0502040204020203" pitchFamily="34" charset="0"/>
              </a:rPr>
              <a:t>diterapkan dalam berbagai jenis topologi jaringan.</a:t>
            </a:r>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94996" y="578407"/>
            <a:ext cx="11350535" cy="3477875"/>
          </a:xfrm>
          <a:prstGeom prst="rect">
            <a:avLst/>
          </a:prstGeom>
        </p:spPr>
        <p:txBody>
          <a:bodyPr wrap="square">
            <a:spAutoFit/>
          </a:bodyPr>
          <a:lstStyle/>
          <a:p>
            <a:r>
              <a:rPr lang="id-ID" sz="2000" b="1" dirty="0">
                <a:latin typeface="Segoe UI" panose="020B0502040204020203" pitchFamily="34" charset="0"/>
                <a:cs typeface="Segoe UI" panose="020B0502040204020203" pitchFamily="34" charset="0"/>
              </a:rPr>
              <a:t>b. LAN (Local Area Network</a:t>
            </a:r>
            <a:r>
              <a:rPr lang="id-ID" sz="2000" b="1" dirty="0" smtClean="0">
                <a:latin typeface="Segoe UI" panose="020B0502040204020203" pitchFamily="34" charset="0"/>
                <a:cs typeface="Segoe UI" panose="020B0502040204020203" pitchFamily="34" charset="0"/>
              </a:rPr>
              <a:t>) </a:t>
            </a:r>
            <a:r>
              <a:rPr lang="id-ID" sz="2000" dirty="0" smtClean="0">
                <a:latin typeface="Segoe UI" panose="020B0502040204020203" pitchFamily="34" charset="0"/>
                <a:cs typeface="Segoe UI" panose="020B0502040204020203" pitchFamily="34" charset="0"/>
              </a:rPr>
              <a:t>LAN </a:t>
            </a:r>
            <a:r>
              <a:rPr lang="id-ID" sz="2000" dirty="0">
                <a:latin typeface="Segoe UI" panose="020B0502040204020203" pitchFamily="34" charset="0"/>
                <a:cs typeface="Segoe UI" panose="020B0502040204020203" pitchFamily="34" charset="0"/>
              </a:rPr>
              <a:t>atau jaringan lokal merupakan sekumpulan peranti jaringan yang terhubung satu sama lainnya melalui media transmisi dengan jangkauan 100 m 2 km. LAN memiliki kemampuan transfer data antara 1 100 Mbps atau sekitar 125.000 - 12.500.000 karakter per detik</a:t>
            </a:r>
            <a:r>
              <a:rPr lang="id-ID" sz="2000" dirty="0" smtClean="0">
                <a:latin typeface="Segoe UI" panose="020B0502040204020203" pitchFamily="34" charset="0"/>
                <a:cs typeface="Segoe UI" panose="020B0502040204020203" pitchFamily="34" charset="0"/>
              </a:rPr>
              <a:t>.</a:t>
            </a:r>
          </a:p>
          <a:p>
            <a:r>
              <a:rPr lang="id-ID" sz="2000" dirty="0">
                <a:latin typeface="Segoe UI" panose="020B0502040204020203" pitchFamily="34" charset="0"/>
                <a:cs typeface="Segoe UI" panose="020B0502040204020203" pitchFamily="34" charset="0"/>
              </a:rPr>
              <a:t>Jaringan Lokal atau LAN memiliki beberapa karakteristik, antara lain sebagai berikut. 11 Kecepatan transfer data tinggi, antara 100 Mbps </a:t>
            </a:r>
            <a:r>
              <a:rPr lang="id-ID" sz="2000" dirty="0" smtClean="0">
                <a:latin typeface="Segoe UI" panose="020B0502040204020203" pitchFamily="34" charset="0"/>
                <a:cs typeface="Segoe UI" panose="020B0502040204020203" pitchFamily="34" charset="0"/>
              </a:rPr>
              <a:t>hingga</a:t>
            </a:r>
          </a:p>
          <a:p>
            <a:pPr marL="457200" indent="-457200">
              <a:buAutoNum type="arabicPeriod"/>
            </a:pPr>
            <a:r>
              <a:rPr lang="id-ID" sz="2000" dirty="0" smtClean="0">
                <a:latin typeface="Segoe UI" panose="020B0502040204020203" pitchFamily="34" charset="0"/>
                <a:cs typeface="Segoe UI" panose="020B0502040204020203" pitchFamily="34" charset="0"/>
              </a:rPr>
              <a:t>Gbps</a:t>
            </a:r>
          </a:p>
          <a:p>
            <a:pPr marL="457200" indent="-457200">
              <a:buAutoNum type="arabicPeriod"/>
            </a:pPr>
            <a:r>
              <a:rPr lang="id-ID" sz="2000" dirty="0" smtClean="0">
                <a:latin typeface="Segoe UI" panose="020B0502040204020203" pitchFamily="34" charset="0"/>
                <a:cs typeface="Segoe UI" panose="020B0502040204020203" pitchFamily="34" charset="0"/>
              </a:rPr>
              <a:t>Jangkauan </a:t>
            </a:r>
            <a:r>
              <a:rPr lang="id-ID" sz="2000" dirty="0">
                <a:latin typeface="Segoe UI" panose="020B0502040204020203" pitchFamily="34" charset="0"/>
                <a:cs typeface="Segoe UI" panose="020B0502040204020203" pitchFamily="34" charset="0"/>
              </a:rPr>
              <a:t>lebih luas dibandingkan </a:t>
            </a:r>
            <a:r>
              <a:rPr lang="id-ID" sz="2000" dirty="0" smtClean="0">
                <a:latin typeface="Segoe UI" panose="020B0502040204020203" pitchFamily="34" charset="0"/>
                <a:cs typeface="Segoe UI" panose="020B0502040204020203" pitchFamily="34" charset="0"/>
              </a:rPr>
              <a:t>PAN.</a:t>
            </a:r>
          </a:p>
          <a:p>
            <a:pPr marL="457200" indent="-457200">
              <a:buAutoNum type="arabicPeriod"/>
            </a:pPr>
            <a:r>
              <a:rPr lang="id-ID" sz="2000" dirty="0" smtClean="0">
                <a:latin typeface="Segoe UI" panose="020B0502040204020203" pitchFamily="34" charset="0"/>
                <a:cs typeface="Segoe UI" panose="020B0502040204020203" pitchFamily="34" charset="0"/>
              </a:rPr>
              <a:t>Biaya </a:t>
            </a:r>
            <a:r>
              <a:rPr lang="id-ID" sz="2000" dirty="0">
                <a:latin typeface="Segoe UI" panose="020B0502040204020203" pitchFamily="34" charset="0"/>
                <a:cs typeface="Segoe UI" panose="020B0502040204020203" pitchFamily="34" charset="0"/>
              </a:rPr>
              <a:t>instalasi lebih murah ketika diterapkan pada banyak perangkat </a:t>
            </a:r>
            <a:r>
              <a:rPr lang="id-ID" sz="2000" dirty="0" smtClean="0">
                <a:latin typeface="Segoe UI" panose="020B0502040204020203" pitchFamily="34" charset="0"/>
                <a:cs typeface="Segoe UI" panose="020B0502040204020203" pitchFamily="34" charset="0"/>
              </a:rPr>
              <a:t>jaringan.</a:t>
            </a:r>
          </a:p>
          <a:p>
            <a:pPr marL="457200" indent="-457200">
              <a:buAutoNum type="arabicPeriod"/>
            </a:pPr>
            <a:r>
              <a:rPr lang="id-ID" sz="2000" dirty="0" smtClean="0">
                <a:latin typeface="Segoe UI" panose="020B0502040204020203" pitchFamily="34" charset="0"/>
                <a:cs typeface="Segoe UI" panose="020B0502040204020203" pitchFamily="34" charset="0"/>
              </a:rPr>
              <a:t>Tidak </a:t>
            </a:r>
            <a:r>
              <a:rPr lang="id-ID" sz="2000" dirty="0">
                <a:latin typeface="Segoe UI" panose="020B0502040204020203" pitchFamily="34" charset="0"/>
                <a:cs typeface="Segoe UI" panose="020B0502040204020203" pitchFamily="34" charset="0"/>
              </a:rPr>
              <a:t>membutuhkan jasa provider untuk menghubungkan perangkat-perangkat dalam jaringan.</a:t>
            </a:r>
          </a:p>
        </p:txBody>
      </p:sp>
      <p:sp>
        <p:nvSpPr>
          <p:cNvPr id="9" name="Rectangle 8"/>
          <p:cNvSpPr/>
          <p:nvPr/>
        </p:nvSpPr>
        <p:spPr>
          <a:xfrm rot="10800000" flipV="1">
            <a:off x="394995" y="4126418"/>
            <a:ext cx="11350535" cy="1631216"/>
          </a:xfrm>
          <a:prstGeom prst="rect">
            <a:avLst/>
          </a:prstGeom>
        </p:spPr>
        <p:txBody>
          <a:bodyPr wrap="square">
            <a:spAutoFit/>
          </a:bodyPr>
          <a:lstStyle/>
          <a:p>
            <a:r>
              <a:rPr lang="id-ID" sz="2000" b="1" dirty="0" smtClean="0">
                <a:latin typeface="Segoe UI" panose="020B0502040204020203" pitchFamily="34" charset="0"/>
                <a:cs typeface="Segoe UI" panose="020B0502040204020203" pitchFamily="34" charset="0"/>
              </a:rPr>
              <a:t>c. </a:t>
            </a:r>
            <a:r>
              <a:rPr lang="id-ID" sz="2000" b="1" dirty="0">
                <a:latin typeface="Segoe UI" panose="020B0502040204020203" pitchFamily="34" charset="0"/>
                <a:cs typeface="Segoe UI" panose="020B0502040204020203" pitchFamily="34" charset="0"/>
              </a:rPr>
              <a:t>MAN (Metropolitan Area Network</a:t>
            </a:r>
            <a:r>
              <a:rPr lang="id-ID" sz="2000" b="1" dirty="0" smtClean="0">
                <a:latin typeface="Segoe UI" panose="020B0502040204020203" pitchFamily="34" charset="0"/>
                <a:cs typeface="Segoe UI" panose="020B0502040204020203" pitchFamily="34" charset="0"/>
              </a:rPr>
              <a:t>) </a:t>
            </a:r>
            <a:r>
              <a:rPr lang="id-ID" sz="2000" dirty="0" smtClean="0">
                <a:latin typeface="Segoe UI" panose="020B0502040204020203" pitchFamily="34" charset="0"/>
                <a:cs typeface="Segoe UI" panose="020B0502040204020203" pitchFamily="34" charset="0"/>
              </a:rPr>
              <a:t>MAN </a:t>
            </a:r>
            <a:r>
              <a:rPr lang="id-ID" sz="2000" dirty="0">
                <a:latin typeface="Segoe UI" panose="020B0502040204020203" pitchFamily="34" charset="0"/>
                <a:cs typeface="Segoe UI" panose="020B0502040204020203" pitchFamily="34" charset="0"/>
              </a:rPr>
              <a:t>merupakan jaringan komputer dengan jarak atau radius media transmisi antara 10 hingga 50 km. Secara struktur, MAN terdiri atas beberapa LAN yang saling terhubung. Teknologi MAN sering digunakan untuk sambungan jarak jauh antarkantor atau organisasi yang masih dalam satu sistem manajemen, dengan tujuan untuk menyinkronkan sistem informasi, memudahkan pengontrolan, dan membuat sistem yang terpusat.</a:t>
            </a:r>
            <a:endParaRPr lang="id-ID" sz="2000" dirty="0"/>
          </a:p>
        </p:txBody>
      </p:sp>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51889" y="501135"/>
            <a:ext cx="11406521" cy="4801314"/>
          </a:xfrm>
          <a:prstGeom prst="rect">
            <a:avLst/>
          </a:prstGeom>
        </p:spPr>
        <p:txBody>
          <a:bodyPr wrap="square">
            <a:spAutoFit/>
          </a:bodyPr>
          <a:lstStyle/>
          <a:p>
            <a:r>
              <a:rPr lang="id-ID" b="1" u="sng" dirty="0">
                <a:latin typeface="Segoe UI" panose="020B0502040204020203" pitchFamily="34" charset="0"/>
                <a:cs typeface="Segoe UI" panose="020B0502040204020203" pitchFamily="34" charset="0"/>
              </a:rPr>
              <a:t>7. Klasifikasi Jaringan Berdasarkan Kecepatan </a:t>
            </a:r>
            <a:endParaRPr lang="id-ID" b="1" u="sng" dirty="0" smtClean="0">
              <a:latin typeface="Segoe UI" panose="020B0502040204020203" pitchFamily="34" charset="0"/>
              <a:cs typeface="Segoe UI" panose="020B0502040204020203" pitchFamily="34" charset="0"/>
            </a:endParaRPr>
          </a:p>
          <a:p>
            <a:r>
              <a:rPr lang="id-ID" dirty="0" smtClean="0">
                <a:latin typeface="Segoe UI" panose="020B0502040204020203" pitchFamily="34" charset="0"/>
                <a:cs typeface="Segoe UI" panose="020B0502040204020203" pitchFamily="34" charset="0"/>
              </a:rPr>
              <a:t>Jika </a:t>
            </a:r>
            <a:r>
              <a:rPr lang="id-ID" dirty="0">
                <a:latin typeface="Segoe UI" panose="020B0502040204020203" pitchFamily="34" charset="0"/>
                <a:cs typeface="Segoe UI" panose="020B0502040204020203" pitchFamily="34" charset="0"/>
              </a:rPr>
              <a:t>dilihat dari kecepatannya, jaringan komputer dapat dibagi menjadi empat, yaitu sebagai </a:t>
            </a:r>
            <a:r>
              <a:rPr lang="id-ID" dirty="0" smtClean="0">
                <a:latin typeface="Segoe UI" panose="020B0502040204020203" pitchFamily="34" charset="0"/>
                <a:cs typeface="Segoe UI" panose="020B0502040204020203" pitchFamily="34" charset="0"/>
              </a:rPr>
              <a:t>beriku:</a:t>
            </a:r>
          </a:p>
          <a:p>
            <a:pPr marL="342900" indent="-342900">
              <a:buAutoNum type="alphaLcPeriod"/>
            </a:pPr>
            <a:r>
              <a:rPr lang="id-ID" b="1" dirty="0" smtClean="0">
                <a:latin typeface="Segoe UI" panose="020B0502040204020203" pitchFamily="34" charset="0"/>
                <a:cs typeface="Segoe UI" panose="020B0502040204020203" pitchFamily="34" charset="0"/>
              </a:rPr>
              <a:t>Low </a:t>
            </a:r>
            <a:r>
              <a:rPr lang="id-ID" b="1" dirty="0">
                <a:latin typeface="Segoe UI" panose="020B0502040204020203" pitchFamily="34" charset="0"/>
                <a:cs typeface="Segoe UI" panose="020B0502040204020203" pitchFamily="34" charset="0"/>
              </a:rPr>
              <a:t>Speed </a:t>
            </a:r>
            <a:r>
              <a:rPr lang="id-ID" b="1" dirty="0" smtClean="0">
                <a:latin typeface="Segoe UI" panose="020B0502040204020203" pitchFamily="34" charset="0"/>
                <a:cs typeface="Segoe UI" panose="020B0502040204020203" pitchFamily="34" charset="0"/>
              </a:rPr>
              <a:t>Network</a:t>
            </a:r>
          </a:p>
          <a:p>
            <a:r>
              <a:rPr lang="id-ID" dirty="0" smtClean="0">
                <a:latin typeface="Segoe UI" panose="020B0502040204020203" pitchFamily="34" charset="0"/>
                <a:cs typeface="Segoe UI" panose="020B0502040204020203" pitchFamily="34" charset="0"/>
              </a:rPr>
              <a:t>Kecepatan </a:t>
            </a:r>
            <a:r>
              <a:rPr lang="id-ID" dirty="0">
                <a:latin typeface="Segoe UI" panose="020B0502040204020203" pitchFamily="34" charset="0"/>
                <a:cs typeface="Segoe UI" panose="020B0502040204020203" pitchFamily="34" charset="0"/>
              </a:rPr>
              <a:t>transfer data antarperangkat kurang dari 1 Mbps dan biasa diterapkan di rumah atau sarana percobaan di </a:t>
            </a:r>
            <a:r>
              <a:rPr lang="id-ID" dirty="0" smtClean="0">
                <a:latin typeface="Segoe UI" panose="020B0502040204020203" pitchFamily="34" charset="0"/>
                <a:cs typeface="Segoe UI" panose="020B0502040204020203" pitchFamily="34" charset="0"/>
              </a:rPr>
              <a:t>laboratorium.</a:t>
            </a:r>
          </a:p>
          <a:p>
            <a:r>
              <a:rPr lang="id-ID" b="1" dirty="0" smtClean="0">
                <a:latin typeface="Segoe UI" panose="020B0502040204020203" pitchFamily="34" charset="0"/>
                <a:cs typeface="Segoe UI" panose="020B0502040204020203" pitchFamily="34" charset="0"/>
              </a:rPr>
              <a:t>b.  Medium </a:t>
            </a:r>
            <a:r>
              <a:rPr lang="id-ID" b="1" dirty="0">
                <a:latin typeface="Segoe UI" panose="020B0502040204020203" pitchFamily="34" charset="0"/>
                <a:cs typeface="Segoe UI" panose="020B0502040204020203" pitchFamily="34" charset="0"/>
              </a:rPr>
              <a:t>Speed </a:t>
            </a:r>
            <a:r>
              <a:rPr lang="id-ID" b="1" dirty="0" smtClean="0">
                <a:latin typeface="Segoe UI" panose="020B0502040204020203" pitchFamily="34" charset="0"/>
                <a:cs typeface="Segoe UI" panose="020B0502040204020203" pitchFamily="34" charset="0"/>
              </a:rPr>
              <a:t>Network</a:t>
            </a:r>
          </a:p>
          <a:p>
            <a:r>
              <a:rPr lang="id-ID" dirty="0">
                <a:latin typeface="Segoe UI" panose="020B0502040204020203" pitchFamily="34" charset="0"/>
                <a:cs typeface="Segoe UI" panose="020B0502040204020203" pitchFamily="34" charset="0"/>
              </a:rPr>
              <a:t>K</a:t>
            </a:r>
            <a:r>
              <a:rPr lang="id-ID" dirty="0" smtClean="0">
                <a:latin typeface="Segoe UI" panose="020B0502040204020203" pitchFamily="34" charset="0"/>
                <a:cs typeface="Segoe UI" panose="020B0502040204020203" pitchFamily="34" charset="0"/>
              </a:rPr>
              <a:t>ecepatan </a:t>
            </a:r>
            <a:r>
              <a:rPr lang="id-ID" dirty="0">
                <a:latin typeface="Segoe UI" panose="020B0502040204020203" pitchFamily="34" charset="0"/>
                <a:cs typeface="Segoe UI" panose="020B0502040204020203" pitchFamily="34" charset="0"/>
              </a:rPr>
              <a:t>transfer data antarperangkat antara 1-20 Mbps dan biasa diterapkan di lingkungan skala kecil sampai menengah. </a:t>
            </a:r>
            <a:endParaRPr lang="id-ID" dirty="0" smtClean="0">
              <a:latin typeface="Segoe UI" panose="020B0502040204020203" pitchFamily="34" charset="0"/>
              <a:cs typeface="Segoe UI" panose="020B0502040204020203" pitchFamily="34" charset="0"/>
            </a:endParaRPr>
          </a:p>
          <a:p>
            <a:r>
              <a:rPr lang="id-ID" b="1" dirty="0" smtClean="0">
                <a:latin typeface="Segoe UI" panose="020B0502040204020203" pitchFamily="34" charset="0"/>
                <a:cs typeface="Segoe UI" panose="020B0502040204020203" pitchFamily="34" charset="0"/>
              </a:rPr>
              <a:t>c.  High </a:t>
            </a:r>
            <a:r>
              <a:rPr lang="id-ID" b="1" dirty="0">
                <a:latin typeface="Segoe UI" panose="020B0502040204020203" pitchFamily="34" charset="0"/>
                <a:cs typeface="Segoe UI" panose="020B0502040204020203" pitchFamily="34" charset="0"/>
              </a:rPr>
              <a:t>Speed </a:t>
            </a:r>
            <a:r>
              <a:rPr lang="id-ID" b="1" dirty="0" smtClean="0">
                <a:latin typeface="Segoe UI" panose="020B0502040204020203" pitchFamily="34" charset="0"/>
                <a:cs typeface="Segoe UI" panose="020B0502040204020203" pitchFamily="34" charset="0"/>
              </a:rPr>
              <a:t>Network</a:t>
            </a:r>
          </a:p>
          <a:p>
            <a:r>
              <a:rPr lang="id-ID" dirty="0" smtClean="0">
                <a:latin typeface="Segoe UI" panose="020B0502040204020203" pitchFamily="34" charset="0"/>
                <a:cs typeface="Segoe UI" panose="020B0502040204020203" pitchFamily="34" charset="0"/>
              </a:rPr>
              <a:t>Kecepatan </a:t>
            </a:r>
            <a:r>
              <a:rPr lang="id-ID" dirty="0">
                <a:latin typeface="Segoe UI" panose="020B0502040204020203" pitchFamily="34" charset="0"/>
                <a:cs typeface="Segoe UI" panose="020B0502040204020203" pitchFamily="34" charset="0"/>
              </a:rPr>
              <a:t>transfer data antarperangkat mulai dari 20 Mbps bahkan 100 Mbps. Saat ini, umunya komponen pendukung jaringan yang tersedia di pasaran telah mendukung kecepatan ini. </a:t>
            </a:r>
            <a:endParaRPr lang="id-ID" dirty="0" smtClean="0">
              <a:latin typeface="Segoe UI" panose="020B0502040204020203" pitchFamily="34" charset="0"/>
              <a:cs typeface="Segoe UI" panose="020B0502040204020203" pitchFamily="34" charset="0"/>
            </a:endParaRPr>
          </a:p>
          <a:p>
            <a:r>
              <a:rPr lang="id-ID" b="1" dirty="0" smtClean="0">
                <a:latin typeface="Segoe UI" panose="020B0502040204020203" pitchFamily="34" charset="0"/>
                <a:cs typeface="Segoe UI" panose="020B0502040204020203" pitchFamily="34" charset="0"/>
              </a:rPr>
              <a:t>d.  Super </a:t>
            </a:r>
            <a:r>
              <a:rPr lang="id-ID" b="1" dirty="0">
                <a:latin typeface="Segoe UI" panose="020B0502040204020203" pitchFamily="34" charset="0"/>
                <a:cs typeface="Segoe UI" panose="020B0502040204020203" pitchFamily="34" charset="0"/>
              </a:rPr>
              <a:t>High Speed </a:t>
            </a:r>
            <a:r>
              <a:rPr lang="id-ID" b="1" dirty="0" smtClean="0">
                <a:latin typeface="Segoe UI" panose="020B0502040204020203" pitchFamily="34" charset="0"/>
                <a:cs typeface="Segoe UI" panose="020B0502040204020203" pitchFamily="34" charset="0"/>
              </a:rPr>
              <a:t>Network</a:t>
            </a:r>
          </a:p>
          <a:p>
            <a:r>
              <a:rPr lang="id-ID" dirty="0" smtClean="0">
                <a:latin typeface="Segoe UI" panose="020B0502040204020203" pitchFamily="34" charset="0"/>
                <a:cs typeface="Segoe UI" panose="020B0502040204020203" pitchFamily="34" charset="0"/>
              </a:rPr>
              <a:t>Kecepatan </a:t>
            </a:r>
            <a:r>
              <a:rPr lang="id-ID" dirty="0">
                <a:latin typeface="Segoe UI" panose="020B0502040204020203" pitchFamily="34" charset="0"/>
                <a:cs typeface="Segoe UI" panose="020B0502040204020203" pitchFamily="34" charset="0"/>
              </a:rPr>
              <a:t>transfer data antarperangkat bisa mencapai 1 Gbps atau lebih. Contohnya, perangkat dengan teknologi Giga </a:t>
            </a:r>
            <a:r>
              <a:rPr lang="id-ID" dirty="0" smtClean="0">
                <a:latin typeface="Segoe UI" panose="020B0502040204020203" pitchFamily="34" charset="0"/>
                <a:cs typeface="Segoe UI" panose="020B0502040204020203" pitchFamily="34" charset="0"/>
              </a:rPr>
              <a:t>Ethernet</a:t>
            </a:r>
            <a:r>
              <a:rPr lang="id-ID" dirty="0" smtClean="0"/>
              <a:t>.</a:t>
            </a:r>
          </a:p>
          <a:p>
            <a:r>
              <a:rPr lang="id-ID" b="1" dirty="0">
                <a:latin typeface="Segoe UI" panose="020B0502040204020203" pitchFamily="34" charset="0"/>
                <a:cs typeface="Segoe UI" panose="020B0502040204020203" pitchFamily="34" charset="0"/>
              </a:rPr>
              <a:t>d. WAN (Wide Area Network</a:t>
            </a:r>
            <a:r>
              <a:rPr lang="id-ID" b="1" dirty="0" smtClean="0">
                <a:latin typeface="Segoe UI" panose="020B0502040204020203" pitchFamily="34" charset="0"/>
                <a:cs typeface="Segoe UI" panose="020B0502040204020203" pitchFamily="34" charset="0"/>
              </a:rPr>
              <a:t>)</a:t>
            </a:r>
          </a:p>
          <a:p>
            <a:r>
              <a:rPr lang="id-ID" dirty="0" smtClean="0">
                <a:latin typeface="Segoe UI" panose="020B0502040204020203" pitchFamily="34" charset="0"/>
                <a:cs typeface="Segoe UI" panose="020B0502040204020203" pitchFamily="34" charset="0"/>
              </a:rPr>
              <a:t>WAN </a:t>
            </a:r>
            <a:r>
              <a:rPr lang="id-ID" dirty="0">
                <a:latin typeface="Segoe UI" panose="020B0502040204020203" pitchFamily="34" charset="0"/>
                <a:cs typeface="Segoe UI" panose="020B0502040204020203" pitchFamily="34" charset="0"/>
              </a:rPr>
              <a:t>merupakan jaringan dalam skala besar dengan jangkauan mencakup seluruh dunia. Dengan WAN, setiap perangkat dapat saling terkoneksi dengan perangkat lainnya di wilayah mana pun, tanpa adanya batasan jarak.</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3483</Words>
  <Application>Microsoft Office PowerPoint</Application>
  <PresentationFormat>Custom</PresentationFormat>
  <Paragraphs>175</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2023-01-12T09:58:09Z</dcterms:created>
  <dcterms:modified xsi:type="dcterms:W3CDTF">2023-01-13T14:06:02Z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