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32918400" cy="49377600"/>
  <p:notesSz cx="6858000" cy="9144000"/>
  <p:defaultTextStyle>
    <a:defPPr>
      <a:defRPr lang="en-US"/>
    </a:defPPr>
    <a:lvl1pPr marL="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1pPr>
    <a:lvl2pPr marL="197510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2pPr>
    <a:lvl3pPr marL="395020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3pPr>
    <a:lvl4pPr marL="592531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4pPr>
    <a:lvl5pPr marL="7900416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5pPr>
    <a:lvl6pPr marL="987552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6pPr>
    <a:lvl7pPr marL="1185062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7pPr>
    <a:lvl8pPr marL="1382572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8pPr>
    <a:lvl9pPr marL="1580083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5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4" autoAdjust="0"/>
    <p:restoredTop sz="92789" autoAdjust="0"/>
  </p:normalViewPr>
  <p:slideViewPr>
    <p:cSldViewPr snapToGrid="0">
      <p:cViewPr varScale="1">
        <p:scale>
          <a:sx n="10" d="100"/>
          <a:sy n="10" d="100"/>
        </p:scale>
        <p:origin x="2130" y="54"/>
      </p:cViewPr>
      <p:guideLst>
        <p:guide orient="horz" pos="1555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3AF34-FD0A-4495-A4A3-A04A07F5FB9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63D015-3712-4C09-9738-0256D57D5B1B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4500" dirty="0" smtClean="0"/>
            <a:t>Car’s speed detect through GSM module and data send to the APP. In case of exceeding speed limit, message will be sent to the authority.</a:t>
          </a:r>
          <a:endParaRPr lang="en-US" sz="4500" dirty="0"/>
        </a:p>
      </dgm:t>
    </dgm:pt>
    <dgm:pt modelId="{3805E2E0-06FD-4D3C-AFC9-FDC83AD646A2}" type="parTrans" cxnId="{EF91AC97-7B77-4C8A-BCD9-91A3BFC32BCE}">
      <dgm:prSet/>
      <dgm:spPr/>
      <dgm:t>
        <a:bodyPr/>
        <a:lstStyle/>
        <a:p>
          <a:endParaRPr lang="en-US"/>
        </a:p>
      </dgm:t>
    </dgm:pt>
    <dgm:pt modelId="{830E7E6E-61DC-4174-BAB4-D60B8FDF334A}" type="sibTrans" cxnId="{EF91AC97-7B77-4C8A-BCD9-91A3BFC32BCE}">
      <dgm:prSet/>
      <dgm:spPr/>
      <dgm:t>
        <a:bodyPr/>
        <a:lstStyle/>
        <a:p>
          <a:endParaRPr lang="en-US"/>
        </a:p>
      </dgm:t>
    </dgm:pt>
    <dgm:pt modelId="{E578BC62-3679-4EE2-85E2-3DCDAEACB83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4500" dirty="0" smtClean="0"/>
            <a:t>Calculating the rate of petrol of a vehicle by using liquid level sensor.If the fuel or petrol consumption is more than the normal rate then a message will forward to the car owner.</a:t>
          </a:r>
          <a:endParaRPr lang="en-US" sz="4500" dirty="0"/>
        </a:p>
      </dgm:t>
    </dgm:pt>
    <dgm:pt modelId="{AC849191-7909-4B89-A704-A6E4ACF3BD7A}" type="parTrans" cxnId="{8DF133FA-943F-43B5-8A97-AAB322BE76E4}">
      <dgm:prSet/>
      <dgm:spPr/>
      <dgm:t>
        <a:bodyPr/>
        <a:lstStyle/>
        <a:p>
          <a:endParaRPr lang="en-US"/>
        </a:p>
      </dgm:t>
    </dgm:pt>
    <dgm:pt modelId="{00FC0639-6E41-40FA-A927-8EDC1AA3E2C5}" type="sibTrans" cxnId="{8DF133FA-943F-43B5-8A97-AAB322BE76E4}">
      <dgm:prSet/>
      <dgm:spPr/>
      <dgm:t>
        <a:bodyPr/>
        <a:lstStyle/>
        <a:p>
          <a:endParaRPr lang="en-US"/>
        </a:p>
      </dgm:t>
    </dgm:pt>
    <dgm:pt modelId="{51074A84-73AD-4170-90AC-0A092C6EE4AF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4500" dirty="0" smtClean="0"/>
            <a:t>Sensing the sound produced by a car in decibel and match that with the corresponding area’s sound limit, crossing sound limit will generate message to the authority.</a:t>
          </a:r>
          <a:endParaRPr lang="en-US" sz="4500" dirty="0"/>
        </a:p>
      </dgm:t>
    </dgm:pt>
    <dgm:pt modelId="{D8BD853A-A923-4679-849F-1D68B9123BFC}" type="parTrans" cxnId="{1EB6C98F-F21F-47F9-A729-63A0DE33C30B}">
      <dgm:prSet/>
      <dgm:spPr/>
      <dgm:t>
        <a:bodyPr/>
        <a:lstStyle/>
        <a:p>
          <a:endParaRPr lang="en-US"/>
        </a:p>
      </dgm:t>
    </dgm:pt>
    <dgm:pt modelId="{33FBAE9E-C186-4E2F-B650-D5140C2E9F2A}" type="sibTrans" cxnId="{1EB6C98F-F21F-47F9-A729-63A0DE33C30B}">
      <dgm:prSet/>
      <dgm:spPr/>
      <dgm:t>
        <a:bodyPr/>
        <a:lstStyle/>
        <a:p>
          <a:endParaRPr lang="en-US"/>
        </a:p>
      </dgm:t>
    </dgm:pt>
    <dgm:pt modelId="{C6DFBC2E-FB82-4329-8BAD-B844CFE7355E}" type="pres">
      <dgm:prSet presAssocID="{A513AF34-FD0A-4495-A4A3-A04A07F5FB9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95225C6-90E0-4B98-983A-7C22A44B382B}" type="pres">
      <dgm:prSet presAssocID="{A513AF34-FD0A-4495-A4A3-A04A07F5FB9A}" presName="Name1" presStyleCnt="0"/>
      <dgm:spPr/>
    </dgm:pt>
    <dgm:pt modelId="{B968CD37-7AF1-4C9F-B298-26C88404CD2E}" type="pres">
      <dgm:prSet presAssocID="{A513AF34-FD0A-4495-A4A3-A04A07F5FB9A}" presName="cycle" presStyleCnt="0"/>
      <dgm:spPr/>
    </dgm:pt>
    <dgm:pt modelId="{7CCBCAC5-6F06-4038-8B90-D86FFDD37FC9}" type="pres">
      <dgm:prSet presAssocID="{A513AF34-FD0A-4495-A4A3-A04A07F5FB9A}" presName="srcNode" presStyleLbl="node1" presStyleIdx="0" presStyleCnt="3"/>
      <dgm:spPr/>
    </dgm:pt>
    <dgm:pt modelId="{758C031C-30C4-42C7-9862-7090B682E365}" type="pres">
      <dgm:prSet presAssocID="{A513AF34-FD0A-4495-A4A3-A04A07F5FB9A}" presName="conn" presStyleLbl="parChTrans1D2" presStyleIdx="0" presStyleCnt="1"/>
      <dgm:spPr/>
      <dgm:t>
        <a:bodyPr/>
        <a:lstStyle/>
        <a:p>
          <a:endParaRPr lang="en-US"/>
        </a:p>
      </dgm:t>
    </dgm:pt>
    <dgm:pt modelId="{800B1054-D83A-43B2-8854-30BC7DE4CEC7}" type="pres">
      <dgm:prSet presAssocID="{A513AF34-FD0A-4495-A4A3-A04A07F5FB9A}" presName="extraNode" presStyleLbl="node1" presStyleIdx="0" presStyleCnt="3"/>
      <dgm:spPr/>
    </dgm:pt>
    <dgm:pt modelId="{A869EA38-BE22-4031-AE49-8D67F1E85EA2}" type="pres">
      <dgm:prSet presAssocID="{A513AF34-FD0A-4495-A4A3-A04A07F5FB9A}" presName="dstNode" presStyleLbl="node1" presStyleIdx="0" presStyleCnt="3"/>
      <dgm:spPr/>
    </dgm:pt>
    <dgm:pt modelId="{0AFCF42C-56CF-4C6B-93B7-CA186A925EEF}" type="pres">
      <dgm:prSet presAssocID="{9B63D015-3712-4C09-9738-0256D57D5B1B}" presName="text_1" presStyleLbl="node1" presStyleIdx="0" presStyleCnt="3" custScaleX="104687" custScaleY="127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C48F37-FE4B-44B6-BA3F-B87F5E0A4F45}" type="pres">
      <dgm:prSet presAssocID="{9B63D015-3712-4C09-9738-0256D57D5B1B}" presName="accent_1" presStyleCnt="0"/>
      <dgm:spPr/>
    </dgm:pt>
    <dgm:pt modelId="{7C364A08-D8F9-4DA2-B113-D235F948CA41}" type="pres">
      <dgm:prSet presAssocID="{9B63D015-3712-4C09-9738-0256D57D5B1B}" presName="accentRepeatNode" presStyleLbl="solidFgAcc1" presStyleIdx="0" presStyleCnt="3"/>
      <dgm:spPr/>
    </dgm:pt>
    <dgm:pt modelId="{B6987D67-1C25-4A7F-8685-5BF4EE9EEFDA}" type="pres">
      <dgm:prSet presAssocID="{E578BC62-3679-4EE2-85E2-3DCDAEACB83E}" presName="text_2" presStyleLbl="node1" presStyleIdx="1" presStyleCnt="3" custScaleX="107748" custScaleY="125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05D58-E6C6-4B2E-822C-6FED01DF27B9}" type="pres">
      <dgm:prSet presAssocID="{E578BC62-3679-4EE2-85E2-3DCDAEACB83E}" presName="accent_2" presStyleCnt="0"/>
      <dgm:spPr/>
    </dgm:pt>
    <dgm:pt modelId="{BE8B74F6-7DAE-4995-B650-B8A52E6465F2}" type="pres">
      <dgm:prSet presAssocID="{E578BC62-3679-4EE2-85E2-3DCDAEACB83E}" presName="accentRepeatNode" presStyleLbl="solidFgAcc1" presStyleIdx="1" presStyleCnt="3" custAng="0" custLinFactNeighborY="507"/>
      <dgm:spPr/>
    </dgm:pt>
    <dgm:pt modelId="{84232DCE-7074-4A2D-9FC8-5F3888F461AA}" type="pres">
      <dgm:prSet presAssocID="{51074A84-73AD-4170-90AC-0A092C6EE4AF}" presName="text_3" presStyleLbl="node1" presStyleIdx="2" presStyleCnt="3" custScaleX="108202" custScaleY="1177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6F9C5-A247-47BA-8150-F454F791E525}" type="pres">
      <dgm:prSet presAssocID="{51074A84-73AD-4170-90AC-0A092C6EE4AF}" presName="accent_3" presStyleCnt="0"/>
      <dgm:spPr/>
    </dgm:pt>
    <dgm:pt modelId="{974D76AC-A010-4152-BD0C-C44393CF7D33}" type="pres">
      <dgm:prSet presAssocID="{51074A84-73AD-4170-90AC-0A092C6EE4AF}" presName="accentRepeatNode" presStyleLbl="solidFgAcc1" presStyleIdx="2" presStyleCnt="3"/>
      <dgm:spPr/>
    </dgm:pt>
  </dgm:ptLst>
  <dgm:cxnLst>
    <dgm:cxn modelId="{4A619422-6C25-4015-8D96-40417A638438}" type="presOf" srcId="{9B63D015-3712-4C09-9738-0256D57D5B1B}" destId="{0AFCF42C-56CF-4C6B-93B7-CA186A925EEF}" srcOrd="0" destOrd="0" presId="urn:microsoft.com/office/officeart/2008/layout/VerticalCurvedList"/>
    <dgm:cxn modelId="{CEAA085E-55CB-406A-AD9E-EC71D5E223C9}" type="presOf" srcId="{51074A84-73AD-4170-90AC-0A092C6EE4AF}" destId="{84232DCE-7074-4A2D-9FC8-5F3888F461AA}" srcOrd="0" destOrd="0" presId="urn:microsoft.com/office/officeart/2008/layout/VerticalCurvedList"/>
    <dgm:cxn modelId="{1EB6C98F-F21F-47F9-A729-63A0DE33C30B}" srcId="{A513AF34-FD0A-4495-A4A3-A04A07F5FB9A}" destId="{51074A84-73AD-4170-90AC-0A092C6EE4AF}" srcOrd="2" destOrd="0" parTransId="{D8BD853A-A923-4679-849F-1D68B9123BFC}" sibTransId="{33FBAE9E-C186-4E2F-B650-D5140C2E9F2A}"/>
    <dgm:cxn modelId="{EF91AC97-7B77-4C8A-BCD9-91A3BFC32BCE}" srcId="{A513AF34-FD0A-4495-A4A3-A04A07F5FB9A}" destId="{9B63D015-3712-4C09-9738-0256D57D5B1B}" srcOrd="0" destOrd="0" parTransId="{3805E2E0-06FD-4D3C-AFC9-FDC83AD646A2}" sibTransId="{830E7E6E-61DC-4174-BAB4-D60B8FDF334A}"/>
    <dgm:cxn modelId="{7F7374AA-437E-4480-B907-14A30A44977F}" type="presOf" srcId="{E578BC62-3679-4EE2-85E2-3DCDAEACB83E}" destId="{B6987D67-1C25-4A7F-8685-5BF4EE9EEFDA}" srcOrd="0" destOrd="0" presId="urn:microsoft.com/office/officeart/2008/layout/VerticalCurvedList"/>
    <dgm:cxn modelId="{8DF133FA-943F-43B5-8A97-AAB322BE76E4}" srcId="{A513AF34-FD0A-4495-A4A3-A04A07F5FB9A}" destId="{E578BC62-3679-4EE2-85E2-3DCDAEACB83E}" srcOrd="1" destOrd="0" parTransId="{AC849191-7909-4B89-A704-A6E4ACF3BD7A}" sibTransId="{00FC0639-6E41-40FA-A927-8EDC1AA3E2C5}"/>
    <dgm:cxn modelId="{4D6CC965-AF67-426D-84C1-922873DA57BA}" type="presOf" srcId="{830E7E6E-61DC-4174-BAB4-D60B8FDF334A}" destId="{758C031C-30C4-42C7-9862-7090B682E365}" srcOrd="0" destOrd="0" presId="urn:microsoft.com/office/officeart/2008/layout/VerticalCurvedList"/>
    <dgm:cxn modelId="{06344A49-1F0B-4488-84D7-0159D19A2A22}" type="presOf" srcId="{A513AF34-FD0A-4495-A4A3-A04A07F5FB9A}" destId="{C6DFBC2E-FB82-4329-8BAD-B844CFE7355E}" srcOrd="0" destOrd="0" presId="urn:microsoft.com/office/officeart/2008/layout/VerticalCurvedList"/>
    <dgm:cxn modelId="{60818A5B-07F6-455F-A0FE-23378F989928}" type="presParOf" srcId="{C6DFBC2E-FB82-4329-8BAD-B844CFE7355E}" destId="{495225C6-90E0-4B98-983A-7C22A44B382B}" srcOrd="0" destOrd="0" presId="urn:microsoft.com/office/officeart/2008/layout/VerticalCurvedList"/>
    <dgm:cxn modelId="{71B4F0D1-8D95-4261-AAA3-815E4A1E6F66}" type="presParOf" srcId="{495225C6-90E0-4B98-983A-7C22A44B382B}" destId="{B968CD37-7AF1-4C9F-B298-26C88404CD2E}" srcOrd="0" destOrd="0" presId="urn:microsoft.com/office/officeart/2008/layout/VerticalCurvedList"/>
    <dgm:cxn modelId="{67F50C34-113F-42F0-8A6A-9DBB7880A588}" type="presParOf" srcId="{B968CD37-7AF1-4C9F-B298-26C88404CD2E}" destId="{7CCBCAC5-6F06-4038-8B90-D86FFDD37FC9}" srcOrd="0" destOrd="0" presId="urn:microsoft.com/office/officeart/2008/layout/VerticalCurvedList"/>
    <dgm:cxn modelId="{852F4627-6DFA-4839-B550-F8B46303F2D3}" type="presParOf" srcId="{B968CD37-7AF1-4C9F-B298-26C88404CD2E}" destId="{758C031C-30C4-42C7-9862-7090B682E365}" srcOrd="1" destOrd="0" presId="urn:microsoft.com/office/officeart/2008/layout/VerticalCurvedList"/>
    <dgm:cxn modelId="{76EAB3BC-42D7-47E5-BB4E-6343483DC6CC}" type="presParOf" srcId="{B968CD37-7AF1-4C9F-B298-26C88404CD2E}" destId="{800B1054-D83A-43B2-8854-30BC7DE4CEC7}" srcOrd="2" destOrd="0" presId="urn:microsoft.com/office/officeart/2008/layout/VerticalCurvedList"/>
    <dgm:cxn modelId="{EC23AC85-BC6B-432F-9C9C-3B64B36F0404}" type="presParOf" srcId="{B968CD37-7AF1-4C9F-B298-26C88404CD2E}" destId="{A869EA38-BE22-4031-AE49-8D67F1E85EA2}" srcOrd="3" destOrd="0" presId="urn:microsoft.com/office/officeart/2008/layout/VerticalCurvedList"/>
    <dgm:cxn modelId="{BB6541FB-4141-4CB7-8AF5-E8D1F8DA6CF8}" type="presParOf" srcId="{495225C6-90E0-4B98-983A-7C22A44B382B}" destId="{0AFCF42C-56CF-4C6B-93B7-CA186A925EEF}" srcOrd="1" destOrd="0" presId="urn:microsoft.com/office/officeart/2008/layout/VerticalCurvedList"/>
    <dgm:cxn modelId="{49DFD182-31AB-4162-9FD3-969659587458}" type="presParOf" srcId="{495225C6-90E0-4B98-983A-7C22A44B382B}" destId="{B6C48F37-FE4B-44B6-BA3F-B87F5E0A4F45}" srcOrd="2" destOrd="0" presId="urn:microsoft.com/office/officeart/2008/layout/VerticalCurvedList"/>
    <dgm:cxn modelId="{6C923755-C388-48E5-A150-D72BC20BF3D5}" type="presParOf" srcId="{B6C48F37-FE4B-44B6-BA3F-B87F5E0A4F45}" destId="{7C364A08-D8F9-4DA2-B113-D235F948CA41}" srcOrd="0" destOrd="0" presId="urn:microsoft.com/office/officeart/2008/layout/VerticalCurvedList"/>
    <dgm:cxn modelId="{30149F38-28EF-4A76-BDDC-B4EC75D4A910}" type="presParOf" srcId="{495225C6-90E0-4B98-983A-7C22A44B382B}" destId="{B6987D67-1C25-4A7F-8685-5BF4EE9EEFDA}" srcOrd="3" destOrd="0" presId="urn:microsoft.com/office/officeart/2008/layout/VerticalCurvedList"/>
    <dgm:cxn modelId="{97378127-E119-4836-A02A-AC301B0C28A7}" type="presParOf" srcId="{495225C6-90E0-4B98-983A-7C22A44B382B}" destId="{8E205D58-E6C6-4B2E-822C-6FED01DF27B9}" srcOrd="4" destOrd="0" presId="urn:microsoft.com/office/officeart/2008/layout/VerticalCurvedList"/>
    <dgm:cxn modelId="{F8ED02DF-86CE-426F-9203-AD35DD1A8479}" type="presParOf" srcId="{8E205D58-E6C6-4B2E-822C-6FED01DF27B9}" destId="{BE8B74F6-7DAE-4995-B650-B8A52E6465F2}" srcOrd="0" destOrd="0" presId="urn:microsoft.com/office/officeart/2008/layout/VerticalCurvedList"/>
    <dgm:cxn modelId="{5AD459B2-0AC7-42F9-93DF-B68CFCB1FA25}" type="presParOf" srcId="{495225C6-90E0-4B98-983A-7C22A44B382B}" destId="{84232DCE-7074-4A2D-9FC8-5F3888F461AA}" srcOrd="5" destOrd="0" presId="urn:microsoft.com/office/officeart/2008/layout/VerticalCurvedList"/>
    <dgm:cxn modelId="{2F779CBD-B953-41B5-9F78-28CD3823EDEC}" type="presParOf" srcId="{495225C6-90E0-4B98-983A-7C22A44B382B}" destId="{B9B6F9C5-A247-47BA-8150-F454F791E525}" srcOrd="6" destOrd="0" presId="urn:microsoft.com/office/officeart/2008/layout/VerticalCurvedList"/>
    <dgm:cxn modelId="{EB96605F-7C78-4375-8D64-BA4B10E8194C}" type="presParOf" srcId="{B9B6F9C5-A247-47BA-8150-F454F791E525}" destId="{974D76AC-A010-4152-BD0C-C44393CF7D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C031C-30C4-42C7-9862-7090B682E365}">
      <dsp:nvSpPr>
        <dsp:cNvPr id="0" name=""/>
        <dsp:cNvSpPr/>
      </dsp:nvSpPr>
      <dsp:spPr>
        <a:xfrm>
          <a:off x="-17236571" y="-2589424"/>
          <a:ext cx="20202250" cy="20202250"/>
        </a:xfrm>
        <a:prstGeom prst="blockArc">
          <a:avLst>
            <a:gd name="adj1" fmla="val 18900000"/>
            <a:gd name="adj2" fmla="val 2700000"/>
            <a:gd name="adj3" fmla="val 10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CF42C-56CF-4C6B-93B7-CA186A925EEF}">
      <dsp:nvSpPr>
        <dsp:cNvPr id="0" name=""/>
        <dsp:cNvSpPr/>
      </dsp:nvSpPr>
      <dsp:spPr>
        <a:xfrm>
          <a:off x="1519686" y="1095461"/>
          <a:ext cx="13474503" cy="381843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84965" tIns="114300" rIns="114300" bIns="114300" numCol="1" spcCol="1270" anchor="ctr" anchorCtr="0">
          <a:noAutofit/>
        </a:bodyPr>
        <a:lstStyle/>
        <a:p>
          <a:pPr lvl="0" algn="just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Car’s speed detect through GSM module and data send to the APP. In case of exceeding speed limit, message will be sent to the authority.</a:t>
          </a:r>
          <a:endParaRPr lang="en-US" sz="4500" kern="1200" dirty="0"/>
        </a:p>
      </dsp:txBody>
      <dsp:txXfrm>
        <a:off x="1519686" y="1095461"/>
        <a:ext cx="13474503" cy="3818437"/>
      </dsp:txXfrm>
    </dsp:sp>
    <dsp:sp modelId="{7C364A08-D8F9-4DA2-B113-D235F948CA41}">
      <dsp:nvSpPr>
        <dsp:cNvPr id="0" name=""/>
        <dsp:cNvSpPr/>
      </dsp:nvSpPr>
      <dsp:spPr>
        <a:xfrm>
          <a:off x="-56601" y="1126755"/>
          <a:ext cx="3755850" cy="37558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87D67-1C25-4A7F-8685-5BF4EE9EEFDA}">
      <dsp:nvSpPr>
        <dsp:cNvPr id="0" name=""/>
        <dsp:cNvSpPr/>
      </dsp:nvSpPr>
      <dsp:spPr>
        <a:xfrm>
          <a:off x="2457205" y="5633775"/>
          <a:ext cx="12691666" cy="3755850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84965" tIns="114300" rIns="114300" bIns="114300" numCol="1" spcCol="1270" anchor="ctr" anchorCtr="0">
          <a:noAutofit/>
        </a:bodyPr>
        <a:lstStyle/>
        <a:p>
          <a:pPr lvl="0" algn="just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Calculating the rate of petrol of a vehicle by using liquid level sensor.If the fuel or petrol consumption is more than the normal rate then a message will forward to the car owner.</a:t>
          </a:r>
          <a:endParaRPr lang="en-US" sz="4500" kern="1200" dirty="0"/>
        </a:p>
      </dsp:txBody>
      <dsp:txXfrm>
        <a:off x="2457205" y="5633775"/>
        <a:ext cx="12691666" cy="3755850"/>
      </dsp:txXfrm>
    </dsp:sp>
    <dsp:sp modelId="{BE8B74F6-7DAE-4995-B650-B8A52E6465F2}">
      <dsp:nvSpPr>
        <dsp:cNvPr id="0" name=""/>
        <dsp:cNvSpPr/>
      </dsp:nvSpPr>
      <dsp:spPr>
        <a:xfrm>
          <a:off x="1035599" y="5652817"/>
          <a:ext cx="3755850" cy="37558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32DCE-7074-4A2D-9FC8-5F3888F461AA}">
      <dsp:nvSpPr>
        <dsp:cNvPr id="0" name=""/>
        <dsp:cNvSpPr/>
      </dsp:nvSpPr>
      <dsp:spPr>
        <a:xfrm>
          <a:off x="1293474" y="10250346"/>
          <a:ext cx="13926927" cy="353674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84965" tIns="114300" rIns="114300" bIns="114300" numCol="1" spcCol="1270" anchor="ctr" anchorCtr="0">
          <a:noAutofit/>
        </a:bodyPr>
        <a:lstStyle/>
        <a:p>
          <a:pPr lvl="0" algn="just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Sensing the sound produced by a car in decibel and match that with the corresponding area’s sound limit, crossing sound limit will generate message to the authority.</a:t>
          </a:r>
          <a:endParaRPr lang="en-US" sz="4500" kern="1200" dirty="0"/>
        </a:p>
      </dsp:txBody>
      <dsp:txXfrm>
        <a:off x="1293474" y="10250346"/>
        <a:ext cx="13926927" cy="3536748"/>
      </dsp:txXfrm>
    </dsp:sp>
    <dsp:sp modelId="{974D76AC-A010-4152-BD0C-C44393CF7D33}">
      <dsp:nvSpPr>
        <dsp:cNvPr id="0" name=""/>
        <dsp:cNvSpPr/>
      </dsp:nvSpPr>
      <dsp:spPr>
        <a:xfrm>
          <a:off x="-56601" y="10140795"/>
          <a:ext cx="3755850" cy="37558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CAC67-BA0B-4278-AB49-0D78C37248BA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815E8-4F7C-4B93-A2EE-984C9A3B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815E8-4F7C-4B93-A2EE-984C9A3B21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081014"/>
            <a:ext cx="27980640" cy="1719072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5934674"/>
            <a:ext cx="24688800" cy="11921486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5A37-CB07-418F-AE57-2B75417C3B3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D2F-C6F7-4362-B0A6-64D7498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5A37-CB07-418F-AE57-2B75417C3B3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D2F-C6F7-4362-B0A6-64D7498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628900"/>
            <a:ext cx="7098030" cy="418452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628900"/>
            <a:ext cx="20882610" cy="418452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5A37-CB07-418F-AE57-2B75417C3B3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D2F-C6F7-4362-B0A6-64D7498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5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5A37-CB07-418F-AE57-2B75417C3B3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D2F-C6F7-4362-B0A6-64D7498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2310125"/>
            <a:ext cx="28392120" cy="20539706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33044145"/>
            <a:ext cx="28392120" cy="10801346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5A37-CB07-418F-AE57-2B75417C3B3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D2F-C6F7-4362-B0A6-64D7498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3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3144500"/>
            <a:ext cx="13990320" cy="313296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3144500"/>
            <a:ext cx="13990320" cy="313296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5A37-CB07-418F-AE57-2B75417C3B3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D2F-C6F7-4362-B0A6-64D7498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5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628911"/>
            <a:ext cx="28392120" cy="95440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2104374"/>
            <a:ext cx="13926024" cy="5932166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8036540"/>
            <a:ext cx="13926024" cy="26529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2104374"/>
            <a:ext cx="13994608" cy="5932166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8036540"/>
            <a:ext cx="13994608" cy="26529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5A37-CB07-418F-AE57-2B75417C3B3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D2F-C6F7-4362-B0A6-64D7498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5A37-CB07-418F-AE57-2B75417C3B3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D2F-C6F7-4362-B0A6-64D7498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3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5A37-CB07-418F-AE57-2B75417C3B3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D2F-C6F7-4362-B0A6-64D7498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3291840"/>
            <a:ext cx="10617041" cy="1152144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7109471"/>
            <a:ext cx="16664940" cy="350901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4813280"/>
            <a:ext cx="10617041" cy="27443434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5A37-CB07-418F-AE57-2B75417C3B3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D2F-C6F7-4362-B0A6-64D7498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3291840"/>
            <a:ext cx="10617041" cy="1152144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7109471"/>
            <a:ext cx="16664940" cy="350901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4813280"/>
            <a:ext cx="10617041" cy="27443434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5A37-CB07-418F-AE57-2B75417C3B3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D2F-C6F7-4362-B0A6-64D7498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0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628911"/>
            <a:ext cx="28392120" cy="9544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3144500"/>
            <a:ext cx="28392120" cy="31329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5765731"/>
            <a:ext cx="7406640" cy="2628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5A37-CB07-418F-AE57-2B75417C3B3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5765731"/>
            <a:ext cx="11109960" cy="2628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5765731"/>
            <a:ext cx="7406640" cy="2628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3D2F-C6F7-4362-B0A6-64D7498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6.jpg"/><Relationship Id="rId1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microsoft.com/office/2007/relationships/diagramDrawing" Target="../diagrams/drawing1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/>
          <p:nvPr/>
        </p:nvSpPr>
        <p:spPr>
          <a:xfrm>
            <a:off x="16602492" y="44502209"/>
            <a:ext cx="14940798" cy="372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900" dirty="0" smtClean="0"/>
              <a:t>1)Brigadier </a:t>
            </a:r>
            <a:r>
              <a:rPr lang="en-US" sz="5900" dirty="0"/>
              <a:t>General </a:t>
            </a:r>
            <a:r>
              <a:rPr lang="en-US" sz="5900" dirty="0" smtClean="0"/>
              <a:t>Khalil-Ur-Rahman</a:t>
            </a:r>
          </a:p>
          <a:p>
            <a:r>
              <a:rPr lang="en-US" sz="5900" dirty="0" smtClean="0"/>
              <a:t> </a:t>
            </a:r>
            <a:r>
              <a:rPr lang="en-US" sz="5900" dirty="0"/>
              <a:t>2) </a:t>
            </a:r>
            <a:r>
              <a:rPr lang="en-US" sz="5900" dirty="0" err="1"/>
              <a:t>Maj</a:t>
            </a:r>
            <a:r>
              <a:rPr lang="en-US" sz="5900" dirty="0"/>
              <a:t> Muhammad </a:t>
            </a:r>
            <a:r>
              <a:rPr lang="en-US" sz="5900" dirty="0" err="1"/>
              <a:t>Nazrul</a:t>
            </a:r>
            <a:r>
              <a:rPr lang="en-US" sz="5900" dirty="0"/>
              <a:t> Islam</a:t>
            </a:r>
          </a:p>
          <a:p>
            <a:r>
              <a:rPr lang="en-US" sz="5900" dirty="0"/>
              <a:t>3) Major </a:t>
            </a:r>
            <a:r>
              <a:rPr lang="en-US" sz="5900" dirty="0" err="1"/>
              <a:t>Md</a:t>
            </a:r>
            <a:r>
              <a:rPr lang="en-US" sz="5900" dirty="0"/>
              <a:t> </a:t>
            </a:r>
            <a:r>
              <a:rPr lang="en-US" sz="5900" dirty="0" err="1"/>
              <a:t>Fazle</a:t>
            </a:r>
            <a:r>
              <a:rPr lang="en-US" sz="5900" dirty="0"/>
              <a:t> </a:t>
            </a:r>
            <a:r>
              <a:rPr lang="en-US" sz="5900" dirty="0" smtClean="0"/>
              <a:t>Rabbi </a:t>
            </a:r>
          </a:p>
          <a:p>
            <a:r>
              <a:rPr lang="en-US" sz="5900" dirty="0" smtClean="0"/>
              <a:t>4) </a:t>
            </a:r>
            <a:r>
              <a:rPr lang="en-US" sz="5900" dirty="0"/>
              <a:t>Lecturer </a:t>
            </a:r>
            <a:r>
              <a:rPr lang="en-US" sz="5900" dirty="0" err="1"/>
              <a:t>Tasmiah</a:t>
            </a:r>
            <a:r>
              <a:rPr lang="en-US" sz="5900" dirty="0"/>
              <a:t> </a:t>
            </a:r>
            <a:r>
              <a:rPr lang="en-US" sz="5900" dirty="0" err="1"/>
              <a:t>Tamzid</a:t>
            </a:r>
            <a:r>
              <a:rPr lang="en-US" sz="5900" dirty="0"/>
              <a:t> </a:t>
            </a:r>
            <a:r>
              <a:rPr lang="en-US" sz="5900" dirty="0" err="1"/>
              <a:t>Anannya</a:t>
            </a:r>
            <a:r>
              <a:rPr lang="en-US" sz="5900" dirty="0"/>
              <a:t> </a:t>
            </a:r>
            <a:endParaRPr lang="en-US" sz="5900" dirty="0" smtClean="0"/>
          </a:p>
        </p:txBody>
      </p:sp>
      <p:sp>
        <p:nvSpPr>
          <p:cNvPr id="7" name="TextBox 24"/>
          <p:cNvSpPr txBox="1"/>
          <p:nvPr/>
        </p:nvSpPr>
        <p:spPr>
          <a:xfrm>
            <a:off x="16509883" y="43060045"/>
            <a:ext cx="80179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dirty="0" smtClean="0"/>
              <a:t>Acknowledged By:</a:t>
            </a:r>
            <a:endParaRPr lang="en-US" sz="8000" b="1" dirty="0"/>
          </a:p>
        </p:txBody>
      </p:sp>
      <p:sp>
        <p:nvSpPr>
          <p:cNvPr id="8" name="TextBox 25"/>
          <p:cNvSpPr txBox="1"/>
          <p:nvPr/>
        </p:nvSpPr>
        <p:spPr>
          <a:xfrm>
            <a:off x="16635613" y="38712199"/>
            <a:ext cx="15315046" cy="38974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91440" bIns="91440" numCol="1" spcCol="457200" rtlCol="0">
            <a:no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 </a:t>
            </a:r>
            <a:r>
              <a:rPr lang="en-US" sz="4000" dirty="0"/>
              <a:t> Y. Yuan, “Towards blockchain-based intelligent transportation systems,” vol. 30, </a:t>
            </a:r>
            <a:r>
              <a:rPr lang="en-US" sz="4000" dirty="0" smtClean="0"/>
              <a:t>November </a:t>
            </a:r>
            <a:r>
              <a:rPr lang="en-US" sz="4000" dirty="0"/>
              <a:t>2016</a:t>
            </a:r>
            <a:r>
              <a:rPr lang="en-US" sz="4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 </a:t>
            </a:r>
            <a:r>
              <a:rPr lang="en-US" sz="4000" dirty="0"/>
              <a:t>[</a:t>
            </a:r>
            <a:r>
              <a:rPr lang="en-US" sz="4000" dirty="0" smtClean="0"/>
              <a:t>Online</a:t>
            </a:r>
            <a:r>
              <a:rPr lang="en-US" sz="4000" dirty="0"/>
              <a:t>]. Available: http://</a:t>
            </a:r>
            <a:r>
              <a:rPr lang="en-US" sz="4000" dirty="0" smtClean="0"/>
              <a:t>whatis.techtarget.com/deﬁnition/intelligenttransportation-system.Last access: 6.06pm, 13May,2018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548640" y="8481755"/>
            <a:ext cx="15251313" cy="34470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>
            <a:sp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dirty="0"/>
              <a:t>This is a project which can be implemented in </a:t>
            </a:r>
            <a:r>
              <a:rPr lang="en-US" sz="4000" dirty="0" smtClean="0"/>
              <a:t>the highways </a:t>
            </a:r>
            <a:r>
              <a:rPr lang="en-US" sz="4000" dirty="0"/>
              <a:t>of our country to reduce the problems of road </a:t>
            </a:r>
            <a:r>
              <a:rPr lang="en-US" sz="4000" dirty="0" smtClean="0"/>
              <a:t>accidents and </a:t>
            </a:r>
            <a:r>
              <a:rPr lang="en-US" sz="4000" dirty="0"/>
              <a:t>sound pollution. The methods we are going to using in </a:t>
            </a:r>
            <a:r>
              <a:rPr lang="en-US" sz="4000" dirty="0" smtClean="0"/>
              <a:t>this project </a:t>
            </a:r>
            <a:r>
              <a:rPr lang="en-US" sz="4000" dirty="0"/>
              <a:t>are speed monitoring and fine, sound monitoring </a:t>
            </a:r>
            <a:r>
              <a:rPr lang="en-US" sz="4000" dirty="0" smtClean="0"/>
              <a:t>and fine </a:t>
            </a:r>
            <a:r>
              <a:rPr lang="en-US" sz="4000" dirty="0"/>
              <a:t>and measuring the rate of fuel or petrol of the vehicle.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640" y="7516724"/>
            <a:ext cx="15251313" cy="1015663"/>
          </a:xfrm>
          <a:prstGeom prst="rect">
            <a:avLst/>
          </a:prstGeom>
          <a:ln w="12700"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stA="43000" endPos="42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 Box 193"/>
          <p:cNvSpPr txBox="1">
            <a:spLocks noChangeArrowheads="1"/>
          </p:cNvSpPr>
          <p:nvPr/>
        </p:nvSpPr>
        <p:spPr bwMode="auto">
          <a:xfrm>
            <a:off x="16714353" y="34448810"/>
            <a:ext cx="15289646" cy="2831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dirty="0"/>
              <a:t>I</a:t>
            </a:r>
            <a:r>
              <a:rPr lang="en-US" sz="4000" dirty="0" smtClean="0"/>
              <a:t>f </a:t>
            </a:r>
            <a:r>
              <a:rPr lang="en-US" sz="4000" dirty="0"/>
              <a:t>we can implement our project efficiently, it </a:t>
            </a:r>
            <a:r>
              <a:rPr lang="en-US" sz="4000" dirty="0" smtClean="0"/>
              <a:t>will contribute </a:t>
            </a:r>
            <a:r>
              <a:rPr lang="en-US" sz="4000" dirty="0"/>
              <a:t>in our national economy as well as public </a:t>
            </a:r>
            <a:r>
              <a:rPr lang="en-US" sz="4000" dirty="0" smtClean="0"/>
              <a:t>safety.</a:t>
            </a:r>
            <a:r>
              <a:rPr lang="en-US" sz="4000" dirty="0"/>
              <a:t> We </a:t>
            </a:r>
            <a:r>
              <a:rPr lang="en-US" sz="4000" dirty="0" smtClean="0"/>
              <a:t>also believe </a:t>
            </a:r>
            <a:r>
              <a:rPr lang="en-US" sz="4000" dirty="0"/>
              <a:t>that the implementation of this project will reduce </a:t>
            </a:r>
            <a:r>
              <a:rPr lang="en-US" sz="4000" dirty="0" smtClean="0"/>
              <a:t>the rate </a:t>
            </a:r>
            <a:r>
              <a:rPr lang="en-US" sz="4000" dirty="0"/>
              <a:t>of road accidents and sound pollution.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21" name="Text Box 190"/>
          <p:cNvSpPr txBox="1">
            <a:spLocks noChangeArrowheads="1"/>
          </p:cNvSpPr>
          <p:nvPr/>
        </p:nvSpPr>
        <p:spPr bwMode="auto">
          <a:xfrm>
            <a:off x="548640" y="13244255"/>
            <a:ext cx="15251313" cy="9602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dirty="0"/>
              <a:t>T</a:t>
            </a:r>
            <a:r>
              <a:rPr lang="en-US" sz="4000" dirty="0" smtClean="0"/>
              <a:t>he </a:t>
            </a:r>
            <a:r>
              <a:rPr lang="en-US" sz="4000" dirty="0"/>
              <a:t>system that we are going to implement those vehicles </a:t>
            </a:r>
            <a:r>
              <a:rPr lang="en-US" sz="4000" dirty="0" smtClean="0"/>
              <a:t>can be </a:t>
            </a:r>
            <a:r>
              <a:rPr lang="en-US" sz="4000" dirty="0"/>
              <a:t>easily identified which are crossing speed limit , which </a:t>
            </a:r>
            <a:r>
              <a:rPr lang="en-US" sz="4000" dirty="0" smtClean="0"/>
              <a:t>are willingly </a:t>
            </a:r>
            <a:r>
              <a:rPr lang="en-US" sz="4000" dirty="0"/>
              <a:t>making sound pollution and can also detect the </a:t>
            </a:r>
            <a:r>
              <a:rPr lang="en-US" sz="4000" dirty="0" smtClean="0"/>
              <a:t>drivers of </a:t>
            </a:r>
            <a:r>
              <a:rPr lang="en-US" sz="4000" dirty="0"/>
              <a:t>those vehicle who are stealing the fuel or petrol by </a:t>
            </a:r>
            <a:r>
              <a:rPr lang="en-US" sz="4000" dirty="0" smtClean="0"/>
              <a:t>measuring the </a:t>
            </a:r>
            <a:r>
              <a:rPr lang="en-US" sz="4000" dirty="0"/>
              <a:t>rate of fuel or petrol</a:t>
            </a:r>
            <a:r>
              <a:rPr lang="en-US" sz="4000" dirty="0" smtClean="0"/>
              <a:t>. </a:t>
            </a:r>
          </a:p>
          <a:p>
            <a:pPr algn="just"/>
            <a:endParaRPr lang="en-US" sz="4000" dirty="0" smtClean="0"/>
          </a:p>
          <a:p>
            <a:pPr algn="just"/>
            <a:endParaRPr lang="en-US" sz="4000" dirty="0"/>
          </a:p>
          <a:p>
            <a:pPr algn="just"/>
            <a:endParaRPr lang="en-US" sz="4000" dirty="0" smtClean="0"/>
          </a:p>
          <a:p>
            <a:pPr algn="just"/>
            <a:endParaRPr lang="en-US" sz="4000" dirty="0"/>
          </a:p>
          <a:p>
            <a:pPr algn="just"/>
            <a:endParaRPr lang="en-US" sz="4000" dirty="0" smtClean="0"/>
          </a:p>
          <a:p>
            <a:pPr algn="just"/>
            <a:endParaRPr lang="en-US" sz="4000" dirty="0" smtClean="0"/>
          </a:p>
          <a:p>
            <a:pPr algn="just"/>
            <a:r>
              <a:rPr lang="en-US" sz="4000" dirty="0" smtClean="0"/>
              <a:t>we are also </a:t>
            </a:r>
            <a:r>
              <a:rPr lang="en-US" sz="4000" dirty="0"/>
              <a:t>about to build up a mobile app which will coordinate </a:t>
            </a:r>
            <a:r>
              <a:rPr lang="en-US" sz="4000" dirty="0" smtClean="0"/>
              <a:t>with the </a:t>
            </a:r>
            <a:r>
              <a:rPr lang="en-US" sz="4000" dirty="0"/>
              <a:t>database of our project and by means of which, the </a:t>
            </a:r>
            <a:r>
              <a:rPr lang="en-US" sz="4000" dirty="0" smtClean="0"/>
              <a:t>owner of </a:t>
            </a:r>
            <a:r>
              <a:rPr lang="en-US" sz="4000" dirty="0"/>
              <a:t>private vehicles can monitor their drivers very easily as </a:t>
            </a:r>
            <a:r>
              <a:rPr lang="en-US" sz="4000" dirty="0" smtClean="0"/>
              <a:t>they are </a:t>
            </a:r>
            <a:r>
              <a:rPr lang="en-US" sz="4000" dirty="0"/>
              <a:t>stealing the petrol of the vehicle or not and also </a:t>
            </a:r>
            <a:r>
              <a:rPr lang="en-US" sz="4000" dirty="0" smtClean="0"/>
              <a:t>authority can </a:t>
            </a:r>
            <a:r>
              <a:rPr lang="en-US" sz="4000" dirty="0"/>
              <a:t>check if any vehicle crossing the speed limit or </a:t>
            </a:r>
            <a:r>
              <a:rPr lang="en-US" sz="4000" dirty="0" smtClean="0"/>
              <a:t>not.</a:t>
            </a:r>
            <a:endParaRPr lang="en-US" sz="4000" dirty="0">
              <a:latin typeface="+mn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" y="623496"/>
            <a:ext cx="6284988" cy="549385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174" y="639426"/>
            <a:ext cx="6299326" cy="5944310"/>
          </a:xfrm>
          <a:prstGeom prst="rect">
            <a:avLst/>
          </a:prstGeom>
        </p:spPr>
      </p:pic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6208395" y="998817"/>
            <a:ext cx="20020154" cy="2539157"/>
          </a:xfrm>
          <a:prstGeom prst="rect">
            <a:avLst/>
          </a:prstGeom>
          <a:gradFill flip="none" rotWithShape="1">
            <a:gsLst>
              <a:gs pos="0">
                <a:schemeClr val="dk2">
                  <a:tint val="95000"/>
                  <a:satMod val="170000"/>
                  <a:shade val="30000"/>
                  <a:satMod val="115000"/>
                </a:schemeClr>
              </a:gs>
              <a:gs pos="50000">
                <a:schemeClr val="dk2">
                  <a:tint val="95000"/>
                  <a:satMod val="170000"/>
                  <a:shade val="67500"/>
                  <a:satMod val="115000"/>
                </a:schemeClr>
              </a:gs>
              <a:gs pos="100000">
                <a:schemeClr val="dk2">
                  <a:tint val="95000"/>
                  <a:satMod val="17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wrap="square" lIns="182880" tIns="457200" rIns="182880" bIns="457200" anchor="ctr" anchorCtr="0">
            <a:sp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05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Vehicle Monitoring System</a:t>
            </a:r>
            <a:endParaRPr lang="en-US" sz="10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7531" y="12203024"/>
            <a:ext cx="15292422" cy="1015663"/>
          </a:xfrm>
          <a:prstGeom prst="rect">
            <a:avLst/>
          </a:prstGeom>
          <a:ln w="12700"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stA="43000" endPos="42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3752" y="37459514"/>
            <a:ext cx="15327747" cy="1015663"/>
          </a:xfrm>
          <a:prstGeom prst="rect">
            <a:avLst/>
          </a:prstGeom>
          <a:ln w="12700"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stA="43000" endPos="42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System Architecture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714353" y="7727628"/>
            <a:ext cx="15289646" cy="1015663"/>
          </a:xfrm>
          <a:prstGeom prst="rect">
            <a:avLst/>
          </a:prstGeom>
          <a:ln w="12700"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stA="43000" endPos="42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Working Flows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622913" y="24174044"/>
            <a:ext cx="15289646" cy="1015663"/>
          </a:xfrm>
          <a:prstGeom prst="rect">
            <a:avLst/>
          </a:prstGeom>
          <a:ln w="12700"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stA="43000" endPos="42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Implemented System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752453" y="33409484"/>
            <a:ext cx="15289646" cy="1015663"/>
          </a:xfrm>
          <a:prstGeom prst="rect">
            <a:avLst/>
          </a:prstGeom>
          <a:ln w="12700"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stA="43000" endPos="42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Conclusion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93" y="15857341"/>
            <a:ext cx="6765407" cy="3670477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34365" y="23107244"/>
            <a:ext cx="15060813" cy="1015663"/>
          </a:xfrm>
          <a:prstGeom prst="rect">
            <a:avLst/>
          </a:prstGeom>
          <a:ln w="12700"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stA="43000" endPos="42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Key Features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17" name="Flowchart: Process 116"/>
          <p:cNvSpPr/>
          <p:nvPr/>
        </p:nvSpPr>
        <p:spPr>
          <a:xfrm>
            <a:off x="7840980" y="4192905"/>
            <a:ext cx="16840200" cy="2583236"/>
          </a:xfrm>
          <a:prstGeom prst="flowChartProcess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Developed By:</a:t>
            </a:r>
            <a:r>
              <a:rPr lang="en-US" sz="6000" dirty="0" smtClean="0"/>
              <a:t>Maj Mahboob ur Rahman,Md Shafiqul Alam Shawon,Mashruk Aulia,Ahsanul Alam, Akil Jawad,Mahmudul Hasan Bayezid.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765692" y="48280320"/>
            <a:ext cx="153277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/>
              <a:t>Figure1:</a:t>
            </a:r>
            <a:r>
              <a:rPr lang="en-US" sz="4000" dirty="0" smtClean="0"/>
              <a:t>System Architecture of the project</a:t>
            </a:r>
            <a:endParaRPr lang="en-US" sz="4000" b="1" dirty="0"/>
          </a:p>
        </p:txBody>
      </p:sp>
      <p:sp>
        <p:nvSpPr>
          <p:cNvPr id="13" name="Rectangle 12"/>
          <p:cNvSpPr/>
          <p:nvPr/>
        </p:nvSpPr>
        <p:spPr>
          <a:xfrm>
            <a:off x="16631067" y="37336006"/>
            <a:ext cx="485344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/>
              <a:t>References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253" y="25575871"/>
            <a:ext cx="5307447" cy="62122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602492" y="31996361"/>
            <a:ext cx="535263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b="1" dirty="0" smtClean="0"/>
              <a:t>Figure4: </a:t>
            </a:r>
            <a:r>
              <a:rPr lang="en-US" sz="3700" dirty="0" smtClean="0"/>
              <a:t>Hardwire</a:t>
            </a:r>
          </a:p>
          <a:p>
            <a:pPr algn="ctr"/>
            <a:r>
              <a:rPr lang="en-US" sz="3700" dirty="0" smtClean="0"/>
              <a:t> implementation</a:t>
            </a:r>
            <a:endParaRPr lang="en-US" sz="37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85225668"/>
              </p:ext>
            </p:extLst>
          </p:nvPr>
        </p:nvGraphicFramePr>
        <p:xfrm>
          <a:off x="495300" y="23260050"/>
          <a:ext cx="15163800" cy="1502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8674" y="25033605"/>
            <a:ext cx="302645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b="1" i="1" dirty="0" smtClean="0">
                <a:solidFill>
                  <a:srgbClr val="FF0000"/>
                </a:solidFill>
              </a:rPr>
              <a:t>Speed Limit</a:t>
            </a:r>
            <a:endParaRPr lang="en-US" sz="8500" b="1" i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5350" y="33996630"/>
            <a:ext cx="309313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b="1" i="1" dirty="0" smtClean="0">
                <a:solidFill>
                  <a:srgbClr val="FF0000"/>
                </a:solidFill>
              </a:rPr>
              <a:t>Sound Limit</a:t>
            </a:r>
            <a:endParaRPr lang="en-US" sz="8500" b="1" i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28825" y="29653230"/>
            <a:ext cx="309313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b="1" i="1" dirty="0" smtClean="0">
                <a:solidFill>
                  <a:srgbClr val="FF0000"/>
                </a:solidFill>
              </a:rPr>
              <a:t>Petrol Limit</a:t>
            </a:r>
            <a:endParaRPr lang="en-US" sz="8500" b="1" i="1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449" y="15879347"/>
            <a:ext cx="7144901" cy="36484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089" y="25598248"/>
            <a:ext cx="4846671" cy="61898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149" y="25608033"/>
            <a:ext cx="4514849" cy="618005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313089" y="31926317"/>
            <a:ext cx="4846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Figure5: </a:t>
            </a:r>
            <a:r>
              <a:rPr lang="en-US" sz="4000" dirty="0" smtClean="0"/>
              <a:t>App’s Outlook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489149" y="31870651"/>
            <a:ext cx="4514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Figure6: </a:t>
            </a:r>
            <a:r>
              <a:rPr lang="en-US" sz="4000" dirty="0" smtClean="0"/>
              <a:t>Map Showing Location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52" y="38504736"/>
            <a:ext cx="15289645" cy="98007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505" y="8791969"/>
            <a:ext cx="7413341" cy="141183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400" y="8811279"/>
            <a:ext cx="7467598" cy="140356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752453" y="23181969"/>
            <a:ext cx="728864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dirty="0" smtClean="0"/>
              <a:t>Figure2:</a:t>
            </a:r>
            <a:r>
              <a:rPr lang="en-US" sz="3100" dirty="0"/>
              <a:t> </a:t>
            </a:r>
            <a:r>
              <a:rPr lang="en-US" sz="3100" dirty="0" smtClean="0"/>
              <a:t>Liquid Limit</a:t>
            </a:r>
            <a:endParaRPr lang="en-US" sz="3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4486753" y="23191494"/>
            <a:ext cx="728864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dirty="0" smtClean="0"/>
              <a:t>Figure3:</a:t>
            </a:r>
            <a:r>
              <a:rPr lang="en-US" sz="3100" dirty="0" smtClean="0"/>
              <a:t>Speed and Sound Limit</a:t>
            </a: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21859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425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Shawon</dc:creator>
  <cp:lastModifiedBy>User</cp:lastModifiedBy>
  <cp:revision>39</cp:revision>
  <dcterms:created xsi:type="dcterms:W3CDTF">2018-05-11T20:14:29Z</dcterms:created>
  <dcterms:modified xsi:type="dcterms:W3CDTF">2018-05-14T17:07:37Z</dcterms:modified>
</cp:coreProperties>
</file>