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43" r:id="rId4"/>
  </p:sldMasterIdLst>
  <p:notesMasterIdLst>
    <p:notesMasterId r:id="rId18"/>
  </p:notesMasterIdLst>
  <p:sldIdLst>
    <p:sldId id="261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4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90" d="100"/>
          <a:sy n="90" d="100"/>
        </p:scale>
        <p:origin x="87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A75990-A4A1-4DDE-AA8D-73E60A452DD0}" type="datetimeFigureOut">
              <a:rPr lang="en-US" smtClean="0"/>
              <a:t>7/9/2024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75CD8D-B1D9-4658-A4F0-38CA8D83ED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980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943CA489-9DC7-4433-A05C-F840BD4D08B9}" type="datetime1">
              <a:rPr lang="en-US" smtClean="0"/>
              <a:t>7/9/2024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794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21823-BF3E-455B-AC50-ACDDE942B2E0}" type="datetime1">
              <a:rPr lang="en-US" smtClean="0"/>
              <a:t>7/9/2024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93564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21823-BF3E-455B-AC50-ACDDE942B2E0}" type="datetime1">
              <a:rPr lang="en-US" smtClean="0"/>
              <a:t>7/9/2024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979205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21823-BF3E-455B-AC50-ACDDE942B2E0}" type="datetime1">
              <a:rPr lang="en-US" smtClean="0"/>
              <a:t>7/9/2024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893532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21823-BF3E-455B-AC50-ACDDE942B2E0}" type="datetime1">
              <a:rPr lang="en-US" smtClean="0"/>
              <a:t>7/9/2024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436297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21823-BF3E-455B-AC50-ACDDE942B2E0}" type="datetime1">
              <a:rPr lang="en-US" smtClean="0"/>
              <a:t>7/9/2024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978411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21823-BF3E-455B-AC50-ACDDE942B2E0}" type="datetime1">
              <a:rPr lang="en-US" smtClean="0"/>
              <a:t>7/9/2024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841086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0F6A7443-6CD5-4734-ACF4-70714E4CF943}" type="datetime1">
              <a:rPr lang="en-US" smtClean="0"/>
              <a:t>7/9/2024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2730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FB4A160B-3DCE-457F-B127-A5A47A771BB2}" type="datetime1">
              <a:rPr lang="en-US" smtClean="0"/>
              <a:t>7/9/2024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796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5FA59-9752-4FD7-8B96-11464945385B}" type="datetime1">
              <a:rPr lang="en-US" smtClean="0"/>
              <a:t>7/9/2024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670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7EEC7-8996-43A6-AC3B-080AEFECACD5}" type="datetime1">
              <a:rPr lang="en-US" smtClean="0"/>
              <a:t>7/9/2024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6737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418A9-E139-4592-A2B4-E40DA35661F6}" type="datetime1">
              <a:rPr lang="en-US" smtClean="0"/>
              <a:t>7/9/2024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352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764FB-594E-4A02-9522-40B87892E587}" type="datetime1">
              <a:rPr lang="en-US" smtClean="0"/>
              <a:t>7/9/2024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411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CA3D0-5CA9-4C22-B4DF-7B975939F57B}" type="datetime1">
              <a:rPr lang="en-US" smtClean="0"/>
              <a:t>7/9/2024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272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8A4DC-1EF5-4BB8-A13C-664D2C06F43D}" type="datetime1">
              <a:rPr lang="en-US" smtClean="0"/>
              <a:t>7/9/2024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59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864EB-7A3C-439D-B264-726F90A2C660}" type="datetime1">
              <a:rPr lang="en-US" smtClean="0"/>
              <a:t>7/9/2024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159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7341F-1543-4943-B371-8BAF4567E08C}" type="datetime1">
              <a:rPr lang="en-US" smtClean="0"/>
              <a:t>7/9/2024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045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EC221823-BF3E-455B-AC50-ACDDE942B2E0}" type="datetime1">
              <a:rPr lang="en-US" smtClean="0"/>
              <a:t>7/9/2024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799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  <p:sldLayoutId id="2147483855" r:id="rId12"/>
    <p:sldLayoutId id="2147483856" r:id="rId13"/>
    <p:sldLayoutId id="2147483857" r:id="rId14"/>
    <p:sldLayoutId id="2147483858" r:id="rId15"/>
    <p:sldLayoutId id="2147483859" r:id="rId16"/>
    <p:sldLayoutId id="2147483860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76017-D224-40AE-B921-6752545015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List Based </a:t>
            </a:r>
            <a:r>
              <a:rPr lang="en-US" dirty="0"/>
              <a:t>S</a:t>
            </a:r>
            <a:r>
              <a:rPr lang="en-US" dirty="0" smtClean="0"/>
              <a:t>cheduling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F013D4-CBD9-4FC1-AF91-2301A70448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1" y="3602038"/>
            <a:ext cx="6857999" cy="953029"/>
          </a:xfrm>
        </p:spPr>
        <p:txBody>
          <a:bodyPr>
            <a:normAutofit/>
          </a:bodyPr>
          <a:lstStyle/>
          <a:p>
            <a:pPr algn="ctr"/>
            <a:endParaRPr lang="en-US" dirty="0" smtClean="0"/>
          </a:p>
          <a:p>
            <a:pPr algn="ctr"/>
            <a:r>
              <a:rPr lang="en-US" dirty="0" smtClean="0"/>
              <a:t>Masrur Jamil </a:t>
            </a:r>
            <a:r>
              <a:rPr lang="en-US" dirty="0"/>
              <a:t>P</a:t>
            </a:r>
            <a:r>
              <a:rPr lang="en-US" dirty="0" smtClean="0"/>
              <a:t>rochchhod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192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Pros and cons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Advantages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de-DE" dirty="0" smtClean="0"/>
              <a:t>Simplicity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 smtClean="0"/>
              <a:t>Efficiency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 smtClean="0"/>
              <a:t>Flexibility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 smtClean="0"/>
              <a:t>Real Time Applications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 smtClean="0"/>
              <a:t>Dependency Management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 smtClean="0"/>
              <a:t>Disadvantages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de-DE" dirty="0" smtClean="0"/>
              <a:t>Overhead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 smtClean="0"/>
              <a:t>Resource Conficts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 smtClean="0"/>
              <a:t>Scalability Limitations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 smtClean="0"/>
              <a:t>Adaptability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687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</a:t>
            </a:r>
            <a:r>
              <a:rPr lang="de-DE" dirty="0" smtClean="0"/>
              <a:t>onclusion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de-DE" dirty="0" smtClean="0"/>
              <a:t>Effective Task Management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de-DE" dirty="0" smtClean="0"/>
              <a:t>Versatility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de-DE" dirty="0" smtClean="0"/>
              <a:t>Future Prospects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de-DE" dirty="0" smtClean="0"/>
              <a:t>Overall Impact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585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8897" y="2399472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de-DE" sz="6600" b="1" smtClean="0">
                <a:solidFill>
                  <a:schemeClr val="tx1"/>
                </a:solidFill>
              </a:rPr>
              <a:t>Thank You</a:t>
            </a:r>
            <a:endParaRPr lang="en-GB" sz="6600" b="1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8255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References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sz="1400" dirty="0"/>
              <a:t>J ̈</a:t>
            </a:r>
            <a:r>
              <a:rPr lang="en-GB" sz="1400" dirty="0" err="1"/>
              <a:t>urgen</a:t>
            </a:r>
            <a:r>
              <a:rPr lang="en-GB" sz="1400" dirty="0"/>
              <a:t> </a:t>
            </a:r>
            <a:r>
              <a:rPr lang="en-GB" sz="1400" dirty="0" err="1"/>
              <a:t>Teich</a:t>
            </a:r>
            <a:r>
              <a:rPr lang="en-GB" sz="1400" dirty="0"/>
              <a:t>. Handbook of Hardware/Software </a:t>
            </a:r>
            <a:r>
              <a:rPr lang="en-GB" sz="1400" dirty="0" err="1"/>
              <a:t>Codesign</a:t>
            </a:r>
            <a:r>
              <a:rPr lang="en-GB" sz="1400" dirty="0"/>
              <a:t>. Springer, 2016. Code taken from page 822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dirty="0" err="1"/>
              <a:t>Dror</a:t>
            </a:r>
            <a:r>
              <a:rPr lang="en-GB" sz="1400" dirty="0"/>
              <a:t> G </a:t>
            </a:r>
            <a:r>
              <a:rPr lang="en-GB" sz="1400" dirty="0" err="1"/>
              <a:t>Feitelson</a:t>
            </a:r>
            <a:r>
              <a:rPr lang="en-GB" sz="1400" dirty="0"/>
              <a:t>. Experimental analysis of the root causes of overheads in parallel job schedulers. ACM Transactions on Parallel Computing,5(1):1–26, 2018.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400" dirty="0"/>
              <a:t>Michael J Flynn. Some computer organizations and their effectiveness. IEEE Transactions on Computers, C-21(9):948–960, 1972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152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292" y="2309095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de-DE" sz="5400" dirty="0" smtClean="0">
                <a:solidFill>
                  <a:schemeClr val="tx1"/>
                </a:solidFill>
              </a:rPr>
              <a:t>MOTIVATION</a:t>
            </a:r>
            <a:endParaRPr lang="en-GB" sz="5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049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List scheduling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de-DE" cap="none" dirty="0" smtClean="0"/>
              <a:t>Dynamic Prioritization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de-DE" cap="none" dirty="0" smtClean="0"/>
              <a:t>Resource Allocation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de-DE" cap="none" dirty="0" smtClean="0"/>
              <a:t>Dependency Management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de-DE" cap="none" dirty="0" smtClean="0"/>
              <a:t>Increase throughput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GB" cap="non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69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069" y="97523"/>
            <a:ext cx="9905998" cy="1478570"/>
          </a:xfrm>
        </p:spPr>
        <p:txBody>
          <a:bodyPr/>
          <a:lstStyle/>
          <a:p>
            <a:r>
              <a:rPr lang="de-DE" dirty="0" smtClean="0"/>
              <a:t>Working Procedure</a:t>
            </a:r>
            <a:endParaRPr lang="en-GB" dirty="0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350" y="1534517"/>
            <a:ext cx="2990872" cy="124778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075" y="3136606"/>
            <a:ext cx="3480477" cy="1787272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200144" y="4359350"/>
            <a:ext cx="361408" cy="5645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140" y="1576093"/>
            <a:ext cx="3488929" cy="177316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140" y="3497330"/>
            <a:ext cx="4546869" cy="2818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590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437" y="129421"/>
            <a:ext cx="9905998" cy="1478570"/>
          </a:xfrm>
        </p:spPr>
        <p:txBody>
          <a:bodyPr/>
          <a:lstStyle/>
          <a:p>
            <a:pPr algn="ctr"/>
            <a:r>
              <a:rPr lang="de-DE" dirty="0" smtClean="0"/>
              <a:t>Gantt chart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553" y="1759689"/>
            <a:ext cx="5374759" cy="431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994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102838"/>
            <a:ext cx="9905998" cy="1478570"/>
          </a:xfrm>
        </p:spPr>
        <p:txBody>
          <a:bodyPr/>
          <a:lstStyle/>
          <a:p>
            <a:r>
              <a:rPr lang="de-DE" dirty="0" smtClean="0"/>
              <a:t>List Scheduling using OT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9504" y="1544481"/>
            <a:ext cx="3577422" cy="376116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56878" y="5396023"/>
            <a:ext cx="351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Fig:01 List Scheduling using OT </a:t>
            </a:r>
            <a:r>
              <a:rPr lang="en-DE" dirty="0" smtClean="0"/>
              <a:t>[</a:t>
            </a:r>
            <a:r>
              <a:rPr lang="de-DE" dirty="0" smtClean="0"/>
              <a:t>1</a:t>
            </a:r>
            <a:r>
              <a:rPr lang="en-DE" dirty="0" smtClean="0"/>
              <a:t>]</a:t>
            </a:r>
            <a:r>
              <a:rPr lang="de-DE" dirty="0" smtClean="0"/>
              <a:t> </a:t>
            </a:r>
            <a:endParaRPr lang="en-GB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4184" y="2363017"/>
            <a:ext cx="3400450" cy="212409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730410" y="4603898"/>
            <a:ext cx="3224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Fig:02 Result after Implementation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1618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5229" y="2124607"/>
            <a:ext cx="4759651" cy="823912"/>
          </a:xfrm>
        </p:spPr>
        <p:txBody>
          <a:bodyPr/>
          <a:lstStyle/>
          <a:p>
            <a:r>
              <a:rPr lang="de-DE" dirty="0" smtClean="0"/>
              <a:t>Parallel computing innovations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5721" y="3456209"/>
            <a:ext cx="4825158" cy="2840039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de-DE" dirty="0" smtClean="0"/>
              <a:t>Advance Load Balancing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de-DE" dirty="0" smtClean="0"/>
              <a:t>Optimized Task Scheduling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de-DE" dirty="0" smtClean="0"/>
              <a:t>Scalability Enhancements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355850"/>
            <a:ext cx="4646602" cy="823912"/>
          </a:xfrm>
        </p:spPr>
        <p:txBody>
          <a:bodyPr>
            <a:normAutofit fontScale="92500" lnSpcReduction="10000"/>
          </a:bodyPr>
          <a:lstStyle/>
          <a:p>
            <a:r>
              <a:rPr lang="de-DE" dirty="0" smtClean="0"/>
              <a:t>Distributed Computing</a:t>
            </a:r>
          </a:p>
          <a:p>
            <a:r>
              <a:rPr lang="de-DE" dirty="0" smtClean="0"/>
              <a:t>innovations</a:t>
            </a:r>
            <a:endParaRPr lang="en-GB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403046"/>
            <a:ext cx="4825159" cy="2840039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de-DE" dirty="0" smtClean="0"/>
              <a:t>Resource Management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de-DE" dirty="0" smtClean="0"/>
              <a:t>Enhance Error Tolerance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de-DE" dirty="0" smtClean="0"/>
              <a:t>Energy Efficient Scheduling</a:t>
            </a:r>
            <a:endParaRPr lang="en-GB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724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Emperical Assessments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de-DE" dirty="0" smtClean="0"/>
              <a:t>Experimental Setup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de-DE" dirty="0" smtClean="0"/>
              <a:t>Data Collection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de-DE" dirty="0" smtClean="0"/>
              <a:t>Performance Evaluation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de-DE" dirty="0" smtClean="0"/>
              <a:t>Comparative Analysis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980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Practical Applications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de-DE" dirty="0" smtClean="0"/>
              <a:t>Real Time Systems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 smtClean="0"/>
              <a:t>Cloud Computing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de-DE" dirty="0" smtClean="0"/>
              <a:t>Parallel Systems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0771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anded Edge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777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C41CBB0-BAA0-4983-8F2B-E10AF3358DA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E096F0E7-E7B5-406E-8E94-F0043B2AC7F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04C6BCC-A38B-4625-90E6-7D3BBA3909A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189</Words>
  <Application>Microsoft Office PowerPoint</Application>
  <PresentationFormat>Widescreen</PresentationFormat>
  <Paragraphs>67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Century Gothic</vt:lpstr>
      <vt:lpstr>Wingdings</vt:lpstr>
      <vt:lpstr>Wingdings 3</vt:lpstr>
      <vt:lpstr>Ion Boardroom</vt:lpstr>
      <vt:lpstr>List Based Scheduling</vt:lpstr>
      <vt:lpstr>MOTIVATION</vt:lpstr>
      <vt:lpstr>List scheduling</vt:lpstr>
      <vt:lpstr>Working Procedure</vt:lpstr>
      <vt:lpstr>Gantt chart</vt:lpstr>
      <vt:lpstr>List Scheduling using OT</vt:lpstr>
      <vt:lpstr>PowerPoint Presentation</vt:lpstr>
      <vt:lpstr>Emperical Assessments</vt:lpstr>
      <vt:lpstr>Practical Applications</vt:lpstr>
      <vt:lpstr>Pros and cons</vt:lpstr>
      <vt:lpstr>Conclusion</vt:lpstr>
      <vt:lpstr>Thank You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2024-07-07T22:25:20Z</dcterms:created>
  <dcterms:modified xsi:type="dcterms:W3CDTF">2024-07-08T22:54:56Z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