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2" r:id="rId4"/>
    <p:sldId id="264" r:id="rId5"/>
    <p:sldId id="266" r:id="rId6"/>
    <p:sldId id="268" r:id="rId7"/>
    <p:sldId id="269" r:id="rId8"/>
    <p:sldId id="270" r:id="rId9"/>
    <p:sldId id="271" r:id="rId10"/>
    <p:sldId id="280" r:id="rId11"/>
    <p:sldId id="27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E51E3C"/>
    <a:srgbClr val="A322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0" autoAdjust="0"/>
    <p:restoredTop sz="95194" autoAdjust="0"/>
  </p:normalViewPr>
  <p:slideViewPr>
    <p:cSldViewPr snapToGrid="0" snapToObjects="1">
      <p:cViewPr varScale="1">
        <p:scale>
          <a:sx n="109" d="100"/>
          <a:sy n="109" d="100"/>
        </p:scale>
        <p:origin x="8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15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3A1DF-988C-DD47-A2FC-66E8BC3ADC5C}" type="datetimeFigureOut">
              <a:rPr lang="pt-BR" smtClean="0"/>
              <a:t>07/10/2023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6F525-BAAF-C84F-B813-5FFD2F2D0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646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6F525-BAAF-C84F-B813-5FFD2F2D035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578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Não é somente um único servidor e todos se comportam como se fossem no mesmo lugar, compartilhando vários tipos de serviços</a:t>
            </a:r>
          </a:p>
          <a:p>
            <a:r>
              <a:rPr lang="pt-BR" dirty="0"/>
              <a:t>Serviços online que executamos já há muito tempo também podem ser considerados Cloud (quase)</a:t>
            </a:r>
          </a:p>
          <a:p>
            <a:r>
              <a:rPr lang="pt-BR" dirty="0"/>
              <a:t>Cloud volta mais à possibilidade de podermos acessar os recursos de dispositivos diversos em qualquer local</a:t>
            </a:r>
          </a:p>
          <a:p>
            <a:r>
              <a:rPr lang="pt-BR" dirty="0"/>
              <a:t>Configuração mais maleável e automática (dependendo do uso) Exemplo sites de compras antigamente e hoje em datas comemorativas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6F525-BAAF-C84F-B813-5FFD2F2D035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288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Calculadora em cada servidor de Cloud. Há planos/serviços gratuitos</a:t>
            </a:r>
          </a:p>
          <a:p>
            <a:r>
              <a:rPr lang="pt-BR" dirty="0"/>
              <a:t>Quanto custaria fazer toda essa estrutura (serviços de </a:t>
            </a:r>
            <a:r>
              <a:rPr lang="pt-BR" dirty="0" err="1"/>
              <a:t>email</a:t>
            </a:r>
            <a:r>
              <a:rPr lang="pt-BR" dirty="0"/>
              <a:t>, hospedagem de arquivos, link de internet) tudo sozinho?</a:t>
            </a:r>
          </a:p>
          <a:p>
            <a:r>
              <a:rPr lang="pt-BR" dirty="0"/>
              <a:t>Exemplo de gratuito </a:t>
            </a:r>
            <a:r>
              <a:rPr lang="pt-BR" dirty="0" err="1"/>
              <a:t>Firebase</a:t>
            </a:r>
            <a:r>
              <a:rPr lang="pt-BR" dirty="0"/>
              <a:t> </a:t>
            </a:r>
            <a:r>
              <a:rPr lang="pt-BR" dirty="0" err="1"/>
              <a:t>Realtime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/>
              <a:t> (sem limite de dados) aviso em tempo real para Android, IOS e Web</a:t>
            </a:r>
          </a:p>
          <a:p>
            <a:r>
              <a:rPr lang="pt-BR" dirty="0"/>
              <a:t>SLA 99,99999 %</a:t>
            </a:r>
          </a:p>
          <a:p>
            <a:r>
              <a:rPr lang="pt-BR" dirty="0"/>
              <a:t>Acessibilidade em qualquer local (não somente em um servidor da empresa que só pode se acessado na rede interna)</a:t>
            </a:r>
          </a:p>
          <a:p>
            <a:r>
              <a:rPr lang="pt-BR" dirty="0"/>
              <a:t>Configuração dos módulos é muito facilitada, inclusive a interconexão entre os recursos</a:t>
            </a:r>
          </a:p>
          <a:p>
            <a:r>
              <a:rPr lang="pt-BR" dirty="0"/>
              <a:t>Manutenção (se precisar trocar uma peça) não tem parada da empresa nem custos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6F525-BAAF-C84F-B813-5FFD2F2D035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755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Segurança (depende do local que o serviço está armazenado e da empresa)</a:t>
            </a:r>
          </a:p>
          <a:p>
            <a:r>
              <a:rPr lang="pt-BR" dirty="0"/>
              <a:t>Sair de uma plataforma Cloud e ir para outra (comandos e linguagem de programação dentro da nuvem)</a:t>
            </a:r>
          </a:p>
          <a:p>
            <a:r>
              <a:rPr lang="pt-BR" dirty="0"/>
              <a:t>Limitações de não poder criar um novo serviço, mais de uma máquina virtual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6F525-BAAF-C84F-B813-5FFD2F2D035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968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Comentar alguns recursos que as nuvens possuem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6F525-BAAF-C84F-B813-5FFD2F2D035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01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Comentar que é crescente o aumento no número de soluções Cloud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6F525-BAAF-C84F-B813-5FFD2F2D035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09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Comentar que é crescente o aumento no número de soluções Cloud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6F525-BAAF-C84F-B813-5FFD2F2D035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988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u="none" dirty="0"/>
              <a:t>Exemplo </a:t>
            </a:r>
            <a:r>
              <a:rPr lang="pt-BR" u="none" dirty="0" err="1"/>
              <a:t>Firebase</a:t>
            </a:r>
            <a:r>
              <a:rPr lang="pt-BR" u="none" dirty="0"/>
              <a:t>, ferramenta do Google para sincronia de mensagens em tempo real. Fácil integração com Android, iOS, web, </a:t>
            </a:r>
            <a:r>
              <a:rPr lang="pt-BR" u="none" dirty="0" err="1"/>
              <a:t>IoT</a:t>
            </a:r>
            <a:r>
              <a:rPr lang="pt-BR" u="none" dirty="0"/>
              <a:t> e </a:t>
            </a:r>
            <a:r>
              <a:rPr lang="pt-BR" u="none" dirty="0" err="1"/>
              <a:t>IIoT</a:t>
            </a:r>
            <a:r>
              <a:rPr lang="pt-BR" u="none" dirty="0"/>
              <a:t>. Consegue mandar dados para o </a:t>
            </a:r>
            <a:r>
              <a:rPr lang="pt-BR" u="none" dirty="0" err="1"/>
              <a:t>Firebase</a:t>
            </a:r>
            <a:r>
              <a:rPr lang="pt-BR" u="none" dirty="0"/>
              <a:t> e ele encaminha para os demais dispositivos conectados neste local. Assim como o MQTT, protocolo de assinante/assinatura.... Dá para usar no IDE do Arduino, Python possível integrar com Mobile, </a:t>
            </a:r>
            <a:r>
              <a:rPr lang="pt-BR" u="none" dirty="0" err="1"/>
              <a:t>NodeJS</a:t>
            </a:r>
            <a:r>
              <a:rPr lang="pt-BR" u="none" dirty="0"/>
              <a:t>, </a:t>
            </a:r>
            <a:r>
              <a:rPr lang="pt-BR" u="none" dirty="0" err="1"/>
              <a:t>React</a:t>
            </a:r>
            <a:r>
              <a:rPr lang="pt-BR" u="none" dirty="0"/>
              <a:t> (web)</a:t>
            </a:r>
          </a:p>
          <a:p>
            <a:endParaRPr lang="pt-BR" u="none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6F525-BAAF-C84F-B813-5FFD2F2D035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400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B287A0-FFB1-3E4C-B55D-737E1B434CC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85060" y="3066535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84350" y="3686175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pt-BR" dirty="0"/>
              <a:t>At vero </a:t>
            </a:r>
            <a:r>
              <a:rPr lang="pt-BR" dirty="0" err="1"/>
              <a:t>eos</a:t>
            </a:r>
            <a:r>
              <a:rPr lang="pt-BR" dirty="0"/>
              <a:t> et </a:t>
            </a:r>
            <a:r>
              <a:rPr lang="pt-BR" dirty="0" err="1"/>
              <a:t>accusamus</a:t>
            </a:r>
            <a:r>
              <a:rPr lang="pt-BR" dirty="0"/>
              <a:t> et </a:t>
            </a:r>
            <a:r>
              <a:rPr lang="pt-BR" dirty="0" err="1"/>
              <a:t>iusto</a:t>
            </a:r>
            <a:r>
              <a:rPr lang="pt-BR" dirty="0"/>
              <a:t> </a:t>
            </a:r>
            <a:r>
              <a:rPr lang="pt-BR" dirty="0" err="1"/>
              <a:t>odio</a:t>
            </a:r>
            <a:r>
              <a:rPr lang="pt-BR" dirty="0"/>
              <a:t> </a:t>
            </a:r>
            <a:r>
              <a:rPr lang="pt-BR" dirty="0" err="1"/>
              <a:t>dignissimos</a:t>
            </a:r>
            <a:endParaRPr lang="pt-BR" dirty="0"/>
          </a:p>
          <a:p>
            <a:pPr lvl="0"/>
            <a:r>
              <a:rPr lang="pt-BR" dirty="0" err="1"/>
              <a:t>praesentium</a:t>
            </a:r>
            <a:r>
              <a:rPr lang="pt-BR" dirty="0"/>
              <a:t> </a:t>
            </a:r>
            <a:r>
              <a:rPr lang="pt-BR" dirty="0" err="1"/>
              <a:t>voluptatum</a:t>
            </a:r>
            <a:r>
              <a:rPr lang="pt-BR" dirty="0"/>
              <a:t> </a:t>
            </a:r>
            <a:r>
              <a:rPr lang="pt-BR" dirty="0" err="1"/>
              <a:t>deleniti</a:t>
            </a:r>
            <a:r>
              <a:rPr lang="pt-BR" dirty="0"/>
              <a:t> </a:t>
            </a:r>
            <a:r>
              <a:rPr lang="pt-BR" dirty="0" err="1"/>
              <a:t>atque</a:t>
            </a:r>
            <a:r>
              <a:rPr lang="pt-BR" dirty="0"/>
              <a:t>.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2CD3EFA3-E8FF-4777-8F73-3A0ED7F42E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-583710" y="3158205"/>
            <a:ext cx="2164611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 b="0" spc="3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</p:spTree>
    <p:extLst>
      <p:ext uri="{BB962C8B-B14F-4D97-AF65-F5344CB8AC3E}">
        <p14:creationId xmlns:p14="http://schemas.microsoft.com/office/powerpoint/2010/main" val="419601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9EDC5C8-7736-6D4E-BF26-883EE76FCB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  <p:sp>
        <p:nvSpPr>
          <p:cNvPr id="5" name="Espaço Reservado para Texto 20">
            <a:extLst>
              <a:ext uri="{FF2B5EF4-FFF2-40B4-BE49-F238E27FC236}">
                <a16:creationId xmlns:a16="http://schemas.microsoft.com/office/drawing/2014/main" id="{C17FF16C-8B81-9F4D-AB38-E98894CDE7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-583710" y="3158205"/>
            <a:ext cx="2164611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 b="0" spc="30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6" name="Espaço Reservado para Texto 14">
            <a:extLst>
              <a:ext uri="{FF2B5EF4-FFF2-40B4-BE49-F238E27FC236}">
                <a16:creationId xmlns:a16="http://schemas.microsoft.com/office/drawing/2014/main" id="{6C649B46-1B27-674D-A554-2E203FB8B1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3459" y="2521710"/>
            <a:ext cx="3001942" cy="9561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7" name="Espaço Reservado para Texto 16">
            <a:extLst>
              <a:ext uri="{FF2B5EF4-FFF2-40B4-BE49-F238E27FC236}">
                <a16:creationId xmlns:a16="http://schemas.microsoft.com/office/drawing/2014/main" id="{74098E57-86DD-064D-99B3-B68605887B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3460" y="1959397"/>
            <a:ext cx="3001941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8" name="Espaço Reservado para Texto 18">
            <a:extLst>
              <a:ext uri="{FF2B5EF4-FFF2-40B4-BE49-F238E27FC236}">
                <a16:creationId xmlns:a16="http://schemas.microsoft.com/office/drawing/2014/main" id="{E108D259-2A46-FA44-A779-B6B38F3BF3A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12750" y="3722688"/>
            <a:ext cx="3002651" cy="152386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bg1"/>
                </a:solidFill>
                <a:latin typeface="Montserrat Light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1800" dirty="0"/>
              <a:t>At vero </a:t>
            </a:r>
            <a:r>
              <a:rPr lang="pt-BR" sz="1800" dirty="0" err="1"/>
              <a:t>eos</a:t>
            </a:r>
            <a:r>
              <a:rPr lang="pt-BR" sz="1800" dirty="0"/>
              <a:t> et </a:t>
            </a:r>
            <a:r>
              <a:rPr lang="pt-BR" sz="1800" dirty="0" err="1"/>
              <a:t>accusamus</a:t>
            </a:r>
            <a:r>
              <a:rPr lang="pt-BR" sz="1800" dirty="0"/>
              <a:t> et </a:t>
            </a:r>
            <a:r>
              <a:rPr lang="pt-BR" sz="1800" dirty="0" err="1"/>
              <a:t>iusto</a:t>
            </a:r>
            <a:r>
              <a:rPr lang="pt-BR" sz="1800" dirty="0"/>
              <a:t> </a:t>
            </a:r>
            <a:r>
              <a:rPr lang="pt-BR" sz="1800" dirty="0" err="1"/>
              <a:t>odio</a:t>
            </a:r>
            <a:r>
              <a:rPr lang="pt-BR" sz="1800" dirty="0"/>
              <a:t> digníssimos </a:t>
            </a:r>
            <a:r>
              <a:rPr lang="pt-BR" sz="1800" dirty="0" err="1"/>
              <a:t>praesentium</a:t>
            </a:r>
            <a:r>
              <a:rPr lang="pt-BR" sz="1800" dirty="0"/>
              <a:t> </a:t>
            </a:r>
            <a:r>
              <a:rPr lang="pt-BR" sz="1800" dirty="0" err="1"/>
              <a:t>voluptatum</a:t>
            </a:r>
            <a:r>
              <a:rPr lang="pt-BR" sz="1800" dirty="0"/>
              <a:t> </a:t>
            </a:r>
            <a:r>
              <a:rPr lang="pt-BR" sz="1800" dirty="0" err="1"/>
              <a:t>deleniti</a:t>
            </a:r>
            <a:r>
              <a:rPr lang="pt-BR" sz="1800" dirty="0"/>
              <a:t> </a:t>
            </a:r>
            <a:r>
              <a:rPr lang="pt-BR" sz="1800" dirty="0" err="1"/>
              <a:t>atque</a:t>
            </a:r>
            <a:r>
              <a:rPr lang="pt-BR" sz="1800" dirty="0"/>
              <a:t>.</a:t>
            </a:r>
            <a:endParaRPr lang="pt-BR" dirty="0"/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886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EC8B1D5-6F92-2D48-9D7A-1E1C8694C2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5" name="Espaço Reservado para Texto 20">
            <a:extLst>
              <a:ext uri="{FF2B5EF4-FFF2-40B4-BE49-F238E27FC236}">
                <a16:creationId xmlns:a16="http://schemas.microsoft.com/office/drawing/2014/main" id="{7B1EE635-86F8-284E-B658-3C9156A7F3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-583710" y="3158205"/>
            <a:ext cx="2164611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 b="0" spc="30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6" name="Espaço Reservado para Texto 14">
            <a:extLst>
              <a:ext uri="{FF2B5EF4-FFF2-40B4-BE49-F238E27FC236}">
                <a16:creationId xmlns:a16="http://schemas.microsoft.com/office/drawing/2014/main" id="{3D57FA80-D209-9D48-95C1-E978D9AF8FD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9643" y="2324513"/>
            <a:ext cx="8822865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7" name="Espaço Reservado para Texto 16">
            <a:extLst>
              <a:ext uri="{FF2B5EF4-FFF2-40B4-BE49-F238E27FC236}">
                <a16:creationId xmlns:a16="http://schemas.microsoft.com/office/drawing/2014/main" id="{97F82664-FC5A-EF42-AE7D-071E29C1798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49643" y="1880046"/>
            <a:ext cx="7308850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466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A4367BE-D3F7-BF41-AA41-9149DC4DB1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94384EF9-9F88-3F44-960E-23228F2B7B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16091" y="1"/>
            <a:ext cx="4675909" cy="685800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12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34452" y="2532478"/>
            <a:ext cx="4547502" cy="9561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3" name="Espaço Reservado para Texto 16">
            <a:extLst>
              <a:ext uri="{FF2B5EF4-FFF2-40B4-BE49-F238E27FC236}">
                <a16:creationId xmlns:a16="http://schemas.microsoft.com/office/drawing/2014/main" id="{A0D0365B-6FD1-4482-BC3D-ADA1653172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4452" y="1944407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4" name="Espaço Reservado para Texto 18">
            <a:extLst>
              <a:ext uri="{FF2B5EF4-FFF2-40B4-BE49-F238E27FC236}">
                <a16:creationId xmlns:a16="http://schemas.microsoft.com/office/drawing/2014/main" id="{E0957A65-0BA6-4042-A566-FBBCD4E11B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3743" y="3783198"/>
            <a:ext cx="4548211" cy="142298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pt-BR" sz="2000" dirty="0"/>
              <a:t>At vero </a:t>
            </a:r>
            <a:r>
              <a:rPr lang="pt-BR" sz="2000" dirty="0" err="1"/>
              <a:t>eos</a:t>
            </a:r>
            <a:r>
              <a:rPr lang="pt-BR" sz="2000" dirty="0"/>
              <a:t> et </a:t>
            </a:r>
            <a:r>
              <a:rPr lang="pt-BR" sz="2000" dirty="0" err="1"/>
              <a:t>accusamus</a:t>
            </a:r>
            <a:r>
              <a:rPr lang="pt-BR" sz="2000" dirty="0"/>
              <a:t> et </a:t>
            </a:r>
            <a:r>
              <a:rPr lang="pt-BR" sz="2000" dirty="0" err="1"/>
              <a:t>iusto</a:t>
            </a:r>
            <a:r>
              <a:rPr lang="pt-BR" sz="2000" dirty="0"/>
              <a:t> </a:t>
            </a:r>
            <a:r>
              <a:rPr lang="pt-BR" sz="2000" dirty="0" err="1"/>
              <a:t>odio</a:t>
            </a:r>
            <a:r>
              <a:rPr lang="pt-BR" sz="2000" dirty="0"/>
              <a:t> digníssimos </a:t>
            </a:r>
            <a:r>
              <a:rPr lang="pt-BR" sz="2000" dirty="0" err="1"/>
              <a:t>praesentium</a:t>
            </a:r>
            <a:r>
              <a:rPr lang="pt-BR" sz="2000" dirty="0"/>
              <a:t> </a:t>
            </a:r>
            <a:r>
              <a:rPr lang="pt-BR" sz="2000" dirty="0" err="1"/>
              <a:t>voluptatum</a:t>
            </a:r>
            <a:r>
              <a:rPr lang="pt-BR" sz="2000" dirty="0"/>
              <a:t> </a:t>
            </a:r>
            <a:r>
              <a:rPr lang="pt-BR" sz="2000" dirty="0" err="1"/>
              <a:t>deleniti</a:t>
            </a:r>
            <a:r>
              <a:rPr lang="pt-BR" sz="2000" dirty="0"/>
              <a:t> </a:t>
            </a:r>
            <a:r>
              <a:rPr lang="pt-BR" sz="2000" dirty="0" err="1"/>
              <a:t>atque</a:t>
            </a:r>
            <a:r>
              <a:rPr lang="pt-BR" sz="2000" dirty="0"/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sp>
        <p:nvSpPr>
          <p:cNvPr id="11" name="Espaço Reservado para Texto 20">
            <a:extLst>
              <a:ext uri="{FF2B5EF4-FFF2-40B4-BE49-F238E27FC236}">
                <a16:creationId xmlns:a16="http://schemas.microsoft.com/office/drawing/2014/main" id="{F9BF7CB4-FDB2-BA49-AECC-F4BBDC1755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583710" y="3158205"/>
            <a:ext cx="2164611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 b="0" spc="3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</p:spTree>
    <p:extLst>
      <p:ext uri="{BB962C8B-B14F-4D97-AF65-F5344CB8AC3E}">
        <p14:creationId xmlns:p14="http://schemas.microsoft.com/office/powerpoint/2010/main" val="151385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86F9172-5879-F147-BAE0-796E0B0F88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452BDC3-CBD0-BE4C-B144-B91FB402D48D}"/>
              </a:ext>
            </a:extLst>
          </p:cNvPr>
          <p:cNvSpPr/>
          <p:nvPr userDrawn="1"/>
        </p:nvSpPr>
        <p:spPr>
          <a:xfrm>
            <a:off x="9810974" y="5152913"/>
            <a:ext cx="2381026" cy="1705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D6232B5F-98D9-4309-9DC0-CCF0ABEE9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9643" y="2324513"/>
            <a:ext cx="8822865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1C1E4346-AF9D-4723-AC91-8D1439E715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49643" y="1880046"/>
            <a:ext cx="7308850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6CF2B57-F223-9F42-A61E-D085FE20C1A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107612" y="5835023"/>
            <a:ext cx="1532161" cy="584097"/>
          </a:xfrm>
          <a:prstGeom prst="rect">
            <a:avLst/>
          </a:prstGeom>
        </p:spPr>
      </p:pic>
      <p:sp>
        <p:nvSpPr>
          <p:cNvPr id="10" name="Espaço Reservado para Texto 20">
            <a:extLst>
              <a:ext uri="{FF2B5EF4-FFF2-40B4-BE49-F238E27FC236}">
                <a16:creationId xmlns:a16="http://schemas.microsoft.com/office/drawing/2014/main" id="{A08174E5-AF9E-C340-B474-9AEB5FA782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-583710" y="3158205"/>
            <a:ext cx="2164611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 b="0" spc="3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</p:spTree>
    <p:extLst>
      <p:ext uri="{BB962C8B-B14F-4D97-AF65-F5344CB8AC3E}">
        <p14:creationId xmlns:p14="http://schemas.microsoft.com/office/powerpoint/2010/main" val="213729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AC70894-1E37-1242-9812-E91828BFAB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9" name="Espaço Reservado para Imagem 7">
            <a:extLst>
              <a:ext uri="{FF2B5EF4-FFF2-40B4-BE49-F238E27FC236}">
                <a16:creationId xmlns:a16="http://schemas.microsoft.com/office/drawing/2014/main" id="{5520EFA0-1772-403D-A062-E6DD5F2BB2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70179" y="1"/>
            <a:ext cx="6421821" cy="6858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11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9643" y="2324513"/>
            <a:ext cx="8822865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12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49643" y="1880046"/>
            <a:ext cx="7308850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sp>
        <p:nvSpPr>
          <p:cNvPr id="8" name="Espaço Reservado para Texto 20">
            <a:extLst>
              <a:ext uri="{FF2B5EF4-FFF2-40B4-BE49-F238E27FC236}">
                <a16:creationId xmlns:a16="http://schemas.microsoft.com/office/drawing/2014/main" id="{4179C5F2-6ABF-DD4A-9070-394809E430D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-583710" y="3158205"/>
            <a:ext cx="2164611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 b="0" spc="30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</p:spTree>
    <p:extLst>
      <p:ext uri="{BB962C8B-B14F-4D97-AF65-F5344CB8AC3E}">
        <p14:creationId xmlns:p14="http://schemas.microsoft.com/office/powerpoint/2010/main" val="405065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9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18149E2-BDDE-5A49-A371-247A3DE132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  <p:sp>
        <p:nvSpPr>
          <p:cNvPr id="9" name="Espaço Reservado para Imagem 7">
            <a:extLst>
              <a:ext uri="{FF2B5EF4-FFF2-40B4-BE49-F238E27FC236}">
                <a16:creationId xmlns:a16="http://schemas.microsoft.com/office/drawing/2014/main" id="{5B078085-CFB3-474A-8AB2-6057F16676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62344" y="887400"/>
            <a:ext cx="3144111" cy="50832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Texto 20">
            <a:extLst>
              <a:ext uri="{FF2B5EF4-FFF2-40B4-BE49-F238E27FC236}">
                <a16:creationId xmlns:a16="http://schemas.microsoft.com/office/drawing/2014/main" id="{5ACA0EA8-D9AE-3645-AE25-6025D38DEF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583710" y="3158205"/>
            <a:ext cx="2164611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 b="0" spc="3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6C1AD27E-3986-CE4B-8B7A-3A62E2E067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08332" y="2532478"/>
            <a:ext cx="4547502" cy="9561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4" name="Espaço Reservado para Texto 16">
            <a:extLst>
              <a:ext uri="{FF2B5EF4-FFF2-40B4-BE49-F238E27FC236}">
                <a16:creationId xmlns:a16="http://schemas.microsoft.com/office/drawing/2014/main" id="{7F4D270B-3BA0-914F-9862-076A82396C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08331" y="1944407"/>
            <a:ext cx="3496730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5" name="Espaço Reservado para Texto 18">
            <a:extLst>
              <a:ext uri="{FF2B5EF4-FFF2-40B4-BE49-F238E27FC236}">
                <a16:creationId xmlns:a16="http://schemas.microsoft.com/office/drawing/2014/main" id="{1A9D0D68-B9D4-794D-9F79-0FF76B2C4F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7623" y="3783198"/>
            <a:ext cx="4548211" cy="142298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pt-BR" sz="2000" dirty="0"/>
              <a:t>At vero </a:t>
            </a:r>
            <a:r>
              <a:rPr lang="pt-BR" sz="2000" dirty="0" err="1"/>
              <a:t>eos</a:t>
            </a:r>
            <a:r>
              <a:rPr lang="pt-BR" sz="2000" dirty="0"/>
              <a:t> et </a:t>
            </a:r>
            <a:r>
              <a:rPr lang="pt-BR" sz="2000" dirty="0" err="1"/>
              <a:t>accusamus</a:t>
            </a:r>
            <a:r>
              <a:rPr lang="pt-BR" sz="2000" dirty="0"/>
              <a:t> et </a:t>
            </a:r>
            <a:r>
              <a:rPr lang="pt-BR" sz="2000" dirty="0" err="1"/>
              <a:t>iusto</a:t>
            </a:r>
            <a:r>
              <a:rPr lang="pt-BR" sz="2000" dirty="0"/>
              <a:t> </a:t>
            </a:r>
            <a:r>
              <a:rPr lang="pt-BR" sz="2000" dirty="0" err="1"/>
              <a:t>odio</a:t>
            </a:r>
            <a:r>
              <a:rPr lang="pt-BR" sz="2000" dirty="0"/>
              <a:t> digníssimos </a:t>
            </a:r>
            <a:r>
              <a:rPr lang="pt-BR" sz="2000" dirty="0" err="1"/>
              <a:t>praesentium</a:t>
            </a:r>
            <a:r>
              <a:rPr lang="pt-BR" sz="2000" dirty="0"/>
              <a:t> </a:t>
            </a:r>
            <a:r>
              <a:rPr lang="pt-BR" sz="2000" dirty="0" err="1"/>
              <a:t>voluptatum</a:t>
            </a:r>
            <a:r>
              <a:rPr lang="pt-BR" sz="2000" dirty="0"/>
              <a:t> </a:t>
            </a:r>
            <a:r>
              <a:rPr lang="pt-BR" sz="2000" dirty="0" err="1"/>
              <a:t>deleniti</a:t>
            </a:r>
            <a:r>
              <a:rPr lang="pt-BR" sz="2000" dirty="0"/>
              <a:t> </a:t>
            </a:r>
            <a:r>
              <a:rPr lang="pt-BR" sz="2000" dirty="0" err="1"/>
              <a:t>atque</a:t>
            </a:r>
            <a:r>
              <a:rPr lang="pt-BR" sz="2000" dirty="0"/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534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7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A329242-646A-9846-A08E-CA23D8454AB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12" name="Espaço Reservado para Imagem 7">
            <a:extLst>
              <a:ext uri="{FF2B5EF4-FFF2-40B4-BE49-F238E27FC236}">
                <a16:creationId xmlns:a16="http://schemas.microsoft.com/office/drawing/2014/main" id="{27491348-2904-4E3C-976D-C9D70E984E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59669" y="1"/>
            <a:ext cx="6432331" cy="6858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F336D416-E3A3-4C43-A714-47FF94D554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9643" y="2324513"/>
            <a:ext cx="8822865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16" name="Espaço Reservado para Texto 16">
            <a:extLst>
              <a:ext uri="{FF2B5EF4-FFF2-40B4-BE49-F238E27FC236}">
                <a16:creationId xmlns:a16="http://schemas.microsoft.com/office/drawing/2014/main" id="{74F99CB3-0673-4FF3-9B85-3B8440FFC6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49643" y="1880046"/>
            <a:ext cx="7308850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sp>
        <p:nvSpPr>
          <p:cNvPr id="11" name="Espaço Reservado para Texto 20">
            <a:extLst>
              <a:ext uri="{FF2B5EF4-FFF2-40B4-BE49-F238E27FC236}">
                <a16:creationId xmlns:a16="http://schemas.microsoft.com/office/drawing/2014/main" id="{1A0AAC67-4378-E24E-896C-892B263486F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-583710" y="3158205"/>
            <a:ext cx="2164611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 b="0" spc="30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</p:spTree>
    <p:extLst>
      <p:ext uri="{BB962C8B-B14F-4D97-AF65-F5344CB8AC3E}">
        <p14:creationId xmlns:p14="http://schemas.microsoft.com/office/powerpoint/2010/main" val="1749885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8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4798CE0-273D-FE48-B06B-67233E54BCB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E5A1683-C8CF-604F-89E0-09686CF97A84}"/>
              </a:ext>
            </a:extLst>
          </p:cNvPr>
          <p:cNvSpPr/>
          <p:nvPr userDrawn="1"/>
        </p:nvSpPr>
        <p:spPr>
          <a:xfrm>
            <a:off x="9810974" y="5152913"/>
            <a:ext cx="2381026" cy="1705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Imagem 7">
            <a:extLst>
              <a:ext uri="{FF2B5EF4-FFF2-40B4-BE49-F238E27FC236}">
                <a16:creationId xmlns:a16="http://schemas.microsoft.com/office/drawing/2014/main" id="{D4967DCA-7669-49F9-A658-8E70FD0991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63309" y="1957387"/>
            <a:ext cx="6093931" cy="348697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17" name="Espaço Reservado para Texto 14">
            <a:extLst>
              <a:ext uri="{FF2B5EF4-FFF2-40B4-BE49-F238E27FC236}">
                <a16:creationId xmlns:a16="http://schemas.microsoft.com/office/drawing/2014/main" id="{D14B1311-0417-45F1-9983-D3ECF2644E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09462" y="2644244"/>
            <a:ext cx="3607643" cy="8337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8" name="Espaço Reservado para Texto 16">
            <a:extLst>
              <a:ext uri="{FF2B5EF4-FFF2-40B4-BE49-F238E27FC236}">
                <a16:creationId xmlns:a16="http://schemas.microsoft.com/office/drawing/2014/main" id="{34CD557F-3E3F-43FE-AAD8-486BF7897E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09462" y="3805695"/>
            <a:ext cx="3496729" cy="2882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solidFill>
                  <a:srgbClr val="E51E3C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0817470E-A528-433B-BD72-A4E57D729F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08888" y="4235209"/>
            <a:ext cx="3608217" cy="11609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pt-BR" sz="1800" dirty="0"/>
              <a:t>At vero </a:t>
            </a:r>
            <a:r>
              <a:rPr lang="pt-BR" sz="1800" dirty="0" err="1"/>
              <a:t>eos</a:t>
            </a:r>
            <a:r>
              <a:rPr lang="pt-BR" sz="1800" dirty="0"/>
              <a:t> et </a:t>
            </a:r>
            <a:r>
              <a:rPr lang="pt-BR" sz="1800" dirty="0" err="1"/>
              <a:t>accusamus</a:t>
            </a:r>
            <a:r>
              <a:rPr lang="pt-BR" sz="1800" dirty="0"/>
              <a:t> et </a:t>
            </a:r>
            <a:r>
              <a:rPr lang="pt-BR" sz="1800" dirty="0" err="1"/>
              <a:t>iusto</a:t>
            </a:r>
            <a:r>
              <a:rPr lang="pt-BR" sz="1800" dirty="0"/>
              <a:t> </a:t>
            </a:r>
            <a:r>
              <a:rPr lang="pt-BR" sz="1800" dirty="0" err="1"/>
              <a:t>odio</a:t>
            </a:r>
            <a:r>
              <a:rPr lang="pt-BR" sz="1800" dirty="0"/>
              <a:t> digníssimos </a:t>
            </a:r>
            <a:r>
              <a:rPr lang="pt-BR" sz="1800" dirty="0" err="1"/>
              <a:t>praesentium</a:t>
            </a:r>
            <a:r>
              <a:rPr lang="pt-BR" sz="1800" dirty="0"/>
              <a:t> </a:t>
            </a:r>
            <a:r>
              <a:rPr lang="pt-BR" sz="1800" dirty="0" err="1"/>
              <a:t>voluptatum</a:t>
            </a:r>
            <a:r>
              <a:rPr lang="pt-BR" sz="1800" dirty="0"/>
              <a:t> </a:t>
            </a:r>
            <a:r>
              <a:rPr lang="pt-BR" sz="1800" dirty="0" err="1"/>
              <a:t>deleniti</a:t>
            </a:r>
            <a:r>
              <a:rPr lang="pt-BR" sz="1800" dirty="0"/>
              <a:t> </a:t>
            </a:r>
            <a:r>
              <a:rPr lang="pt-BR" sz="1800" dirty="0" err="1"/>
              <a:t>atque</a:t>
            </a:r>
            <a:r>
              <a:rPr lang="pt-BR" sz="1800" dirty="0"/>
              <a:t>.</a:t>
            </a:r>
            <a:endParaRPr lang="pt-BR" dirty="0"/>
          </a:p>
        </p:txBody>
      </p:sp>
      <p:sp>
        <p:nvSpPr>
          <p:cNvPr id="11" name="Espaço Reservado para Texto 20">
            <a:extLst>
              <a:ext uri="{FF2B5EF4-FFF2-40B4-BE49-F238E27FC236}">
                <a16:creationId xmlns:a16="http://schemas.microsoft.com/office/drawing/2014/main" id="{0D862FC8-E47A-8F42-89E4-97293661A4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583710" y="3158205"/>
            <a:ext cx="2164611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 b="0" spc="3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</p:spTree>
    <p:extLst>
      <p:ext uri="{BB962C8B-B14F-4D97-AF65-F5344CB8AC3E}">
        <p14:creationId xmlns:p14="http://schemas.microsoft.com/office/powerpoint/2010/main" val="59215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B278347-976C-F742-B923-E1E13ADC12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ço Reservado para Texto 20">
            <a:extLst>
              <a:ext uri="{FF2B5EF4-FFF2-40B4-BE49-F238E27FC236}">
                <a16:creationId xmlns:a16="http://schemas.microsoft.com/office/drawing/2014/main" id="{A149F4D3-4439-3B47-984B-3A6A44F727E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-583710" y="3158205"/>
            <a:ext cx="2164611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 b="0" spc="3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</p:spTree>
    <p:extLst>
      <p:ext uri="{BB962C8B-B14F-4D97-AF65-F5344CB8AC3E}">
        <p14:creationId xmlns:p14="http://schemas.microsoft.com/office/powerpoint/2010/main" val="412384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5EB145B-9593-194A-BF98-85FDC25F39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5" name="Espaço Reservado para Texto 20">
            <a:extLst>
              <a:ext uri="{FF2B5EF4-FFF2-40B4-BE49-F238E27FC236}">
                <a16:creationId xmlns:a16="http://schemas.microsoft.com/office/drawing/2014/main" id="{6F96A5E0-95C0-1447-A381-A259B74B19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-583710" y="3158205"/>
            <a:ext cx="2164611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 b="0" spc="30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6" name="Espaço Reservado para Texto 14">
            <a:extLst>
              <a:ext uri="{FF2B5EF4-FFF2-40B4-BE49-F238E27FC236}">
                <a16:creationId xmlns:a16="http://schemas.microsoft.com/office/drawing/2014/main" id="{91B8F3C3-1E3D-094E-A18D-29BE7861FB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3539" y="2521710"/>
            <a:ext cx="3001942" cy="9561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7" name="Espaço Reservado para Texto 16">
            <a:extLst>
              <a:ext uri="{FF2B5EF4-FFF2-40B4-BE49-F238E27FC236}">
                <a16:creationId xmlns:a16="http://schemas.microsoft.com/office/drawing/2014/main" id="{06AB8611-BE71-D449-9033-E287F49948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93540" y="1959397"/>
            <a:ext cx="3001941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8" name="Espaço Reservado para Texto 18">
            <a:extLst>
              <a:ext uri="{FF2B5EF4-FFF2-40B4-BE49-F238E27FC236}">
                <a16:creationId xmlns:a16="http://schemas.microsoft.com/office/drawing/2014/main" id="{9FDD65BD-C161-5D48-8954-87F849B666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2830" y="3722688"/>
            <a:ext cx="3002651" cy="152386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bg1"/>
                </a:solidFill>
                <a:latin typeface="Montserrat Light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1800" dirty="0"/>
              <a:t>At vero </a:t>
            </a:r>
            <a:r>
              <a:rPr lang="pt-BR" sz="1800" dirty="0" err="1"/>
              <a:t>eos</a:t>
            </a:r>
            <a:r>
              <a:rPr lang="pt-BR" sz="1800" dirty="0"/>
              <a:t> et </a:t>
            </a:r>
            <a:r>
              <a:rPr lang="pt-BR" sz="1800" dirty="0" err="1"/>
              <a:t>accusamus</a:t>
            </a:r>
            <a:r>
              <a:rPr lang="pt-BR" sz="1800" dirty="0"/>
              <a:t> et </a:t>
            </a:r>
            <a:r>
              <a:rPr lang="pt-BR" sz="1800" dirty="0" err="1"/>
              <a:t>iusto</a:t>
            </a:r>
            <a:r>
              <a:rPr lang="pt-BR" sz="1800" dirty="0"/>
              <a:t> </a:t>
            </a:r>
            <a:r>
              <a:rPr lang="pt-BR" sz="1800" dirty="0" err="1"/>
              <a:t>odio</a:t>
            </a:r>
            <a:r>
              <a:rPr lang="pt-BR" sz="1800" dirty="0"/>
              <a:t> digníssimos </a:t>
            </a:r>
            <a:r>
              <a:rPr lang="pt-BR" sz="1800" dirty="0" err="1"/>
              <a:t>praesentium</a:t>
            </a:r>
            <a:r>
              <a:rPr lang="pt-BR" sz="1800" dirty="0"/>
              <a:t> </a:t>
            </a:r>
            <a:r>
              <a:rPr lang="pt-BR" sz="1800" dirty="0" err="1"/>
              <a:t>voluptatum</a:t>
            </a:r>
            <a:r>
              <a:rPr lang="pt-BR" sz="1800" dirty="0"/>
              <a:t> </a:t>
            </a:r>
            <a:r>
              <a:rPr lang="pt-BR" sz="1800" dirty="0" err="1"/>
              <a:t>deleniti</a:t>
            </a:r>
            <a:r>
              <a:rPr lang="pt-BR" sz="1800" dirty="0"/>
              <a:t> </a:t>
            </a:r>
            <a:r>
              <a:rPr lang="pt-BR" sz="1800" dirty="0" err="1"/>
              <a:t>atque</a:t>
            </a:r>
            <a:r>
              <a:rPr lang="pt-BR" sz="1800" dirty="0"/>
              <a:t>.</a:t>
            </a:r>
            <a:endParaRPr lang="pt-BR" dirty="0"/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638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390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CFF103-2601-471A-96CD-B00234C51A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9060" y="2042444"/>
            <a:ext cx="9589522" cy="707886"/>
          </a:xfrm>
        </p:spPr>
        <p:txBody>
          <a:bodyPr/>
          <a:lstStyle/>
          <a:p>
            <a:r>
              <a:rPr lang="pt-BR" dirty="0"/>
              <a:t>Google Cloud </a:t>
            </a:r>
            <a:r>
              <a:rPr lang="pt-BR" dirty="0" err="1"/>
              <a:t>Computing</a:t>
            </a:r>
            <a:endParaRPr lang="pt-B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AD2FDE-04D3-4B38-BCF9-0447090DE1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BC1F10A5-04B0-4A77-BF1D-57978B6FE5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9060" y="2781062"/>
            <a:ext cx="7322030" cy="341288"/>
          </a:xfrm>
        </p:spPr>
        <p:txBody>
          <a:bodyPr/>
          <a:lstStyle/>
          <a:p>
            <a:r>
              <a:rPr lang="pt-BR" sz="2400" dirty="0"/>
              <a:t>Apresentação do conteúdo</a:t>
            </a:r>
          </a:p>
        </p:txBody>
      </p:sp>
    </p:spTree>
    <p:extLst>
      <p:ext uri="{BB962C8B-B14F-4D97-AF65-F5344CB8AC3E}">
        <p14:creationId xmlns:p14="http://schemas.microsoft.com/office/powerpoint/2010/main" val="2919290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E3844982-0AC7-4ABD-A896-7B50F330EA65}"/>
              </a:ext>
            </a:extLst>
          </p:cNvPr>
          <p:cNvSpPr txBox="1">
            <a:spLocks/>
          </p:cNvSpPr>
          <p:nvPr/>
        </p:nvSpPr>
        <p:spPr>
          <a:xfrm>
            <a:off x="927870" y="446904"/>
            <a:ext cx="7998416" cy="4780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b="1" dirty="0">
                <a:latin typeface="Montserrat" panose="00000500000000000000" pitchFamily="2" charset="0"/>
              </a:rPr>
              <a:t>Datacenter (2021)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1083801-BEEE-4DFD-89A8-CE5EB67CE971}"/>
              </a:ext>
            </a:extLst>
          </p:cNvPr>
          <p:cNvSpPr txBox="1"/>
          <p:nvPr/>
        </p:nvSpPr>
        <p:spPr>
          <a:xfrm>
            <a:off x="9553901" y="6298054"/>
            <a:ext cx="1741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latin typeface="Montserrat" panose="00000500000000000000" pitchFamily="2" charset="0"/>
              </a:rPr>
              <a:t>Statista</a:t>
            </a:r>
            <a:r>
              <a:rPr lang="pt-BR" sz="1200" b="1" dirty="0">
                <a:latin typeface="Montserrat" panose="00000500000000000000" pitchFamily="2" charset="0"/>
              </a:rPr>
              <a:t>, 2021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F07E452-16E6-EFD4-1423-2A0597E97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672794"/>
              </p:ext>
            </p:extLst>
          </p:nvPr>
        </p:nvGraphicFramePr>
        <p:xfrm>
          <a:off x="1756589" y="1146534"/>
          <a:ext cx="8678821" cy="50313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5341">
                  <a:extLst>
                    <a:ext uri="{9D8B030D-6E8A-4147-A177-3AD203B41FA5}">
                      <a16:colId xmlns:a16="http://schemas.microsoft.com/office/drawing/2014/main" val="899282864"/>
                    </a:ext>
                  </a:extLst>
                </a:gridCol>
                <a:gridCol w="4128589">
                  <a:extLst>
                    <a:ext uri="{9D8B030D-6E8A-4147-A177-3AD203B41FA5}">
                      <a16:colId xmlns:a16="http://schemas.microsoft.com/office/drawing/2014/main" val="1918871273"/>
                    </a:ext>
                  </a:extLst>
                </a:gridCol>
                <a:gridCol w="1311778">
                  <a:extLst>
                    <a:ext uri="{9D8B030D-6E8A-4147-A177-3AD203B41FA5}">
                      <a16:colId xmlns:a16="http://schemas.microsoft.com/office/drawing/2014/main" val="4119930448"/>
                    </a:ext>
                  </a:extLst>
                </a:gridCol>
                <a:gridCol w="2723113">
                  <a:extLst>
                    <a:ext uri="{9D8B030D-6E8A-4147-A177-3AD203B41FA5}">
                      <a16:colId xmlns:a16="http://schemas.microsoft.com/office/drawing/2014/main" val="3727284701"/>
                    </a:ext>
                  </a:extLst>
                </a:gridCol>
              </a:tblGrid>
              <a:tr h="4573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</a:rPr>
                        <a:t>#</a:t>
                      </a:r>
                      <a:endParaRPr lang="pt-BR" sz="2000" b="1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592" marR="17592" marT="35185" marB="3518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</a:rPr>
                        <a:t>Cloud Service Provider</a:t>
                      </a:r>
                      <a:endParaRPr lang="pt-BR" sz="2000" b="1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592" marR="17592" marT="35185" marB="3518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</a:rPr>
                        <a:t>Regions</a:t>
                      </a:r>
                      <a:endParaRPr lang="pt-BR" sz="2000" b="1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592" marR="17592" marT="35185" marB="3518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</a:rPr>
                        <a:t>Availability Zones</a:t>
                      </a:r>
                      <a:endParaRPr lang="pt-BR" sz="2000" b="1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592" marR="17592" marT="35185" marB="35185" anchor="ctr"/>
                </a:tc>
                <a:extLst>
                  <a:ext uri="{0D108BD9-81ED-4DB2-BD59-A6C34878D82A}">
                    <a16:rowId xmlns:a16="http://schemas.microsoft.com/office/drawing/2014/main" val="1632094984"/>
                  </a:ext>
                </a:extLst>
              </a:tr>
              <a:tr h="4573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592" marR="17592" marT="35185" marB="3518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</a:rPr>
                        <a:t>Amazon Web Services (AWS)</a:t>
                      </a:r>
                      <a:endParaRPr lang="pt-BR" sz="20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592" marR="17592" marT="35185" marB="3518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</a:rPr>
                        <a:t>26</a:t>
                      </a:r>
                      <a:endParaRPr lang="pt-BR" sz="20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592" marR="17592" marT="35185" marB="3518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</a:rPr>
                        <a:t>84</a:t>
                      </a:r>
                      <a:endParaRPr lang="pt-BR" sz="20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592" marR="17592" marT="35185" marB="35185" anchor="ctr"/>
                </a:tc>
                <a:extLst>
                  <a:ext uri="{0D108BD9-81ED-4DB2-BD59-A6C34878D82A}">
                    <a16:rowId xmlns:a16="http://schemas.microsoft.com/office/drawing/2014/main" val="4093266763"/>
                  </a:ext>
                </a:extLst>
              </a:tr>
              <a:tr h="4573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</a:rPr>
                        <a:t>2</a:t>
                      </a:r>
                      <a:endParaRPr lang="pt-BR" sz="20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592" marR="17592" marT="35185" marB="3518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</a:rPr>
                        <a:t>Microsoft Azure</a:t>
                      </a:r>
                      <a:endParaRPr lang="pt-BR" sz="20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592" marR="17592" marT="35185" marB="3518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</a:rPr>
                        <a:t>60</a:t>
                      </a:r>
                      <a:endParaRPr lang="pt-BR" sz="20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592" marR="17592" marT="35185" marB="3518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</a:rPr>
                        <a:t>116</a:t>
                      </a:r>
                      <a:endParaRPr lang="pt-BR" sz="20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592" marR="17592" marT="35185" marB="35185" anchor="ctr"/>
                </a:tc>
                <a:extLst>
                  <a:ext uri="{0D108BD9-81ED-4DB2-BD59-A6C34878D82A}">
                    <a16:rowId xmlns:a16="http://schemas.microsoft.com/office/drawing/2014/main" val="203745846"/>
                  </a:ext>
                </a:extLst>
              </a:tr>
              <a:tr h="4573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</a:rPr>
                        <a:t>3</a:t>
                      </a:r>
                      <a:endParaRPr lang="pt-BR" sz="20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592" marR="17592" marT="35185" marB="3518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</a:rPr>
                        <a:t>Google Cloud Platform (GCP)</a:t>
                      </a:r>
                      <a:endParaRPr lang="pt-BR" sz="20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592" marR="17592" marT="35185" marB="3518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</a:rPr>
                        <a:t>34</a:t>
                      </a:r>
                      <a:endParaRPr lang="pt-BR" sz="20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592" marR="17592" marT="35185" marB="3518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</a:rPr>
                        <a:t>103</a:t>
                      </a:r>
                      <a:endParaRPr lang="pt-BR" sz="20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592" marR="17592" marT="35185" marB="35185" anchor="ctr"/>
                </a:tc>
                <a:extLst>
                  <a:ext uri="{0D108BD9-81ED-4DB2-BD59-A6C34878D82A}">
                    <a16:rowId xmlns:a16="http://schemas.microsoft.com/office/drawing/2014/main" val="1268354534"/>
                  </a:ext>
                </a:extLst>
              </a:tr>
              <a:tr h="4573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</a:rPr>
                        <a:t>4</a:t>
                      </a:r>
                      <a:endParaRPr lang="pt-BR" sz="20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592" marR="17592" marT="35185" marB="3518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</a:rPr>
                        <a:t>Alibaba Cloud</a:t>
                      </a:r>
                      <a:endParaRPr lang="pt-BR" sz="20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592" marR="17592" marT="35185" marB="3518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</a:rPr>
                        <a:t>27</a:t>
                      </a:r>
                      <a:endParaRPr lang="pt-BR" sz="20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592" marR="17592" marT="35185" marB="3518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</a:rPr>
                        <a:t>84</a:t>
                      </a:r>
                      <a:endParaRPr lang="pt-BR" sz="20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592" marR="17592" marT="35185" marB="35185" anchor="ctr"/>
                </a:tc>
                <a:extLst>
                  <a:ext uri="{0D108BD9-81ED-4DB2-BD59-A6C34878D82A}">
                    <a16:rowId xmlns:a16="http://schemas.microsoft.com/office/drawing/2014/main" val="564526164"/>
                  </a:ext>
                </a:extLst>
              </a:tr>
              <a:tr h="4573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</a:rPr>
                        <a:t>5</a:t>
                      </a:r>
                      <a:endParaRPr lang="pt-BR" sz="20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592" marR="17592" marT="35185" marB="3518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</a:rPr>
                        <a:t>Oracle Cloud</a:t>
                      </a:r>
                      <a:endParaRPr lang="pt-BR" sz="20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592" marR="17592" marT="35185" marB="3518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</a:rPr>
                        <a:t>38</a:t>
                      </a:r>
                      <a:endParaRPr lang="pt-BR" sz="20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592" marR="17592" marT="35185" marB="3518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</a:rPr>
                        <a:t>46</a:t>
                      </a:r>
                      <a:endParaRPr lang="pt-BR" sz="20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592" marR="17592" marT="35185" marB="35185" anchor="ctr"/>
                </a:tc>
                <a:extLst>
                  <a:ext uri="{0D108BD9-81ED-4DB2-BD59-A6C34878D82A}">
                    <a16:rowId xmlns:a16="http://schemas.microsoft.com/office/drawing/2014/main" val="2077024240"/>
                  </a:ext>
                </a:extLst>
              </a:tr>
              <a:tr h="4573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</a:rPr>
                        <a:t>6</a:t>
                      </a:r>
                      <a:endParaRPr lang="pt-BR" sz="20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592" marR="17592" marT="35185" marB="3518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</a:rPr>
                        <a:t>IBM Cloud (Kyndryl)</a:t>
                      </a:r>
                      <a:endParaRPr lang="pt-BR" sz="20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592" marR="17592" marT="35185" marB="3518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</a:rPr>
                        <a:t>11</a:t>
                      </a:r>
                      <a:endParaRPr lang="pt-BR" sz="20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592" marR="17592" marT="35185" marB="3518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</a:rPr>
                        <a:t>29</a:t>
                      </a:r>
                      <a:endParaRPr lang="pt-BR" sz="20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592" marR="17592" marT="35185" marB="35185" anchor="ctr"/>
                </a:tc>
                <a:extLst>
                  <a:ext uri="{0D108BD9-81ED-4DB2-BD59-A6C34878D82A}">
                    <a16:rowId xmlns:a16="http://schemas.microsoft.com/office/drawing/2014/main" val="2553912681"/>
                  </a:ext>
                </a:extLst>
              </a:tr>
              <a:tr h="4573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</a:rPr>
                        <a:t>7</a:t>
                      </a:r>
                      <a:endParaRPr lang="pt-BR" sz="20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592" marR="17592" marT="35185" marB="3518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</a:rPr>
                        <a:t>Tencent Cloud</a:t>
                      </a:r>
                      <a:endParaRPr lang="pt-BR" sz="20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592" marR="17592" marT="35185" marB="3518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</a:rPr>
                        <a:t>21</a:t>
                      </a:r>
                      <a:endParaRPr lang="pt-BR" sz="20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592" marR="17592" marT="35185" marB="3518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</a:rPr>
                        <a:t>65</a:t>
                      </a:r>
                      <a:endParaRPr lang="pt-BR" sz="20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592" marR="17592" marT="35185" marB="35185" anchor="ctr"/>
                </a:tc>
                <a:extLst>
                  <a:ext uri="{0D108BD9-81ED-4DB2-BD59-A6C34878D82A}">
                    <a16:rowId xmlns:a16="http://schemas.microsoft.com/office/drawing/2014/main" val="3710633173"/>
                  </a:ext>
                </a:extLst>
              </a:tr>
              <a:tr h="4573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</a:rPr>
                        <a:t>8</a:t>
                      </a:r>
                      <a:endParaRPr lang="pt-BR" sz="20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592" marR="17592" marT="35185" marB="3518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</a:rPr>
                        <a:t>OVHcloud</a:t>
                      </a:r>
                      <a:endParaRPr lang="pt-BR" sz="20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592" marR="17592" marT="35185" marB="3518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</a:rPr>
                        <a:t>13</a:t>
                      </a:r>
                      <a:endParaRPr lang="pt-BR" sz="20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592" marR="17592" marT="35185" marB="3518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</a:rPr>
                        <a:t>33</a:t>
                      </a:r>
                      <a:endParaRPr lang="pt-BR" sz="2000" b="0" i="0" u="none" strike="noStrike" dirty="0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592" marR="17592" marT="35185" marB="35185" anchor="ctr"/>
                </a:tc>
                <a:extLst>
                  <a:ext uri="{0D108BD9-81ED-4DB2-BD59-A6C34878D82A}">
                    <a16:rowId xmlns:a16="http://schemas.microsoft.com/office/drawing/2014/main" val="245030072"/>
                  </a:ext>
                </a:extLst>
              </a:tr>
              <a:tr h="4573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</a:rPr>
                        <a:t>9</a:t>
                      </a:r>
                      <a:endParaRPr lang="pt-BR" sz="20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592" marR="17592" marT="35185" marB="3518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</a:rPr>
                        <a:t>DigitalOcean</a:t>
                      </a:r>
                      <a:endParaRPr lang="pt-BR" sz="20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592" marR="17592" marT="35185" marB="3518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</a:rPr>
                        <a:t>8</a:t>
                      </a:r>
                      <a:endParaRPr lang="pt-BR" sz="20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592" marR="17592" marT="35185" marB="3518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</a:rPr>
                        <a:t>14</a:t>
                      </a:r>
                      <a:endParaRPr lang="pt-BR" sz="20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592" marR="17592" marT="35185" marB="35185" anchor="ctr"/>
                </a:tc>
                <a:extLst>
                  <a:ext uri="{0D108BD9-81ED-4DB2-BD59-A6C34878D82A}">
                    <a16:rowId xmlns:a16="http://schemas.microsoft.com/office/drawing/2014/main" val="1541834411"/>
                  </a:ext>
                </a:extLst>
              </a:tr>
              <a:tr h="4573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</a:rPr>
                        <a:t>10</a:t>
                      </a:r>
                      <a:endParaRPr lang="pt-BR" sz="20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592" marR="17592" marT="35185" marB="3518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</a:rPr>
                        <a:t>Linode (Akamai)</a:t>
                      </a:r>
                      <a:endParaRPr lang="pt-BR" sz="20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592" marR="17592" marT="35185" marB="3518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</a:rPr>
                        <a:t>11</a:t>
                      </a:r>
                      <a:endParaRPr lang="pt-BR" sz="20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592" marR="17592" marT="35185" marB="3518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</a:rPr>
                        <a:t>11</a:t>
                      </a:r>
                      <a:endParaRPr lang="pt-BR" sz="2000" b="0" i="0" u="none" strike="noStrike" dirty="0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592" marR="17592" marT="35185" marB="35185" anchor="ctr"/>
                </a:tc>
                <a:extLst>
                  <a:ext uri="{0D108BD9-81ED-4DB2-BD59-A6C34878D82A}">
                    <a16:rowId xmlns:a16="http://schemas.microsoft.com/office/drawing/2014/main" val="1877437545"/>
                  </a:ext>
                </a:extLst>
              </a:tr>
            </a:tbl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6D5AB5F3-6360-A133-9465-A95792E59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32" y="2346866"/>
            <a:ext cx="274344" cy="21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85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7DAF5AE0-E4CF-4057-8FC0-77B3DD580D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0823" y="1232915"/>
            <a:ext cx="6325384" cy="5178181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Montserrat Light" panose="00000400000000000000" pitchFamily="2" charset="0"/>
              <a:buChar char="→"/>
            </a:pPr>
            <a:r>
              <a:rPr lang="pt-BR" b="1" dirty="0"/>
              <a:t>Determinar causas de defeitos em tempo real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Montserrat Light" panose="00000400000000000000" pitchFamily="2" charset="0"/>
              <a:buChar char="→"/>
            </a:pPr>
            <a:r>
              <a:rPr lang="pt-BR" b="1" dirty="0"/>
              <a:t>Estimar riscos de investimentos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Montserrat Light" panose="00000400000000000000" pitchFamily="2" charset="0"/>
              <a:buChar char="→"/>
            </a:pPr>
            <a:r>
              <a:rPr lang="pt-BR" b="1" dirty="0"/>
              <a:t>Otimizar tomada de decisões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Montserrat Light" panose="00000400000000000000" pitchFamily="2" charset="0"/>
              <a:buChar char="→"/>
            </a:pPr>
            <a:r>
              <a:rPr lang="pt-BR" b="1" dirty="0"/>
              <a:t>Economizar tempo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Montserrat Light" panose="00000400000000000000" pitchFamily="2" charset="0"/>
              <a:buChar char="→"/>
            </a:pPr>
            <a:r>
              <a:rPr lang="pt-BR" b="1" dirty="0"/>
              <a:t>Criar estrutura de </a:t>
            </a:r>
            <a:r>
              <a:rPr lang="pt-BR" b="1" dirty="0" err="1"/>
              <a:t>Machine</a:t>
            </a:r>
            <a:r>
              <a:rPr lang="pt-BR" b="1" dirty="0"/>
              <a:t> Learning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pt-BR" b="1" dirty="0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CF74776F-106D-4801-A11B-9B71C9D6E1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7870" y="446904"/>
            <a:ext cx="6328337" cy="478077"/>
          </a:xfrm>
        </p:spPr>
        <p:txBody>
          <a:bodyPr/>
          <a:lstStyle/>
          <a:p>
            <a:r>
              <a:rPr lang="pt-BR" sz="3200" dirty="0"/>
              <a:t>Vantagens da tecnologia</a:t>
            </a:r>
          </a:p>
        </p:txBody>
      </p:sp>
      <p:sp>
        <p:nvSpPr>
          <p:cNvPr id="25" name="Espaço Reservado para Texto 24">
            <a:extLst>
              <a:ext uri="{FF2B5EF4-FFF2-40B4-BE49-F238E27FC236}">
                <a16:creationId xmlns:a16="http://schemas.microsoft.com/office/drawing/2014/main" id="{5F6646B2-1AF6-4408-9DAE-BC1FDBC4A9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Julho 2022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CEF1ABE-C8F2-4D3E-9E57-77EFA4E0B556}"/>
              </a:ext>
            </a:extLst>
          </p:cNvPr>
          <p:cNvSpPr/>
          <p:nvPr/>
        </p:nvSpPr>
        <p:spPr>
          <a:xfrm>
            <a:off x="9262804" y="1609199"/>
            <a:ext cx="1508760" cy="381624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7601694-CD97-489A-90B3-3E939724DF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8" t="-4976" r="7870" b="-1786"/>
          <a:stretch/>
        </p:blipFill>
        <p:spPr>
          <a:xfrm>
            <a:off x="7524750" y="1432560"/>
            <a:ext cx="4667250" cy="551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6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FFBB6FA5-C35E-4946-9E3B-3C89E37F13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Julho 2022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BB9E1300-F465-4C90-AA73-F7786EFE2A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5140" y="3429000"/>
            <a:ext cx="3001942" cy="956155"/>
          </a:xfrm>
        </p:spPr>
        <p:txBody>
          <a:bodyPr/>
          <a:lstStyle/>
          <a:p>
            <a:pPr algn="ctr"/>
            <a:r>
              <a:rPr lang="pt-BR" dirty="0"/>
              <a:t>Douglas Gaspar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92B8F5C-C6EF-4FC4-A8C9-5123D149B7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65662" y="527372"/>
            <a:ext cx="6965783" cy="5244682"/>
          </a:xfrm>
        </p:spPr>
        <p:txBody>
          <a:bodyPr/>
          <a:lstStyle/>
          <a:p>
            <a:r>
              <a:rPr lang="pt-BR" sz="3200" b="1" dirty="0">
                <a:solidFill>
                  <a:schemeClr val="bg2">
                    <a:lumMod val="50000"/>
                  </a:schemeClr>
                </a:solidFill>
              </a:rPr>
              <a:t>Apresentação</a:t>
            </a:r>
          </a:p>
          <a:p>
            <a:endParaRPr lang="pt-BR" sz="3200" b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Montserrat Light" panose="00000400000000000000" pitchFamily="2" charset="0"/>
              <a:buChar char="→"/>
            </a:pPr>
            <a:r>
              <a:rPr lang="pt-BR" sz="3200" dirty="0">
                <a:solidFill>
                  <a:schemeClr val="bg2">
                    <a:lumMod val="50000"/>
                  </a:schemeClr>
                </a:solidFill>
              </a:rPr>
              <a:t>Ciência da Computação</a:t>
            </a:r>
          </a:p>
          <a:p>
            <a:pPr marL="285750" indent="-285750">
              <a:lnSpc>
                <a:spcPct val="150000"/>
              </a:lnSpc>
              <a:buFont typeface="Montserrat Light" panose="00000400000000000000" pitchFamily="2" charset="0"/>
              <a:buChar char="→"/>
            </a:pPr>
            <a:r>
              <a:rPr lang="pt-BR" sz="3200" dirty="0">
                <a:solidFill>
                  <a:schemeClr val="bg2">
                    <a:lumMod val="50000"/>
                  </a:schemeClr>
                </a:solidFill>
              </a:rPr>
              <a:t>Especialização em Segurança da Informação</a:t>
            </a:r>
          </a:p>
          <a:p>
            <a:pPr marL="285750" indent="-285750">
              <a:lnSpc>
                <a:spcPct val="150000"/>
              </a:lnSpc>
              <a:buFont typeface="Montserrat Light" panose="00000400000000000000" pitchFamily="2" charset="0"/>
              <a:buChar char="→"/>
            </a:pPr>
            <a:r>
              <a:rPr lang="pt-BR" sz="3200" dirty="0">
                <a:solidFill>
                  <a:schemeClr val="bg2">
                    <a:lumMod val="50000"/>
                  </a:schemeClr>
                </a:solidFill>
              </a:rPr>
              <a:t>Desenvolvimento de soluções</a:t>
            </a:r>
          </a:p>
          <a:p>
            <a:pPr marL="971550" lvl="1" indent="-285750">
              <a:lnSpc>
                <a:spcPct val="100000"/>
              </a:lnSpc>
              <a:buFont typeface="Montserrat Light" panose="00000400000000000000" pitchFamily="2" charset="0"/>
              <a:buChar char="→"/>
            </a:pPr>
            <a:r>
              <a:rPr lang="pt-BR" sz="3200" dirty="0">
                <a:solidFill>
                  <a:schemeClr val="bg2">
                    <a:lumMod val="50000"/>
                  </a:schemeClr>
                </a:solidFill>
              </a:rPr>
              <a:t>Mobile, web, </a:t>
            </a:r>
            <a:r>
              <a:rPr lang="pt-BR" sz="3200" dirty="0" err="1">
                <a:solidFill>
                  <a:schemeClr val="bg2">
                    <a:lumMod val="50000"/>
                  </a:schemeClr>
                </a:solidFill>
              </a:rPr>
              <a:t>IoT</a:t>
            </a:r>
            <a:r>
              <a:rPr lang="pt-BR" sz="3200" dirty="0">
                <a:solidFill>
                  <a:schemeClr val="bg2">
                    <a:lumMod val="50000"/>
                  </a:schemeClr>
                </a:solidFill>
              </a:rPr>
              <a:t>, banco de dados</a:t>
            </a:r>
            <a:endParaRPr lang="pt-BR" sz="3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Montserrat Light" panose="00000400000000000000" pitchFamily="2" charset="0"/>
              <a:buChar char="→"/>
            </a:pPr>
            <a:endParaRPr lang="pt-BR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C4E37B8-2A4C-4018-8ACB-6690A148BE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1" r="23160"/>
          <a:stretch/>
        </p:blipFill>
        <p:spPr>
          <a:xfrm rot="16200000">
            <a:off x="1141639" y="493253"/>
            <a:ext cx="2748943" cy="2805015"/>
          </a:xfrm>
          <a:prstGeom prst="ellipse">
            <a:avLst/>
          </a:prstGeom>
          <a:ln>
            <a:noFill/>
          </a:ln>
          <a:effectLst>
            <a:softEdge rad="38100"/>
          </a:effectLst>
        </p:spPr>
      </p:pic>
      <p:sp>
        <p:nvSpPr>
          <p:cNvPr id="11" name="Espaço Reservado para Texto 6">
            <a:extLst>
              <a:ext uri="{FF2B5EF4-FFF2-40B4-BE49-F238E27FC236}">
                <a16:creationId xmlns:a16="http://schemas.microsoft.com/office/drawing/2014/main" id="{26090C94-AAF5-4547-BE40-7A43C8C8AFA1}"/>
              </a:ext>
            </a:extLst>
          </p:cNvPr>
          <p:cNvSpPr txBox="1">
            <a:spLocks/>
          </p:cNvSpPr>
          <p:nvPr/>
        </p:nvSpPr>
        <p:spPr>
          <a:xfrm>
            <a:off x="823410" y="4638369"/>
            <a:ext cx="3001942" cy="4768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0" dirty="0"/>
              <a:t>bit.ly/dgaspar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BE4D2C-29F8-47B1-8A50-BD5C92CBF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628" y="4667864"/>
            <a:ext cx="324465" cy="324465"/>
          </a:xfrm>
          <a:prstGeom prst="rect">
            <a:avLst/>
          </a:prstGeom>
        </p:spPr>
      </p:pic>
      <p:sp>
        <p:nvSpPr>
          <p:cNvPr id="13" name="Espaço Reservado para Texto 6">
            <a:extLst>
              <a:ext uri="{FF2B5EF4-FFF2-40B4-BE49-F238E27FC236}">
                <a16:creationId xmlns:a16="http://schemas.microsoft.com/office/drawing/2014/main" id="{7BD7845C-4EE3-468F-B002-9BE26B3F3E3C}"/>
              </a:ext>
            </a:extLst>
          </p:cNvPr>
          <p:cNvSpPr txBox="1">
            <a:spLocks/>
          </p:cNvSpPr>
          <p:nvPr/>
        </p:nvSpPr>
        <p:spPr>
          <a:xfrm>
            <a:off x="1164433" y="5144664"/>
            <a:ext cx="3001942" cy="4768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0" dirty="0"/>
              <a:t>bit.ly/</a:t>
            </a:r>
            <a:r>
              <a:rPr lang="pt-BR" b="0" dirty="0" err="1"/>
              <a:t>dgasparBlog</a:t>
            </a:r>
            <a:endParaRPr lang="pt-BR" b="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CB29AF3-BE32-4684-86A5-9532444F956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146" y="4904257"/>
            <a:ext cx="1388476" cy="86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7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CFF103-2601-471A-96CD-B00234C51A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30593" y="2074736"/>
            <a:ext cx="10374839" cy="707886"/>
          </a:xfrm>
        </p:spPr>
        <p:txBody>
          <a:bodyPr/>
          <a:lstStyle/>
          <a:p>
            <a:r>
              <a:rPr lang="pt-BR" dirty="0"/>
              <a:t>O que é uma Cloud?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08271-26ED-4BC0-AEF9-53006DEEE2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30593" y="2910548"/>
            <a:ext cx="6887497" cy="487826"/>
          </a:xfrm>
        </p:spPr>
        <p:txBody>
          <a:bodyPr/>
          <a:lstStyle/>
          <a:p>
            <a:r>
              <a:rPr lang="pt-BR" sz="2400" dirty="0"/>
              <a:t>Porque se fala tanto em nuvem?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AD2FDE-04D3-4B38-BCF9-0447090DE1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Julho 2022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0E660084-046D-4774-8BC3-CA8778F200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57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7DAF5AE0-E4CF-4057-8FC0-77B3DD580D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591" y="1232915"/>
            <a:ext cx="6325384" cy="5178181"/>
          </a:xfrm>
        </p:spPr>
        <p:txBody>
          <a:bodyPr/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pt-BR" b="1" dirty="0"/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3200" b="1" dirty="0"/>
              <a:t>Servidores descentralizados que compartilham recursos e disponibilizam serviços ao usuário.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CF74776F-106D-4801-A11B-9B71C9D6E1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7870" y="446904"/>
            <a:ext cx="6328337" cy="478077"/>
          </a:xfrm>
        </p:spPr>
        <p:txBody>
          <a:bodyPr/>
          <a:lstStyle/>
          <a:p>
            <a:r>
              <a:rPr lang="pt-BR" dirty="0"/>
              <a:t>De um modo conceitual</a:t>
            </a:r>
          </a:p>
        </p:txBody>
      </p:sp>
      <p:sp>
        <p:nvSpPr>
          <p:cNvPr id="25" name="Espaço Reservado para Texto 24">
            <a:extLst>
              <a:ext uri="{FF2B5EF4-FFF2-40B4-BE49-F238E27FC236}">
                <a16:creationId xmlns:a16="http://schemas.microsoft.com/office/drawing/2014/main" id="{5F6646B2-1AF6-4408-9DAE-BC1FDBC4A9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Julho 2022</a:t>
            </a:r>
          </a:p>
        </p:txBody>
      </p:sp>
      <p:sp>
        <p:nvSpPr>
          <p:cNvPr id="13" name="Espaço Reservado para Texto 10">
            <a:extLst>
              <a:ext uri="{FF2B5EF4-FFF2-40B4-BE49-F238E27FC236}">
                <a16:creationId xmlns:a16="http://schemas.microsoft.com/office/drawing/2014/main" id="{0C84DF0F-ECC8-486F-B309-6C61E81369CE}"/>
              </a:ext>
            </a:extLst>
          </p:cNvPr>
          <p:cNvSpPr txBox="1">
            <a:spLocks/>
          </p:cNvSpPr>
          <p:nvPr/>
        </p:nvSpPr>
        <p:spPr>
          <a:xfrm>
            <a:off x="8681530" y="5422265"/>
            <a:ext cx="2346272" cy="47807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5400" dirty="0">
                <a:solidFill>
                  <a:schemeClr val="accent1">
                    <a:lumMod val="75000"/>
                  </a:schemeClr>
                </a:solidFill>
              </a:rPr>
              <a:t>Cloud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DF50505-09C9-4C26-98AA-18BA27E363CE}"/>
              </a:ext>
            </a:extLst>
          </p:cNvPr>
          <p:cNvSpPr/>
          <p:nvPr/>
        </p:nvSpPr>
        <p:spPr>
          <a:xfrm>
            <a:off x="9100286" y="2187927"/>
            <a:ext cx="1508760" cy="305060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0A70E2F-D308-4F2F-89D4-6420F74B7EA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17332" y="1847369"/>
            <a:ext cx="4674668" cy="350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6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7DAF5AE0-E4CF-4057-8FC0-77B3DD580D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0823" y="1232915"/>
            <a:ext cx="6325384" cy="5178181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Montserrat Light" panose="00000400000000000000" pitchFamily="2" charset="0"/>
              <a:buChar char="→"/>
            </a:pPr>
            <a:r>
              <a:rPr lang="pt-BR" b="1" i="1" dirty="0"/>
              <a:t>Webmail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Montserrat Light" panose="00000400000000000000" pitchFamily="2" charset="0"/>
              <a:buChar char="→"/>
            </a:pPr>
            <a:r>
              <a:rPr lang="pt-BR" b="1" dirty="0"/>
              <a:t>Armazenamento de arquivos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Montserrat Light" panose="00000400000000000000" pitchFamily="2" charset="0"/>
              <a:buChar char="→"/>
            </a:pPr>
            <a:r>
              <a:rPr lang="pt-BR" b="1" i="1" dirty="0"/>
              <a:t>Streaming</a:t>
            </a:r>
            <a:r>
              <a:rPr lang="pt-BR" b="1" dirty="0"/>
              <a:t> de vídeos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Montserrat Light" panose="00000400000000000000" pitchFamily="2" charset="0"/>
              <a:buChar char="→"/>
            </a:pPr>
            <a:r>
              <a:rPr lang="pt-BR" b="1" dirty="0"/>
              <a:t>Repositório de aplicações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Montserrat Light" panose="00000400000000000000" pitchFamily="2" charset="0"/>
              <a:buChar char="→"/>
            </a:pPr>
            <a:r>
              <a:rPr lang="pt-BR" b="1" dirty="0"/>
              <a:t>Servidor </a:t>
            </a:r>
            <a:r>
              <a:rPr lang="pt-BR" b="1" i="1" dirty="0"/>
              <a:t>web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Montserrat Light" panose="00000400000000000000" pitchFamily="2" charset="0"/>
              <a:buChar char="→"/>
            </a:pPr>
            <a:r>
              <a:rPr lang="pt-BR" b="1" dirty="0"/>
              <a:t>Ferramentas de escritório </a:t>
            </a:r>
            <a:r>
              <a:rPr lang="pt-BR" b="1" i="1" dirty="0"/>
              <a:t>online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Montserrat Light" panose="00000400000000000000" pitchFamily="2" charset="0"/>
              <a:buChar char="→"/>
            </a:pPr>
            <a:r>
              <a:rPr lang="pt-BR" b="1" dirty="0"/>
              <a:t>Banco de dados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b="1" dirty="0"/>
              <a:t>				e por aí vai...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CF74776F-106D-4801-A11B-9B71C9D6E1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7870" y="446904"/>
            <a:ext cx="6328337" cy="478077"/>
          </a:xfrm>
        </p:spPr>
        <p:txBody>
          <a:bodyPr/>
          <a:lstStyle/>
          <a:p>
            <a:r>
              <a:rPr lang="pt-BR" sz="3200" dirty="0"/>
              <a:t>Serviços disponíveis no Cloud</a:t>
            </a:r>
          </a:p>
        </p:txBody>
      </p:sp>
      <p:sp>
        <p:nvSpPr>
          <p:cNvPr id="25" name="Espaço Reservado para Texto 24">
            <a:extLst>
              <a:ext uri="{FF2B5EF4-FFF2-40B4-BE49-F238E27FC236}">
                <a16:creationId xmlns:a16="http://schemas.microsoft.com/office/drawing/2014/main" id="{5F6646B2-1AF6-4408-9DAE-BC1FDBC4A9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Julho 2022</a:t>
            </a:r>
          </a:p>
        </p:txBody>
      </p:sp>
      <p:sp>
        <p:nvSpPr>
          <p:cNvPr id="7" name="Explosão: 8 Pontos 6">
            <a:extLst>
              <a:ext uri="{FF2B5EF4-FFF2-40B4-BE49-F238E27FC236}">
                <a16:creationId xmlns:a16="http://schemas.microsoft.com/office/drawing/2014/main" id="{A97CCEAD-EC3E-485B-A161-991136AC4D2E}"/>
              </a:ext>
            </a:extLst>
          </p:cNvPr>
          <p:cNvSpPr/>
          <p:nvPr/>
        </p:nvSpPr>
        <p:spPr>
          <a:xfrm flipH="1">
            <a:off x="9477834" y="-269858"/>
            <a:ext cx="3566685" cy="2389678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1A3D767-A58A-4E42-BBF1-5FF8E0A1D024}"/>
              </a:ext>
            </a:extLst>
          </p:cNvPr>
          <p:cNvSpPr txBox="1"/>
          <p:nvPr/>
        </p:nvSpPr>
        <p:spPr>
          <a:xfrm>
            <a:off x="10199784" y="447927"/>
            <a:ext cx="2122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2">
                    <a:lumMod val="50000"/>
                  </a:schemeClr>
                </a:solidFill>
                <a:latin typeface="Kristen ITC" panose="03050502040202030202" pitchFamily="66" charset="0"/>
                <a:cs typeface="Aharoni" panose="02010803020104030203" pitchFamily="2" charset="-79"/>
              </a:rPr>
              <a:t>Siga a </a:t>
            </a:r>
          </a:p>
          <a:p>
            <a:pPr algn="ctr"/>
            <a:r>
              <a:rPr lang="pt-BR" sz="2800" dirty="0">
                <a:solidFill>
                  <a:schemeClr val="bg2">
                    <a:lumMod val="50000"/>
                  </a:schemeClr>
                </a:solidFill>
                <a:latin typeface="Kristen ITC" panose="03050502040202030202" pitchFamily="66" charset="0"/>
                <a:cs typeface="Aharoni" panose="02010803020104030203" pitchFamily="2" charset="-79"/>
              </a:rPr>
              <a:t>Internet!!!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CEF1ABE-C8F2-4D3E-9E57-77EFA4E0B556}"/>
              </a:ext>
            </a:extLst>
          </p:cNvPr>
          <p:cNvSpPr/>
          <p:nvPr/>
        </p:nvSpPr>
        <p:spPr>
          <a:xfrm>
            <a:off x="9262804" y="1609199"/>
            <a:ext cx="1508760" cy="381624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40248C0-D659-4840-B73C-35492DE20E8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44118" y="1265746"/>
            <a:ext cx="5934043" cy="593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03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7DAF5AE0-E4CF-4057-8FC0-77B3DD580D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0823" y="1232915"/>
            <a:ext cx="6325384" cy="5178181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Montserrat Light" panose="00000400000000000000" pitchFamily="2" charset="0"/>
              <a:buChar char="→"/>
            </a:pPr>
            <a:r>
              <a:rPr lang="pt-BR" b="1" dirty="0"/>
              <a:t>Baixo custo em comparação a </a:t>
            </a:r>
            <a:r>
              <a:rPr lang="pt-BR" b="1" dirty="0" err="1"/>
              <a:t>On-Primeses</a:t>
            </a:r>
            <a:endParaRPr lang="pt-BR" b="1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Montserrat Light" panose="00000400000000000000" pitchFamily="2" charset="0"/>
              <a:buChar char="→"/>
            </a:pPr>
            <a:r>
              <a:rPr lang="pt-BR" b="1" dirty="0"/>
              <a:t>Alta disponibilidade (SLA)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Montserrat Light" panose="00000400000000000000" pitchFamily="2" charset="0"/>
              <a:buChar char="→"/>
            </a:pPr>
            <a:r>
              <a:rPr lang="pt-BR" b="1" dirty="0"/>
              <a:t>Atualizações e suporte constante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Montserrat Light" panose="00000400000000000000" pitchFamily="2" charset="0"/>
              <a:buChar char="→"/>
            </a:pPr>
            <a:r>
              <a:rPr lang="pt-BR" b="1" dirty="0"/>
              <a:t>Acessibilidade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Montserrat Light" panose="00000400000000000000" pitchFamily="2" charset="0"/>
              <a:buChar char="→"/>
            </a:pPr>
            <a:r>
              <a:rPr lang="pt-BR" b="1" dirty="0"/>
              <a:t>Configuração facilitada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Montserrat Light" panose="00000400000000000000" pitchFamily="2" charset="0"/>
              <a:buChar char="→"/>
            </a:pPr>
            <a:r>
              <a:rPr lang="pt-BR" b="1" dirty="0"/>
              <a:t>Manutenção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CF74776F-106D-4801-A11B-9B71C9D6E1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7870" y="446904"/>
            <a:ext cx="6328337" cy="478077"/>
          </a:xfrm>
        </p:spPr>
        <p:txBody>
          <a:bodyPr/>
          <a:lstStyle/>
          <a:p>
            <a:r>
              <a:rPr lang="pt-BR" sz="3200" dirty="0"/>
              <a:t>Principais vantagens</a:t>
            </a:r>
          </a:p>
        </p:txBody>
      </p:sp>
      <p:sp>
        <p:nvSpPr>
          <p:cNvPr id="25" name="Espaço Reservado para Texto 24">
            <a:extLst>
              <a:ext uri="{FF2B5EF4-FFF2-40B4-BE49-F238E27FC236}">
                <a16:creationId xmlns:a16="http://schemas.microsoft.com/office/drawing/2014/main" id="{5F6646B2-1AF6-4408-9DAE-BC1FDBC4A9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Julho 2022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CEF1ABE-C8F2-4D3E-9E57-77EFA4E0B556}"/>
              </a:ext>
            </a:extLst>
          </p:cNvPr>
          <p:cNvSpPr/>
          <p:nvPr/>
        </p:nvSpPr>
        <p:spPr>
          <a:xfrm>
            <a:off x="9262804" y="1609199"/>
            <a:ext cx="1508760" cy="381624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842BA0E-99DA-4BFB-8DAD-92AE0BAAE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015" y="2681386"/>
            <a:ext cx="4275528" cy="228123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6BF371E-54D7-42D4-89E3-785365EADD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522" t="29203" r="49115" b="27876"/>
          <a:stretch/>
        </p:blipFill>
        <p:spPr>
          <a:xfrm>
            <a:off x="9262804" y="3331192"/>
            <a:ext cx="1493520" cy="147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87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7DAF5AE0-E4CF-4057-8FC0-77B3DD580D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0823" y="1232915"/>
            <a:ext cx="6325384" cy="5178181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Montserrat Light" panose="00000400000000000000" pitchFamily="2" charset="0"/>
              <a:buChar char="→"/>
            </a:pPr>
            <a:r>
              <a:rPr lang="pt-BR" b="1" dirty="0"/>
              <a:t>Migração entre serviços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Montserrat Light" panose="00000400000000000000" pitchFamily="2" charset="0"/>
              <a:buChar char="→"/>
            </a:pPr>
            <a:r>
              <a:rPr lang="pt-BR" b="1" dirty="0"/>
              <a:t>Limitações (dependendo do plano)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CF74776F-106D-4801-A11B-9B71C9D6E1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7870" y="446904"/>
            <a:ext cx="6328337" cy="478077"/>
          </a:xfrm>
        </p:spPr>
        <p:txBody>
          <a:bodyPr/>
          <a:lstStyle/>
          <a:p>
            <a:r>
              <a:rPr lang="pt-BR" sz="3200" dirty="0"/>
              <a:t>Principais desvantagens</a:t>
            </a:r>
          </a:p>
        </p:txBody>
      </p:sp>
      <p:sp>
        <p:nvSpPr>
          <p:cNvPr id="25" name="Espaço Reservado para Texto 24">
            <a:extLst>
              <a:ext uri="{FF2B5EF4-FFF2-40B4-BE49-F238E27FC236}">
                <a16:creationId xmlns:a16="http://schemas.microsoft.com/office/drawing/2014/main" id="{5F6646B2-1AF6-4408-9DAE-BC1FDBC4A9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rot="16200000">
            <a:off x="-593235" y="3139155"/>
            <a:ext cx="2164611" cy="224055"/>
          </a:xfrm>
        </p:spPr>
        <p:txBody>
          <a:bodyPr/>
          <a:lstStyle/>
          <a:p>
            <a:r>
              <a:rPr lang="pt-BR" dirty="0"/>
              <a:t>Julho 2022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CEF1ABE-C8F2-4D3E-9E57-77EFA4E0B556}"/>
              </a:ext>
            </a:extLst>
          </p:cNvPr>
          <p:cNvSpPr/>
          <p:nvPr/>
        </p:nvSpPr>
        <p:spPr>
          <a:xfrm>
            <a:off x="9262804" y="1609199"/>
            <a:ext cx="1508760" cy="381624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842BA0E-99DA-4BFB-8DAD-92AE0BAAE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015" y="2681386"/>
            <a:ext cx="4275528" cy="228123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6BF371E-54D7-42D4-89E3-785365EADD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000" t="28318" r="6637" b="28761"/>
          <a:stretch/>
        </p:blipFill>
        <p:spPr>
          <a:xfrm>
            <a:off x="9262804" y="3331192"/>
            <a:ext cx="1493520" cy="147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21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E3844982-0AC7-4ABD-A896-7B50F330EA65}"/>
              </a:ext>
            </a:extLst>
          </p:cNvPr>
          <p:cNvSpPr txBox="1">
            <a:spLocks/>
          </p:cNvSpPr>
          <p:nvPr/>
        </p:nvSpPr>
        <p:spPr>
          <a:xfrm>
            <a:off x="927870" y="446904"/>
            <a:ext cx="7243673" cy="4780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b="1" dirty="0">
                <a:latin typeface="Montserrat" panose="00000500000000000000" pitchFamily="2" charset="0"/>
              </a:rPr>
              <a:t>Exemplos de provedores Cloud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5F3872D-744E-4B4F-8356-1E32183EF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24" y="1920651"/>
            <a:ext cx="3186064" cy="206264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808100DC-D148-41AF-A0AE-3ADB23104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2616" y="2391557"/>
            <a:ext cx="3815883" cy="143477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A5438D9-07C8-4A77-9C21-9DB51BDB88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1543" y="2613387"/>
            <a:ext cx="3428709" cy="991111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C32FA26-9CD8-402E-8A18-F57005428FA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929" t="19367" r="23691" b="23592"/>
          <a:stretch/>
        </p:blipFill>
        <p:spPr>
          <a:xfrm>
            <a:off x="2902857" y="4140264"/>
            <a:ext cx="6386286" cy="1931802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41A558F7-F3C4-40F6-7E91-BB5D2827AC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101" y="2346866"/>
            <a:ext cx="268247" cy="21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61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E3844982-0AC7-4ABD-A896-7B50F330EA65}"/>
              </a:ext>
            </a:extLst>
          </p:cNvPr>
          <p:cNvSpPr txBox="1">
            <a:spLocks/>
          </p:cNvSpPr>
          <p:nvPr/>
        </p:nvSpPr>
        <p:spPr>
          <a:xfrm>
            <a:off x="927870" y="446904"/>
            <a:ext cx="7998416" cy="4780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b="1" dirty="0" err="1">
                <a:latin typeface="Montserrat" panose="00000500000000000000" pitchFamily="2" charset="0"/>
              </a:rPr>
              <a:t>Marketshare</a:t>
            </a:r>
            <a:r>
              <a:rPr lang="pt-BR" sz="3200" b="1" dirty="0">
                <a:latin typeface="Montserrat" panose="00000500000000000000" pitchFamily="2" charset="0"/>
              </a:rPr>
              <a:t> Cloud (2021)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1083801-BEEE-4DFD-89A8-CE5EB67CE971}"/>
              </a:ext>
            </a:extLst>
          </p:cNvPr>
          <p:cNvSpPr txBox="1"/>
          <p:nvPr/>
        </p:nvSpPr>
        <p:spPr>
          <a:xfrm>
            <a:off x="9553901" y="6298054"/>
            <a:ext cx="1741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latin typeface="Montserrat" panose="00000500000000000000" pitchFamily="2" charset="0"/>
              </a:rPr>
              <a:t>Statista</a:t>
            </a:r>
            <a:r>
              <a:rPr lang="pt-BR" sz="1200" b="1" dirty="0">
                <a:latin typeface="Montserrat" panose="00000500000000000000" pitchFamily="2" charset="0"/>
              </a:rPr>
              <a:t>, 2021</a:t>
            </a:r>
          </a:p>
        </p:txBody>
      </p:sp>
      <p:pic>
        <p:nvPicPr>
          <p:cNvPr id="4" name="Picture 2" descr="Infographic: Amazon Leads $180-Billion Cloud Market | Statista">
            <a:extLst>
              <a:ext uri="{FF2B5EF4-FFF2-40B4-BE49-F238E27FC236}">
                <a16:creationId xmlns:a16="http://schemas.microsoft.com/office/drawing/2014/main" id="{4B87E82F-E65F-F67A-5610-D982E7DADF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39"/>
          <a:stretch/>
        </p:blipFill>
        <p:spPr bwMode="auto">
          <a:xfrm>
            <a:off x="2374185" y="924980"/>
            <a:ext cx="7179717" cy="561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7688417-157A-40AF-0DC6-9E03211D0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32" y="2346866"/>
            <a:ext cx="274344" cy="21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420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603</Words>
  <Application>Microsoft Office PowerPoint</Application>
  <PresentationFormat>Widescreen</PresentationFormat>
  <Paragraphs>127</Paragraphs>
  <Slides>11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Aharoni</vt:lpstr>
      <vt:lpstr>Arial</vt:lpstr>
      <vt:lpstr>Calibri</vt:lpstr>
      <vt:lpstr>Kristen ITC</vt:lpstr>
      <vt:lpstr>Montserrat</vt:lpstr>
      <vt:lpstr>Montserrat Light</vt:lpstr>
      <vt:lpstr>Montserrat Medium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Akira Higa</dc:creator>
  <cp:lastModifiedBy>Douglas de Cassio Quinzani Gaspar</cp:lastModifiedBy>
  <cp:revision>180</cp:revision>
  <dcterms:created xsi:type="dcterms:W3CDTF">2018-10-25T18:17:28Z</dcterms:created>
  <dcterms:modified xsi:type="dcterms:W3CDTF">2023-10-07T13:14:33Z</dcterms:modified>
</cp:coreProperties>
</file>