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85" r:id="rId3"/>
    <p:sldId id="279" r:id="rId4"/>
    <p:sldId id="262" r:id="rId5"/>
    <p:sldId id="280" r:id="rId6"/>
    <p:sldId id="281" r:id="rId7"/>
    <p:sldId id="265" r:id="rId8"/>
    <p:sldId id="282" r:id="rId9"/>
    <p:sldId id="283" r:id="rId10"/>
    <p:sldId id="268" r:id="rId11"/>
    <p:sldId id="267" r:id="rId12"/>
    <p:sldId id="269" r:id="rId13"/>
    <p:sldId id="284" r:id="rId14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F77E439-307E-4FB4-A3AE-1508766C38E2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3E2FBE-B784-4BD4-A0E5-58191D7581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1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18A6-D72A-42FA-BEFF-9A39E320ABDC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D7A93-186E-4F06-8C0E-BD4819E2E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16/08/2019</a:t>
            </a:r>
          </a:p>
        </p:txBody>
      </p:sp>
    </p:spTree>
    <p:extLst>
      <p:ext uri="{BB962C8B-B14F-4D97-AF65-F5344CB8AC3E}">
        <p14:creationId xmlns:p14="http://schemas.microsoft.com/office/powerpoint/2010/main" val="4978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anchor="t"/>
          <a:lstStyle/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5E3-5CB5-4365-9AB0-D97D804D3E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7956376" y="980728"/>
            <a:ext cx="1008112" cy="5688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Resultado de imagem para uninassau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b="24315"/>
          <a:stretch/>
        </p:blipFill>
        <p:spPr bwMode="auto">
          <a:xfrm>
            <a:off x="5413828" y="51815"/>
            <a:ext cx="3672115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na.cervino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xaki.com.br/site/dwnld57882.ht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685800" y="2461113"/>
            <a:ext cx="7825154" cy="1752600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0000CC"/>
                </a:solidFill>
              </a:rPr>
              <a:t>BANCO DE DADOS</a:t>
            </a:r>
            <a:br>
              <a:rPr lang="pt-BR" sz="5400" b="1" dirty="0">
                <a:solidFill>
                  <a:srgbClr val="0000CC"/>
                </a:solidFill>
              </a:rPr>
            </a:br>
            <a:r>
              <a:rPr lang="pt-BR" sz="3200" dirty="0"/>
              <a:t>Apresentação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346" y="5105400"/>
            <a:ext cx="6400800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Clovis Holanda 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>
                <a:hlinkClick r:id="rId2"/>
              </a:rPr>
              <a:t>clovishn@gmail.com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2022.2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389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79990" y="56642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Projeto Modelagem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139854"/>
            <a:ext cx="2293813" cy="1718146"/>
          </a:xfrm>
          <a:solidFill>
            <a:schemeClr val="bg1">
              <a:lumMod val="75000"/>
            </a:schemeClr>
          </a:solidFill>
        </p:spPr>
      </p:pic>
      <p:sp>
        <p:nvSpPr>
          <p:cNvPr id="4" name="AutoShape 2" descr="Resultado de imagem para TEIA BARBA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EIA BARBA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TEIA BARBAN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8"/>
          <p:cNvSpPr txBox="1">
            <a:spLocks/>
          </p:cNvSpPr>
          <p:nvPr/>
        </p:nvSpPr>
        <p:spPr>
          <a:xfrm>
            <a:off x="0" y="1303337"/>
            <a:ext cx="8724900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dirty="0"/>
              <a:t>Definição dos temas e Equipes: </a:t>
            </a:r>
            <a:r>
              <a:rPr lang="pt-BR" sz="2800" b="1" dirty="0" smtClean="0">
                <a:solidFill>
                  <a:srgbClr val="FF0000"/>
                </a:solidFill>
              </a:rPr>
              <a:t>22/Agosto</a:t>
            </a:r>
            <a:endParaRPr lang="pt-BR" sz="28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t-BR" dirty="0"/>
              <a:t>Entregas</a:t>
            </a:r>
          </a:p>
          <a:p>
            <a:pPr lvl="1">
              <a:buFont typeface="Wingdings" pitchFamily="2" charset="2"/>
              <a:buChar char="Ø"/>
            </a:pPr>
            <a:r>
              <a:rPr lang="pt-BR" b="1" dirty="0"/>
              <a:t>Entrega do </a:t>
            </a:r>
            <a:r>
              <a:rPr lang="pt-BR" b="1" dirty="0" smtClean="0"/>
              <a:t>Minimundo</a:t>
            </a:r>
            <a:endParaRPr lang="pt-BR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pt-BR" b="1" dirty="0"/>
              <a:t>Entrega do Modelo </a:t>
            </a:r>
            <a:r>
              <a:rPr lang="pt-BR" b="1" dirty="0" smtClean="0"/>
              <a:t>Conceitual</a:t>
            </a:r>
            <a:endParaRPr lang="pt-BR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pt-BR" b="1" dirty="0"/>
              <a:t>Entrega do Modelo </a:t>
            </a:r>
            <a:r>
              <a:rPr lang="pt-BR" b="1" dirty="0" smtClean="0"/>
              <a:t>Relacional</a:t>
            </a:r>
            <a:endParaRPr lang="pt-BR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pt-BR" b="1" dirty="0"/>
              <a:t>Entrega do Modelo </a:t>
            </a:r>
            <a:r>
              <a:rPr lang="pt-BR" b="1" dirty="0" smtClean="0"/>
              <a:t>NORMALIZADO</a:t>
            </a: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dirty="0"/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Arial" charset="0"/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2D43ABF-2265-4D91-9FC3-0FFA0CE196D5}"/>
              </a:ext>
            </a:extLst>
          </p:cNvPr>
          <p:cNvSpPr txBox="1"/>
          <p:nvPr/>
        </p:nvSpPr>
        <p:spPr>
          <a:xfrm>
            <a:off x="5836105" y="6313950"/>
            <a:ext cx="309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 Sujeito a alterações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72D43ABF-2265-4D91-9FC3-0FFA0CE196D5}"/>
              </a:ext>
            </a:extLst>
          </p:cNvPr>
          <p:cNvSpPr txBox="1"/>
          <p:nvPr/>
        </p:nvSpPr>
        <p:spPr>
          <a:xfrm>
            <a:off x="4257675" y="4576772"/>
            <a:ext cx="4752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Data Importantes: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Apresentações </a:t>
            </a: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– 14 e 21 Nov.</a:t>
            </a:r>
            <a:endParaRPr lang="pt-BR" sz="2400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Revisão Geral  – </a:t>
            </a: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28/11/2022</a:t>
            </a:r>
            <a:endParaRPr lang="pt-BR" sz="2400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2ª Avaliação    - </a:t>
            </a:r>
            <a:r>
              <a:rPr lang="pt-BR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05/12/2022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ítulo 7"/>
          <p:cNvSpPr>
            <a:spLocks noGrp="1"/>
          </p:cNvSpPr>
          <p:nvPr>
            <p:ph type="title"/>
          </p:nvPr>
        </p:nvSpPr>
        <p:spPr>
          <a:xfrm>
            <a:off x="-895734" y="0"/>
            <a:ext cx="7059612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Ferramentas</a:t>
            </a:r>
          </a:p>
        </p:txBody>
      </p:sp>
      <p:sp>
        <p:nvSpPr>
          <p:cNvPr id="70658" name="Espaço Reservado para Conteúdo 8"/>
          <p:cNvSpPr>
            <a:spLocks noGrp="1"/>
          </p:cNvSpPr>
          <p:nvPr>
            <p:ph idx="1"/>
          </p:nvPr>
        </p:nvSpPr>
        <p:spPr>
          <a:xfrm>
            <a:off x="140608" y="136502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 BR Modelo</a:t>
            </a:r>
          </a:p>
          <a:p>
            <a:pPr>
              <a:buFont typeface="Wingdings" pitchFamily="2" charset="2"/>
              <a:buChar char="Ø"/>
            </a:pPr>
            <a:endParaRPr lang="pt-BR" dirty="0">
              <a:solidFill>
                <a:srgbClr val="002060"/>
              </a:solidFill>
            </a:endParaRPr>
          </a:p>
          <a:p>
            <a:pPr>
              <a:buFont typeface="Arial" charset="0"/>
              <a:buNone/>
            </a:pPr>
            <a:endParaRPr lang="pt-B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pt-BR" dirty="0">
              <a:solidFill>
                <a:srgbClr val="002060"/>
              </a:solidFill>
            </a:endParaRPr>
          </a:p>
          <a:p>
            <a:pPr>
              <a:buFont typeface="Arial" charset="0"/>
              <a:buNone/>
            </a:pP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170" name="Picture 2" descr="Baixar brModelo, Faça seu Download aqui no Zigg!">
            <a:extLst>
              <a:ext uri="{FF2B5EF4-FFF2-40B4-BE49-F238E27FC236}">
                <a16:creationId xmlns="" xmlns:a16="http://schemas.microsoft.com/office/drawing/2014/main" id="{22208B75-E7E7-4B24-AD45-282B9571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04" y="1143000"/>
            <a:ext cx="2613512" cy="13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hlinkClick r:id="rId3"/>
            <a:extLst>
              <a:ext uri="{FF2B5EF4-FFF2-40B4-BE49-F238E27FC236}">
                <a16:creationId xmlns="" xmlns:a16="http://schemas.microsoft.com/office/drawing/2014/main" id="{FCE71F82-1B2E-4052-8B93-1C4C73929F29}"/>
              </a:ext>
            </a:extLst>
          </p:cNvPr>
          <p:cNvSpPr txBox="1"/>
          <p:nvPr/>
        </p:nvSpPr>
        <p:spPr>
          <a:xfrm>
            <a:off x="303994" y="4845185"/>
            <a:ext cx="5022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http://www.sis4.com/brModelo/download.html</a:t>
            </a:r>
          </a:p>
        </p:txBody>
      </p:sp>
    </p:spTree>
    <p:extLst>
      <p:ext uri="{BB962C8B-B14F-4D97-AF65-F5344CB8AC3E}">
        <p14:creationId xmlns:p14="http://schemas.microsoft.com/office/powerpoint/2010/main" val="14555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7"/>
          <p:cNvSpPr>
            <a:spLocks noGrp="1"/>
          </p:cNvSpPr>
          <p:nvPr>
            <p:ph type="title"/>
          </p:nvPr>
        </p:nvSpPr>
        <p:spPr>
          <a:xfrm>
            <a:off x="-581662" y="212272"/>
            <a:ext cx="7059612" cy="769303"/>
          </a:xfrm>
        </p:spPr>
        <p:txBody>
          <a:bodyPr/>
          <a:lstStyle/>
          <a:p>
            <a:r>
              <a:rPr lang="pt-BR" sz="4000" b="1" dirty="0">
                <a:solidFill>
                  <a:srgbClr val="002060"/>
                </a:solidFill>
              </a:rPr>
              <a:t>BIBLIOGRAFIA BÁSICA</a:t>
            </a:r>
          </a:p>
        </p:txBody>
      </p:sp>
      <p:sp>
        <p:nvSpPr>
          <p:cNvPr id="15364" name="Espaço Reservado para Conteúdo 8"/>
          <p:cNvSpPr>
            <a:spLocks noGrp="1"/>
          </p:cNvSpPr>
          <p:nvPr>
            <p:ph idx="1"/>
          </p:nvPr>
        </p:nvSpPr>
        <p:spPr>
          <a:xfrm>
            <a:off x="0" y="1444517"/>
            <a:ext cx="8229600" cy="4525962"/>
          </a:xfrm>
        </p:spPr>
        <p:txBody>
          <a:bodyPr rtlCol="0">
            <a:normAutofit/>
          </a:bodyPr>
          <a:lstStyle/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2008 HEUSER, Carlos Alberto. PROJETO DE BANCO DE DADOS. </a:t>
            </a:r>
            <a:r>
              <a:rPr lang="en-US" dirty="0">
                <a:solidFill>
                  <a:srgbClr val="002060"/>
                </a:solidFill>
              </a:rPr>
              <a:t>6ed. BOOKMAN 2009.</a:t>
            </a:r>
          </a:p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002060"/>
                </a:solidFill>
              </a:rPr>
              <a:t>KORTH, Henry F. SUDARSHAN, S .SILBERSCHATZ, Abraham.  </a:t>
            </a:r>
            <a:r>
              <a:rPr lang="pt-BR" dirty="0">
                <a:solidFill>
                  <a:srgbClr val="002060"/>
                </a:solidFill>
              </a:rPr>
              <a:t>SISTEMA DE BANCO DE DADOS 5ed. CAMPUS 2006.</a:t>
            </a:r>
          </a:p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MACHADO, Felipe. ABREU, Mauricio. PROJETO DE BANCO DE DADOS: UMA VISÃO PRÁTICA 15ed. </a:t>
            </a:r>
            <a:r>
              <a:rPr lang="en-US" dirty="0">
                <a:solidFill>
                  <a:srgbClr val="002060"/>
                </a:solidFill>
              </a:rPr>
              <a:t>ÉRICA 2007.</a:t>
            </a:r>
            <a:endParaRPr lang="pt-BR" dirty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ítulo 7"/>
          <p:cNvSpPr>
            <a:spLocks noGrp="1"/>
          </p:cNvSpPr>
          <p:nvPr>
            <p:ph type="title"/>
          </p:nvPr>
        </p:nvSpPr>
        <p:spPr>
          <a:xfrm>
            <a:off x="201779" y="130583"/>
            <a:ext cx="5720049" cy="1143000"/>
          </a:xfrm>
        </p:spPr>
        <p:txBody>
          <a:bodyPr/>
          <a:lstStyle/>
          <a:p>
            <a:r>
              <a:rPr lang="pt-BR" sz="4000" b="1" dirty="0">
                <a:solidFill>
                  <a:srgbClr val="002060"/>
                </a:solidFill>
              </a:rPr>
              <a:t>BIBLIOGRAFIA COMPLEMENTAR</a:t>
            </a:r>
          </a:p>
        </p:txBody>
      </p:sp>
      <p:sp>
        <p:nvSpPr>
          <p:cNvPr id="15364" name="Espaço Reservado para Conteúdo 8"/>
          <p:cNvSpPr>
            <a:spLocks noGrp="1"/>
          </p:cNvSpPr>
          <p:nvPr>
            <p:ph idx="1"/>
          </p:nvPr>
        </p:nvSpPr>
        <p:spPr>
          <a:xfrm>
            <a:off x="184150" y="1582738"/>
            <a:ext cx="8229600" cy="4525962"/>
          </a:xfrm>
        </p:spPr>
        <p:txBody>
          <a:bodyPr rtlCol="0">
            <a:normAutofit/>
          </a:bodyPr>
          <a:lstStyle/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GRAVES, Mark. PROJETOS DE BANCO DE DADOS COM XML PEARSON EDUCATION 2003.</a:t>
            </a:r>
          </a:p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Guimarães, C.C. Fundamentos de bancos de dados: Modelagem, projeto e linguagem SQL, Editora da Unicamp, 2003.</a:t>
            </a:r>
          </a:p>
          <a:p>
            <a:pPr marL="267881" indent="-26788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 err="1">
                <a:solidFill>
                  <a:srgbClr val="002060"/>
                </a:solidFill>
              </a:rPr>
              <a:t>Setzer</a:t>
            </a:r>
            <a:r>
              <a:rPr lang="pt-BR" dirty="0">
                <a:solidFill>
                  <a:srgbClr val="002060"/>
                </a:solidFill>
              </a:rPr>
              <a:t>, V.W.   Banco de dados: conceitos, modelos, gerenciadores, projeto lógico, projeto físico , Editora Edgard </a:t>
            </a:r>
            <a:r>
              <a:rPr lang="pt-BR" dirty="0" err="1">
                <a:solidFill>
                  <a:srgbClr val="002060"/>
                </a:solidFill>
              </a:rPr>
              <a:t>Blucher</a:t>
            </a:r>
            <a:r>
              <a:rPr lang="pt-BR" dirty="0">
                <a:solidFill>
                  <a:srgbClr val="002060"/>
                </a:solidFill>
              </a:rPr>
              <a:t>, 1989.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="" xmlns:a16="http://schemas.microsoft.com/office/drawing/2014/main" id="{FC83A17A-86FB-4853-918C-E769D78ED464}"/>
              </a:ext>
            </a:extLst>
          </p:cNvPr>
          <p:cNvSpPr txBox="1">
            <a:spLocks/>
          </p:cNvSpPr>
          <p:nvPr/>
        </p:nvSpPr>
        <p:spPr>
          <a:xfrm>
            <a:off x="-325464" y="291294"/>
            <a:ext cx="9144000" cy="1723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5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="" xmlns:a16="http://schemas.microsoft.com/office/drawing/2014/main" id="{E9AA2692-111F-499C-9740-E0513E2612FB}"/>
              </a:ext>
            </a:extLst>
          </p:cNvPr>
          <p:cNvSpPr txBox="1">
            <a:spLocks/>
          </p:cNvSpPr>
          <p:nvPr/>
        </p:nvSpPr>
        <p:spPr>
          <a:xfrm>
            <a:off x="89013" y="148746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accent5">
                    <a:lumMod val="50000"/>
                  </a:schemeClr>
                </a:solidFill>
              </a:rPr>
              <a:t>Um pouco sobre o professor</a:t>
            </a:r>
          </a:p>
          <a:p>
            <a:pPr algn="l"/>
            <a:endParaRPr lang="pt-BR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Professor do grupo </a:t>
            </a:r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</a:rPr>
              <a:t>SER Educacional </a:t>
            </a:r>
            <a:r>
              <a:rPr lang="pt-BR" sz="2800" b="1" dirty="0" smtClean="0">
                <a:solidFill>
                  <a:srgbClr val="FF0000"/>
                </a:solidFill>
              </a:rPr>
              <a:t>desde 2011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Formação: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Graduação - Processamento de dados 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Especialização - Comércio  eletrônico 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Mestrado - Engenharia de software 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pt-BR" sz="2800" b="1" dirty="0" smtClean="0">
                <a:solidFill>
                  <a:srgbClr val="FF0000"/>
                </a:solidFill>
              </a:rPr>
              <a:t>Doutorado ( Cursando )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="" xmlns:a16="http://schemas.microsoft.com/office/drawing/2014/main" id="{E9AA2692-111F-499C-9740-E0513E2612FB}"/>
              </a:ext>
            </a:extLst>
          </p:cNvPr>
          <p:cNvSpPr txBox="1">
            <a:spLocks/>
          </p:cNvSpPr>
          <p:nvPr/>
        </p:nvSpPr>
        <p:spPr>
          <a:xfrm>
            <a:off x="6837065" y="6279955"/>
            <a:ext cx="2095771" cy="324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clovishn@gmail.com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73" y="3079283"/>
            <a:ext cx="2176463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5DD2-6EF4-437D-A1E0-2BF5B38DF033}" type="slidenum">
              <a:rPr lang="pt-BR" smtClean="0"/>
              <a:t>2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-190100" y="127488"/>
            <a:ext cx="5647925" cy="1752600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0000CC"/>
                </a:solidFill>
              </a:rPr>
              <a:t>BANCO DE DADOS</a:t>
            </a:r>
            <a:br>
              <a:rPr lang="pt-BR" sz="5400" b="1" dirty="0">
                <a:solidFill>
                  <a:srgbClr val="0000CC"/>
                </a:solidFill>
              </a:rPr>
            </a:b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6978837" y="5950048"/>
            <a:ext cx="164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Clovis Holanda </a:t>
            </a:r>
          </a:p>
        </p:txBody>
      </p:sp>
      <p:sp>
        <p:nvSpPr>
          <p:cNvPr id="9" name="Espaço Reservado para Conteúdo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98563" y="5676880"/>
            <a:ext cx="5913438" cy="3238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Palestra o verdadeiro mundo da computação:</a:t>
            </a:r>
          </a:p>
          <a:p>
            <a:pPr algn="l">
              <a:defRPr/>
            </a:pPr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://</a:t>
            </a:r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www.youtube.com/watch?v=YbIWOtrg_Eo&amp;t=490s</a:t>
            </a: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48491" y="3604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Convivência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343" y="979781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/>
              <a:t>Celular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Horário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Faltas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Câmera ligada (opcional)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Microfones desligados( mas interrompam quando necessário)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D0CB8CF8-B7E8-41A5-8A6B-A23C9BC8804D}"/>
              </a:ext>
            </a:extLst>
          </p:cNvPr>
          <p:cNvSpPr txBox="1">
            <a:spLocks/>
          </p:cNvSpPr>
          <p:nvPr/>
        </p:nvSpPr>
        <p:spPr>
          <a:xfrm>
            <a:off x="457200" y="53555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(Remota)</a:t>
            </a:r>
            <a:endParaRPr lang="pt-BR" sz="3600" i="1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6" name="Gráfico 5" descr="Fechar">
            <a:extLst>
              <a:ext uri="{FF2B5EF4-FFF2-40B4-BE49-F238E27FC236}">
                <a16:creationId xmlns="" xmlns:a16="http://schemas.microsoft.com/office/drawing/2014/main" id="{538D3B57-E481-48DB-B943-756DD5DC5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519" y="979781"/>
            <a:ext cx="569742" cy="569742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="" xmlns:a16="http://schemas.microsoft.com/office/drawing/2014/main" id="{CDC3C433-A0E1-47B4-96F6-66A6943AF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271" y="2097515"/>
            <a:ext cx="597877" cy="597877"/>
          </a:xfrm>
          <a:prstGeom prst="rect">
            <a:avLst/>
          </a:prstGeom>
        </p:spPr>
      </p:pic>
      <p:pic>
        <p:nvPicPr>
          <p:cNvPr id="13" name="Gráfico 12" descr="Marca de seleção">
            <a:extLst>
              <a:ext uri="{FF2B5EF4-FFF2-40B4-BE49-F238E27FC236}">
                <a16:creationId xmlns="" xmlns:a16="http://schemas.microsoft.com/office/drawing/2014/main" id="{816431A1-DFAD-4E89-8B5A-909707C27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0874" y="3242762"/>
            <a:ext cx="597877" cy="597877"/>
          </a:xfrm>
          <a:prstGeom prst="rect">
            <a:avLst/>
          </a:prstGeom>
        </p:spPr>
      </p:pic>
      <p:pic>
        <p:nvPicPr>
          <p:cNvPr id="14" name="Gráfico 13" descr="Marca de seleção">
            <a:extLst>
              <a:ext uri="{FF2B5EF4-FFF2-40B4-BE49-F238E27FC236}">
                <a16:creationId xmlns="" xmlns:a16="http://schemas.microsoft.com/office/drawing/2014/main" id="{697D2A76-79D6-42A8-A711-953E9981B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378" y="4429793"/>
            <a:ext cx="597877" cy="597877"/>
          </a:xfrm>
          <a:prstGeom prst="rect">
            <a:avLst/>
          </a:prstGeom>
        </p:spPr>
      </p:pic>
      <p:pic>
        <p:nvPicPr>
          <p:cNvPr id="15" name="Gráfico 14" descr="Marca de seleção">
            <a:extLst>
              <a:ext uri="{FF2B5EF4-FFF2-40B4-BE49-F238E27FC236}">
                <a16:creationId xmlns="" xmlns:a16="http://schemas.microsoft.com/office/drawing/2014/main" id="{99B54C8E-0222-4EFD-AF14-ED32A66440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4123" y="6182982"/>
            <a:ext cx="597877" cy="5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ítulo 7"/>
          <p:cNvSpPr>
            <a:spLocks noGrp="1"/>
          </p:cNvSpPr>
          <p:nvPr>
            <p:ph type="title"/>
          </p:nvPr>
        </p:nvSpPr>
        <p:spPr>
          <a:xfrm>
            <a:off x="-495842" y="213243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MOTIVAÇÃO</a:t>
            </a:r>
          </a:p>
        </p:txBody>
      </p:sp>
      <p:sp>
        <p:nvSpPr>
          <p:cNvPr id="65538" name="Espaço Reservado para Conteúdo 8"/>
          <p:cNvSpPr>
            <a:spLocks noGrp="1"/>
          </p:cNvSpPr>
          <p:nvPr>
            <p:ph idx="1"/>
          </p:nvPr>
        </p:nvSpPr>
        <p:spPr>
          <a:xfrm>
            <a:off x="457199" y="1600200"/>
            <a:ext cx="8541657" cy="494574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0" y="173355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Necessidade de armazenar </a:t>
            </a:r>
            <a:endParaRPr lang="pt-B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grandes </a:t>
            </a:r>
            <a:r>
              <a:rPr lang="pt-BR" dirty="0">
                <a:solidFill>
                  <a:srgbClr val="002060"/>
                </a:solidFill>
              </a:rPr>
              <a:t>quantidades de dados</a:t>
            </a:r>
          </a:p>
          <a:p>
            <a:pPr>
              <a:buFont typeface="Wingdings" pitchFamily="2" charset="2"/>
              <a:buChar char="Ø"/>
            </a:pPr>
            <a:endParaRPr lang="pt-BR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Necessidade de acessar </a:t>
            </a:r>
            <a:endParaRPr lang="pt-B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as </a:t>
            </a:r>
            <a:r>
              <a:rPr lang="pt-BR" dirty="0">
                <a:solidFill>
                  <a:srgbClr val="002060"/>
                </a:solidFill>
              </a:rPr>
              <a:t>informações de </a:t>
            </a:r>
            <a:r>
              <a:rPr lang="pt-BR" dirty="0" smtClean="0">
                <a:solidFill>
                  <a:srgbClr val="002060"/>
                </a:solidFill>
              </a:rPr>
              <a:t>maneira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</a:rPr>
              <a:t>eficiente e segura</a:t>
            </a:r>
          </a:p>
          <a:p>
            <a:pPr>
              <a:buFont typeface="Wingdings" pitchFamily="2" charset="2"/>
              <a:buChar char="Ø"/>
            </a:pPr>
            <a:endParaRPr lang="pt-BR" dirty="0">
              <a:solidFill>
                <a:srgbClr val="002060"/>
              </a:solidFill>
            </a:endParaRPr>
          </a:p>
          <a:p>
            <a:pPr>
              <a:buFont typeface="Arial" charset="0"/>
              <a:buNone/>
            </a:pP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2057399"/>
            <a:ext cx="3860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ítulo 7"/>
          <p:cNvSpPr>
            <a:spLocks noGrp="1"/>
          </p:cNvSpPr>
          <p:nvPr>
            <p:ph type="title"/>
          </p:nvPr>
        </p:nvSpPr>
        <p:spPr>
          <a:xfrm>
            <a:off x="-540321" y="132369"/>
            <a:ext cx="7059612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OBJETIVOS</a:t>
            </a:r>
          </a:p>
        </p:txBody>
      </p:sp>
      <p:sp>
        <p:nvSpPr>
          <p:cNvPr id="15364" name="Espaço Reservado para Conteúdo 8"/>
          <p:cNvSpPr>
            <a:spLocks noGrp="1"/>
          </p:cNvSpPr>
          <p:nvPr>
            <p:ph idx="1"/>
          </p:nvPr>
        </p:nvSpPr>
        <p:spPr>
          <a:xfrm>
            <a:off x="98574" y="1446260"/>
            <a:ext cx="8229600" cy="4525962"/>
          </a:xfrm>
        </p:spPr>
        <p:txBody>
          <a:bodyPr rtlCol="0">
            <a:normAutofit lnSpcReduction="10000"/>
          </a:bodyPr>
          <a:lstStyle/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Conhecer Ambientes de Banco de Dados; </a:t>
            </a: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Interpretar Modelos do Mundo Real;  </a:t>
            </a: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Utilizar técnicas e ferramentas para a Solução de Problemas do Mundo Real; </a:t>
            </a: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Conhecer modelos e Tecnologias de Banco de dados (hierárquico, rede e relacional);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ítulo 7"/>
          <p:cNvSpPr>
            <a:spLocks noGrp="1"/>
          </p:cNvSpPr>
          <p:nvPr>
            <p:ph type="title"/>
          </p:nvPr>
        </p:nvSpPr>
        <p:spPr>
          <a:xfrm>
            <a:off x="-116950" y="116632"/>
            <a:ext cx="7059612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OBJETIVOS</a:t>
            </a:r>
          </a:p>
        </p:txBody>
      </p:sp>
      <p:sp>
        <p:nvSpPr>
          <p:cNvPr id="67586" name="Espaço Reservado para Conteúdo 8"/>
          <p:cNvSpPr>
            <a:spLocks noGrp="1"/>
          </p:cNvSpPr>
          <p:nvPr>
            <p:ph idx="1"/>
          </p:nvPr>
        </p:nvSpPr>
        <p:spPr>
          <a:xfrm>
            <a:off x="0" y="1266455"/>
            <a:ext cx="8905260" cy="5591545"/>
          </a:xfrm>
        </p:spPr>
        <p:txBody>
          <a:bodyPr/>
          <a:lstStyle/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Conhecer novas tecnologias de Banco de Dados (Relacional, Orientado a Objeto, Textual). 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Utilizar Técnicas e Ferramentas de Modelagem;  </a:t>
            </a: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Normalizar dados. Conhecer de Banco de Dados Relacionais; </a:t>
            </a: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264533" indent="-264533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 Ter os conhecimentos básicos de Documentação Técnica;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ítulo 7"/>
          <p:cNvSpPr>
            <a:spLocks noGrp="1"/>
          </p:cNvSpPr>
          <p:nvPr>
            <p:ph type="title"/>
          </p:nvPr>
        </p:nvSpPr>
        <p:spPr>
          <a:xfrm>
            <a:off x="-320171" y="160175"/>
            <a:ext cx="7059612" cy="1143000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EMENTA</a:t>
            </a:r>
          </a:p>
        </p:txBody>
      </p:sp>
      <p:sp>
        <p:nvSpPr>
          <p:cNvPr id="15364" name="Espaço Reservado para Conteúdo 8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5544616"/>
          </a:xfrm>
        </p:spPr>
        <p:txBody>
          <a:bodyPr rtlCol="0">
            <a:normAutofit/>
          </a:bodyPr>
          <a:lstStyle/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 Introdução a Banco de Dados (Conceito e objetivos). </a:t>
            </a:r>
          </a:p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Modelo Relacional. </a:t>
            </a:r>
          </a:p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Restrições de Integridade. </a:t>
            </a:r>
          </a:p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Modelagem conceitual de dados com entidades, relacionamentos e atributos. </a:t>
            </a:r>
          </a:p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Modelos lógicos de dados e sistemas correlatos. Normalização de dados. </a:t>
            </a:r>
          </a:p>
          <a:p>
            <a:pPr marL="263525" indent="-26352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Práticas: metodologias e simulações. </a:t>
            </a:r>
          </a:p>
        </p:txBody>
      </p:sp>
    </p:spTree>
    <p:extLst>
      <p:ext uri="{BB962C8B-B14F-4D97-AF65-F5344CB8AC3E}">
        <p14:creationId xmlns:p14="http://schemas.microsoft.com/office/powerpoint/2010/main" val="27388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7"/>
          <p:cNvSpPr>
            <a:spLocks noGrp="1"/>
          </p:cNvSpPr>
          <p:nvPr>
            <p:ph type="title"/>
          </p:nvPr>
        </p:nvSpPr>
        <p:spPr>
          <a:xfrm>
            <a:off x="-657689" y="204153"/>
            <a:ext cx="7059612" cy="1143000"/>
          </a:xfrm>
        </p:spPr>
        <p:txBody>
          <a:bodyPr/>
          <a:lstStyle/>
          <a:p>
            <a:r>
              <a:rPr lang="pt-BR" sz="3600" b="1" dirty="0">
                <a:solidFill>
                  <a:srgbClr val="002060"/>
                </a:solidFill>
              </a:rPr>
              <a:t>Metodologia de Avaliação</a:t>
            </a:r>
          </a:p>
        </p:txBody>
      </p:sp>
      <p:sp>
        <p:nvSpPr>
          <p:cNvPr id="69634" name="Espaço Reservado para Conteúdo 8"/>
          <p:cNvSpPr>
            <a:spLocks noGrp="1"/>
          </p:cNvSpPr>
          <p:nvPr>
            <p:ph idx="1"/>
          </p:nvPr>
        </p:nvSpPr>
        <p:spPr>
          <a:xfrm>
            <a:off x="213178" y="1727881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Duas provas (1ªAV e 2ªAv)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Projeto Modelagem (PM)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2060"/>
                </a:solidFill>
              </a:rPr>
              <a:t>uma prova final (PF)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Média 2ªAV = (7* 2ªAV + 3*PM)/10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 Média Parcial (MP) = (1ªAV + Média 2ªAV)/2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Média Final (MF) = MP, </a:t>
            </a:r>
            <a:r>
              <a:rPr lang="pt-BR" b="1" dirty="0">
                <a:solidFill>
                  <a:srgbClr val="002060"/>
                </a:solidFill>
              </a:rPr>
              <a:t>se MP ≥ 7,0</a:t>
            </a:r>
            <a:r>
              <a:rPr lang="pt-BR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Média Final (MF) = (MP + PF) / 2, </a:t>
            </a:r>
            <a:r>
              <a:rPr lang="pt-BR" b="1" dirty="0">
                <a:solidFill>
                  <a:srgbClr val="002060"/>
                </a:solidFill>
              </a:rPr>
              <a:t>se MP &lt; 7,0</a:t>
            </a:r>
            <a:r>
              <a:rPr lang="pt-BR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2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7"/>
          <p:cNvSpPr>
            <a:spLocks noGrp="1"/>
          </p:cNvSpPr>
          <p:nvPr>
            <p:ph type="title"/>
          </p:nvPr>
        </p:nvSpPr>
        <p:spPr>
          <a:xfrm>
            <a:off x="-851096" y="252777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Avaliação - Datas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A14C337A-956F-4165-A62B-4035BC1B6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897059"/>
              </p:ext>
            </p:extLst>
          </p:nvPr>
        </p:nvGraphicFramePr>
        <p:xfrm>
          <a:off x="711477" y="2264140"/>
          <a:ext cx="7721047" cy="31980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4315">
                  <a:extLst>
                    <a:ext uri="{9D8B030D-6E8A-4147-A177-3AD203B41FA5}">
                      <a16:colId xmlns="" xmlns:a16="http://schemas.microsoft.com/office/drawing/2014/main" val="477011312"/>
                    </a:ext>
                  </a:extLst>
                </a:gridCol>
                <a:gridCol w="5596732">
                  <a:extLst>
                    <a:ext uri="{9D8B030D-6E8A-4147-A177-3AD203B41FA5}">
                      <a16:colId xmlns="" xmlns:a16="http://schemas.microsoft.com/office/drawing/2014/main" val="1163489520"/>
                    </a:ext>
                  </a:extLst>
                </a:gridCol>
              </a:tblGrid>
              <a:tr h="6649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10. Out</a:t>
                      </a:r>
                      <a:endParaRPr lang="pt-BR" sz="5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/>
                </a:tc>
                <a:tc>
                  <a:txBody>
                    <a:bodyPr/>
                    <a:lstStyle/>
                    <a:p>
                      <a:pPr marL="448056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>
                          <a:effectLst/>
                        </a:rPr>
                        <a:t>1ª Avaliação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="" xmlns:a16="http://schemas.microsoft.com/office/drawing/2014/main" val="134895509"/>
                  </a:ext>
                </a:extLst>
              </a:tr>
              <a:tr h="6649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05. Dez</a:t>
                      </a:r>
                      <a:endParaRPr lang="pt-BR" sz="5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/>
                </a:tc>
                <a:tc>
                  <a:txBody>
                    <a:bodyPr/>
                    <a:lstStyle/>
                    <a:p>
                      <a:pPr marL="448056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>
                          <a:effectLst/>
                        </a:rPr>
                        <a:t>2ª AVALIAÇÃO</a:t>
                      </a:r>
                      <a:endParaRPr lang="pt-BR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="" xmlns:a16="http://schemas.microsoft.com/office/drawing/2014/main" val="1444605560"/>
                  </a:ext>
                </a:extLst>
              </a:tr>
              <a:tr h="120316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19. Dez </a:t>
                      </a:r>
                      <a:endParaRPr lang="pt-BR" sz="5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/>
                </a:tc>
                <a:tc>
                  <a:txBody>
                    <a:bodyPr/>
                    <a:lstStyle/>
                    <a:p>
                      <a:pPr marL="448056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 smtClean="0">
                          <a:effectLst/>
                        </a:rPr>
                        <a:t>SEGUNDA CHAMADA</a:t>
                      </a:r>
                      <a:endParaRPr lang="pt-BR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="" xmlns:a16="http://schemas.microsoft.com/office/drawing/2014/main" val="3998031994"/>
                  </a:ext>
                </a:extLst>
              </a:tr>
              <a:tr h="6649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26. Dez</a:t>
                      </a:r>
                      <a:endParaRPr lang="pt-BR" sz="5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/>
                </a:tc>
                <a:tc>
                  <a:txBody>
                    <a:bodyPr/>
                    <a:lstStyle/>
                    <a:p>
                      <a:pPr marL="448056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300" u="none" strike="noStrike" dirty="0">
                          <a:effectLst/>
                        </a:rPr>
                        <a:t>AVALIAÇÃO FINAL</a:t>
                      </a:r>
                      <a:endParaRPr lang="pt-BR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="" xmlns:a16="http://schemas.microsoft.com/office/drawing/2014/main" val="246888863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ADDA8B71-D947-45FA-8020-FDF28E7C761E}"/>
              </a:ext>
            </a:extLst>
          </p:cNvPr>
          <p:cNvSpPr txBox="1"/>
          <p:nvPr/>
        </p:nvSpPr>
        <p:spPr>
          <a:xfrm>
            <a:off x="5931992" y="6145920"/>
            <a:ext cx="5001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 Sujeito a alterações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471</Words>
  <Application>Microsoft Office PowerPoint</Application>
  <PresentationFormat>Apresentação na tela 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BANCO DE DADOS Apresentação da Disciplina</vt:lpstr>
      <vt:lpstr>BANCO DE DADOS </vt:lpstr>
      <vt:lpstr>Convivência</vt:lpstr>
      <vt:lpstr>MOTIVAÇÃO</vt:lpstr>
      <vt:lpstr>OBJETIVOS</vt:lpstr>
      <vt:lpstr>OBJETIVOS</vt:lpstr>
      <vt:lpstr>EMENTA</vt:lpstr>
      <vt:lpstr>Metodologia de Avaliação</vt:lpstr>
      <vt:lpstr>Avaliação - Datas</vt:lpstr>
      <vt:lpstr>Projeto Modelagem</vt:lpstr>
      <vt:lpstr>Ferramentas</vt:lpstr>
      <vt:lpstr>BIBLIOGRAFIA BÁSICA</vt:lpstr>
      <vt:lpstr>BIBLIOGRAFIA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Apresentação da Disciplina</dc:title>
  <dc:creator>MARIANA VIEIRA</dc:creator>
  <cp:lastModifiedBy>Usuario</cp:lastModifiedBy>
  <cp:revision>21</cp:revision>
  <cp:lastPrinted>2020-08-18T10:33:20Z</cp:lastPrinted>
  <dcterms:created xsi:type="dcterms:W3CDTF">2020-08-17T18:07:27Z</dcterms:created>
  <dcterms:modified xsi:type="dcterms:W3CDTF">2022-08-13T02:11:38Z</dcterms:modified>
</cp:coreProperties>
</file>