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69" r:id="rId2"/>
    <p:sldId id="326" r:id="rId3"/>
    <p:sldId id="327" r:id="rId4"/>
    <p:sldId id="328" r:id="rId5"/>
    <p:sldId id="329" r:id="rId6"/>
    <p:sldId id="330" r:id="rId7"/>
    <p:sldId id="273" r:id="rId8"/>
    <p:sldId id="274" r:id="rId9"/>
    <p:sldId id="275" r:id="rId10"/>
    <p:sldId id="276" r:id="rId11"/>
    <p:sldId id="308" r:id="rId12"/>
    <p:sldId id="309" r:id="rId13"/>
    <p:sldId id="279" r:id="rId14"/>
    <p:sldId id="310" r:id="rId15"/>
    <p:sldId id="281" r:id="rId16"/>
    <p:sldId id="325" r:id="rId17"/>
    <p:sldId id="282" r:id="rId18"/>
    <p:sldId id="285" r:id="rId19"/>
    <p:sldId id="331" r:id="rId20"/>
    <p:sldId id="333" r:id="rId21"/>
    <p:sldId id="334" r:id="rId22"/>
    <p:sldId id="335" r:id="rId23"/>
    <p:sldId id="332" r:id="rId24"/>
    <p:sldId id="283" r:id="rId25"/>
    <p:sldId id="311" r:id="rId26"/>
    <p:sldId id="312" r:id="rId27"/>
    <p:sldId id="313" r:id="rId28"/>
    <p:sldId id="314" r:id="rId29"/>
    <p:sldId id="289" r:id="rId30"/>
    <p:sldId id="290" r:id="rId31"/>
    <p:sldId id="291" r:id="rId32"/>
    <p:sldId id="292" r:id="rId33"/>
    <p:sldId id="315" r:id="rId34"/>
    <p:sldId id="316" r:id="rId35"/>
    <p:sldId id="317" r:id="rId36"/>
    <p:sldId id="318" r:id="rId37"/>
    <p:sldId id="319" r:id="rId38"/>
    <p:sldId id="320" r:id="rId39"/>
    <p:sldId id="321" r:id="rId40"/>
    <p:sldId id="322" r:id="rId41"/>
    <p:sldId id="323" r:id="rId42"/>
    <p:sldId id="277" r:id="rId43"/>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94660"/>
  </p:normalViewPr>
  <p:slideViewPr>
    <p:cSldViewPr snapToGrid="0">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046868-553D-4624-AAB7-441AE9601B2C}"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pt-BR"/>
        </a:p>
      </dgm:t>
    </dgm:pt>
    <dgm:pt modelId="{642FB93B-1330-4DB7-9447-E79B1ACBDFBB}">
      <dgm:prSet phldrT="[Texto]"/>
      <dgm:spPr/>
      <dgm:t>
        <a:bodyPr/>
        <a:lstStyle/>
        <a:p>
          <a:r>
            <a:rPr lang="pt-BR" dirty="0" smtClean="0">
              <a:solidFill>
                <a:schemeClr val="tx1"/>
              </a:solidFill>
              <a:latin typeface="Comic Sans MS" pitchFamily="66" charset="0"/>
            </a:rPr>
            <a:t>Bancos de Dados e Sistemas de Bancos de Dados</a:t>
          </a:r>
          <a:endParaRPr lang="pt-BR" dirty="0">
            <a:solidFill>
              <a:schemeClr val="tx1"/>
            </a:solidFill>
            <a:latin typeface="Comic Sans MS" pitchFamily="66" charset="0"/>
          </a:endParaRPr>
        </a:p>
      </dgm:t>
    </dgm:pt>
    <dgm:pt modelId="{8E702BA3-297E-4915-BA2C-6592137DC81D}" type="parTrans" cxnId="{87743128-69CE-4CF1-977D-2606200E676E}">
      <dgm:prSet/>
      <dgm:spPr/>
      <dgm:t>
        <a:bodyPr/>
        <a:lstStyle/>
        <a:p>
          <a:endParaRPr lang="pt-BR"/>
        </a:p>
      </dgm:t>
    </dgm:pt>
    <dgm:pt modelId="{DC537370-9B12-4CC9-8E98-510CB1C3FA5D}" type="sibTrans" cxnId="{87743128-69CE-4CF1-977D-2606200E676E}">
      <dgm:prSet/>
      <dgm:spPr/>
      <dgm:t>
        <a:bodyPr/>
        <a:lstStyle/>
        <a:p>
          <a:endParaRPr lang="pt-BR"/>
        </a:p>
      </dgm:t>
    </dgm:pt>
    <dgm:pt modelId="{67F55F92-C772-43FC-ADA5-96D0643DD1D9}">
      <dgm:prSet phldrT="[Texto]"/>
      <dgm:spPr/>
      <dgm:t>
        <a:bodyPr/>
        <a:lstStyle/>
        <a:p>
          <a:r>
            <a:rPr lang="pt-BR" dirty="0" smtClean="0">
              <a:solidFill>
                <a:schemeClr val="tx1"/>
              </a:solidFill>
              <a:latin typeface="Comic Sans MS" pitchFamily="66" charset="0"/>
            </a:rPr>
            <a:t>Componentes essenciais no cotidiano da sociedade moderna</a:t>
          </a:r>
          <a:endParaRPr lang="pt-BR" dirty="0">
            <a:solidFill>
              <a:schemeClr val="tx1"/>
            </a:solidFill>
            <a:latin typeface="Comic Sans MS" pitchFamily="66" charset="0"/>
          </a:endParaRPr>
        </a:p>
      </dgm:t>
    </dgm:pt>
    <dgm:pt modelId="{2160A15B-889C-4D24-883B-9D62FA102F25}" type="parTrans" cxnId="{6776A45E-31FB-4694-8E04-E2DA8F8A2D94}">
      <dgm:prSet/>
      <dgm:spPr/>
      <dgm:t>
        <a:bodyPr/>
        <a:lstStyle/>
        <a:p>
          <a:endParaRPr lang="pt-BR"/>
        </a:p>
      </dgm:t>
    </dgm:pt>
    <dgm:pt modelId="{BEFD17DF-E1B1-419B-A220-AC8F2214EE85}" type="sibTrans" cxnId="{6776A45E-31FB-4694-8E04-E2DA8F8A2D94}">
      <dgm:prSet/>
      <dgm:spPr/>
      <dgm:t>
        <a:bodyPr/>
        <a:lstStyle/>
        <a:p>
          <a:endParaRPr lang="pt-BR"/>
        </a:p>
      </dgm:t>
    </dgm:pt>
    <dgm:pt modelId="{EF73DCA9-88ED-40C6-AD45-A4B2EF60FF63}" type="pres">
      <dgm:prSet presAssocID="{EE046868-553D-4624-AAB7-441AE9601B2C}" presName="Name0" presStyleCnt="0">
        <dgm:presLayoutVars>
          <dgm:dir/>
          <dgm:animLvl val="lvl"/>
          <dgm:resizeHandles val="exact"/>
        </dgm:presLayoutVars>
      </dgm:prSet>
      <dgm:spPr/>
      <dgm:t>
        <a:bodyPr/>
        <a:lstStyle/>
        <a:p>
          <a:endParaRPr lang="pt-BR"/>
        </a:p>
      </dgm:t>
    </dgm:pt>
    <dgm:pt modelId="{96B8C3AD-FBD5-4F51-B8F3-1DF733120FA3}" type="pres">
      <dgm:prSet presAssocID="{67F55F92-C772-43FC-ADA5-96D0643DD1D9}" presName="boxAndChildren" presStyleCnt="0"/>
      <dgm:spPr/>
      <dgm:t>
        <a:bodyPr/>
        <a:lstStyle/>
        <a:p>
          <a:endParaRPr lang="pt-BR"/>
        </a:p>
      </dgm:t>
    </dgm:pt>
    <dgm:pt modelId="{EE57B375-6A64-49DF-943B-7A15DF5509DE}" type="pres">
      <dgm:prSet presAssocID="{67F55F92-C772-43FC-ADA5-96D0643DD1D9}" presName="parentTextBox" presStyleLbl="node1" presStyleIdx="0" presStyleCnt="2"/>
      <dgm:spPr/>
      <dgm:t>
        <a:bodyPr/>
        <a:lstStyle/>
        <a:p>
          <a:endParaRPr lang="pt-BR"/>
        </a:p>
      </dgm:t>
    </dgm:pt>
    <dgm:pt modelId="{BACEFC70-9532-43E0-AFF5-B2D025FD8B88}" type="pres">
      <dgm:prSet presAssocID="{DC537370-9B12-4CC9-8E98-510CB1C3FA5D}" presName="sp" presStyleCnt="0"/>
      <dgm:spPr/>
      <dgm:t>
        <a:bodyPr/>
        <a:lstStyle/>
        <a:p>
          <a:endParaRPr lang="pt-BR"/>
        </a:p>
      </dgm:t>
    </dgm:pt>
    <dgm:pt modelId="{6A1D9F34-F6FD-43DC-ABC3-8D75D7F802C7}" type="pres">
      <dgm:prSet presAssocID="{642FB93B-1330-4DB7-9447-E79B1ACBDFBB}" presName="arrowAndChildren" presStyleCnt="0"/>
      <dgm:spPr/>
      <dgm:t>
        <a:bodyPr/>
        <a:lstStyle/>
        <a:p>
          <a:endParaRPr lang="pt-BR"/>
        </a:p>
      </dgm:t>
    </dgm:pt>
    <dgm:pt modelId="{DDB4F93B-33D5-4EC1-B139-63733EB13836}" type="pres">
      <dgm:prSet presAssocID="{642FB93B-1330-4DB7-9447-E79B1ACBDFBB}" presName="parentTextArrow" presStyleLbl="node1" presStyleIdx="1" presStyleCnt="2" custLinFactNeighborY="950"/>
      <dgm:spPr/>
      <dgm:t>
        <a:bodyPr/>
        <a:lstStyle/>
        <a:p>
          <a:endParaRPr lang="pt-BR"/>
        </a:p>
      </dgm:t>
    </dgm:pt>
  </dgm:ptLst>
  <dgm:cxnLst>
    <dgm:cxn modelId="{87743128-69CE-4CF1-977D-2606200E676E}" srcId="{EE046868-553D-4624-AAB7-441AE9601B2C}" destId="{642FB93B-1330-4DB7-9447-E79B1ACBDFBB}" srcOrd="0" destOrd="0" parTransId="{8E702BA3-297E-4915-BA2C-6592137DC81D}" sibTransId="{DC537370-9B12-4CC9-8E98-510CB1C3FA5D}"/>
    <dgm:cxn modelId="{58B7B523-D4BA-4B4A-9F12-E0535BA45447}" type="presOf" srcId="{EE046868-553D-4624-AAB7-441AE9601B2C}" destId="{EF73DCA9-88ED-40C6-AD45-A4B2EF60FF63}" srcOrd="0" destOrd="0" presId="urn:microsoft.com/office/officeart/2005/8/layout/process4"/>
    <dgm:cxn modelId="{6776A45E-31FB-4694-8E04-E2DA8F8A2D94}" srcId="{EE046868-553D-4624-AAB7-441AE9601B2C}" destId="{67F55F92-C772-43FC-ADA5-96D0643DD1D9}" srcOrd="1" destOrd="0" parTransId="{2160A15B-889C-4D24-883B-9D62FA102F25}" sibTransId="{BEFD17DF-E1B1-419B-A220-AC8F2214EE85}"/>
    <dgm:cxn modelId="{F41A7128-EF50-4A7F-891D-DD3E58213548}" type="presOf" srcId="{642FB93B-1330-4DB7-9447-E79B1ACBDFBB}" destId="{DDB4F93B-33D5-4EC1-B139-63733EB13836}" srcOrd="0" destOrd="0" presId="urn:microsoft.com/office/officeart/2005/8/layout/process4"/>
    <dgm:cxn modelId="{4FF49FD2-900B-416B-941A-0B644E8C9E1D}" type="presOf" srcId="{67F55F92-C772-43FC-ADA5-96D0643DD1D9}" destId="{EE57B375-6A64-49DF-943B-7A15DF5509DE}" srcOrd="0" destOrd="0" presId="urn:microsoft.com/office/officeart/2005/8/layout/process4"/>
    <dgm:cxn modelId="{6C4BA388-E1AC-46A0-B3BF-4E69C3E4A9B9}" type="presParOf" srcId="{EF73DCA9-88ED-40C6-AD45-A4B2EF60FF63}" destId="{96B8C3AD-FBD5-4F51-B8F3-1DF733120FA3}" srcOrd="0" destOrd="0" presId="urn:microsoft.com/office/officeart/2005/8/layout/process4"/>
    <dgm:cxn modelId="{54372796-3CF3-47E8-B888-8E6F4948EB8C}" type="presParOf" srcId="{96B8C3AD-FBD5-4F51-B8F3-1DF733120FA3}" destId="{EE57B375-6A64-49DF-943B-7A15DF5509DE}" srcOrd="0" destOrd="0" presId="urn:microsoft.com/office/officeart/2005/8/layout/process4"/>
    <dgm:cxn modelId="{19627BB5-CD6F-43E3-9D46-33030320642D}" type="presParOf" srcId="{EF73DCA9-88ED-40C6-AD45-A4B2EF60FF63}" destId="{BACEFC70-9532-43E0-AFF5-B2D025FD8B88}" srcOrd="1" destOrd="0" presId="urn:microsoft.com/office/officeart/2005/8/layout/process4"/>
    <dgm:cxn modelId="{162C5D88-4E25-44F1-84F9-0BE10D509801}" type="presParOf" srcId="{EF73DCA9-88ED-40C6-AD45-A4B2EF60FF63}" destId="{6A1D9F34-F6FD-43DC-ABC3-8D75D7F802C7}" srcOrd="2" destOrd="0" presId="urn:microsoft.com/office/officeart/2005/8/layout/process4"/>
    <dgm:cxn modelId="{859994F3-3D99-4862-98F6-B87F49BB69C1}" type="presParOf" srcId="{6A1D9F34-F6FD-43DC-ABC3-8D75D7F802C7}" destId="{DDB4F93B-33D5-4EC1-B139-63733EB1383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7B375-6A64-49DF-943B-7A15DF5509DE}">
      <dsp:nvSpPr>
        <dsp:cNvPr id="0" name=""/>
        <dsp:cNvSpPr/>
      </dsp:nvSpPr>
      <dsp:spPr>
        <a:xfrm>
          <a:off x="0" y="2979816"/>
          <a:ext cx="6172199" cy="195508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pt-BR" sz="3100" kern="1200" dirty="0" smtClean="0">
              <a:solidFill>
                <a:schemeClr val="tx1"/>
              </a:solidFill>
              <a:latin typeface="Comic Sans MS" pitchFamily="66" charset="0"/>
            </a:rPr>
            <a:t>Componentes essenciais no cotidiano da sociedade moderna</a:t>
          </a:r>
          <a:endParaRPr lang="pt-BR" sz="3100" kern="1200" dirty="0">
            <a:solidFill>
              <a:schemeClr val="tx1"/>
            </a:solidFill>
            <a:latin typeface="Comic Sans MS" pitchFamily="66" charset="0"/>
          </a:endParaRPr>
        </a:p>
      </dsp:txBody>
      <dsp:txXfrm>
        <a:off x="0" y="2979816"/>
        <a:ext cx="6172199" cy="1955082"/>
      </dsp:txXfrm>
    </dsp:sp>
    <dsp:sp modelId="{DDB4F93B-33D5-4EC1-B139-63733EB13836}">
      <dsp:nvSpPr>
        <dsp:cNvPr id="0" name=""/>
        <dsp:cNvSpPr/>
      </dsp:nvSpPr>
      <dsp:spPr>
        <a:xfrm rot="10800000">
          <a:off x="0" y="30791"/>
          <a:ext cx="6172199" cy="3006916"/>
        </a:xfrm>
        <a:prstGeom prst="upArrowCallou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pt-BR" sz="3100" kern="1200" dirty="0" smtClean="0">
              <a:solidFill>
                <a:schemeClr val="tx1"/>
              </a:solidFill>
              <a:latin typeface="Comic Sans MS" pitchFamily="66" charset="0"/>
            </a:rPr>
            <a:t>Bancos de Dados e Sistemas de Bancos de Dados</a:t>
          </a:r>
          <a:endParaRPr lang="pt-BR" sz="3100" kern="1200" dirty="0">
            <a:solidFill>
              <a:schemeClr val="tx1"/>
            </a:solidFill>
            <a:latin typeface="Comic Sans MS" pitchFamily="66" charset="0"/>
          </a:endParaRPr>
        </a:p>
      </dsp:txBody>
      <dsp:txXfrm rot="10800000">
        <a:off x="0" y="30791"/>
        <a:ext cx="6172199" cy="19538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sz="quarter" idx="1"/>
          </p:nvPr>
        </p:nvSpPr>
        <p:spPr>
          <a:xfrm>
            <a:off x="4021295" y="1"/>
            <a:ext cx="3076363" cy="511731"/>
          </a:xfrm>
          <a:prstGeom prst="rect">
            <a:avLst/>
          </a:prstGeom>
        </p:spPr>
        <p:txBody>
          <a:bodyPr vert="horz" lIns="99048" tIns="49524" rIns="99048" bIns="49524" rtlCol="0"/>
          <a:lstStyle>
            <a:lvl1pPr algn="r">
              <a:defRPr sz="1300"/>
            </a:lvl1pPr>
          </a:lstStyle>
          <a:p>
            <a:fld id="{5F77E439-307E-4FB4-A3AE-1508766C38E2}" type="datetimeFigureOut">
              <a:rPr lang="pt-BR" smtClean="0"/>
              <a:pPr/>
              <a:t>12/08/2022</a:t>
            </a:fld>
            <a:endParaRPr lang="pt-BR"/>
          </a:p>
        </p:txBody>
      </p:sp>
      <p:sp>
        <p:nvSpPr>
          <p:cNvPr id="4" name="Espaço Reservado para Rodapé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021295" y="9721106"/>
            <a:ext cx="3076363" cy="511731"/>
          </a:xfrm>
          <a:prstGeom prst="rect">
            <a:avLst/>
          </a:prstGeom>
        </p:spPr>
        <p:txBody>
          <a:bodyPr vert="horz" lIns="99048" tIns="49524" rIns="99048" bIns="49524" rtlCol="0" anchor="b"/>
          <a:lstStyle>
            <a:lvl1pPr algn="r">
              <a:defRPr sz="1300"/>
            </a:lvl1pPr>
          </a:lstStyle>
          <a:p>
            <a:fld id="{EF3E2FBE-B784-4BD4-A0E5-58191D758141}" type="slidenum">
              <a:rPr lang="pt-BR" smtClean="0"/>
              <a:pPr/>
              <a:t>‹nº›</a:t>
            </a:fld>
            <a:endParaRPr lang="pt-BR"/>
          </a:p>
        </p:txBody>
      </p:sp>
    </p:spTree>
    <p:extLst>
      <p:ext uri="{BB962C8B-B14F-4D97-AF65-F5344CB8AC3E}">
        <p14:creationId xmlns:p14="http://schemas.microsoft.com/office/powerpoint/2010/main" val="1603917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1"/>
            <a:ext cx="3076575" cy="5111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021138" y="1"/>
            <a:ext cx="3076575" cy="511175"/>
          </a:xfrm>
          <a:prstGeom prst="rect">
            <a:avLst/>
          </a:prstGeom>
        </p:spPr>
        <p:txBody>
          <a:bodyPr vert="horz" lIns="91440" tIns="45720" rIns="91440" bIns="45720" rtlCol="0"/>
          <a:lstStyle>
            <a:lvl1pPr algn="r">
              <a:defRPr sz="1200"/>
            </a:lvl1pPr>
          </a:lstStyle>
          <a:p>
            <a:fld id="{9801BB0F-7870-4392-AB81-C2331D428214}" type="datetimeFigureOut">
              <a:rPr lang="pt-BR" smtClean="0"/>
              <a:t>12/08/2022</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09613" y="4860926"/>
            <a:ext cx="5680075" cy="4605338"/>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1" y="9721851"/>
            <a:ext cx="3076575" cy="5111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021138" y="9721851"/>
            <a:ext cx="3076575" cy="511175"/>
          </a:xfrm>
          <a:prstGeom prst="rect">
            <a:avLst/>
          </a:prstGeom>
        </p:spPr>
        <p:txBody>
          <a:bodyPr vert="horz" lIns="91440" tIns="45720" rIns="91440" bIns="45720" rtlCol="0" anchor="b"/>
          <a:lstStyle>
            <a:lvl1pPr algn="r">
              <a:defRPr sz="1200"/>
            </a:lvl1pPr>
          </a:lstStyle>
          <a:p>
            <a:fld id="{CAE5E1E5-4BE9-4FC8-8F4E-EC38A3918E5C}" type="slidenum">
              <a:rPr lang="pt-BR" smtClean="0"/>
              <a:t>‹nº›</a:t>
            </a:fld>
            <a:endParaRPr lang="pt-BR"/>
          </a:p>
        </p:txBody>
      </p:sp>
    </p:spTree>
    <p:extLst>
      <p:ext uri="{BB962C8B-B14F-4D97-AF65-F5344CB8AC3E}">
        <p14:creationId xmlns:p14="http://schemas.microsoft.com/office/powerpoint/2010/main" val="200438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C5810EE-DF2A-4EEC-BA0D-5226B6602E43}" type="slidenum">
              <a:rPr lang="pt-BR" smtClean="0"/>
              <a:t>2</a:t>
            </a:fld>
            <a:endParaRPr lang="pt-BR"/>
          </a:p>
        </p:txBody>
      </p:sp>
    </p:spTree>
    <p:extLst>
      <p:ext uri="{BB962C8B-B14F-4D97-AF65-F5344CB8AC3E}">
        <p14:creationId xmlns:p14="http://schemas.microsoft.com/office/powerpoint/2010/main" val="357787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300" dirty="0"/>
              <a:t>Um data </a:t>
            </a:r>
            <a:r>
              <a:rPr lang="pt-BR" sz="1300" dirty="0" err="1"/>
              <a:t>warehouse</a:t>
            </a:r>
            <a:r>
              <a:rPr lang="pt-BR" sz="1300" dirty="0"/>
              <a:t> pode conter vários bancos de dados. Dentro de cada banco de dados, os dados são organizados em tabelas e colunas. Dentro de cada coluna, você pode definir uma descrição dos dados, como número inteiro, campo de dados ou sequência. As tabelas podem ser organizadas dentro de esquemas, que você pode considerar como pastas. Quando os dados são consumidos, eles são armazenados em várias tabelas descritas pelo esquema. As ferramentas de consulta usam o esquema para determinar as tabelas de dados que serão acessadas e analisadas.</a:t>
            </a:r>
            <a:endParaRPr lang="pt-BR" dirty="0"/>
          </a:p>
        </p:txBody>
      </p:sp>
      <p:sp>
        <p:nvSpPr>
          <p:cNvPr id="4" name="Espaço Reservado para Número de Slide 3"/>
          <p:cNvSpPr>
            <a:spLocks noGrp="1"/>
          </p:cNvSpPr>
          <p:nvPr>
            <p:ph type="sldNum" sz="quarter" idx="10"/>
          </p:nvPr>
        </p:nvSpPr>
        <p:spPr/>
        <p:txBody>
          <a:bodyPr/>
          <a:lstStyle/>
          <a:p>
            <a:fld id="{1C5810EE-DF2A-4EEC-BA0D-5226B6602E43}" type="slidenum">
              <a:rPr lang="pt-BR" smtClean="0"/>
              <a:t>5</a:t>
            </a:fld>
            <a:endParaRPr lang="pt-BR"/>
          </a:p>
        </p:txBody>
      </p:sp>
    </p:spTree>
    <p:extLst>
      <p:ext uri="{BB962C8B-B14F-4D97-AF65-F5344CB8AC3E}">
        <p14:creationId xmlns:p14="http://schemas.microsoft.com/office/powerpoint/2010/main" val="59553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7" name="Conector reto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ítulo 28"/>
          <p:cNvSpPr>
            <a:spLocks noGrp="1"/>
          </p:cNvSpPr>
          <p:nvPr>
            <p:ph type="ctrTitle"/>
          </p:nvPr>
        </p:nvSpPr>
        <p:spPr>
          <a:xfrm>
            <a:off x="381000" y="4853411"/>
            <a:ext cx="8458200" cy="1222375"/>
          </a:xfrm>
          <a:prstGeom prst="rect">
            <a:avLst/>
          </a:prstGeom>
        </p:spPr>
        <p:txBody>
          <a:bodyPr anchor="t"/>
          <a:lstStyle/>
          <a:p>
            <a:r>
              <a:rPr kumimoji="0" lang="pt-BR" dirty="0"/>
              <a:t>Clique para editar o título mestre</a:t>
            </a:r>
            <a:endParaRPr kumimoji="0" lang="en-US" dirty="0"/>
          </a:p>
        </p:txBody>
      </p:sp>
      <p:sp>
        <p:nvSpPr>
          <p:cNvPr id="9" name="Subtítulo 8"/>
          <p:cNvSpPr>
            <a:spLocks noGrp="1"/>
          </p:cNvSpPr>
          <p:nvPr>
            <p:ph type="subTitle" idx="1"/>
          </p:nvPr>
        </p:nvSpPr>
        <p:spPr>
          <a:xfrm>
            <a:off x="381000" y="3886200"/>
            <a:ext cx="8458200" cy="914400"/>
          </a:xfrm>
          <a:prstGeom prst="rect">
            <a:avLst/>
          </a:prstGeo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dirty="0"/>
              <a:t>Clique para editar o estilo do subtítulo mestre</a:t>
            </a:r>
            <a:endParaRPr kumimoji="0" lang="en-US" dirty="0"/>
          </a:p>
        </p:txBody>
      </p:sp>
      <p:sp>
        <p:nvSpPr>
          <p:cNvPr id="2" name="Espaço Reservado para Rodapé 1"/>
          <p:cNvSpPr>
            <a:spLocks noGrp="1"/>
          </p:cNvSpPr>
          <p:nvPr>
            <p:ph type="ftr" sz="quarter" idx="11"/>
          </p:nvPr>
        </p:nvSpPr>
        <p:spPr>
          <a:xfrm>
            <a:off x="3124200" y="76200"/>
            <a:ext cx="3352800" cy="288925"/>
          </a:xfrm>
          <a:prstGeom prst="rect">
            <a:avLst/>
          </a:prstGeom>
        </p:spPr>
        <p:txBody>
          <a:bodyPr/>
          <a:lstStyle/>
          <a:p>
            <a:pPr>
              <a:defRPr/>
            </a:pPr>
            <a:endParaRPr lang="pt-BR" dirty="0"/>
          </a:p>
        </p:txBody>
      </p:sp>
      <p:sp>
        <p:nvSpPr>
          <p:cNvPr id="15" name="Espaço Reservado para Número de Slide 14"/>
          <p:cNvSpPr>
            <a:spLocks noGrp="1"/>
          </p:cNvSpPr>
          <p:nvPr>
            <p:ph type="sldNum" sz="quarter" idx="12"/>
          </p:nvPr>
        </p:nvSpPr>
        <p:spPr>
          <a:xfrm>
            <a:off x="8229600" y="6473952"/>
            <a:ext cx="758952" cy="246888"/>
          </a:xfrm>
          <a:prstGeom prst="rect">
            <a:avLst/>
          </a:prstGeom>
        </p:spPr>
        <p:txBody>
          <a:bodyPr/>
          <a:lstStyle/>
          <a:p>
            <a:pPr>
              <a:defRPr/>
            </a:pPr>
            <a:fld id="{1BB395E3-5CB5-4365-9AB0-D97D804D3EDD}" type="slidenum">
              <a:rPr lang="pt-BR" smtClean="0"/>
              <a:pPr>
                <a:defRPr/>
              </a:pPr>
              <a:t>‹nº›</a:t>
            </a:fld>
            <a:endParaRPr lang="pt-BR"/>
          </a:p>
        </p:txBody>
      </p:sp>
    </p:spTree>
    <p:extLst>
      <p:ext uri="{BB962C8B-B14F-4D97-AF65-F5344CB8AC3E}">
        <p14:creationId xmlns:p14="http://schemas.microsoft.com/office/powerpoint/2010/main" val="40789478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EC496939-B668-4EFF-B6AC-E4E6BD89B656}"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tângulo 2"/>
          <p:cNvSpPr/>
          <p:nvPr userDrawn="1"/>
        </p:nvSpPr>
        <p:spPr>
          <a:xfrm>
            <a:off x="7956376" y="980728"/>
            <a:ext cx="1008112" cy="5688632"/>
          </a:xfrm>
          <a:prstGeom prst="rect">
            <a:avLst/>
          </a:prstGeom>
          <a:gradFill flip="none" rotWithShape="1">
            <a:gsLst>
              <a:gs pos="0">
                <a:schemeClr val="bg1">
                  <a:lumMod val="85000"/>
                </a:schemeClr>
              </a:gs>
              <a:gs pos="50000">
                <a:schemeClr val="bg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2" descr="Resultado de imagem para uninassau"/>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t="30433" b="24315"/>
          <a:stretch/>
        </p:blipFill>
        <p:spPr bwMode="auto">
          <a:xfrm>
            <a:off x="5413828" y="51815"/>
            <a:ext cx="3672115" cy="88446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iana.cervino@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4.bin"/><Relationship Id="rId14" Type="http://schemas.openxmlformats.org/officeDocument/2006/relationships/image" Target="../media/image2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pt/data-warehouse/#:~:text=Como%20funciona%20um%20data%20warehouse,campo%20de%20dados%20ou%20sequ%C3%AAnc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ítulo 1"/>
          <p:cNvSpPr>
            <a:spLocks noGrp="1"/>
          </p:cNvSpPr>
          <p:nvPr>
            <p:ph type="ctrTitle"/>
          </p:nvPr>
        </p:nvSpPr>
        <p:spPr>
          <a:xfrm>
            <a:off x="494558" y="1490974"/>
            <a:ext cx="7772400" cy="1470025"/>
          </a:xfrm>
        </p:spPr>
        <p:txBody>
          <a:bodyPr/>
          <a:lstStyle/>
          <a:p>
            <a:pPr algn="ctr"/>
            <a:r>
              <a:rPr lang="pt-BR" b="1" dirty="0">
                <a:solidFill>
                  <a:srgbClr val="0000CC"/>
                </a:solidFill>
              </a:rPr>
              <a:t>Banco de Dados</a:t>
            </a:r>
            <a:br>
              <a:rPr lang="pt-BR" b="1" dirty="0">
                <a:solidFill>
                  <a:srgbClr val="0000CC"/>
                </a:solidFill>
              </a:rPr>
            </a:br>
            <a:r>
              <a:rPr lang="pt-BR" sz="2400" dirty="0"/>
              <a:t>INTRODUÇÃO</a:t>
            </a:r>
          </a:p>
        </p:txBody>
      </p:sp>
      <p:sp>
        <p:nvSpPr>
          <p:cNvPr id="3" name="Subtítulo 2"/>
          <p:cNvSpPr>
            <a:spLocks noGrp="1"/>
          </p:cNvSpPr>
          <p:nvPr>
            <p:ph type="subTitle" idx="1"/>
          </p:nvPr>
        </p:nvSpPr>
        <p:spPr>
          <a:xfrm>
            <a:off x="2022475" y="5060950"/>
            <a:ext cx="6400800" cy="1752600"/>
          </a:xfrm>
        </p:spPr>
        <p:txBody>
          <a:bodyPr rtlCol="0">
            <a:normAutofit/>
          </a:bodyPr>
          <a:lstStyle/>
          <a:p>
            <a:pPr algn="ctr" fontAlgn="auto">
              <a:spcAft>
                <a:spcPts val="0"/>
              </a:spcAft>
              <a:buFont typeface="Arial" panose="020B0604020202020204" pitchFamily="34" charset="0"/>
              <a:buNone/>
              <a:defRPr/>
            </a:pPr>
            <a:r>
              <a:rPr lang="pt-BR" b="1" dirty="0" smtClean="0"/>
              <a:t>Clovis Holanda </a:t>
            </a:r>
            <a:endParaRPr lang="pt-BR" b="1" dirty="0"/>
          </a:p>
          <a:p>
            <a:pPr algn="ctr" fontAlgn="auto">
              <a:spcAft>
                <a:spcPts val="0"/>
              </a:spcAft>
              <a:buFont typeface="Arial" panose="020B0604020202020204" pitchFamily="34" charset="0"/>
              <a:buNone/>
              <a:defRPr/>
            </a:pPr>
            <a:r>
              <a:rPr lang="pt-BR" b="1" dirty="0" smtClean="0">
                <a:hlinkClick r:id="rId2"/>
              </a:rPr>
              <a:t>clovishn@gmail.com</a:t>
            </a:r>
            <a:endParaRPr lang="pt-BR" b="1" dirty="0"/>
          </a:p>
          <a:p>
            <a:pPr algn="ctr" fontAlgn="auto">
              <a:spcAft>
                <a:spcPts val="0"/>
              </a:spcAft>
              <a:buFont typeface="Arial" panose="020B0604020202020204" pitchFamily="34" charset="0"/>
              <a:buNone/>
              <a:defRPr/>
            </a:pPr>
            <a:r>
              <a:rPr lang="pt-BR" b="1" dirty="0" smtClean="0"/>
              <a:t>2022.2</a:t>
            </a:r>
            <a:endParaRPr lang="pt-BR" b="1" dirty="0"/>
          </a:p>
        </p:txBody>
      </p:sp>
      <p:sp>
        <p:nvSpPr>
          <p:cNvPr id="8" name="Espaço Reservado para Número de Slide 7"/>
          <p:cNvSpPr>
            <a:spLocks noGrp="1"/>
          </p:cNvSpPr>
          <p:nvPr>
            <p:ph type="sldNum" sz="quarter" idx="12"/>
          </p:nvPr>
        </p:nvSpPr>
        <p:spPr/>
        <p:txBody>
          <a:bodyPr/>
          <a:lstStyle/>
          <a:p>
            <a:pPr>
              <a:defRPr/>
            </a:pPr>
            <a:fld id="{1BB395E3-5CB5-4365-9AB0-D97D804D3EDD}" type="slidenum">
              <a:rPr lang="pt-BR" smtClean="0"/>
              <a:pPr>
                <a:defRPr/>
              </a:pPr>
              <a:t>1</a:t>
            </a:fld>
            <a:endParaRPr lang="pt-BR"/>
          </a:p>
        </p:txBody>
      </p:sp>
    </p:spTree>
    <p:extLst>
      <p:ext uri="{BB962C8B-B14F-4D97-AF65-F5344CB8AC3E}">
        <p14:creationId xmlns:p14="http://schemas.microsoft.com/office/powerpoint/2010/main" val="359547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bwMode="auto">
          <a:xfrm>
            <a:off x="-1111845" y="159619"/>
            <a:ext cx="8228707" cy="1143000"/>
          </a:xfrm>
          <a:prstGeom prst="rect">
            <a:avLst/>
          </a:prstGeom>
          <a:noFill/>
          <a:ln>
            <a:miter lim="800000"/>
            <a:headEnd/>
            <a:tailEnd/>
          </a:ln>
        </p:spPr>
        <p:txBody>
          <a:bodyPr/>
          <a:lstStyle/>
          <a:p>
            <a:r>
              <a:rPr lang="pt-BR" dirty="0">
                <a:solidFill>
                  <a:schemeClr val="accent1">
                    <a:lumMod val="50000"/>
                  </a:schemeClr>
                </a:solidFill>
              </a:rPr>
              <a:t>Redundância de dados</a:t>
            </a:r>
          </a:p>
        </p:txBody>
      </p:sp>
      <p:sp>
        <p:nvSpPr>
          <p:cNvPr id="9219" name="Rectangle 3"/>
          <p:cNvSpPr>
            <a:spLocks noGrp="1" noChangeArrowheads="1"/>
          </p:cNvSpPr>
          <p:nvPr>
            <p:ph type="body" idx="4294967295"/>
          </p:nvPr>
        </p:nvSpPr>
        <p:spPr>
          <a:xfrm>
            <a:off x="319237" y="1302619"/>
            <a:ext cx="8824764" cy="5721697"/>
          </a:xfrm>
          <a:prstGeom prst="rect">
            <a:avLst/>
          </a:prstGeom>
        </p:spPr>
        <p:txBody>
          <a:bodyPr/>
          <a:lstStyle/>
          <a:p>
            <a:pPr>
              <a:buFont typeface="Wingdings" pitchFamily="2" charset="2"/>
              <a:buChar char="ü"/>
            </a:pPr>
            <a:r>
              <a:rPr lang="pt-BR" sz="3100" b="1" dirty="0">
                <a:solidFill>
                  <a:srgbClr val="002060"/>
                </a:solidFill>
              </a:rPr>
              <a:t>Ocorre quando uma determinada informação está representada no sistema em computador várias vezes</a:t>
            </a:r>
          </a:p>
          <a:p>
            <a:pPr>
              <a:buFont typeface="Wingdings" pitchFamily="2" charset="2"/>
              <a:buNone/>
            </a:pPr>
            <a:endParaRPr lang="pt-BR" sz="3100" b="1" dirty="0">
              <a:solidFill>
                <a:srgbClr val="002060"/>
              </a:solidFill>
            </a:endParaRPr>
          </a:p>
          <a:p>
            <a:pPr>
              <a:buFont typeface="Wingdings" pitchFamily="2" charset="2"/>
              <a:buChar char="ü"/>
            </a:pPr>
            <a:r>
              <a:rPr lang="pt-BR" sz="3100" b="1" dirty="0">
                <a:solidFill>
                  <a:srgbClr val="002060"/>
                </a:solidFill>
              </a:rPr>
              <a:t>Há duas formas de redundância de dados:</a:t>
            </a:r>
          </a:p>
          <a:p>
            <a:pPr lvl="1">
              <a:buFont typeface="Wingdings" pitchFamily="2" charset="2"/>
              <a:buChar char="Ø"/>
            </a:pPr>
            <a:r>
              <a:rPr lang="pt-BR" sz="2200" dirty="0">
                <a:solidFill>
                  <a:srgbClr val="002060"/>
                </a:solidFill>
              </a:rPr>
              <a:t> Redundância controlada de dados</a:t>
            </a:r>
          </a:p>
          <a:p>
            <a:pPr lvl="1">
              <a:buFont typeface="Wingdings" pitchFamily="2" charset="2"/>
              <a:buChar char="Ø"/>
            </a:pPr>
            <a:r>
              <a:rPr lang="pt-BR" sz="2200" dirty="0">
                <a:solidFill>
                  <a:srgbClr val="002060"/>
                </a:solidFill>
              </a:rPr>
              <a:t> Redundância não controlada de dados </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10</a:t>
            </a:fld>
            <a:endParaRPr lang="pt-BR"/>
          </a:p>
        </p:txBody>
      </p:sp>
    </p:spTree>
    <p:extLst>
      <p:ext uri="{BB962C8B-B14F-4D97-AF65-F5344CB8AC3E}">
        <p14:creationId xmlns:p14="http://schemas.microsoft.com/office/powerpoint/2010/main" val="41846294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1261971" y="0"/>
            <a:ext cx="8228707" cy="1143000"/>
          </a:xfrm>
          <a:prstGeom prst="rect">
            <a:avLst/>
          </a:prstGeom>
          <a:noFill/>
          <a:ln>
            <a:miter lim="800000"/>
            <a:headEnd/>
            <a:tailEnd/>
          </a:ln>
        </p:spPr>
        <p:txBody>
          <a:bodyPr/>
          <a:lstStyle/>
          <a:p>
            <a:r>
              <a:rPr lang="pt-BR" dirty="0">
                <a:solidFill>
                  <a:schemeClr val="accent1">
                    <a:lumMod val="50000"/>
                  </a:schemeClr>
                </a:solidFill>
              </a:rPr>
              <a:t>Redundância de dados</a:t>
            </a:r>
          </a:p>
        </p:txBody>
      </p:sp>
      <p:sp>
        <p:nvSpPr>
          <p:cNvPr id="10243" name="Rectangle 3"/>
          <p:cNvSpPr>
            <a:spLocks noGrp="1" noChangeArrowheads="1"/>
          </p:cNvSpPr>
          <p:nvPr>
            <p:ph type="body" idx="4294967295"/>
          </p:nvPr>
        </p:nvSpPr>
        <p:spPr>
          <a:xfrm>
            <a:off x="319237" y="897434"/>
            <a:ext cx="8505527" cy="5721697"/>
          </a:xfrm>
          <a:prstGeom prst="rect">
            <a:avLst/>
          </a:prstGeom>
        </p:spPr>
        <p:txBody>
          <a:bodyPr/>
          <a:lstStyle/>
          <a:p>
            <a:pPr>
              <a:buFont typeface="Wingdings" pitchFamily="2" charset="2"/>
              <a:buChar char="ü"/>
            </a:pPr>
            <a:r>
              <a:rPr lang="pt-BR" sz="3100" b="1" dirty="0">
                <a:solidFill>
                  <a:srgbClr val="002060"/>
                </a:solidFill>
              </a:rPr>
              <a:t>Redundância controlada de dados:</a:t>
            </a:r>
            <a:r>
              <a:rPr lang="pt-BR" sz="3100" dirty="0">
                <a:solidFill>
                  <a:srgbClr val="002060"/>
                </a:solidFill>
              </a:rPr>
              <a:t> </a:t>
            </a:r>
          </a:p>
          <a:p>
            <a:pPr lvl="1">
              <a:buFont typeface="Wingdings" pitchFamily="2" charset="2"/>
              <a:buChar char="Ø"/>
            </a:pPr>
            <a:r>
              <a:rPr lang="pt-BR" sz="2500" dirty="0">
                <a:solidFill>
                  <a:srgbClr val="002060"/>
                </a:solidFill>
              </a:rPr>
              <a:t>quando o software tem conhecimento da múltipla representação da informação e garante a sincronia entre as diversas representações</a:t>
            </a:r>
          </a:p>
          <a:p>
            <a:pPr lvl="1">
              <a:buFont typeface="Wingdings" pitchFamily="2" charset="2"/>
              <a:buNone/>
            </a:pPr>
            <a:endParaRPr lang="pt-BR" sz="2500" dirty="0">
              <a:solidFill>
                <a:srgbClr val="002060"/>
              </a:solidFill>
            </a:endParaRPr>
          </a:p>
          <a:p>
            <a:pPr lvl="1">
              <a:buFont typeface="Wingdings" pitchFamily="2" charset="2"/>
              <a:buChar char="Ø"/>
            </a:pPr>
            <a:r>
              <a:rPr lang="pt-BR" sz="2500" dirty="0">
                <a:solidFill>
                  <a:srgbClr val="002060"/>
                </a:solidFill>
              </a:rPr>
              <a:t>Essa forma de redundância é utilizada para melhorar a performance global do sistema </a:t>
            </a:r>
          </a:p>
          <a:p>
            <a:pPr lvl="1">
              <a:buFont typeface="Wingdings" pitchFamily="2" charset="2"/>
              <a:buChar char="Ø"/>
            </a:pPr>
            <a:r>
              <a:rPr lang="pt-BR" sz="2500" dirty="0">
                <a:solidFill>
                  <a:srgbClr val="002060"/>
                </a:solidFill>
              </a:rPr>
              <a:t>Exemplo : sistema distribuído, onde</a:t>
            </a:r>
          </a:p>
          <a:p>
            <a:pPr lvl="1">
              <a:buFontTx/>
              <a:buNone/>
            </a:pPr>
            <a:r>
              <a:rPr lang="pt-BR" sz="2500" dirty="0">
                <a:solidFill>
                  <a:srgbClr val="002060"/>
                </a:solidFill>
              </a:rPr>
              <a:t>uma mesma informação é armazenada em vários computadores, permitindo acesso rápido a partir de qualquer um deles.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11</a:t>
            </a:fld>
            <a:endParaRPr lang="pt-BR"/>
          </a:p>
        </p:txBody>
      </p:sp>
    </p:spTree>
    <p:extLst>
      <p:ext uri="{BB962C8B-B14F-4D97-AF65-F5344CB8AC3E}">
        <p14:creationId xmlns:p14="http://schemas.microsoft.com/office/powerpoint/2010/main" val="39846035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1098198" y="219997"/>
            <a:ext cx="8228707" cy="1143000"/>
          </a:xfrm>
          <a:prstGeom prst="rect">
            <a:avLst/>
          </a:prstGeom>
          <a:noFill/>
          <a:ln>
            <a:miter lim="800000"/>
            <a:headEnd/>
            <a:tailEnd/>
          </a:ln>
        </p:spPr>
        <p:txBody>
          <a:bodyPr/>
          <a:lstStyle/>
          <a:p>
            <a:r>
              <a:rPr lang="pt-BR" dirty="0">
                <a:solidFill>
                  <a:schemeClr val="accent1">
                    <a:lumMod val="50000"/>
                  </a:schemeClr>
                </a:solidFill>
              </a:rPr>
              <a:t>Redundância</a:t>
            </a:r>
            <a:r>
              <a:rPr lang="pt-BR" sz="4200" b="1" dirty="0">
                <a:solidFill>
                  <a:srgbClr val="7030A0"/>
                </a:solidFill>
              </a:rPr>
              <a:t> </a:t>
            </a:r>
            <a:r>
              <a:rPr lang="pt-BR" dirty="0">
                <a:solidFill>
                  <a:schemeClr val="accent1">
                    <a:lumMod val="50000"/>
                  </a:schemeClr>
                </a:solidFill>
              </a:rPr>
              <a:t>de dados</a:t>
            </a:r>
          </a:p>
        </p:txBody>
      </p:sp>
      <p:sp>
        <p:nvSpPr>
          <p:cNvPr id="11267" name="Rectangle 3"/>
          <p:cNvSpPr>
            <a:spLocks noGrp="1" noChangeArrowheads="1"/>
          </p:cNvSpPr>
          <p:nvPr>
            <p:ph type="body" idx="4294967295"/>
          </p:nvPr>
        </p:nvSpPr>
        <p:spPr>
          <a:xfrm>
            <a:off x="116086" y="1136303"/>
            <a:ext cx="8824764" cy="5721697"/>
          </a:xfrm>
          <a:prstGeom prst="rect">
            <a:avLst/>
          </a:prstGeom>
        </p:spPr>
        <p:txBody>
          <a:bodyPr/>
          <a:lstStyle/>
          <a:p>
            <a:pPr>
              <a:buFont typeface="Wingdings" pitchFamily="2" charset="2"/>
              <a:buChar char="ü"/>
            </a:pPr>
            <a:r>
              <a:rPr lang="pt-BR" sz="2800" b="1" dirty="0">
                <a:solidFill>
                  <a:srgbClr val="002060"/>
                </a:solidFill>
              </a:rPr>
              <a:t>Redundância não controlada de dados:</a:t>
            </a:r>
            <a:r>
              <a:rPr lang="pt-BR" sz="3100" dirty="0">
                <a:solidFill>
                  <a:srgbClr val="002060"/>
                </a:solidFill>
              </a:rPr>
              <a:t> </a:t>
            </a:r>
          </a:p>
          <a:p>
            <a:pPr lvl="1">
              <a:buFont typeface="Wingdings" pitchFamily="2" charset="2"/>
              <a:buChar char="Ø"/>
            </a:pPr>
            <a:r>
              <a:rPr lang="pt-BR" sz="2200" dirty="0">
                <a:solidFill>
                  <a:srgbClr val="002060"/>
                </a:solidFill>
              </a:rPr>
              <a:t>A redundância não controlada de dados acontece quando a responsabilidade pela manutenção da sincronia entre as diversas representações de uma  informação está com o usuário e não com o software.</a:t>
            </a:r>
          </a:p>
          <a:p>
            <a:pPr lvl="1">
              <a:buFont typeface="Wingdings" pitchFamily="2" charset="2"/>
              <a:buNone/>
            </a:pPr>
            <a:endParaRPr lang="pt-BR" sz="2200" dirty="0">
              <a:solidFill>
                <a:srgbClr val="002060"/>
              </a:solidFill>
            </a:endParaRPr>
          </a:p>
          <a:p>
            <a:pPr lvl="1">
              <a:buFont typeface="Wingdings" pitchFamily="2" charset="2"/>
              <a:buChar char="Ø"/>
            </a:pPr>
            <a:r>
              <a:rPr lang="pt-BR" sz="2200" dirty="0">
                <a:solidFill>
                  <a:srgbClr val="002060"/>
                </a:solidFill>
              </a:rPr>
              <a:t>Este tipo de redundância deve ser evitado, pois traz consigo vários tipos de problemas</a:t>
            </a:r>
          </a:p>
          <a:p>
            <a:pPr lvl="1">
              <a:buFont typeface="Wingdings" pitchFamily="2" charset="2"/>
              <a:buChar char="Ø"/>
            </a:pPr>
            <a:endParaRPr lang="pt-BR" sz="2200" dirty="0">
              <a:solidFill>
                <a:srgbClr val="0070C0"/>
              </a:solidFill>
            </a:endParaRPr>
          </a:p>
          <a:p>
            <a:pPr lvl="1">
              <a:buFont typeface="Wingdings" pitchFamily="2" charset="2"/>
              <a:buNone/>
            </a:pPr>
            <a:endParaRPr lang="pt-BR" sz="2200" dirty="0">
              <a:solidFill>
                <a:srgbClr val="0070C0"/>
              </a:solidFill>
            </a:endParaRP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12</a:t>
            </a:fld>
            <a:endParaRPr lang="pt-BR"/>
          </a:p>
        </p:txBody>
      </p:sp>
    </p:spTree>
    <p:extLst>
      <p:ext uri="{BB962C8B-B14F-4D97-AF65-F5344CB8AC3E}">
        <p14:creationId xmlns:p14="http://schemas.microsoft.com/office/powerpoint/2010/main" val="402668387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bwMode="auto">
          <a:xfrm>
            <a:off x="-1371153" y="138110"/>
            <a:ext cx="8228707" cy="1143000"/>
          </a:xfrm>
          <a:prstGeom prst="rect">
            <a:avLst/>
          </a:prstGeom>
          <a:noFill/>
          <a:ln>
            <a:miter lim="800000"/>
            <a:headEnd/>
            <a:tailEnd/>
          </a:ln>
        </p:spPr>
        <p:txBody>
          <a:bodyPr/>
          <a:lstStyle/>
          <a:p>
            <a:r>
              <a:rPr lang="pt-BR" dirty="0">
                <a:solidFill>
                  <a:schemeClr val="accent1">
                    <a:lumMod val="50000"/>
                  </a:schemeClr>
                </a:solidFill>
              </a:rPr>
              <a:t>Redundância de dados</a:t>
            </a:r>
          </a:p>
        </p:txBody>
      </p:sp>
      <p:sp>
        <p:nvSpPr>
          <p:cNvPr id="12291" name="Rectangle 3"/>
          <p:cNvSpPr>
            <a:spLocks noGrp="1" noChangeArrowheads="1"/>
          </p:cNvSpPr>
          <p:nvPr>
            <p:ph type="body" idx="4294967295"/>
          </p:nvPr>
        </p:nvSpPr>
        <p:spPr>
          <a:xfrm>
            <a:off x="0" y="593825"/>
            <a:ext cx="9144000" cy="5721697"/>
          </a:xfrm>
          <a:prstGeom prst="rect">
            <a:avLst/>
          </a:prstGeom>
        </p:spPr>
        <p:txBody>
          <a:bodyPr/>
          <a:lstStyle/>
          <a:p>
            <a:pPr lvl="1">
              <a:lnSpc>
                <a:spcPct val="90000"/>
              </a:lnSpc>
              <a:buFontTx/>
              <a:buNone/>
            </a:pPr>
            <a:endParaRPr lang="pt-BR" sz="4400" dirty="0">
              <a:solidFill>
                <a:schemeClr val="accent1">
                  <a:lumMod val="50000"/>
                </a:schemeClr>
              </a:solidFill>
              <a:latin typeface="+mj-lt"/>
              <a:ea typeface="+mj-ea"/>
              <a:cs typeface="+mj-cs"/>
            </a:endParaRPr>
          </a:p>
          <a:p>
            <a:pPr lvl="1">
              <a:lnSpc>
                <a:spcPct val="90000"/>
              </a:lnSpc>
              <a:buFont typeface="Wingdings" pitchFamily="2" charset="2"/>
              <a:buChar char="Ø"/>
            </a:pPr>
            <a:r>
              <a:rPr lang="pt-BR" sz="2500" dirty="0">
                <a:solidFill>
                  <a:srgbClr val="0070C0"/>
                </a:solidFill>
              </a:rPr>
              <a:t>Redigitação : </a:t>
            </a:r>
          </a:p>
          <a:p>
            <a:pPr lvl="2">
              <a:lnSpc>
                <a:spcPct val="90000"/>
              </a:lnSpc>
            </a:pPr>
            <a:r>
              <a:rPr lang="pt-BR" sz="2500" dirty="0"/>
              <a:t>A mesma informação é digitada várias vezes. </a:t>
            </a:r>
          </a:p>
          <a:p>
            <a:pPr lvl="2">
              <a:lnSpc>
                <a:spcPct val="90000"/>
              </a:lnSpc>
            </a:pPr>
            <a:r>
              <a:rPr lang="pt-BR" sz="2500" dirty="0"/>
              <a:t>Exige trabalho desnecessário</a:t>
            </a:r>
          </a:p>
          <a:p>
            <a:pPr lvl="2">
              <a:lnSpc>
                <a:spcPct val="90000"/>
              </a:lnSpc>
            </a:pPr>
            <a:r>
              <a:rPr lang="pt-BR" sz="2500" dirty="0"/>
              <a:t>Pode resultar em erros de transcrição de dados.</a:t>
            </a:r>
          </a:p>
          <a:p>
            <a:pPr lvl="1">
              <a:lnSpc>
                <a:spcPct val="90000"/>
              </a:lnSpc>
              <a:buFontTx/>
              <a:buNone/>
            </a:pPr>
            <a:endParaRPr lang="pt-BR" sz="2500" dirty="0"/>
          </a:p>
          <a:p>
            <a:pPr lvl="1">
              <a:lnSpc>
                <a:spcPct val="90000"/>
              </a:lnSpc>
              <a:buFont typeface="Wingdings" pitchFamily="2" charset="2"/>
              <a:buChar char="Ø"/>
            </a:pPr>
            <a:r>
              <a:rPr lang="pt-BR" sz="2500" dirty="0">
                <a:solidFill>
                  <a:srgbClr val="0070C0"/>
                </a:solidFill>
              </a:rPr>
              <a:t> Inconsistências de dados: </a:t>
            </a:r>
          </a:p>
          <a:p>
            <a:pPr lvl="2">
              <a:lnSpc>
                <a:spcPct val="90000"/>
              </a:lnSpc>
            </a:pPr>
            <a:r>
              <a:rPr lang="pt-BR" sz="2500" dirty="0"/>
              <a:t>A responsabilidade por manter a sincronia entre as informações é do usuário</a:t>
            </a:r>
          </a:p>
          <a:p>
            <a:pPr lvl="2">
              <a:lnSpc>
                <a:spcPct val="90000"/>
              </a:lnSpc>
            </a:pPr>
            <a:r>
              <a:rPr lang="pt-BR" sz="2500" dirty="0"/>
              <a:t>A estrutura do produto passa a aparecer</a:t>
            </a:r>
          </a:p>
          <a:p>
            <a:pPr lvl="1">
              <a:lnSpc>
                <a:spcPct val="90000"/>
              </a:lnSpc>
              <a:buFontTx/>
              <a:buNone/>
            </a:pPr>
            <a:r>
              <a:rPr lang="pt-BR" sz="2500" dirty="0"/>
              <a:t>		 de forma diferente nos vários sistemas</a:t>
            </a:r>
          </a:p>
          <a:p>
            <a:pPr lvl="2">
              <a:lnSpc>
                <a:spcPct val="90000"/>
              </a:lnSpc>
            </a:pPr>
            <a:r>
              <a:rPr lang="pt-BR" sz="2500" dirty="0"/>
              <a:t>O banco de dados passa a ter informações inconsistentes.</a:t>
            </a:r>
          </a:p>
          <a:p>
            <a:pPr lvl="1">
              <a:lnSpc>
                <a:spcPct val="90000"/>
              </a:lnSpc>
              <a:buFont typeface="Wingdings" pitchFamily="2" charset="2"/>
              <a:buNone/>
            </a:pPr>
            <a:endParaRPr lang="pt-BR" sz="2500" dirty="0"/>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13</a:t>
            </a:fld>
            <a:endParaRPr lang="pt-BR"/>
          </a:p>
        </p:txBody>
      </p:sp>
    </p:spTree>
    <p:extLst>
      <p:ext uri="{BB962C8B-B14F-4D97-AF65-F5344CB8AC3E}">
        <p14:creationId xmlns:p14="http://schemas.microsoft.com/office/powerpoint/2010/main" val="30223157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0" y="593825"/>
            <a:ext cx="9144000" cy="5721697"/>
          </a:xfrm>
          <a:prstGeom prst="rect">
            <a:avLst/>
          </a:prstGeom>
        </p:spPr>
        <p:txBody>
          <a:bodyPr/>
          <a:lstStyle/>
          <a:p>
            <a:pPr lvl="1">
              <a:buFontTx/>
              <a:buNone/>
            </a:pPr>
            <a:endParaRPr lang="pt-BR" sz="3800" dirty="0">
              <a:solidFill>
                <a:srgbClr val="0070C0"/>
              </a:solidFill>
            </a:endParaRPr>
          </a:p>
          <a:p>
            <a:pPr lvl="1">
              <a:buFont typeface="Wingdings" pitchFamily="2" charset="2"/>
              <a:buNone/>
            </a:pPr>
            <a:endParaRPr lang="pt-BR" sz="3100" dirty="0"/>
          </a:p>
        </p:txBody>
      </p:sp>
      <p:sp>
        <p:nvSpPr>
          <p:cNvPr id="13316" name="Rectangle 4"/>
          <p:cNvSpPr>
            <a:spLocks/>
          </p:cNvSpPr>
          <p:nvPr/>
        </p:nvSpPr>
        <p:spPr bwMode="auto">
          <a:xfrm>
            <a:off x="420812" y="1201043"/>
            <a:ext cx="8353723" cy="1665358"/>
          </a:xfrm>
          <a:prstGeom prst="rect">
            <a:avLst/>
          </a:prstGeom>
          <a:noFill/>
          <a:ln w="25400">
            <a:noFill/>
            <a:miter lim="800000"/>
            <a:headEnd/>
            <a:tailEnd/>
          </a:ln>
        </p:spPr>
        <p:txBody>
          <a:bodyPr lIns="64291" tIns="32146" rIns="64291" bIns="32146">
            <a:spAutoFit/>
          </a:bodyPr>
          <a:lstStyle/>
          <a:p>
            <a:pPr algn="l">
              <a:buFont typeface="Wingdings" pitchFamily="2" charset="2"/>
              <a:buChar char="ü"/>
            </a:pPr>
            <a:r>
              <a:rPr lang="pt-BR" sz="2000" b="1" dirty="0">
                <a:solidFill>
                  <a:srgbClr val="002060"/>
                </a:solidFill>
                <a:sym typeface="55 Helvetica Roman" pitchFamily="1" charset="0"/>
              </a:rPr>
              <a:t>Solução?</a:t>
            </a:r>
          </a:p>
          <a:p>
            <a:pPr lvl="1" algn="l">
              <a:buFont typeface="Wingdings" pitchFamily="2" charset="2"/>
              <a:buChar char="Ø"/>
            </a:pPr>
            <a:r>
              <a:rPr lang="pt-BR" sz="2000" dirty="0">
                <a:solidFill>
                  <a:srgbClr val="002060"/>
                </a:solidFill>
                <a:sym typeface="55 Helvetica Roman" pitchFamily="1" charset="0"/>
              </a:rPr>
              <a:t>C</a:t>
            </a:r>
            <a:r>
              <a:rPr lang="pt-BR" sz="2800" dirty="0">
                <a:solidFill>
                  <a:srgbClr val="002060"/>
                </a:solidFill>
                <a:latin typeface="55 Helvetica Roman" pitchFamily="1" charset="0"/>
                <a:sym typeface="55 Helvetica Roman" pitchFamily="1" charset="0"/>
              </a:rPr>
              <a:t>ompartilhamento de dados: cada informação é armazenada uma única vez, sendo acessada pelos vários sistemas que dela necessitam</a:t>
            </a:r>
          </a:p>
        </p:txBody>
      </p:sp>
      <p:pic>
        <p:nvPicPr>
          <p:cNvPr id="13317" name="Picture 5"/>
          <p:cNvPicPr>
            <a:picLocks noChangeAspect="1"/>
          </p:cNvPicPr>
          <p:nvPr/>
        </p:nvPicPr>
        <p:blipFill>
          <a:blip r:embed="rId2" cstate="print"/>
          <a:srcRect/>
          <a:stretch>
            <a:fillRect/>
          </a:stretch>
        </p:blipFill>
        <p:spPr bwMode="auto">
          <a:xfrm>
            <a:off x="1585019" y="3580805"/>
            <a:ext cx="5568777" cy="2114104"/>
          </a:xfrm>
          <a:prstGeom prst="rect">
            <a:avLst/>
          </a:prstGeom>
          <a:noFill/>
          <a:ln w="25400">
            <a:noFill/>
            <a:miter lim="800000"/>
            <a:headEnd/>
            <a:tailEnd/>
          </a:ln>
        </p:spPr>
      </p:pic>
      <p:sp>
        <p:nvSpPr>
          <p:cNvPr id="6" name="Rectangle 2"/>
          <p:cNvSpPr>
            <a:spLocks noGrp="1" noChangeArrowheads="1"/>
          </p:cNvSpPr>
          <p:nvPr>
            <p:ph type="title" idx="4294967295"/>
          </p:nvPr>
        </p:nvSpPr>
        <p:spPr bwMode="auto">
          <a:xfrm>
            <a:off x="-1371153" y="138110"/>
            <a:ext cx="8228707" cy="1143000"/>
          </a:xfrm>
          <a:prstGeom prst="rect">
            <a:avLst/>
          </a:prstGeom>
          <a:noFill/>
          <a:ln>
            <a:miter lim="800000"/>
            <a:headEnd/>
            <a:tailEnd/>
          </a:ln>
        </p:spPr>
        <p:txBody>
          <a:bodyPr/>
          <a:lstStyle/>
          <a:p>
            <a:r>
              <a:rPr lang="pt-BR" dirty="0">
                <a:solidFill>
                  <a:schemeClr val="accent1">
                    <a:lumMod val="50000"/>
                  </a:schemeClr>
                </a:solidFill>
              </a:rPr>
              <a:t>Redundância de dados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14</a:t>
            </a:fld>
            <a:endParaRPr lang="pt-BR"/>
          </a:p>
        </p:txBody>
      </p:sp>
    </p:spTree>
    <p:extLst>
      <p:ext uri="{BB962C8B-B14F-4D97-AF65-F5344CB8AC3E}">
        <p14:creationId xmlns:p14="http://schemas.microsoft.com/office/powerpoint/2010/main" val="20947588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bwMode="auto">
          <a:xfrm>
            <a:off x="-1384802" y="0"/>
            <a:ext cx="8418463"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O que é um </a:t>
            </a:r>
            <a:br>
              <a:rPr lang="pt-BR" dirty="0">
                <a:solidFill>
                  <a:schemeClr val="accent1">
                    <a:lumMod val="50000"/>
                  </a:schemeClr>
                </a:solidFill>
              </a:rPr>
            </a:br>
            <a:r>
              <a:rPr lang="pt-BR" dirty="0">
                <a:solidFill>
                  <a:schemeClr val="accent1">
                    <a:lumMod val="50000"/>
                  </a:schemeClr>
                </a:solidFill>
              </a:rPr>
              <a:t>banco de dados?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2181225"/>
            <a:ext cx="6419850" cy="3409950"/>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6" y="3510643"/>
            <a:ext cx="2724150" cy="2852057"/>
          </a:xfrm>
          <a:prstGeom prst="rect">
            <a:avLst/>
          </a:prstGeom>
        </p:spPr>
      </p:pic>
      <p:sp>
        <p:nvSpPr>
          <p:cNvPr id="9" name="Espaço Reservado para Número de Slide 8"/>
          <p:cNvSpPr>
            <a:spLocks noGrp="1"/>
          </p:cNvSpPr>
          <p:nvPr>
            <p:ph type="sldNum" sz="quarter" idx="12"/>
          </p:nvPr>
        </p:nvSpPr>
        <p:spPr/>
        <p:txBody>
          <a:bodyPr/>
          <a:lstStyle/>
          <a:p>
            <a:fld id="{EC496939-B668-4EFF-B6AC-E4E6BD89B656}" type="slidenum">
              <a:rPr lang="pt-BR" smtClean="0"/>
              <a:pPr/>
              <a:t>15</a:t>
            </a:fld>
            <a:endParaRPr lang="pt-BR"/>
          </a:p>
        </p:txBody>
      </p:sp>
    </p:spTree>
    <p:extLst>
      <p:ext uri="{BB962C8B-B14F-4D97-AF65-F5344CB8AC3E}">
        <p14:creationId xmlns:p14="http://schemas.microsoft.com/office/powerpoint/2010/main" val="60138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bwMode="auto">
          <a:xfrm>
            <a:off x="-1384802" y="0"/>
            <a:ext cx="8418463"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O que é um </a:t>
            </a:r>
            <a:br>
              <a:rPr lang="pt-BR" dirty="0">
                <a:solidFill>
                  <a:schemeClr val="accent1">
                    <a:lumMod val="50000"/>
                  </a:schemeClr>
                </a:solidFill>
              </a:rPr>
            </a:br>
            <a:r>
              <a:rPr lang="pt-BR" dirty="0">
                <a:solidFill>
                  <a:schemeClr val="accent1">
                    <a:lumMod val="50000"/>
                  </a:schemeClr>
                </a:solidFill>
              </a:rPr>
              <a:t>banco de dados?</a:t>
            </a:r>
          </a:p>
        </p:txBody>
      </p:sp>
      <p:sp>
        <p:nvSpPr>
          <p:cNvPr id="14339" name="Espaço Reservado para Conteúdo 2"/>
          <p:cNvSpPr>
            <a:spLocks noGrp="1"/>
          </p:cNvSpPr>
          <p:nvPr>
            <p:ph idx="1"/>
          </p:nvPr>
        </p:nvSpPr>
        <p:spPr>
          <a:xfrm>
            <a:off x="490091" y="1384548"/>
            <a:ext cx="8050113" cy="5113363"/>
          </a:xfrm>
        </p:spPr>
        <p:txBody>
          <a:bodyPr/>
          <a:lstStyle/>
          <a:p>
            <a:pPr>
              <a:buFont typeface="Wingdings" pitchFamily="2" charset="2"/>
              <a:buChar char="ü"/>
            </a:pPr>
            <a:r>
              <a:rPr lang="pt-BR" sz="2800" dirty="0"/>
              <a:t> Conjuntos de dados integrados que tem por objetivo atender a uma comunidade de usuários</a:t>
            </a:r>
          </a:p>
          <a:p>
            <a:pPr>
              <a:buFont typeface="Wingdings" pitchFamily="2" charset="2"/>
              <a:buChar char="ü"/>
            </a:pPr>
            <a:endParaRPr lang="pt-BR" sz="2800" dirty="0"/>
          </a:p>
          <a:p>
            <a:pPr>
              <a:buFont typeface="Wingdings" pitchFamily="2" charset="2"/>
              <a:buChar char="ü"/>
            </a:pPr>
            <a:r>
              <a:rPr lang="pt-BR" sz="2800" dirty="0"/>
              <a:t>Redundância controlada</a:t>
            </a:r>
          </a:p>
          <a:p>
            <a:pPr>
              <a:buFont typeface="Wingdings" pitchFamily="2" charset="2"/>
              <a:buChar char="ü"/>
            </a:pPr>
            <a:endParaRPr lang="pt-BR" sz="2800" dirty="0"/>
          </a:p>
          <a:p>
            <a:pPr>
              <a:buFont typeface="Wingdings" pitchFamily="2" charset="2"/>
              <a:buChar char="ü"/>
            </a:pPr>
            <a:r>
              <a:rPr lang="pt-BR" sz="2800" dirty="0"/>
              <a:t>Dados armazenados de forma mais consistente</a:t>
            </a:r>
          </a:p>
          <a:p>
            <a:pPr>
              <a:buFont typeface="Wingdings" pitchFamily="2" charset="2"/>
              <a:buChar char="ü"/>
            </a:pPr>
            <a:endParaRPr lang="pt-BR" sz="2800" dirty="0"/>
          </a:p>
          <a:p>
            <a:pPr>
              <a:buFont typeface="Wingdings" pitchFamily="2" charset="2"/>
              <a:buChar char="ü"/>
            </a:pPr>
            <a:r>
              <a:rPr lang="pt-BR" sz="2800" dirty="0"/>
              <a:t>Gerenciamento facilitado</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26" y="4457699"/>
            <a:ext cx="2857500" cy="2162175"/>
          </a:xfrm>
          <a:prstGeom prst="rect">
            <a:avLst/>
          </a:prstGeom>
        </p:spPr>
      </p:pic>
      <p:sp>
        <p:nvSpPr>
          <p:cNvPr id="7" name="Espaço Reservado para Número de Slide 6"/>
          <p:cNvSpPr>
            <a:spLocks noGrp="1"/>
          </p:cNvSpPr>
          <p:nvPr>
            <p:ph type="sldNum" sz="quarter" idx="12"/>
          </p:nvPr>
        </p:nvSpPr>
        <p:spPr/>
        <p:txBody>
          <a:bodyPr/>
          <a:lstStyle/>
          <a:p>
            <a:fld id="{EC496939-B668-4EFF-B6AC-E4E6BD89B656}" type="slidenum">
              <a:rPr lang="pt-BR" smtClean="0"/>
              <a:pPr/>
              <a:t>16</a:t>
            </a:fld>
            <a:endParaRPr lang="pt-BR"/>
          </a:p>
        </p:txBody>
      </p:sp>
    </p:spTree>
    <p:extLst>
      <p:ext uri="{BB962C8B-B14F-4D97-AF65-F5344CB8AC3E}">
        <p14:creationId xmlns:p14="http://schemas.microsoft.com/office/powerpoint/2010/main" val="160032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bwMode="auto">
          <a:xfrm>
            <a:off x="-1248771" y="206399"/>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BD X SGBD X Modelos</a:t>
            </a:r>
          </a:p>
        </p:txBody>
      </p:sp>
      <p:sp>
        <p:nvSpPr>
          <p:cNvPr id="15363" name="Espaço Reservado para Conteúdo 2"/>
          <p:cNvSpPr>
            <a:spLocks noGrp="1"/>
          </p:cNvSpPr>
          <p:nvPr>
            <p:ph idx="1"/>
          </p:nvPr>
        </p:nvSpPr>
        <p:spPr>
          <a:xfrm>
            <a:off x="521271" y="1201043"/>
            <a:ext cx="8253264" cy="4354339"/>
          </a:xfrm>
        </p:spPr>
        <p:txBody>
          <a:bodyPr>
            <a:normAutofit fontScale="92500" lnSpcReduction="20000"/>
          </a:bodyPr>
          <a:lstStyle/>
          <a:p>
            <a:pPr>
              <a:buFont typeface="Wingdings" pitchFamily="2" charset="2"/>
              <a:buChar char="ü"/>
            </a:pPr>
            <a:r>
              <a:rPr lang="pt-BR" sz="2800" dirty="0"/>
              <a:t>Banco de Dados: um modelo, uma abstração</a:t>
            </a:r>
          </a:p>
          <a:p>
            <a:pPr>
              <a:buFont typeface="Wingdings" pitchFamily="2" charset="2"/>
              <a:buChar char="ü"/>
            </a:pPr>
            <a:endParaRPr lang="pt-BR" sz="2800" dirty="0"/>
          </a:p>
          <a:p>
            <a:pPr>
              <a:buFont typeface="Wingdings" pitchFamily="2" charset="2"/>
              <a:buChar char="ü"/>
            </a:pPr>
            <a:r>
              <a:rPr lang="pt-BR" sz="2800" dirty="0"/>
              <a:t>SGBD: classe de softwares</a:t>
            </a:r>
          </a:p>
          <a:p>
            <a:pPr>
              <a:buFont typeface="Wingdings" pitchFamily="2" charset="2"/>
              <a:buChar char="ü"/>
            </a:pPr>
            <a:endParaRPr lang="pt-BR" sz="2800" dirty="0"/>
          </a:p>
          <a:p>
            <a:pPr>
              <a:buFont typeface="Wingdings" pitchFamily="2" charset="2"/>
              <a:buChar char="ü"/>
            </a:pPr>
            <a:r>
              <a:rPr lang="pt-BR" sz="2800" dirty="0"/>
              <a:t>Modelo de Dados: descrição formal da estrutura de um banco de dados</a:t>
            </a:r>
          </a:p>
          <a:p>
            <a:pPr lvl="1"/>
            <a:r>
              <a:rPr lang="pt-BR" sz="2200" dirty="0"/>
              <a:t>Modelo Conceitual</a:t>
            </a:r>
          </a:p>
          <a:p>
            <a:pPr lvl="2">
              <a:buFont typeface="Wingdings" pitchFamily="2" charset="2"/>
              <a:buChar char="§"/>
            </a:pPr>
            <a:r>
              <a:rPr lang="pt-BR" sz="2000" dirty="0"/>
              <a:t>Modelo Entidade-Relacionamento</a:t>
            </a:r>
          </a:p>
          <a:p>
            <a:pPr lvl="1"/>
            <a:r>
              <a:rPr lang="pt-BR" sz="2200" dirty="0"/>
              <a:t>Modelo Lógico</a:t>
            </a:r>
          </a:p>
          <a:p>
            <a:pPr lvl="2">
              <a:buFont typeface="Wingdings" pitchFamily="2" charset="2"/>
              <a:buChar char="§"/>
            </a:pPr>
            <a:r>
              <a:rPr lang="pt-BR" sz="2000" dirty="0"/>
              <a:t>Modelo Relacional</a:t>
            </a:r>
          </a:p>
          <a:p>
            <a:pPr lvl="1"/>
            <a:r>
              <a:rPr lang="pt-BR" sz="2200" dirty="0"/>
              <a:t>Modelo Físico</a:t>
            </a:r>
          </a:p>
          <a:p>
            <a:pPr lvl="2">
              <a:buFont typeface="Wingdings" pitchFamily="2" charset="2"/>
              <a:buChar char="§"/>
            </a:pPr>
            <a:r>
              <a:rPr lang="pt-BR" sz="2000" dirty="0"/>
              <a:t>Tabelas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17</a:t>
            </a:fld>
            <a:endParaRPr lang="pt-BR"/>
          </a:p>
        </p:txBody>
      </p:sp>
    </p:spTree>
    <p:extLst>
      <p:ext uri="{BB962C8B-B14F-4D97-AF65-F5344CB8AC3E}">
        <p14:creationId xmlns:p14="http://schemas.microsoft.com/office/powerpoint/2010/main" val="3132917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bwMode="auto">
          <a:xfrm>
            <a:off x="-1166884" y="209848"/>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Exemplos</a:t>
            </a:r>
          </a:p>
        </p:txBody>
      </p:sp>
      <p:sp>
        <p:nvSpPr>
          <p:cNvPr id="18435" name="Espaço Reservado para Conteúdo 2"/>
          <p:cNvSpPr>
            <a:spLocks noGrp="1"/>
          </p:cNvSpPr>
          <p:nvPr>
            <p:ph idx="1"/>
          </p:nvPr>
        </p:nvSpPr>
        <p:spPr>
          <a:xfrm>
            <a:off x="521271" y="1352848"/>
            <a:ext cx="7848079" cy="4050730"/>
          </a:xfrm>
        </p:spPr>
        <p:txBody>
          <a:bodyPr/>
          <a:lstStyle/>
          <a:p>
            <a:pPr>
              <a:buFont typeface="Wingdings" pitchFamily="2" charset="2"/>
              <a:buChar char="ü"/>
            </a:pPr>
            <a:r>
              <a:rPr lang="pt-BR" sz="2800" dirty="0"/>
              <a:t>MySQL</a:t>
            </a:r>
          </a:p>
          <a:p>
            <a:pPr>
              <a:buFont typeface="Wingdings" pitchFamily="2" charset="2"/>
              <a:buChar char="ü"/>
            </a:pPr>
            <a:r>
              <a:rPr lang="pt-BR" sz="2800" dirty="0"/>
              <a:t>Oracle</a:t>
            </a:r>
          </a:p>
          <a:p>
            <a:pPr>
              <a:buFont typeface="Wingdings" pitchFamily="2" charset="2"/>
              <a:buChar char="ü"/>
            </a:pPr>
            <a:r>
              <a:rPr lang="pt-BR" sz="2800" dirty="0"/>
              <a:t>MS SQL Server</a:t>
            </a:r>
          </a:p>
          <a:p>
            <a:pPr>
              <a:buFont typeface="Wingdings" pitchFamily="2" charset="2"/>
              <a:buChar char="ü"/>
            </a:pPr>
            <a:r>
              <a:rPr lang="pt-BR" sz="2800" dirty="0" err="1"/>
              <a:t>PostgreSQL</a:t>
            </a:r>
            <a:endParaRPr lang="pt-BR" sz="2800" dirty="0"/>
          </a:p>
          <a:p>
            <a:pPr>
              <a:buFont typeface="Wingdings" pitchFamily="2" charset="2"/>
              <a:buChar char="ü"/>
            </a:pPr>
            <a:r>
              <a:rPr lang="pt-BR" sz="2800" dirty="0" err="1"/>
              <a:t>SQLite</a:t>
            </a:r>
            <a:endParaRPr lang="pt-BR" sz="2800" dirty="0"/>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18</a:t>
            </a:fld>
            <a:endParaRPr lang="pt-BR"/>
          </a:p>
        </p:txBody>
      </p:sp>
    </p:spTree>
    <p:extLst>
      <p:ext uri="{BB962C8B-B14F-4D97-AF65-F5344CB8AC3E}">
        <p14:creationId xmlns:p14="http://schemas.microsoft.com/office/powerpoint/2010/main" val="340341128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2"/>
          <p:cNvSpPr>
            <a:spLocks noGrp="1"/>
          </p:cNvSpPr>
          <p:nvPr>
            <p:ph type="title"/>
          </p:nvPr>
        </p:nvSpPr>
        <p:spPr>
          <a:xfrm>
            <a:off x="547688" y="214313"/>
            <a:ext cx="7596187" cy="857250"/>
          </a:xfrm>
        </p:spPr>
        <p:txBody>
          <a:bodyPr/>
          <a:lstStyle/>
          <a:p>
            <a:pPr algn="l" eaLnBrk="1" hangingPunct="1"/>
            <a:r>
              <a:rPr lang="pt-BR" altLang="pt-BR" b="1" dirty="0" smtClean="0"/>
              <a:t>Alguns </a:t>
            </a:r>
            <a:r>
              <a:rPr lang="pt-BR" altLang="pt-BR" b="1" dirty="0" err="1" smtClean="0"/>
              <a:t>SGBDs</a:t>
            </a:r>
            <a:endParaRPr lang="pt-BR" altLang="pt-BR" b="1" dirty="0" smtClean="0"/>
          </a:p>
        </p:txBody>
      </p:sp>
      <p:pic>
        <p:nvPicPr>
          <p:cNvPr id="27651" name="Picture 2" descr="http://www.oracleimg.com/us/assets/oralogo-sm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784350"/>
            <a:ext cx="2814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descr="Sybase Business Intelligence Solutions - Database Management, Data Warehousing Software, Mobile Enterprise Applications and Messa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113" y="2870200"/>
            <a:ext cx="29289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tângulo 3"/>
          <p:cNvSpPr>
            <a:spLocks noChangeArrowheads="1"/>
          </p:cNvSpPr>
          <p:nvPr/>
        </p:nvSpPr>
        <p:spPr bwMode="auto">
          <a:xfrm>
            <a:off x="5514975" y="3716338"/>
            <a:ext cx="1827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pt-BR" altLang="pt-BR" sz="1400">
                <a:latin typeface="Arial" charset="0"/>
              </a:rPr>
              <a:t>www.sybase.com.br/</a:t>
            </a:r>
          </a:p>
        </p:txBody>
      </p:sp>
      <p:sp>
        <p:nvSpPr>
          <p:cNvPr id="27654" name="Retângulo 4"/>
          <p:cNvSpPr>
            <a:spLocks noChangeArrowheads="1"/>
          </p:cNvSpPr>
          <p:nvPr/>
        </p:nvSpPr>
        <p:spPr bwMode="auto">
          <a:xfrm>
            <a:off x="1519238" y="2184400"/>
            <a:ext cx="1528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pt-BR" altLang="pt-BR" sz="1400">
                <a:latin typeface="Arial" charset="0"/>
              </a:rPr>
              <a:t>www.oracle.com</a:t>
            </a:r>
          </a:p>
        </p:txBody>
      </p:sp>
      <p:pic>
        <p:nvPicPr>
          <p:cNvPr id="27655" name="Picture 6" descr="http://lh3.ggpht.com/_uU5cLRayUdQ/SkW0WF3dydI/AAAAAAAABsE/1kkwEIcahtM/IBM-DB2-logo.jpg"/>
          <p:cNvPicPr>
            <a:picLocks noChangeAspect="1" noChangeArrowheads="1"/>
          </p:cNvPicPr>
          <p:nvPr/>
        </p:nvPicPr>
        <p:blipFill>
          <a:blip r:embed="rId4">
            <a:extLst>
              <a:ext uri="{28A0092B-C50C-407E-A947-70E740481C1C}">
                <a14:useLocalDpi xmlns:a14="http://schemas.microsoft.com/office/drawing/2010/main" val="0"/>
              </a:ext>
            </a:extLst>
          </a:blip>
          <a:srcRect t="26134" b="26401"/>
          <a:stretch>
            <a:fillRect/>
          </a:stretch>
        </p:blipFill>
        <p:spPr bwMode="auto">
          <a:xfrm>
            <a:off x="4556125" y="1314450"/>
            <a:ext cx="32289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tângulo 5"/>
          <p:cNvSpPr>
            <a:spLocks noChangeArrowheads="1"/>
          </p:cNvSpPr>
          <p:nvPr/>
        </p:nvSpPr>
        <p:spPr bwMode="auto">
          <a:xfrm>
            <a:off x="4851400" y="2078038"/>
            <a:ext cx="307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pt-BR" altLang="pt-BR" sz="1400">
                <a:latin typeface="Arial" charset="0"/>
              </a:rPr>
              <a:t>www-01.ibm.com/software/data/db2/</a:t>
            </a:r>
          </a:p>
        </p:txBody>
      </p:sp>
      <p:pic>
        <p:nvPicPr>
          <p:cNvPr id="27657" name="Picture 12" descr="Firebird is used by approximately 1 million of software developers worldw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2740025"/>
            <a:ext cx="27146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tângulo 6"/>
          <p:cNvSpPr>
            <a:spLocks noChangeArrowheads="1"/>
          </p:cNvSpPr>
          <p:nvPr/>
        </p:nvSpPr>
        <p:spPr bwMode="auto">
          <a:xfrm>
            <a:off x="1447800" y="3625850"/>
            <a:ext cx="1747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pt-BR" altLang="pt-BR" sz="1400">
                <a:latin typeface="Arial" charset="0"/>
              </a:rPr>
              <a:t>www.firebirdsql.org/</a:t>
            </a:r>
          </a:p>
        </p:txBody>
      </p:sp>
      <p:pic>
        <p:nvPicPr>
          <p:cNvPr id="27659" name="Picture 14" descr="PostgreSQ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4292600"/>
            <a:ext cx="2609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tângulo 7"/>
          <p:cNvSpPr>
            <a:spLocks noChangeArrowheads="1"/>
          </p:cNvSpPr>
          <p:nvPr/>
        </p:nvSpPr>
        <p:spPr bwMode="auto">
          <a:xfrm>
            <a:off x="5943600" y="530383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pt-BR" altLang="pt-BR" sz="1400">
                <a:latin typeface="Arial" charset="0"/>
              </a:rPr>
              <a:t>www.postgresql.org/</a:t>
            </a:r>
          </a:p>
        </p:txBody>
      </p:sp>
      <p:pic>
        <p:nvPicPr>
          <p:cNvPr id="27661"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0" y="4292600"/>
            <a:ext cx="2500313"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Retângulo 9"/>
          <p:cNvSpPr>
            <a:spLocks noChangeArrowheads="1"/>
          </p:cNvSpPr>
          <p:nvPr/>
        </p:nvSpPr>
        <p:spPr bwMode="auto">
          <a:xfrm>
            <a:off x="468313" y="5157788"/>
            <a:ext cx="4011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pt-BR" altLang="pt-BR" sz="1400">
                <a:latin typeface="Arial" charset="0"/>
              </a:rPr>
              <a:t>www.microsoft.com/sqlserver/en/us/default.aspx</a:t>
            </a:r>
          </a:p>
        </p:txBody>
      </p:sp>
      <p:pic>
        <p:nvPicPr>
          <p:cNvPr id="27663" name="Picture 17" descr="MySQ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6013" y="5653088"/>
            <a:ext cx="197961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4" name="Retângulo 10"/>
          <p:cNvSpPr>
            <a:spLocks noChangeArrowheads="1"/>
          </p:cNvSpPr>
          <p:nvPr/>
        </p:nvSpPr>
        <p:spPr bwMode="auto">
          <a:xfrm>
            <a:off x="5635625" y="6273800"/>
            <a:ext cx="1519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pt-BR" altLang="pt-BR" sz="1400">
                <a:latin typeface="Arial" charset="0"/>
              </a:rPr>
              <a:t>www.mysql.com/</a:t>
            </a:r>
          </a:p>
        </p:txBody>
      </p:sp>
    </p:spTree>
    <p:extLst>
      <p:ext uri="{BB962C8B-B14F-4D97-AF65-F5344CB8AC3E}">
        <p14:creationId xmlns:p14="http://schemas.microsoft.com/office/powerpoint/2010/main" val="36555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2900" y="712788"/>
            <a:ext cx="8229600" cy="1143000"/>
          </a:xfrm>
        </p:spPr>
        <p:txBody>
          <a:bodyPr>
            <a:normAutofit/>
          </a:bodyPr>
          <a:lstStyle/>
          <a:p>
            <a:pPr algn="ctr"/>
            <a:r>
              <a:rPr lang="pt-BR" b="1" dirty="0">
                <a:solidFill>
                  <a:schemeClr val="dk1"/>
                </a:solidFill>
                <a:latin typeface="Calibri"/>
                <a:ea typeface="Calibri"/>
                <a:cs typeface="Calibri"/>
              </a:rPr>
              <a:t>Bancos de Dados e Sistemas de BD</a:t>
            </a:r>
          </a:p>
        </p:txBody>
      </p:sp>
      <p:sp>
        <p:nvSpPr>
          <p:cNvPr id="5" name="Espaço Reservado para Número de Slide 4"/>
          <p:cNvSpPr>
            <a:spLocks noGrp="1"/>
          </p:cNvSpPr>
          <p:nvPr>
            <p:ph type="sldNum" sz="quarter" idx="12"/>
          </p:nvPr>
        </p:nvSpPr>
        <p:spPr/>
        <p:txBody>
          <a:bodyPr/>
          <a:lstStyle/>
          <a:p>
            <a:fld id="{67974ED5-9CE5-44F3-9E96-AD8FEE36C929}" type="slidenum">
              <a:rPr lang="pt-BR" smtClean="0"/>
              <a:pPr/>
              <a:t>2</a:t>
            </a:fld>
            <a:endParaRPr lang="pt-BR"/>
          </a:p>
        </p:txBody>
      </p:sp>
      <p:graphicFrame>
        <p:nvGraphicFramePr>
          <p:cNvPr id="7" name="Espaço Reservado para Conteúdo 6"/>
          <p:cNvGraphicFramePr>
            <a:graphicFrameLocks noGrp="1"/>
          </p:cNvGraphicFramePr>
          <p:nvPr>
            <p:ph sz="quarter" idx="1"/>
            <p:extLst>
              <p:ext uri="{D42A27DB-BD31-4B8C-83A1-F6EECF244321}">
                <p14:modId xmlns:p14="http://schemas.microsoft.com/office/powerpoint/2010/main" val="423859450"/>
              </p:ext>
            </p:extLst>
          </p:nvPr>
        </p:nvGraphicFramePr>
        <p:xfrm>
          <a:off x="1410890" y="1690689"/>
          <a:ext cx="61722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3141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1844675"/>
            <a:ext cx="8382000" cy="4679950"/>
          </a:xfrm>
        </p:spPr>
        <p:txBody>
          <a:bodyPr/>
          <a:lstStyle/>
          <a:p>
            <a:pPr algn="just" eaLnBrk="1" hangingPunct="1">
              <a:defRPr/>
            </a:pPr>
            <a:r>
              <a:rPr lang="en-US" dirty="0" smtClean="0"/>
              <a:t>Controlando a redundância;</a:t>
            </a:r>
          </a:p>
          <a:p>
            <a:pPr lvl="1" algn="just" eaLnBrk="1" hangingPunct="1">
              <a:defRPr/>
            </a:pPr>
            <a:endParaRPr lang="en-US" sz="1200" dirty="0" smtClean="0">
              <a:cs typeface="Calibri" pitchFamily="34" charset="0"/>
            </a:endParaRPr>
          </a:p>
          <a:p>
            <a:pPr algn="just" eaLnBrk="1" hangingPunct="1">
              <a:defRPr/>
            </a:pPr>
            <a:r>
              <a:rPr lang="pt-BR" dirty="0" smtClean="0"/>
              <a:t>Restringindo o acesso não autorizado;</a:t>
            </a:r>
            <a:endParaRPr lang="en-US" dirty="0" smtClean="0"/>
          </a:p>
          <a:p>
            <a:pPr marL="466725" indent="-466725" algn="just" eaLnBrk="1" hangingPunct="1">
              <a:defRPr/>
            </a:pPr>
            <a:endParaRPr lang="pt-BR" sz="1200" dirty="0" smtClean="0"/>
          </a:p>
          <a:p>
            <a:pPr marL="466725" indent="-466725" algn="just" eaLnBrk="1" hangingPunct="1">
              <a:defRPr/>
            </a:pPr>
            <a:r>
              <a:rPr lang="pt-BR" dirty="0" smtClean="0"/>
              <a:t>Oferecer </a:t>
            </a:r>
            <a:r>
              <a:rPr lang="pt-BR" dirty="0"/>
              <a:t>armazenamento persistente para objetos </a:t>
            </a:r>
            <a:r>
              <a:rPr lang="en-US" dirty="0"/>
              <a:t>do </a:t>
            </a:r>
            <a:r>
              <a:rPr lang="en-US" dirty="0" smtClean="0"/>
              <a:t>programa;</a:t>
            </a:r>
          </a:p>
          <a:p>
            <a:pPr marL="466725" indent="-466725" algn="just" eaLnBrk="1" hangingPunct="1">
              <a:defRPr/>
            </a:pPr>
            <a:endParaRPr lang="pt-BR" altLang="pt-BR" sz="1200" dirty="0" smtClean="0">
              <a:cs typeface="Arial" charset="0"/>
            </a:endParaRPr>
          </a:p>
          <a:p>
            <a:pPr marL="466725" indent="-466725" algn="just" eaLnBrk="1" hangingPunct="1">
              <a:defRPr/>
            </a:pPr>
            <a:r>
              <a:rPr lang="pt-BR" altLang="pt-BR" dirty="0" smtClean="0">
                <a:cs typeface="Arial" charset="0"/>
              </a:rPr>
              <a:t>Oferecendo backup e recuperação;</a:t>
            </a:r>
          </a:p>
          <a:p>
            <a:pPr marL="466725" indent="-466725" algn="just" eaLnBrk="1" hangingPunct="1">
              <a:defRPr/>
            </a:pPr>
            <a:endParaRPr lang="en-US" altLang="pt-BR" sz="1200" dirty="0" smtClean="0">
              <a:cs typeface="Arial" charset="0"/>
            </a:endParaRPr>
          </a:p>
          <a:p>
            <a:pPr marL="466725" indent="-466725" algn="just" eaLnBrk="1" hangingPunct="1">
              <a:defRPr/>
            </a:pPr>
            <a:r>
              <a:rPr lang="pt-BR" altLang="pt-BR" dirty="0" smtClean="0">
                <a:cs typeface="Arial" charset="0"/>
              </a:rPr>
              <a:t>Representando relacionamentos complexos entre dados e etc.</a:t>
            </a:r>
            <a:endParaRPr lang="en-US" altLang="pt-BR" dirty="0" smtClean="0">
              <a:cs typeface="Arial" charset="0"/>
            </a:endParaRPr>
          </a:p>
          <a:p>
            <a:pPr marL="466725" indent="-466725" algn="just" eaLnBrk="1" hangingPunct="1">
              <a:defRPr/>
            </a:pPr>
            <a:endParaRPr lang="en-US" dirty="0"/>
          </a:p>
        </p:txBody>
      </p:sp>
      <p:sp>
        <p:nvSpPr>
          <p:cNvPr id="31747" name="Title 1"/>
          <p:cNvSpPr>
            <a:spLocks noGrp="1"/>
          </p:cNvSpPr>
          <p:nvPr>
            <p:ph type="title"/>
          </p:nvPr>
        </p:nvSpPr>
        <p:spPr>
          <a:xfrm>
            <a:off x="863600" y="214313"/>
            <a:ext cx="7596188" cy="1198562"/>
          </a:xfrm>
        </p:spPr>
        <p:txBody>
          <a:bodyPr/>
          <a:lstStyle/>
          <a:p>
            <a:pPr algn="l" eaLnBrk="1" hangingPunct="1"/>
            <a:r>
              <a:rPr lang="pt-BR" altLang="pt-BR" b="1" dirty="0" smtClean="0"/>
              <a:t>Vantagens de Usar </a:t>
            </a:r>
            <a:br>
              <a:rPr lang="pt-BR" altLang="pt-BR" b="1" dirty="0" smtClean="0"/>
            </a:br>
            <a:r>
              <a:rPr lang="pt-BR" altLang="pt-BR" b="1" dirty="0" smtClean="0"/>
              <a:t>um SGBD</a:t>
            </a:r>
            <a:endParaRPr lang="en-US" altLang="pt-BR" b="1" dirty="0" smtClean="0"/>
          </a:p>
        </p:txBody>
      </p:sp>
    </p:spTree>
    <p:extLst>
      <p:ext uri="{BB962C8B-B14F-4D97-AF65-F5344CB8AC3E}">
        <p14:creationId xmlns:p14="http://schemas.microsoft.com/office/powerpoint/2010/main" val="1822202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773238"/>
            <a:ext cx="8382000" cy="4551362"/>
          </a:xfrm>
        </p:spPr>
        <p:txBody>
          <a:bodyPr/>
          <a:lstStyle/>
          <a:p>
            <a:pPr marL="466725" indent="-466725" eaLnBrk="1" hangingPunct="1"/>
            <a:r>
              <a:rPr lang="pt-BR" altLang="pt-BR" b="1" dirty="0" smtClean="0">
                <a:cs typeface="Arial" charset="0"/>
              </a:rPr>
              <a:t>Administrador de Banco de Dados (DBA)</a:t>
            </a:r>
            <a:r>
              <a:rPr lang="en-US" altLang="pt-BR" dirty="0" smtClean="0">
                <a:cs typeface="Arial" charset="0"/>
              </a:rPr>
              <a:t> </a:t>
            </a:r>
          </a:p>
          <a:p>
            <a:pPr marL="827088" lvl="1" eaLnBrk="1" hangingPunct="1"/>
            <a:r>
              <a:rPr lang="pt-BR" altLang="pt-BR" dirty="0" smtClean="0"/>
              <a:t>Autorizar o acesso ao banco de dados;</a:t>
            </a:r>
            <a:endParaRPr lang="en-US" altLang="pt-BR" dirty="0" smtClean="0"/>
          </a:p>
          <a:p>
            <a:pPr marL="827088" lvl="1" eaLnBrk="1" hangingPunct="1"/>
            <a:r>
              <a:rPr lang="pt-BR" altLang="pt-BR" dirty="0" smtClean="0"/>
              <a:t>Coordenar e monitorar seu uso;</a:t>
            </a:r>
          </a:p>
          <a:p>
            <a:pPr marL="827088" lvl="1" eaLnBrk="1" hangingPunct="1"/>
            <a:endParaRPr lang="pt-BR" altLang="pt-BR" sz="1400" dirty="0" smtClean="0"/>
          </a:p>
          <a:p>
            <a:pPr marL="466725" indent="-466725" eaLnBrk="1" hangingPunct="1"/>
            <a:r>
              <a:rPr lang="en-US" altLang="pt-BR" b="1" dirty="0" err="1" smtClean="0">
                <a:cs typeface="Arial" charset="0"/>
              </a:rPr>
              <a:t>Projetistas</a:t>
            </a:r>
            <a:r>
              <a:rPr lang="en-US" altLang="pt-BR" b="1" dirty="0" smtClean="0">
                <a:cs typeface="Arial" charset="0"/>
              </a:rPr>
              <a:t> de B</a:t>
            </a:r>
            <a:r>
              <a:rPr lang="pt-BR" altLang="pt-BR" b="1" dirty="0" err="1" smtClean="0">
                <a:cs typeface="Arial" charset="0"/>
              </a:rPr>
              <a:t>anco</a:t>
            </a:r>
            <a:r>
              <a:rPr lang="pt-BR" altLang="pt-BR" b="1" dirty="0" smtClean="0">
                <a:cs typeface="Arial" charset="0"/>
              </a:rPr>
              <a:t> de Dados</a:t>
            </a:r>
            <a:endParaRPr lang="en-US" altLang="pt-BR" b="1" dirty="0" smtClean="0">
              <a:cs typeface="Arial" charset="0"/>
            </a:endParaRPr>
          </a:p>
          <a:p>
            <a:pPr marL="827088" lvl="1" eaLnBrk="1" hangingPunct="1"/>
            <a:r>
              <a:rPr lang="pt-BR" altLang="pt-BR" dirty="0" smtClean="0"/>
              <a:t>Identificar os dados a serem armazenados;</a:t>
            </a:r>
            <a:endParaRPr lang="en-US" altLang="pt-BR" dirty="0" smtClean="0"/>
          </a:p>
          <a:p>
            <a:pPr marL="827088" lvl="1" eaLnBrk="1" hangingPunct="1"/>
            <a:r>
              <a:rPr lang="pt-BR" altLang="pt-BR" dirty="0" smtClean="0"/>
              <a:t>Escolher estruturas apropriadas para representar e armazenar esses dados.</a:t>
            </a:r>
            <a:endParaRPr lang="en-US" altLang="pt-BR" dirty="0" smtClean="0"/>
          </a:p>
        </p:txBody>
      </p:sp>
      <p:sp>
        <p:nvSpPr>
          <p:cNvPr id="32771" name="Title 1"/>
          <p:cNvSpPr>
            <a:spLocks noGrp="1"/>
          </p:cNvSpPr>
          <p:nvPr>
            <p:ph type="title"/>
          </p:nvPr>
        </p:nvSpPr>
        <p:spPr>
          <a:xfrm>
            <a:off x="547688" y="214313"/>
            <a:ext cx="7596187" cy="857250"/>
          </a:xfrm>
        </p:spPr>
        <p:txBody>
          <a:bodyPr/>
          <a:lstStyle/>
          <a:p>
            <a:pPr algn="l" eaLnBrk="1" hangingPunct="1"/>
            <a:r>
              <a:rPr lang="en-US" altLang="pt-BR" b="1" dirty="0" err="1" smtClean="0"/>
              <a:t>Atores</a:t>
            </a:r>
            <a:r>
              <a:rPr lang="en-US" altLang="pt-BR" b="1" dirty="0" smtClean="0"/>
              <a:t> </a:t>
            </a:r>
            <a:r>
              <a:rPr lang="en-US" altLang="pt-BR" b="1" dirty="0" err="1" smtClean="0"/>
              <a:t>em</a:t>
            </a:r>
            <a:r>
              <a:rPr lang="en-US" altLang="pt-BR" b="1" dirty="0" smtClean="0"/>
              <a:t> </a:t>
            </a:r>
            <a:r>
              <a:rPr lang="en-US" altLang="pt-BR" b="1" dirty="0" err="1" smtClean="0"/>
              <a:t>cena</a:t>
            </a:r>
            <a:endParaRPr lang="en-US" altLang="pt-BR" b="1" dirty="0" smtClean="0"/>
          </a:p>
        </p:txBody>
      </p:sp>
    </p:spTree>
    <p:extLst>
      <p:ext uri="{BB962C8B-B14F-4D97-AF65-F5344CB8AC3E}">
        <p14:creationId xmlns:p14="http://schemas.microsoft.com/office/powerpoint/2010/main" val="4052235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457200" y="1916113"/>
            <a:ext cx="8382000" cy="4408487"/>
          </a:xfrm>
        </p:spPr>
        <p:txBody>
          <a:bodyPr/>
          <a:lstStyle/>
          <a:p>
            <a:pPr marL="466725" indent="-466725" eaLnBrk="1" hangingPunct="1"/>
            <a:r>
              <a:rPr lang="pt-BR" altLang="pt-BR" b="1" dirty="0" smtClean="0">
                <a:cs typeface="Arial" charset="0"/>
              </a:rPr>
              <a:t>Analistas de Sistemas</a:t>
            </a:r>
            <a:endParaRPr lang="en-US" altLang="pt-BR" b="1" dirty="0" smtClean="0">
              <a:cs typeface="Arial" charset="0"/>
            </a:endParaRPr>
          </a:p>
          <a:p>
            <a:pPr marL="827088" lvl="1" eaLnBrk="1" hangingPunct="1"/>
            <a:r>
              <a:rPr lang="pt-BR" altLang="pt-BR" dirty="0" smtClean="0"/>
              <a:t>Identificam as necessidades dos usuários finais.</a:t>
            </a:r>
          </a:p>
          <a:p>
            <a:pPr marL="827088" lvl="1" eaLnBrk="1" hangingPunct="1"/>
            <a:endParaRPr lang="pt-BR" altLang="pt-BR" sz="1400" dirty="0" smtClean="0"/>
          </a:p>
          <a:p>
            <a:pPr marL="466725" indent="-466725" eaLnBrk="1" hangingPunct="1"/>
            <a:r>
              <a:rPr lang="pt-BR" altLang="pt-BR" b="1" dirty="0" smtClean="0">
                <a:cs typeface="Arial" charset="0"/>
              </a:rPr>
              <a:t>Programadores de Aplicações </a:t>
            </a:r>
          </a:p>
          <a:p>
            <a:pPr marL="827088" lvl="1" eaLnBrk="1" hangingPunct="1"/>
            <a:r>
              <a:rPr lang="pt-BR" altLang="pt-BR" dirty="0" smtClean="0"/>
              <a:t>Implementam essas especificações como programas.</a:t>
            </a:r>
          </a:p>
          <a:p>
            <a:pPr marL="827088" lvl="1" eaLnBrk="1" hangingPunct="1"/>
            <a:endParaRPr lang="en-US" altLang="pt-BR" sz="1400" dirty="0" smtClean="0"/>
          </a:p>
          <a:p>
            <a:pPr marL="466725" indent="-466725" eaLnBrk="1" hangingPunct="1"/>
            <a:r>
              <a:rPr lang="en-US" altLang="pt-BR" b="1" dirty="0" err="1" smtClean="0">
                <a:cs typeface="Arial" charset="0"/>
              </a:rPr>
              <a:t>Usuários</a:t>
            </a:r>
            <a:r>
              <a:rPr lang="en-US" altLang="pt-BR" b="1" dirty="0" smtClean="0">
                <a:cs typeface="Arial" charset="0"/>
              </a:rPr>
              <a:t> </a:t>
            </a:r>
            <a:r>
              <a:rPr lang="en-US" altLang="pt-BR" b="1" dirty="0" err="1" smtClean="0">
                <a:cs typeface="Arial" charset="0"/>
              </a:rPr>
              <a:t>finais</a:t>
            </a:r>
            <a:endParaRPr lang="en-US" altLang="pt-BR" b="1" dirty="0" smtClean="0">
              <a:cs typeface="Arial" charset="0"/>
            </a:endParaRPr>
          </a:p>
          <a:p>
            <a:pPr marL="827088" lvl="1" eaLnBrk="1" hangingPunct="1"/>
            <a:r>
              <a:rPr lang="pt-BR" altLang="pt-BR" dirty="0" smtClean="0"/>
              <a:t>Pessoas cujas funções exigem acesso ao banco de dados.</a:t>
            </a:r>
            <a:endParaRPr lang="en-US" altLang="pt-BR" dirty="0" smtClean="0"/>
          </a:p>
        </p:txBody>
      </p:sp>
      <p:sp>
        <p:nvSpPr>
          <p:cNvPr id="33795" name="Title 4"/>
          <p:cNvSpPr>
            <a:spLocks noGrp="1"/>
          </p:cNvSpPr>
          <p:nvPr>
            <p:ph type="title"/>
          </p:nvPr>
        </p:nvSpPr>
        <p:spPr>
          <a:xfrm>
            <a:off x="547688" y="214313"/>
            <a:ext cx="7596187" cy="857250"/>
          </a:xfrm>
        </p:spPr>
        <p:txBody>
          <a:bodyPr/>
          <a:lstStyle/>
          <a:p>
            <a:pPr algn="l" eaLnBrk="1" hangingPunct="1"/>
            <a:r>
              <a:rPr lang="en-US" altLang="pt-BR" b="1" dirty="0" err="1" smtClean="0"/>
              <a:t>Atores</a:t>
            </a:r>
            <a:r>
              <a:rPr lang="en-US" altLang="pt-BR" b="1" dirty="0" smtClean="0"/>
              <a:t> </a:t>
            </a:r>
            <a:r>
              <a:rPr lang="en-US" altLang="pt-BR" b="1" dirty="0" err="1" smtClean="0"/>
              <a:t>em</a:t>
            </a:r>
            <a:r>
              <a:rPr lang="en-US" altLang="pt-BR" b="1" dirty="0" smtClean="0"/>
              <a:t> </a:t>
            </a:r>
            <a:r>
              <a:rPr lang="en-US" altLang="pt-BR" b="1" dirty="0" err="1" smtClean="0"/>
              <a:t>cena</a:t>
            </a:r>
            <a:r>
              <a:rPr lang="en-US" altLang="pt-BR" b="1" dirty="0" smtClean="0"/>
              <a:t> (cont.)</a:t>
            </a:r>
          </a:p>
        </p:txBody>
      </p:sp>
    </p:spTree>
    <p:extLst>
      <p:ext uri="{BB962C8B-B14F-4D97-AF65-F5344CB8AC3E}">
        <p14:creationId xmlns:p14="http://schemas.microsoft.com/office/powerpoint/2010/main" val="2901112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p:txBody>
          <a:bodyPr/>
          <a:lstStyle/>
          <a:p>
            <a:pPr algn="l"/>
            <a:r>
              <a:rPr lang="pt-BR" altLang="pt-BR" b="1" dirty="0" smtClean="0"/>
              <a:t>Visão Geral do SGBD</a:t>
            </a:r>
          </a:p>
        </p:txBody>
      </p:sp>
      <p:pic>
        <p:nvPicPr>
          <p:cNvPr id="2867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4838"/>
          <a:stretch>
            <a:fillRect/>
          </a:stretch>
        </p:blipFill>
        <p:spPr>
          <a:xfrm>
            <a:off x="2662238" y="1268413"/>
            <a:ext cx="4573587" cy="5411787"/>
          </a:xfrm>
          <a:noFill/>
        </p:spPr>
      </p:pic>
    </p:spTree>
    <p:extLst>
      <p:ext uri="{BB962C8B-B14F-4D97-AF65-F5344CB8AC3E}">
        <p14:creationId xmlns:p14="http://schemas.microsoft.com/office/powerpoint/2010/main" val="4043887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457647" y="274588"/>
            <a:ext cx="8686354" cy="1143000"/>
          </a:xfrm>
        </p:spPr>
        <p:txBody>
          <a:bodyPr vert="horz" wrap="square" lIns="64291" tIns="32146" rIns="64291" bIns="32146" numCol="1" anchor="t" anchorCtr="0" compatLnSpc="1">
            <a:prstTxWarp prst="textNoShape">
              <a:avLst/>
            </a:prstTxWarp>
            <a:normAutofit fontScale="90000"/>
          </a:bodyPr>
          <a:lstStyle/>
          <a:p>
            <a:pPr algn="l">
              <a:defRPr/>
            </a:pPr>
            <a:r>
              <a:rPr lang="pt-BR" sz="3800" dirty="0">
                <a:solidFill>
                  <a:schemeClr val="accent1">
                    <a:lumMod val="50000"/>
                  </a:schemeClr>
                </a:solidFill>
              </a:rPr>
              <a:t>Sistemas de Gerenciamento</a:t>
            </a:r>
            <a:br>
              <a:rPr lang="pt-BR" sz="3800" dirty="0">
                <a:solidFill>
                  <a:schemeClr val="accent1">
                    <a:lumMod val="50000"/>
                  </a:schemeClr>
                </a:solidFill>
              </a:rPr>
            </a:br>
            <a:r>
              <a:rPr lang="pt-BR" sz="3800" dirty="0">
                <a:solidFill>
                  <a:schemeClr val="accent1">
                    <a:lumMod val="50000"/>
                  </a:schemeClr>
                </a:solidFill>
              </a:rPr>
              <a:t> de Banco de Dados </a:t>
            </a:r>
          </a:p>
        </p:txBody>
      </p:sp>
      <p:sp>
        <p:nvSpPr>
          <p:cNvPr id="16387" name="Espaço Reservado para Conteúdo 2"/>
          <p:cNvSpPr>
            <a:spLocks noGrp="1"/>
          </p:cNvSpPr>
          <p:nvPr>
            <p:ph idx="1"/>
          </p:nvPr>
        </p:nvSpPr>
        <p:spPr>
          <a:xfrm>
            <a:off x="319236" y="1809378"/>
            <a:ext cx="8403953" cy="1366242"/>
          </a:xfrm>
        </p:spPr>
        <p:txBody>
          <a:bodyPr/>
          <a:lstStyle/>
          <a:p>
            <a:pPr>
              <a:buFont typeface="Wingdings" pitchFamily="2" charset="2"/>
              <a:buChar char="ü"/>
            </a:pPr>
            <a:r>
              <a:rPr lang="pt-BR" sz="2500" dirty="0"/>
              <a:t>Consistem em uma coleção de dados inter-relacionados e de um conjunto de programas para acessá-los</a:t>
            </a:r>
          </a:p>
        </p:txBody>
      </p:sp>
      <p:sp>
        <p:nvSpPr>
          <p:cNvPr id="7" name="Rectangle 2"/>
          <p:cNvSpPr>
            <a:spLocks noChangeArrowheads="1"/>
          </p:cNvSpPr>
          <p:nvPr/>
        </p:nvSpPr>
        <p:spPr bwMode="auto">
          <a:xfrm>
            <a:off x="482082" y="3879548"/>
            <a:ext cx="1930005" cy="36996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92070" tIns="46035" rIns="92070" bIns="46035">
            <a:spAutoFit/>
          </a:bodyPr>
          <a:lstStyle/>
          <a:p>
            <a:pPr>
              <a:defRPr/>
            </a:pPr>
            <a:r>
              <a:rPr lang="pt-BR" b="1" dirty="0">
                <a:solidFill>
                  <a:srgbClr val="0000FF"/>
                </a:solidFill>
                <a:latin typeface="Times New Roman" pitchFamily="18" charset="0"/>
              </a:rPr>
              <a:t>Coleção de Dados</a:t>
            </a:r>
            <a:endParaRPr lang="pt-BR" dirty="0">
              <a:latin typeface="Times New Roman" pitchFamily="18" charset="0"/>
            </a:endParaRPr>
          </a:p>
        </p:txBody>
      </p:sp>
      <p:sp>
        <p:nvSpPr>
          <p:cNvPr id="16391" name="AutoShape 3"/>
          <p:cNvSpPr>
            <a:spLocks noChangeArrowheads="1"/>
          </p:cNvSpPr>
          <p:nvPr/>
        </p:nvSpPr>
        <p:spPr bwMode="auto">
          <a:xfrm>
            <a:off x="3691310" y="3879950"/>
            <a:ext cx="1346150" cy="430857"/>
          </a:xfrm>
          <a:prstGeom prst="rightArrow">
            <a:avLst>
              <a:gd name="adj1" fmla="val 50000"/>
              <a:gd name="adj2" fmla="val 156232"/>
            </a:avLst>
          </a:prstGeom>
          <a:solidFill>
            <a:srgbClr val="993300"/>
          </a:solidFill>
          <a:ln w="25400">
            <a:solidFill>
              <a:srgbClr val="993300"/>
            </a:solidFill>
            <a:miter lim="800000"/>
            <a:headEnd/>
            <a:tailEnd/>
          </a:ln>
        </p:spPr>
        <p:txBody>
          <a:bodyPr wrap="none" lIns="91435" tIns="45718" rIns="91435" bIns="45718" anchor="ctr"/>
          <a:lstStyle/>
          <a:p>
            <a:endParaRPr lang="pt-BR" dirty="0"/>
          </a:p>
        </p:txBody>
      </p:sp>
      <p:sp>
        <p:nvSpPr>
          <p:cNvPr id="16392" name="Rectangle 4"/>
          <p:cNvSpPr>
            <a:spLocks noChangeArrowheads="1"/>
          </p:cNvSpPr>
          <p:nvPr/>
        </p:nvSpPr>
        <p:spPr bwMode="auto">
          <a:xfrm>
            <a:off x="5107781" y="3429000"/>
            <a:ext cx="4036219" cy="923966"/>
          </a:xfrm>
          <a:prstGeom prst="rect">
            <a:avLst/>
          </a:prstGeom>
          <a:noFill/>
          <a:ln w="9525">
            <a:noFill/>
            <a:miter lim="800000"/>
            <a:headEnd/>
            <a:tailEnd/>
          </a:ln>
        </p:spPr>
        <p:txBody>
          <a:bodyPr lIns="92070" tIns="46035" rIns="92070" bIns="46035">
            <a:spAutoFit/>
          </a:bodyPr>
          <a:lstStyle/>
          <a:p>
            <a:pPr algn="just"/>
            <a:r>
              <a:rPr lang="pt-BR" b="1" dirty="0">
                <a:solidFill>
                  <a:srgbClr val="0000FF"/>
                </a:solidFill>
              </a:rPr>
              <a:t>Contém Informações</a:t>
            </a:r>
          </a:p>
          <a:p>
            <a:pPr algn="just"/>
            <a:r>
              <a:rPr lang="pt-BR" b="1" dirty="0">
                <a:solidFill>
                  <a:srgbClr val="0000FF"/>
                </a:solidFill>
              </a:rPr>
              <a:t>sobre um empreendi-</a:t>
            </a:r>
          </a:p>
          <a:p>
            <a:pPr algn="just"/>
            <a:r>
              <a:rPr lang="pt-BR" b="1" dirty="0">
                <a:solidFill>
                  <a:srgbClr val="0000FF"/>
                </a:solidFill>
              </a:rPr>
              <a:t>mento particular</a:t>
            </a:r>
          </a:p>
        </p:txBody>
      </p:sp>
      <p:sp>
        <p:nvSpPr>
          <p:cNvPr id="16393" name="AutoShape 5"/>
          <p:cNvSpPr>
            <a:spLocks noChangeArrowheads="1"/>
          </p:cNvSpPr>
          <p:nvPr/>
        </p:nvSpPr>
        <p:spPr bwMode="auto">
          <a:xfrm>
            <a:off x="1548185" y="4737199"/>
            <a:ext cx="431973" cy="964406"/>
          </a:xfrm>
          <a:prstGeom prst="downArrow">
            <a:avLst>
              <a:gd name="adj1" fmla="val 50000"/>
              <a:gd name="adj2" fmla="val 111638"/>
            </a:avLst>
          </a:prstGeom>
          <a:solidFill>
            <a:srgbClr val="993300"/>
          </a:solidFill>
          <a:ln w="25400">
            <a:solidFill>
              <a:srgbClr val="993300"/>
            </a:solidFill>
            <a:miter lim="800000"/>
            <a:headEnd/>
            <a:tailEnd/>
          </a:ln>
        </p:spPr>
        <p:txBody>
          <a:bodyPr wrap="none" lIns="91435" tIns="45718" rIns="91435" bIns="45718" anchor="ctr"/>
          <a:lstStyle/>
          <a:p>
            <a:endParaRPr lang="pt-BR" dirty="0"/>
          </a:p>
        </p:txBody>
      </p:sp>
      <p:sp>
        <p:nvSpPr>
          <p:cNvPr id="16394" name="Rectangle 6"/>
          <p:cNvSpPr>
            <a:spLocks noChangeArrowheads="1"/>
          </p:cNvSpPr>
          <p:nvPr/>
        </p:nvSpPr>
        <p:spPr bwMode="auto">
          <a:xfrm>
            <a:off x="328166" y="5910338"/>
            <a:ext cx="1714049" cy="369968"/>
          </a:xfrm>
          <a:prstGeom prst="rect">
            <a:avLst/>
          </a:prstGeom>
          <a:noFill/>
          <a:ln w="9525">
            <a:noFill/>
            <a:miter lim="800000"/>
            <a:headEnd/>
            <a:tailEnd/>
          </a:ln>
        </p:spPr>
        <p:txBody>
          <a:bodyPr wrap="none" lIns="92070" tIns="46035" rIns="92070" bIns="46035">
            <a:spAutoFit/>
          </a:bodyPr>
          <a:lstStyle/>
          <a:p>
            <a:r>
              <a:rPr lang="pt-BR" b="1" dirty="0">
                <a:solidFill>
                  <a:srgbClr val="FF0000"/>
                </a:solidFill>
              </a:rPr>
              <a:t>Banco de Dados</a:t>
            </a:r>
            <a:endParaRPr lang="pt-BR" sz="2000" dirty="0">
              <a:solidFill>
                <a:srgbClr val="FF0000"/>
              </a:solidFill>
            </a:endParaRP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24</a:t>
            </a:fld>
            <a:endParaRPr lang="pt-BR"/>
          </a:p>
        </p:txBody>
      </p:sp>
    </p:spTree>
    <p:extLst>
      <p:ext uri="{BB962C8B-B14F-4D97-AF65-F5344CB8AC3E}">
        <p14:creationId xmlns:p14="http://schemas.microsoft.com/office/powerpoint/2010/main" val="19551232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bwMode="auto">
          <a:xfrm>
            <a:off x="-1835783" y="157312"/>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SGBD</a:t>
            </a:r>
          </a:p>
        </p:txBody>
      </p:sp>
      <p:sp>
        <p:nvSpPr>
          <p:cNvPr id="7" name="Rectangle 2"/>
          <p:cNvSpPr>
            <a:spLocks noChangeArrowheads="1"/>
          </p:cNvSpPr>
          <p:nvPr/>
        </p:nvSpPr>
        <p:spPr bwMode="auto">
          <a:xfrm>
            <a:off x="467544" y="1556792"/>
            <a:ext cx="2554215" cy="36996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92070" tIns="46035" rIns="92070" bIns="46035">
            <a:spAutoFit/>
          </a:bodyPr>
          <a:lstStyle/>
          <a:p>
            <a:pPr>
              <a:defRPr/>
            </a:pPr>
            <a:r>
              <a:rPr lang="pt-BR" b="1" dirty="0">
                <a:solidFill>
                  <a:schemeClr val="bg1"/>
                </a:solidFill>
                <a:latin typeface="Times New Roman" pitchFamily="18" charset="0"/>
              </a:rPr>
              <a:t>Conjunto de Programas</a:t>
            </a:r>
            <a:endParaRPr lang="pt-BR" dirty="0">
              <a:solidFill>
                <a:schemeClr val="bg1"/>
              </a:solidFill>
              <a:latin typeface="Times New Roman" pitchFamily="18" charset="0"/>
            </a:endParaRPr>
          </a:p>
        </p:txBody>
      </p:sp>
      <p:sp>
        <p:nvSpPr>
          <p:cNvPr id="17414" name="AutoShape 3"/>
          <p:cNvSpPr>
            <a:spLocks noChangeArrowheads="1"/>
          </p:cNvSpPr>
          <p:nvPr/>
        </p:nvSpPr>
        <p:spPr bwMode="auto">
          <a:xfrm rot="-3603125">
            <a:off x="5088806" y="848321"/>
            <a:ext cx="354955" cy="812602"/>
          </a:xfrm>
          <a:prstGeom prst="downArrow">
            <a:avLst>
              <a:gd name="adj1" fmla="val 50000"/>
              <a:gd name="adj2" fmla="val 114476"/>
            </a:avLst>
          </a:prstGeom>
          <a:solidFill>
            <a:srgbClr val="993300"/>
          </a:solidFill>
          <a:ln w="25400">
            <a:solidFill>
              <a:srgbClr val="993300"/>
            </a:solidFill>
            <a:miter lim="800000"/>
            <a:headEnd/>
            <a:tailEnd/>
          </a:ln>
        </p:spPr>
        <p:txBody>
          <a:bodyPr wrap="none" lIns="91435" tIns="45718" rIns="91435" bIns="45718" anchor="ctr"/>
          <a:lstStyle/>
          <a:p>
            <a:endParaRPr lang="pt-BR" dirty="0"/>
          </a:p>
        </p:txBody>
      </p:sp>
      <p:grpSp>
        <p:nvGrpSpPr>
          <p:cNvPr id="2" name="Grupo 23"/>
          <p:cNvGrpSpPr>
            <a:grpSpLocks/>
          </p:cNvGrpSpPr>
          <p:nvPr/>
        </p:nvGrpSpPr>
        <p:grpSpPr bwMode="auto">
          <a:xfrm>
            <a:off x="6393817" y="1352848"/>
            <a:ext cx="1933172" cy="714375"/>
            <a:chOff x="3143240" y="3071810"/>
            <a:chExt cx="1500198" cy="642942"/>
          </a:xfrm>
        </p:grpSpPr>
        <p:sp>
          <p:nvSpPr>
            <p:cNvPr id="15" name="Retângulo 14"/>
            <p:cNvSpPr/>
            <p:nvPr/>
          </p:nvSpPr>
          <p:spPr bwMode="auto">
            <a:xfrm>
              <a:off x="3143240" y="3071810"/>
              <a:ext cx="1500198" cy="642942"/>
            </a:xfrm>
            <a:prstGeom prst="rect">
              <a:avLst/>
            </a:prstGeom>
            <a:ln>
              <a:headEnd type="none" w="med" len="med"/>
              <a:tailEnd type="none" w="med" len="med"/>
            </a:ln>
            <a:scene3d>
              <a:camera prst="orthographicFront"/>
              <a:lightRig rig="threePt" dir="t"/>
            </a:scene3d>
          </p:spPr>
          <p:style>
            <a:lnRef idx="1">
              <a:schemeClr val="accent4"/>
            </a:lnRef>
            <a:fillRef idx="2">
              <a:schemeClr val="accent4"/>
            </a:fillRef>
            <a:effectRef idx="1">
              <a:schemeClr val="accent4"/>
            </a:effectRef>
            <a:fontRef idx="minor">
              <a:schemeClr val="dk1"/>
            </a:fontRef>
          </p:style>
          <p:txBody>
            <a:bodyPr/>
            <a:lstStyle/>
            <a:p>
              <a:pPr>
                <a:defRPr/>
              </a:pPr>
              <a:endParaRPr lang="pt-BR" dirty="0">
                <a:solidFill>
                  <a:schemeClr val="tx1"/>
                </a:solidFill>
                <a:latin typeface="Times New Roman" pitchFamily="18" charset="0"/>
              </a:endParaRPr>
            </a:p>
          </p:txBody>
        </p:sp>
        <p:sp>
          <p:nvSpPr>
            <p:cNvPr id="17429" name="Rectangle 4"/>
            <p:cNvSpPr>
              <a:spLocks noChangeArrowheads="1"/>
            </p:cNvSpPr>
            <p:nvPr/>
          </p:nvSpPr>
          <p:spPr bwMode="auto">
            <a:xfrm>
              <a:off x="3461746" y="3190553"/>
              <a:ext cx="878696" cy="332979"/>
            </a:xfrm>
            <a:prstGeom prst="rect">
              <a:avLst/>
            </a:prstGeom>
            <a:noFill/>
            <a:ln w="9525">
              <a:noFill/>
              <a:miter lim="800000"/>
              <a:headEnd/>
              <a:tailEnd/>
            </a:ln>
          </p:spPr>
          <p:txBody>
            <a:bodyPr wrap="none" lIns="92075" tIns="46038" rIns="92075" bIns="46038">
              <a:spAutoFit/>
            </a:bodyPr>
            <a:lstStyle/>
            <a:p>
              <a:r>
                <a:rPr lang="pt-BR" b="1" dirty="0">
                  <a:solidFill>
                    <a:srgbClr val="FF0000"/>
                  </a:solidFill>
                </a:rPr>
                <a:t>Descrever</a:t>
              </a:r>
            </a:p>
          </p:txBody>
        </p:sp>
      </p:grpSp>
      <p:grpSp>
        <p:nvGrpSpPr>
          <p:cNvPr id="3" name="Grupo 24"/>
          <p:cNvGrpSpPr>
            <a:grpSpLocks/>
          </p:cNvGrpSpPr>
          <p:nvPr/>
        </p:nvGrpSpPr>
        <p:grpSpPr bwMode="auto">
          <a:xfrm>
            <a:off x="4056618" y="2365251"/>
            <a:ext cx="2088055" cy="642938"/>
            <a:chOff x="7000892" y="2428868"/>
            <a:chExt cx="1714512" cy="642942"/>
          </a:xfrm>
        </p:grpSpPr>
        <p:sp>
          <p:nvSpPr>
            <p:cNvPr id="20" name="Retângulo 19"/>
            <p:cNvSpPr/>
            <p:nvPr/>
          </p:nvSpPr>
          <p:spPr bwMode="auto">
            <a:xfrm>
              <a:off x="7000892" y="2428868"/>
              <a:ext cx="1714512" cy="642942"/>
            </a:xfrm>
            <a:prstGeom prst="rect">
              <a:avLst/>
            </a:prstGeom>
            <a:ln>
              <a:headEnd type="none" w="med" len="med"/>
              <a:tailEnd type="none" w="med" len="med"/>
            </a:ln>
            <a:scene3d>
              <a:camera prst="orthographicFront"/>
              <a:lightRig rig="threePt" dir="t"/>
            </a:scene3d>
          </p:spPr>
          <p:style>
            <a:lnRef idx="1">
              <a:schemeClr val="accent4"/>
            </a:lnRef>
            <a:fillRef idx="2">
              <a:schemeClr val="accent4"/>
            </a:fillRef>
            <a:effectRef idx="1">
              <a:schemeClr val="accent4"/>
            </a:effectRef>
            <a:fontRef idx="minor">
              <a:schemeClr val="dk1"/>
            </a:fontRef>
          </p:style>
          <p:txBody>
            <a:bodyPr/>
            <a:lstStyle/>
            <a:p>
              <a:pPr>
                <a:defRPr/>
              </a:pPr>
              <a:endParaRPr lang="pt-BR" dirty="0">
                <a:solidFill>
                  <a:schemeClr val="tx1"/>
                </a:solidFill>
                <a:latin typeface="Times New Roman" pitchFamily="18" charset="0"/>
              </a:endParaRPr>
            </a:p>
          </p:txBody>
        </p:sp>
        <p:sp>
          <p:nvSpPr>
            <p:cNvPr id="17427" name="Rectangle 5"/>
            <p:cNvSpPr>
              <a:spLocks noChangeArrowheads="1"/>
            </p:cNvSpPr>
            <p:nvPr/>
          </p:nvSpPr>
          <p:spPr bwMode="auto">
            <a:xfrm>
              <a:off x="7128443" y="2484505"/>
              <a:ext cx="1009973" cy="369976"/>
            </a:xfrm>
            <a:prstGeom prst="rect">
              <a:avLst/>
            </a:prstGeom>
            <a:noFill/>
            <a:ln w="9525">
              <a:noFill/>
              <a:miter lim="800000"/>
              <a:headEnd/>
              <a:tailEnd/>
            </a:ln>
          </p:spPr>
          <p:txBody>
            <a:bodyPr wrap="none" lIns="92075" tIns="46038" rIns="92075" bIns="46038">
              <a:spAutoFit/>
            </a:bodyPr>
            <a:lstStyle/>
            <a:p>
              <a:r>
                <a:rPr lang="pt-BR" b="1" dirty="0">
                  <a:solidFill>
                    <a:srgbClr val="FF0000"/>
                  </a:solidFill>
                </a:rPr>
                <a:t>Armazenar</a:t>
              </a:r>
              <a:endParaRPr lang="pt-BR" dirty="0">
                <a:solidFill>
                  <a:srgbClr val="FF0000"/>
                </a:solidFill>
              </a:endParaRPr>
            </a:p>
          </p:txBody>
        </p:sp>
      </p:grpSp>
      <p:grpSp>
        <p:nvGrpSpPr>
          <p:cNvPr id="4" name="Grupo 25"/>
          <p:cNvGrpSpPr>
            <a:grpSpLocks/>
          </p:cNvGrpSpPr>
          <p:nvPr/>
        </p:nvGrpSpPr>
        <p:grpSpPr bwMode="auto">
          <a:xfrm>
            <a:off x="4007264" y="4188023"/>
            <a:ext cx="1949180" cy="642938"/>
            <a:chOff x="6858016" y="3571876"/>
            <a:chExt cx="1571636" cy="642942"/>
          </a:xfrm>
        </p:grpSpPr>
        <p:sp>
          <p:nvSpPr>
            <p:cNvPr id="22" name="Retângulo 21"/>
            <p:cNvSpPr/>
            <p:nvPr/>
          </p:nvSpPr>
          <p:spPr bwMode="auto">
            <a:xfrm>
              <a:off x="6858016" y="3571876"/>
              <a:ext cx="1571636" cy="642942"/>
            </a:xfrm>
            <a:prstGeom prst="rect">
              <a:avLst/>
            </a:prstGeom>
            <a:ln>
              <a:headEnd type="none" w="med" len="med"/>
              <a:tailEnd type="none" w="med" len="med"/>
            </a:ln>
            <a:scene3d>
              <a:camera prst="orthographicFront"/>
              <a:lightRig rig="threePt" dir="t"/>
            </a:scene3d>
          </p:spPr>
          <p:style>
            <a:lnRef idx="1">
              <a:schemeClr val="accent4"/>
            </a:lnRef>
            <a:fillRef idx="2">
              <a:schemeClr val="accent4"/>
            </a:fillRef>
            <a:effectRef idx="1">
              <a:schemeClr val="accent4"/>
            </a:effectRef>
            <a:fontRef idx="minor">
              <a:schemeClr val="dk1"/>
            </a:fontRef>
          </p:style>
          <p:txBody>
            <a:bodyPr/>
            <a:lstStyle/>
            <a:p>
              <a:pPr>
                <a:defRPr/>
              </a:pPr>
              <a:endParaRPr lang="pt-BR" dirty="0">
                <a:solidFill>
                  <a:schemeClr val="tx1"/>
                </a:solidFill>
                <a:latin typeface="Times New Roman" pitchFamily="18" charset="0"/>
              </a:endParaRPr>
            </a:p>
          </p:txBody>
        </p:sp>
        <p:sp>
          <p:nvSpPr>
            <p:cNvPr id="17425" name="Rectangle 6"/>
            <p:cNvSpPr>
              <a:spLocks noChangeArrowheads="1"/>
            </p:cNvSpPr>
            <p:nvPr/>
          </p:nvSpPr>
          <p:spPr bwMode="auto">
            <a:xfrm>
              <a:off x="7139185" y="3676950"/>
              <a:ext cx="951288" cy="369976"/>
            </a:xfrm>
            <a:prstGeom prst="rect">
              <a:avLst/>
            </a:prstGeom>
            <a:noFill/>
            <a:ln w="9525">
              <a:noFill/>
              <a:miter lim="800000"/>
              <a:headEnd/>
              <a:tailEnd/>
            </a:ln>
          </p:spPr>
          <p:txBody>
            <a:bodyPr wrap="none" lIns="92075" tIns="46038" rIns="92075" bIns="46038">
              <a:spAutoFit/>
            </a:bodyPr>
            <a:lstStyle/>
            <a:p>
              <a:r>
                <a:rPr lang="pt-BR" b="1" dirty="0">
                  <a:solidFill>
                    <a:srgbClr val="FF0000"/>
                  </a:solidFill>
                </a:rPr>
                <a:t>Manipular</a:t>
              </a:r>
              <a:endParaRPr lang="pt-BR" dirty="0">
                <a:solidFill>
                  <a:srgbClr val="FF0000"/>
                </a:solidFill>
              </a:endParaRPr>
            </a:p>
          </p:txBody>
        </p:sp>
      </p:grpSp>
      <p:grpSp>
        <p:nvGrpSpPr>
          <p:cNvPr id="5" name="Grupo 26"/>
          <p:cNvGrpSpPr>
            <a:grpSpLocks/>
          </p:cNvGrpSpPr>
          <p:nvPr/>
        </p:nvGrpSpPr>
        <p:grpSpPr bwMode="auto">
          <a:xfrm>
            <a:off x="4211960" y="5517232"/>
            <a:ext cx="2012926" cy="642938"/>
            <a:chOff x="5214942" y="4286256"/>
            <a:chExt cx="1500198" cy="642942"/>
          </a:xfrm>
        </p:grpSpPr>
        <p:sp>
          <p:nvSpPr>
            <p:cNvPr id="21" name="Retângulo 20"/>
            <p:cNvSpPr/>
            <p:nvPr/>
          </p:nvSpPr>
          <p:spPr bwMode="auto">
            <a:xfrm>
              <a:off x="5214942" y="4286256"/>
              <a:ext cx="1500198" cy="642942"/>
            </a:xfrm>
            <a:prstGeom prst="rect">
              <a:avLst/>
            </a:prstGeom>
            <a:ln>
              <a:headEnd type="none" w="med" len="med"/>
              <a:tailEnd type="none" w="med" len="med"/>
            </a:ln>
            <a:scene3d>
              <a:camera prst="orthographicFront"/>
              <a:lightRig rig="threePt" dir="t"/>
            </a:scene3d>
          </p:spPr>
          <p:style>
            <a:lnRef idx="1">
              <a:schemeClr val="accent4"/>
            </a:lnRef>
            <a:fillRef idx="2">
              <a:schemeClr val="accent4"/>
            </a:fillRef>
            <a:effectRef idx="1">
              <a:schemeClr val="accent4"/>
            </a:effectRef>
            <a:fontRef idx="minor">
              <a:schemeClr val="dk1"/>
            </a:fontRef>
          </p:style>
          <p:txBody>
            <a:bodyPr/>
            <a:lstStyle/>
            <a:p>
              <a:pPr>
                <a:defRPr/>
              </a:pPr>
              <a:endParaRPr lang="pt-BR" dirty="0">
                <a:solidFill>
                  <a:schemeClr val="tx1"/>
                </a:solidFill>
                <a:latin typeface="Times New Roman" pitchFamily="18" charset="0"/>
              </a:endParaRPr>
            </a:p>
          </p:txBody>
        </p:sp>
        <p:sp>
          <p:nvSpPr>
            <p:cNvPr id="17423" name="Rectangle 7"/>
            <p:cNvSpPr>
              <a:spLocks noChangeArrowheads="1"/>
            </p:cNvSpPr>
            <p:nvPr/>
          </p:nvSpPr>
          <p:spPr bwMode="auto">
            <a:xfrm>
              <a:off x="5429607" y="4358264"/>
              <a:ext cx="819079" cy="369976"/>
            </a:xfrm>
            <a:prstGeom prst="rect">
              <a:avLst/>
            </a:prstGeom>
            <a:noFill/>
            <a:ln w="9525">
              <a:noFill/>
              <a:miter lim="800000"/>
              <a:headEnd/>
              <a:tailEnd/>
            </a:ln>
          </p:spPr>
          <p:txBody>
            <a:bodyPr wrap="none" lIns="92075" tIns="46038" rIns="92075" bIns="46038">
              <a:spAutoFit/>
            </a:bodyPr>
            <a:lstStyle/>
            <a:p>
              <a:r>
                <a:rPr lang="pt-BR" b="1" dirty="0">
                  <a:solidFill>
                    <a:srgbClr val="FF0000"/>
                  </a:solidFill>
                </a:rPr>
                <a:t>Consultar</a:t>
              </a:r>
              <a:endParaRPr lang="pt-BR" dirty="0">
                <a:solidFill>
                  <a:srgbClr val="FF0000"/>
                </a:solidFill>
              </a:endParaRPr>
            </a:p>
          </p:txBody>
        </p:sp>
      </p:grpSp>
      <p:grpSp>
        <p:nvGrpSpPr>
          <p:cNvPr id="6" name="Grupo 27"/>
          <p:cNvGrpSpPr>
            <a:grpSpLocks/>
          </p:cNvGrpSpPr>
          <p:nvPr/>
        </p:nvGrpSpPr>
        <p:grpSpPr bwMode="auto">
          <a:xfrm>
            <a:off x="6496347" y="3277195"/>
            <a:ext cx="1500188" cy="642938"/>
            <a:chOff x="6786578" y="5000636"/>
            <a:chExt cx="1500198" cy="642942"/>
          </a:xfrm>
        </p:grpSpPr>
        <p:sp>
          <p:nvSpPr>
            <p:cNvPr id="23" name="Retângulo 22"/>
            <p:cNvSpPr/>
            <p:nvPr/>
          </p:nvSpPr>
          <p:spPr bwMode="auto">
            <a:xfrm>
              <a:off x="6786578" y="5000636"/>
              <a:ext cx="1500198" cy="642942"/>
            </a:xfrm>
            <a:prstGeom prst="rect">
              <a:avLst/>
            </a:prstGeom>
            <a:ln>
              <a:headEnd type="none" w="med" len="med"/>
              <a:tailEnd type="none" w="med" len="med"/>
            </a:ln>
            <a:scene3d>
              <a:camera prst="orthographicFront"/>
              <a:lightRig rig="threePt" dir="t"/>
            </a:scene3d>
          </p:spPr>
          <p:style>
            <a:lnRef idx="1">
              <a:schemeClr val="accent4"/>
            </a:lnRef>
            <a:fillRef idx="2">
              <a:schemeClr val="accent4"/>
            </a:fillRef>
            <a:effectRef idx="1">
              <a:schemeClr val="accent4"/>
            </a:effectRef>
            <a:fontRef idx="minor">
              <a:schemeClr val="dk1"/>
            </a:fontRef>
          </p:style>
          <p:txBody>
            <a:bodyPr/>
            <a:lstStyle/>
            <a:p>
              <a:pPr>
                <a:defRPr/>
              </a:pPr>
              <a:endParaRPr lang="pt-BR" dirty="0">
                <a:solidFill>
                  <a:schemeClr val="tx1"/>
                </a:solidFill>
                <a:latin typeface="Times New Roman" pitchFamily="18" charset="0"/>
              </a:endParaRPr>
            </a:p>
          </p:txBody>
        </p:sp>
        <p:sp>
          <p:nvSpPr>
            <p:cNvPr id="17421" name="Rectangle 8"/>
            <p:cNvSpPr>
              <a:spLocks noChangeArrowheads="1"/>
            </p:cNvSpPr>
            <p:nvPr/>
          </p:nvSpPr>
          <p:spPr bwMode="auto">
            <a:xfrm>
              <a:off x="6934476" y="5072074"/>
              <a:ext cx="749762" cy="369976"/>
            </a:xfrm>
            <a:prstGeom prst="rect">
              <a:avLst/>
            </a:prstGeom>
            <a:noFill/>
            <a:ln w="9525">
              <a:noFill/>
              <a:miter lim="800000"/>
              <a:headEnd/>
              <a:tailEnd/>
            </a:ln>
          </p:spPr>
          <p:txBody>
            <a:bodyPr wrap="none" lIns="92075" tIns="46038" rIns="92075" bIns="46038">
              <a:spAutoFit/>
            </a:bodyPr>
            <a:lstStyle/>
            <a:p>
              <a:r>
                <a:rPr lang="pt-BR" b="1" dirty="0">
                  <a:solidFill>
                    <a:srgbClr val="FF0000"/>
                  </a:solidFill>
                </a:rPr>
                <a:t>Tratar</a:t>
              </a:r>
            </a:p>
          </p:txBody>
        </p:sp>
      </p:grpSp>
      <p:sp>
        <p:nvSpPr>
          <p:cNvPr id="11" name="Espaço Reservado para Número de Slide 10"/>
          <p:cNvSpPr>
            <a:spLocks noGrp="1"/>
          </p:cNvSpPr>
          <p:nvPr>
            <p:ph type="sldNum" sz="quarter" idx="12"/>
          </p:nvPr>
        </p:nvSpPr>
        <p:spPr/>
        <p:txBody>
          <a:bodyPr/>
          <a:lstStyle/>
          <a:p>
            <a:fld id="{EC496939-B668-4EFF-B6AC-E4E6BD89B656}" type="slidenum">
              <a:rPr lang="pt-BR" smtClean="0"/>
              <a:pPr/>
              <a:t>25</a:t>
            </a:fld>
            <a:endParaRPr lang="pt-BR"/>
          </a:p>
        </p:txBody>
      </p:sp>
    </p:spTree>
    <p:extLst>
      <p:ext uri="{BB962C8B-B14F-4D97-AF65-F5344CB8AC3E}">
        <p14:creationId xmlns:p14="http://schemas.microsoft.com/office/powerpoint/2010/main" val="312777042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bwMode="auto">
          <a:xfrm>
            <a:off x="-1699147" y="104237"/>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SGBD</a:t>
            </a:r>
          </a:p>
        </p:txBody>
      </p:sp>
      <p:sp>
        <p:nvSpPr>
          <p:cNvPr id="19459" name="Espaço Reservado para Conteúdo 2"/>
          <p:cNvSpPr>
            <a:spLocks noGrp="1"/>
          </p:cNvSpPr>
          <p:nvPr>
            <p:ph idx="1"/>
          </p:nvPr>
        </p:nvSpPr>
        <p:spPr>
          <a:xfrm>
            <a:off x="293563" y="1247237"/>
            <a:ext cx="8556873" cy="5063133"/>
          </a:xfrm>
        </p:spPr>
        <p:txBody>
          <a:bodyPr>
            <a:normAutofit fontScale="92500" lnSpcReduction="20000"/>
          </a:bodyPr>
          <a:lstStyle/>
          <a:p>
            <a:pPr>
              <a:buFontTx/>
              <a:buNone/>
            </a:pPr>
            <a:r>
              <a:rPr lang="pt-BR" sz="2800" dirty="0"/>
              <a:t>Objetivo</a:t>
            </a:r>
          </a:p>
          <a:p>
            <a:pPr lvl="1"/>
            <a:r>
              <a:rPr lang="pt-BR" dirty="0"/>
              <a:t>Prover um ambiente que seja conveniente e eficiente para recuperar e armazenar informações de Bancos de Dados</a:t>
            </a:r>
          </a:p>
          <a:p>
            <a:pPr lvl="1">
              <a:buFont typeface="Wingdings" pitchFamily="2" charset="2"/>
              <a:buNone/>
            </a:pPr>
            <a:endParaRPr lang="pt-BR" dirty="0"/>
          </a:p>
          <a:p>
            <a:pPr lvl="1"/>
            <a:r>
              <a:rPr lang="pt-BR" dirty="0"/>
              <a:t>Eliminar ou Reduzir</a:t>
            </a:r>
          </a:p>
          <a:p>
            <a:pPr lvl="2"/>
            <a:r>
              <a:rPr lang="pt-BR" sz="2000" dirty="0"/>
              <a:t>Redundância e inconsistência de dados</a:t>
            </a:r>
          </a:p>
          <a:p>
            <a:pPr lvl="2"/>
            <a:r>
              <a:rPr lang="pt-BR" sz="2000" dirty="0"/>
              <a:t>Dificuldade no acesso aos dados</a:t>
            </a:r>
          </a:p>
          <a:p>
            <a:pPr lvl="2"/>
            <a:r>
              <a:rPr lang="pt-BR" sz="2000" dirty="0"/>
              <a:t>Isolamento dos dados</a:t>
            </a:r>
          </a:p>
          <a:p>
            <a:pPr lvl="2">
              <a:buSzPct val="85000"/>
            </a:pPr>
            <a:r>
              <a:rPr lang="pt-BR" sz="2000" dirty="0"/>
              <a:t>Anomalias de acesso concorrente</a:t>
            </a:r>
          </a:p>
          <a:p>
            <a:pPr lvl="2">
              <a:buSzPct val="85000"/>
            </a:pPr>
            <a:r>
              <a:rPr lang="pt-BR" sz="2000" dirty="0"/>
              <a:t>Problemas de segurança</a:t>
            </a:r>
          </a:p>
          <a:p>
            <a:pPr lvl="2">
              <a:buSzPct val="85000"/>
              <a:buFont typeface="Wingdings" pitchFamily="2" charset="2"/>
              <a:buNone/>
            </a:pPr>
            <a:endParaRPr lang="pt-BR" sz="2000" dirty="0"/>
          </a:p>
          <a:p>
            <a:pPr lvl="1">
              <a:buSzPct val="85000"/>
            </a:pPr>
            <a:r>
              <a:rPr lang="pt-BR" dirty="0"/>
              <a:t>Abstração de dados</a:t>
            </a:r>
          </a:p>
          <a:p>
            <a:pPr lvl="2">
              <a:buSzPct val="85000"/>
            </a:pPr>
            <a:r>
              <a:rPr lang="pt-BR" sz="2000" dirty="0"/>
              <a:t>Simplifica a interação do usuário com o Sistema</a:t>
            </a:r>
          </a:p>
          <a:p>
            <a:pPr lvl="2"/>
            <a:endParaRPr lang="pt-BR" sz="2000" dirty="0"/>
          </a:p>
        </p:txBody>
      </p:sp>
      <p:sp>
        <p:nvSpPr>
          <p:cNvPr id="4" name="CaixaDeTexto 3"/>
          <p:cNvSpPr txBox="1"/>
          <p:nvPr/>
        </p:nvSpPr>
        <p:spPr>
          <a:xfrm>
            <a:off x="6039817" y="4132213"/>
            <a:ext cx="2928938" cy="369328"/>
          </a:xfrm>
          <a:prstGeom prst="rect">
            <a:avLst/>
          </a:prstGeom>
        </p:spPr>
        <p:style>
          <a:lnRef idx="1">
            <a:schemeClr val="accent1"/>
          </a:lnRef>
          <a:fillRef idx="2">
            <a:schemeClr val="accent1"/>
          </a:fillRef>
          <a:effectRef idx="1">
            <a:schemeClr val="accent1"/>
          </a:effectRef>
          <a:fontRef idx="minor">
            <a:schemeClr val="dk1"/>
          </a:fontRef>
        </p:style>
        <p:txBody>
          <a:bodyPr lIns="91435" tIns="45718" rIns="91435" bIns="45718">
            <a:spAutoFit/>
          </a:bodyPr>
          <a:lstStyle/>
          <a:p>
            <a:pPr>
              <a:defRPr/>
            </a:pPr>
            <a:r>
              <a:rPr lang="pt-BR" b="1" dirty="0">
                <a:solidFill>
                  <a:srgbClr val="FF0000"/>
                </a:solidFill>
                <a:effectLst>
                  <a:outerShdw blurRad="38100" dist="38100" dir="2700000" algn="tl">
                    <a:srgbClr val="000000">
                      <a:alpha val="43137"/>
                    </a:srgbClr>
                  </a:outerShdw>
                </a:effectLst>
              </a:rPr>
              <a:t>Modelo de Dados</a:t>
            </a:r>
          </a:p>
        </p:txBody>
      </p:sp>
      <p:sp>
        <p:nvSpPr>
          <p:cNvPr id="6" name="Espaço Reservado para Número de Slide 5"/>
          <p:cNvSpPr>
            <a:spLocks noGrp="1"/>
          </p:cNvSpPr>
          <p:nvPr>
            <p:ph type="sldNum" sz="quarter" idx="12"/>
          </p:nvPr>
        </p:nvSpPr>
        <p:spPr/>
        <p:txBody>
          <a:bodyPr/>
          <a:lstStyle/>
          <a:p>
            <a:fld id="{EC496939-B668-4EFF-B6AC-E4E6BD89B656}" type="slidenum">
              <a:rPr lang="pt-BR" smtClean="0"/>
              <a:pPr/>
              <a:t>26</a:t>
            </a:fld>
            <a:endParaRPr lang="pt-BR"/>
          </a:p>
        </p:txBody>
      </p:sp>
    </p:spTree>
    <p:extLst>
      <p:ext uri="{BB962C8B-B14F-4D97-AF65-F5344CB8AC3E}">
        <p14:creationId xmlns:p14="http://schemas.microsoft.com/office/powerpoint/2010/main" val="24971582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r>
              <a:rPr lang="pt-BR" dirty="0"/>
              <a:t>SGBD</a:t>
            </a:r>
          </a:p>
        </p:txBody>
      </p:sp>
      <p:sp>
        <p:nvSpPr>
          <p:cNvPr id="20483" name="Espaço Reservado para Conteúdo 2"/>
          <p:cNvSpPr>
            <a:spLocks noGrp="1"/>
          </p:cNvSpPr>
          <p:nvPr>
            <p:ph idx="1"/>
          </p:nvPr>
        </p:nvSpPr>
        <p:spPr>
          <a:xfrm>
            <a:off x="369467" y="897434"/>
            <a:ext cx="7644928" cy="4556373"/>
          </a:xfrm>
        </p:spPr>
        <p:txBody>
          <a:bodyPr/>
          <a:lstStyle/>
          <a:p>
            <a:pPr>
              <a:buFont typeface="Wingdings" pitchFamily="2" charset="2"/>
              <a:buChar char="ü"/>
            </a:pPr>
            <a:r>
              <a:rPr lang="pt-BR" sz="2800" dirty="0"/>
              <a:t>Modelo de Dados</a:t>
            </a:r>
          </a:p>
          <a:p>
            <a:pPr lvl="1"/>
            <a:r>
              <a:rPr lang="pt-BR" sz="2200" dirty="0"/>
              <a:t>Uma coleção de ferramentas conceituais para descrição de dados, relacionamentos entre eles, a semântica dos dados e restrições de consistência</a:t>
            </a:r>
          </a:p>
          <a:p>
            <a:pPr lvl="2">
              <a:buFont typeface="Wingdings" pitchFamily="2" charset="2"/>
              <a:buChar char="§"/>
            </a:pPr>
            <a:r>
              <a:rPr lang="pt-BR" sz="2000" dirty="0"/>
              <a:t>Conceituais</a:t>
            </a:r>
          </a:p>
          <a:p>
            <a:pPr lvl="2">
              <a:buFont typeface="Wingdings" pitchFamily="2" charset="2"/>
              <a:buChar char="§"/>
            </a:pPr>
            <a:r>
              <a:rPr lang="pt-BR" sz="2000" dirty="0"/>
              <a:t>Lógicos</a:t>
            </a:r>
          </a:p>
          <a:p>
            <a:pPr lvl="2">
              <a:buFont typeface="Wingdings" pitchFamily="2" charset="2"/>
              <a:buChar char="§"/>
            </a:pPr>
            <a:r>
              <a:rPr lang="pt-BR" sz="2000" dirty="0"/>
              <a:t>Físicos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27</a:t>
            </a:fld>
            <a:endParaRPr lang="pt-BR"/>
          </a:p>
        </p:txBody>
      </p:sp>
    </p:spTree>
    <p:extLst>
      <p:ext uri="{BB962C8B-B14F-4D97-AF65-F5344CB8AC3E}">
        <p14:creationId xmlns:p14="http://schemas.microsoft.com/office/powerpoint/2010/main" val="31636119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r>
              <a:rPr lang="pt-BR" dirty="0"/>
              <a:t>SGBD</a:t>
            </a:r>
          </a:p>
        </p:txBody>
      </p:sp>
      <p:sp>
        <p:nvSpPr>
          <p:cNvPr id="21507" name="Espaço Reservado para Conteúdo 2"/>
          <p:cNvSpPr>
            <a:spLocks noGrp="1"/>
          </p:cNvSpPr>
          <p:nvPr>
            <p:ph idx="1"/>
          </p:nvPr>
        </p:nvSpPr>
        <p:spPr>
          <a:xfrm>
            <a:off x="420812" y="1150814"/>
            <a:ext cx="8302377" cy="4556373"/>
          </a:xfrm>
        </p:spPr>
        <p:txBody>
          <a:bodyPr/>
          <a:lstStyle/>
          <a:p>
            <a:pPr>
              <a:buFont typeface="Wingdings" pitchFamily="2" charset="2"/>
              <a:buChar char="ü"/>
            </a:pPr>
            <a:r>
              <a:rPr lang="pt-BR" sz="2800" dirty="0"/>
              <a:t>Modelos Conceituais</a:t>
            </a:r>
          </a:p>
          <a:p>
            <a:pPr lvl="1"/>
            <a:r>
              <a:rPr lang="pt-BR" sz="2200" dirty="0"/>
              <a:t>Não são implementados em SGBD</a:t>
            </a:r>
          </a:p>
          <a:p>
            <a:pPr lvl="2">
              <a:buFont typeface="Wingdings" pitchFamily="2" charset="2"/>
              <a:buChar char="§"/>
            </a:pPr>
            <a:r>
              <a:rPr lang="pt-BR" sz="2000" dirty="0"/>
              <a:t>Entidade-Relacionamento (E-R)</a:t>
            </a:r>
          </a:p>
          <a:p>
            <a:pPr lvl="2">
              <a:buFont typeface="Wingdings" pitchFamily="2" charset="2"/>
              <a:buChar char="§"/>
            </a:pPr>
            <a:r>
              <a:rPr lang="pt-BR" sz="2000" dirty="0"/>
              <a:t>UML</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28</a:t>
            </a:fld>
            <a:endParaRPr lang="pt-BR"/>
          </a:p>
        </p:txBody>
      </p:sp>
    </p:spTree>
    <p:extLst>
      <p:ext uri="{BB962C8B-B14F-4D97-AF65-F5344CB8AC3E}">
        <p14:creationId xmlns:p14="http://schemas.microsoft.com/office/powerpoint/2010/main" val="59849208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r>
              <a:rPr lang="pt-BR" dirty="0"/>
              <a:t>SGBD</a:t>
            </a:r>
          </a:p>
        </p:txBody>
      </p:sp>
      <p:sp>
        <p:nvSpPr>
          <p:cNvPr id="22531" name="Espaço Reservado para Conteúdo 2"/>
          <p:cNvSpPr>
            <a:spLocks noGrp="1"/>
          </p:cNvSpPr>
          <p:nvPr>
            <p:ph idx="1"/>
          </p:nvPr>
        </p:nvSpPr>
        <p:spPr>
          <a:xfrm>
            <a:off x="622846" y="1099468"/>
            <a:ext cx="7696275" cy="4304109"/>
          </a:xfrm>
        </p:spPr>
        <p:txBody>
          <a:bodyPr/>
          <a:lstStyle/>
          <a:p>
            <a:pPr>
              <a:buFont typeface="Wingdings" pitchFamily="2" charset="2"/>
              <a:buChar char="ü"/>
            </a:pPr>
            <a:r>
              <a:rPr lang="pt-BR" sz="2800" dirty="0"/>
              <a:t>Modelos lógicos</a:t>
            </a:r>
          </a:p>
          <a:p>
            <a:pPr lvl="1"/>
            <a:r>
              <a:rPr lang="pt-BR" sz="2200" dirty="0"/>
              <a:t>São implementados em SGBD</a:t>
            </a:r>
          </a:p>
          <a:p>
            <a:pPr lvl="1"/>
            <a:r>
              <a:rPr lang="pt-BR" dirty="0"/>
              <a:t>Baseados em registros</a:t>
            </a:r>
          </a:p>
          <a:p>
            <a:pPr lvl="3"/>
            <a:r>
              <a:rPr lang="pt-BR" dirty="0">
                <a:solidFill>
                  <a:srgbClr val="0070C0"/>
                </a:solidFill>
              </a:rPr>
              <a:t>Hierárquico</a:t>
            </a:r>
          </a:p>
          <a:p>
            <a:pPr lvl="3"/>
            <a:r>
              <a:rPr lang="pt-BR" dirty="0">
                <a:solidFill>
                  <a:srgbClr val="0070C0"/>
                </a:solidFill>
              </a:rPr>
              <a:t>Em Rede</a:t>
            </a:r>
          </a:p>
          <a:p>
            <a:pPr lvl="3"/>
            <a:r>
              <a:rPr lang="pt-BR" dirty="0">
                <a:solidFill>
                  <a:srgbClr val="0070C0"/>
                </a:solidFill>
              </a:rPr>
              <a:t>Relacional</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29</a:t>
            </a:fld>
            <a:endParaRPr lang="pt-BR"/>
          </a:p>
        </p:txBody>
      </p:sp>
    </p:spTree>
    <p:extLst>
      <p:ext uri="{BB962C8B-B14F-4D97-AF65-F5344CB8AC3E}">
        <p14:creationId xmlns:p14="http://schemas.microsoft.com/office/powerpoint/2010/main" val="19703195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31838"/>
            <a:ext cx="8229600" cy="1143000"/>
          </a:xfrm>
        </p:spPr>
        <p:txBody>
          <a:bodyPr>
            <a:normAutofit/>
          </a:bodyPr>
          <a:lstStyle/>
          <a:p>
            <a:pPr algn="ctr"/>
            <a:r>
              <a:rPr lang="pt-BR" b="1" dirty="0">
                <a:solidFill>
                  <a:schemeClr val="dk1"/>
                </a:solidFill>
                <a:latin typeface="Calibri"/>
                <a:ea typeface="Calibri"/>
                <a:cs typeface="Calibri"/>
              </a:rPr>
              <a:t>Aplicações de BD</a:t>
            </a:r>
          </a:p>
        </p:txBody>
      </p:sp>
      <p:sp>
        <p:nvSpPr>
          <p:cNvPr id="5" name="Espaço Reservado para Número de Slide 4"/>
          <p:cNvSpPr>
            <a:spLocks noGrp="1"/>
          </p:cNvSpPr>
          <p:nvPr>
            <p:ph type="sldNum" sz="quarter" idx="12"/>
          </p:nvPr>
        </p:nvSpPr>
        <p:spPr/>
        <p:txBody>
          <a:bodyPr/>
          <a:lstStyle/>
          <a:p>
            <a:fld id="{67974ED5-9CE5-44F3-9E96-AD8FEE36C929}" type="slidenum">
              <a:rPr lang="pt-BR" smtClean="0"/>
              <a:pPr/>
              <a:t>3</a:t>
            </a:fld>
            <a:endParaRPr lang="pt-BR"/>
          </a:p>
        </p:txBody>
      </p:sp>
      <p:sp>
        <p:nvSpPr>
          <p:cNvPr id="6" name="Espaço Reservado para Conteúdo 5"/>
          <p:cNvSpPr>
            <a:spLocks noGrp="1"/>
          </p:cNvSpPr>
          <p:nvPr>
            <p:ph sz="quarter" idx="1"/>
          </p:nvPr>
        </p:nvSpPr>
        <p:spPr/>
        <p:txBody>
          <a:bodyPr/>
          <a:lstStyle/>
          <a:p>
            <a:r>
              <a:rPr lang="pt-BR" dirty="0" smtClean="0"/>
              <a:t>Sempre, nos deparamos com atividades que envolvem interações com bancos de dados</a:t>
            </a:r>
          </a:p>
          <a:p>
            <a:pPr lvl="1"/>
            <a:r>
              <a:rPr lang="pt-BR" dirty="0" smtClean="0"/>
              <a:t>Depositar ou retirar dinheiro de um banco</a:t>
            </a:r>
          </a:p>
          <a:p>
            <a:pPr lvl="1"/>
            <a:r>
              <a:rPr lang="pt-BR" dirty="0" smtClean="0"/>
              <a:t>Fazer reservas num hotel ou para compra de passagens aéreas</a:t>
            </a:r>
          </a:p>
          <a:p>
            <a:pPr lvl="1"/>
            <a:r>
              <a:rPr lang="pt-BR" dirty="0" smtClean="0"/>
              <a:t>Acessar o catálogo de uma biblioteca para consultar uma bibliografia</a:t>
            </a:r>
          </a:p>
          <a:p>
            <a:pPr lvl="1"/>
            <a:r>
              <a:rPr lang="pt-BR" dirty="0" smtClean="0"/>
              <a:t>Compra de produtos de um fornecedor pela Web</a:t>
            </a:r>
          </a:p>
        </p:txBody>
      </p:sp>
      <p:sp>
        <p:nvSpPr>
          <p:cNvPr id="7" name="Retângulo 6"/>
          <p:cNvSpPr/>
          <p:nvPr/>
        </p:nvSpPr>
        <p:spPr>
          <a:xfrm>
            <a:off x="1906172" y="5929330"/>
            <a:ext cx="5465007" cy="857256"/>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2800" dirty="0">
                <a:solidFill>
                  <a:schemeClr val="tx1"/>
                </a:solidFill>
                <a:latin typeface="Comic Sans MS" pitchFamily="66" charset="0"/>
              </a:rPr>
              <a:t>Aplicações Tradicionais de Banco de Dados</a:t>
            </a:r>
          </a:p>
        </p:txBody>
      </p:sp>
      <p:sp>
        <p:nvSpPr>
          <p:cNvPr id="8" name="Seta para baixo 7"/>
          <p:cNvSpPr/>
          <p:nvPr/>
        </p:nvSpPr>
        <p:spPr>
          <a:xfrm>
            <a:off x="4411264" y="5505465"/>
            <a:ext cx="321471" cy="357190"/>
          </a:xfrm>
          <a:prstGeom prst="downArrow">
            <a:avLst/>
          </a:prstGeom>
          <a:solidFill>
            <a:srgbClr val="FFC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92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r>
              <a:rPr lang="pt-BR" dirty="0"/>
              <a:t>SGBD</a:t>
            </a:r>
          </a:p>
        </p:txBody>
      </p:sp>
      <p:sp>
        <p:nvSpPr>
          <p:cNvPr id="23555" name="Espaço Reservado para Conteúdo 2"/>
          <p:cNvSpPr>
            <a:spLocks noGrp="1"/>
          </p:cNvSpPr>
          <p:nvPr>
            <p:ph idx="1"/>
          </p:nvPr>
        </p:nvSpPr>
        <p:spPr>
          <a:xfrm>
            <a:off x="572617" y="999009"/>
            <a:ext cx="7948538" cy="4252764"/>
          </a:xfrm>
        </p:spPr>
        <p:txBody>
          <a:bodyPr/>
          <a:lstStyle/>
          <a:p>
            <a:pPr>
              <a:buFont typeface="Wingdings" pitchFamily="2" charset="2"/>
              <a:buChar char="ü"/>
            </a:pPr>
            <a:r>
              <a:rPr lang="pt-BR" sz="2800" dirty="0"/>
              <a:t>Modelos lógicos</a:t>
            </a:r>
          </a:p>
          <a:p>
            <a:pPr lvl="1"/>
            <a:r>
              <a:rPr lang="pt-BR" sz="2200" dirty="0"/>
              <a:t>Baseados em objetos</a:t>
            </a:r>
          </a:p>
          <a:p>
            <a:pPr lvl="2">
              <a:buFont typeface="Wingdings" pitchFamily="2" charset="2"/>
              <a:buChar char="§"/>
            </a:pPr>
            <a:r>
              <a:rPr lang="pt-BR" sz="2000" dirty="0"/>
              <a:t>Binário</a:t>
            </a:r>
          </a:p>
          <a:p>
            <a:pPr lvl="2">
              <a:buFont typeface="Wingdings" pitchFamily="2" charset="2"/>
              <a:buChar char="§"/>
            </a:pPr>
            <a:r>
              <a:rPr lang="pt-BR" sz="2000" dirty="0"/>
              <a:t>Funcional</a:t>
            </a:r>
          </a:p>
          <a:p>
            <a:pPr lvl="2">
              <a:buFont typeface="Wingdings" pitchFamily="2" charset="2"/>
              <a:buChar char="§"/>
            </a:pPr>
            <a:r>
              <a:rPr lang="pt-BR" sz="2000" dirty="0"/>
              <a:t>Lógicos</a:t>
            </a:r>
          </a:p>
          <a:p>
            <a:pPr lvl="2">
              <a:buFont typeface="Wingdings" pitchFamily="2" charset="2"/>
              <a:buChar char="§"/>
            </a:pPr>
            <a:r>
              <a:rPr lang="pt-BR" sz="2000" dirty="0"/>
              <a:t>Semântico</a:t>
            </a:r>
          </a:p>
          <a:p>
            <a:pPr lvl="2">
              <a:buFont typeface="Wingdings" pitchFamily="2" charset="2"/>
              <a:buChar char="§"/>
            </a:pPr>
            <a:r>
              <a:rPr lang="pt-BR" sz="2000" dirty="0"/>
              <a:t>Orientados </a:t>
            </a:r>
            <a:r>
              <a:rPr lang="pt-BR" sz="2000"/>
              <a:t>a Objetos</a:t>
            </a:r>
          </a:p>
          <a:p>
            <a:pPr marL="914400" lvl="2" indent="0">
              <a:buNone/>
            </a:pPr>
            <a:endParaRPr lang="pt-BR" sz="2000" dirty="0"/>
          </a:p>
          <a:p>
            <a:pPr marL="342900" lvl="1" indent="-342900">
              <a:buFont typeface="Wingdings" pitchFamily="2" charset="2"/>
              <a:buChar char="ü"/>
            </a:pPr>
            <a:r>
              <a:rPr lang="pt-BR" dirty="0"/>
              <a:t>Modelos Físicos</a:t>
            </a:r>
          </a:p>
          <a:p>
            <a:pPr lvl="2">
              <a:buFont typeface="Wingdings" pitchFamily="2" charset="2"/>
              <a:buChar char="§"/>
            </a:pPr>
            <a:r>
              <a:rPr lang="pt-BR" sz="2000" dirty="0"/>
              <a:t>Estruturas de Memória</a:t>
            </a:r>
          </a:p>
          <a:p>
            <a:pPr lvl="2"/>
            <a:endParaRPr lang="pt-BR" dirty="0"/>
          </a:p>
          <a:p>
            <a:pPr lvl="2"/>
            <a:endParaRPr lang="pt-BR" dirty="0"/>
          </a:p>
          <a:p>
            <a:pPr lvl="1"/>
            <a:endParaRPr lang="pt-BR" dirty="0"/>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30</a:t>
            </a:fld>
            <a:endParaRPr lang="pt-BR"/>
          </a:p>
        </p:txBody>
      </p:sp>
    </p:spTree>
    <p:extLst>
      <p:ext uri="{BB962C8B-B14F-4D97-AF65-F5344CB8AC3E}">
        <p14:creationId xmlns:p14="http://schemas.microsoft.com/office/powerpoint/2010/main" val="31414899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r>
              <a:rPr lang="pt-BR" dirty="0"/>
              <a:t>SGBD</a:t>
            </a:r>
          </a:p>
        </p:txBody>
      </p:sp>
      <p:sp>
        <p:nvSpPr>
          <p:cNvPr id="24579" name="Espaço Reservado para Conteúdo 2"/>
          <p:cNvSpPr>
            <a:spLocks noGrp="1"/>
          </p:cNvSpPr>
          <p:nvPr>
            <p:ph idx="1"/>
          </p:nvPr>
        </p:nvSpPr>
        <p:spPr>
          <a:xfrm>
            <a:off x="420812" y="999010"/>
            <a:ext cx="8252147" cy="4506143"/>
          </a:xfrm>
        </p:spPr>
        <p:txBody>
          <a:bodyPr/>
          <a:lstStyle/>
          <a:p>
            <a:pPr>
              <a:buFont typeface="Wingdings" pitchFamily="2" charset="2"/>
              <a:buChar char="ü"/>
            </a:pPr>
            <a:r>
              <a:rPr lang="pt-BR" sz="2800" dirty="0"/>
              <a:t>Independência de Dados</a:t>
            </a:r>
          </a:p>
          <a:p>
            <a:pPr lvl="1"/>
            <a:r>
              <a:rPr lang="pt-BR" sz="2200" dirty="0"/>
              <a:t>Habilidade de modificar a definição de um esquema em um nível sem afetar a definição do esquema em um nível mais alto</a:t>
            </a:r>
          </a:p>
          <a:p>
            <a:pPr lvl="2">
              <a:buFont typeface="Wingdings" pitchFamily="2" charset="2"/>
              <a:buChar char="§"/>
            </a:pPr>
            <a:r>
              <a:rPr lang="pt-BR" sz="2000" dirty="0"/>
              <a:t>Independência física de dados</a:t>
            </a:r>
          </a:p>
          <a:p>
            <a:pPr lvl="2">
              <a:buFont typeface="Wingdings" pitchFamily="2" charset="2"/>
              <a:buChar char="§"/>
            </a:pPr>
            <a:r>
              <a:rPr lang="pt-BR" sz="2000" dirty="0"/>
              <a:t>Independência lógica de dados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31</a:t>
            </a:fld>
            <a:endParaRPr lang="pt-BR"/>
          </a:p>
        </p:txBody>
      </p:sp>
    </p:spTree>
    <p:extLst>
      <p:ext uri="{BB962C8B-B14F-4D97-AF65-F5344CB8AC3E}">
        <p14:creationId xmlns:p14="http://schemas.microsoft.com/office/powerpoint/2010/main" val="9193652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r>
              <a:rPr lang="pt-BR" dirty="0"/>
              <a:t>SGBD</a:t>
            </a:r>
          </a:p>
        </p:txBody>
      </p:sp>
      <p:sp>
        <p:nvSpPr>
          <p:cNvPr id="25603" name="Espaço Reservado para Conteúdo 2"/>
          <p:cNvSpPr>
            <a:spLocks noGrp="1"/>
          </p:cNvSpPr>
          <p:nvPr>
            <p:ph idx="1"/>
          </p:nvPr>
        </p:nvSpPr>
        <p:spPr>
          <a:xfrm>
            <a:off x="369466" y="1201043"/>
            <a:ext cx="8050113" cy="4050730"/>
          </a:xfrm>
        </p:spPr>
        <p:txBody>
          <a:bodyPr/>
          <a:lstStyle/>
          <a:p>
            <a:pPr>
              <a:buFont typeface="Wingdings" pitchFamily="2" charset="2"/>
              <a:buChar char="ü"/>
            </a:pPr>
            <a:r>
              <a:rPr lang="pt-BR" sz="2800" dirty="0"/>
              <a:t>Linguagens</a:t>
            </a:r>
          </a:p>
          <a:p>
            <a:pPr lvl="1"/>
            <a:r>
              <a:rPr lang="pt-BR" sz="2600" dirty="0"/>
              <a:t>Linguagem de definição de dados</a:t>
            </a:r>
          </a:p>
          <a:p>
            <a:pPr lvl="1">
              <a:buFont typeface="Monotype Sorts"/>
              <a:buNone/>
            </a:pPr>
            <a:r>
              <a:rPr lang="pt-BR" sz="2600" dirty="0"/>
              <a:t>	Especifica o esquema do BD</a:t>
            </a:r>
            <a:r>
              <a:rPr lang="pt-BR" sz="2200" dirty="0"/>
              <a:t> - </a:t>
            </a:r>
            <a:r>
              <a:rPr lang="pt-BR" sz="2200" dirty="0">
                <a:solidFill>
                  <a:srgbClr val="990000"/>
                </a:solidFill>
              </a:rPr>
              <a:t>Data </a:t>
            </a:r>
            <a:r>
              <a:rPr lang="pt-BR" sz="2200" dirty="0" err="1">
                <a:solidFill>
                  <a:srgbClr val="990000"/>
                </a:solidFill>
              </a:rPr>
              <a:t>Definition</a:t>
            </a:r>
            <a:r>
              <a:rPr lang="pt-BR" sz="2200" dirty="0">
                <a:solidFill>
                  <a:srgbClr val="990000"/>
                </a:solidFill>
              </a:rPr>
              <a:t> </a:t>
            </a:r>
            <a:r>
              <a:rPr lang="pt-BR" sz="2200" dirty="0" err="1">
                <a:solidFill>
                  <a:srgbClr val="990000"/>
                </a:solidFill>
              </a:rPr>
              <a:t>Language</a:t>
            </a:r>
            <a:r>
              <a:rPr lang="pt-BR" sz="2200" dirty="0"/>
              <a:t> (</a:t>
            </a:r>
            <a:r>
              <a:rPr lang="pt-BR" sz="2200" dirty="0">
                <a:solidFill>
                  <a:srgbClr val="990000"/>
                </a:solidFill>
              </a:rPr>
              <a:t>DDL</a:t>
            </a:r>
            <a:r>
              <a:rPr lang="pt-BR" sz="2200" dirty="0"/>
              <a:t>)</a:t>
            </a:r>
          </a:p>
          <a:p>
            <a:pPr lvl="1"/>
            <a:r>
              <a:rPr lang="pt-BR" sz="2200" dirty="0"/>
              <a:t>Linguagem de manipulação de dados</a:t>
            </a:r>
          </a:p>
          <a:p>
            <a:pPr lvl="1">
              <a:buFont typeface="Monotype Sorts"/>
              <a:buNone/>
            </a:pPr>
            <a:r>
              <a:rPr lang="pt-BR" sz="2200" dirty="0"/>
              <a:t>	Manipulação dos dados como organizados pelo modelo de dados apropriado - </a:t>
            </a:r>
            <a:r>
              <a:rPr lang="pt-BR" sz="2200" dirty="0">
                <a:solidFill>
                  <a:srgbClr val="990000"/>
                </a:solidFill>
              </a:rPr>
              <a:t>Data </a:t>
            </a:r>
            <a:r>
              <a:rPr lang="pt-BR" sz="2200" dirty="0" err="1">
                <a:solidFill>
                  <a:srgbClr val="990000"/>
                </a:solidFill>
              </a:rPr>
              <a:t>Manipulation</a:t>
            </a:r>
            <a:r>
              <a:rPr lang="pt-BR" sz="2200" dirty="0">
                <a:solidFill>
                  <a:srgbClr val="990000"/>
                </a:solidFill>
              </a:rPr>
              <a:t> </a:t>
            </a:r>
            <a:r>
              <a:rPr lang="pt-BR" sz="2200" dirty="0" err="1">
                <a:solidFill>
                  <a:srgbClr val="990000"/>
                </a:solidFill>
              </a:rPr>
              <a:t>Language</a:t>
            </a:r>
            <a:r>
              <a:rPr lang="pt-BR" sz="2200" dirty="0"/>
              <a:t> (</a:t>
            </a:r>
            <a:r>
              <a:rPr lang="pt-BR" sz="2200" dirty="0">
                <a:solidFill>
                  <a:srgbClr val="990000"/>
                </a:solidFill>
              </a:rPr>
              <a:t>DML</a:t>
            </a:r>
            <a:r>
              <a:rPr lang="pt-BR" sz="2200" dirty="0"/>
              <a:t>)</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32</a:t>
            </a:fld>
            <a:endParaRPr lang="pt-BR"/>
          </a:p>
        </p:txBody>
      </p:sp>
    </p:spTree>
    <p:extLst>
      <p:ext uri="{BB962C8B-B14F-4D97-AF65-F5344CB8AC3E}">
        <p14:creationId xmlns:p14="http://schemas.microsoft.com/office/powerpoint/2010/main" val="80271660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bwMode="auto">
          <a:xfrm>
            <a:off x="-1385248" y="97217"/>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SGBD</a:t>
            </a:r>
          </a:p>
        </p:txBody>
      </p:sp>
      <p:sp>
        <p:nvSpPr>
          <p:cNvPr id="26627" name="Espaço Reservado para Conteúdo 2"/>
          <p:cNvSpPr>
            <a:spLocks noGrp="1"/>
          </p:cNvSpPr>
          <p:nvPr>
            <p:ph idx="1"/>
          </p:nvPr>
        </p:nvSpPr>
        <p:spPr>
          <a:xfrm>
            <a:off x="572617" y="1099468"/>
            <a:ext cx="8050113" cy="4304109"/>
          </a:xfrm>
        </p:spPr>
        <p:txBody>
          <a:bodyPr/>
          <a:lstStyle/>
          <a:p>
            <a:pPr>
              <a:lnSpc>
                <a:spcPct val="90000"/>
              </a:lnSpc>
              <a:buFont typeface="Wingdings" pitchFamily="2" charset="2"/>
              <a:buChar char="ü"/>
            </a:pPr>
            <a:r>
              <a:rPr lang="pt-BR" sz="2800" dirty="0"/>
              <a:t>Linguagens</a:t>
            </a:r>
            <a:r>
              <a:rPr lang="pt-BR" sz="2600" dirty="0"/>
              <a:t>	</a:t>
            </a:r>
          </a:p>
          <a:p>
            <a:pPr lvl="1">
              <a:lnSpc>
                <a:spcPct val="90000"/>
              </a:lnSpc>
            </a:pPr>
            <a:r>
              <a:rPr lang="pt-BR" sz="2600" dirty="0"/>
              <a:t>Linguagem de consulta</a:t>
            </a:r>
          </a:p>
          <a:p>
            <a:pPr lvl="2">
              <a:lnSpc>
                <a:spcPct val="90000"/>
              </a:lnSpc>
              <a:buFontTx/>
              <a:buChar char="•"/>
            </a:pPr>
            <a:r>
              <a:rPr lang="pt-BR" sz="2600" dirty="0"/>
              <a:t>Porção da linguagem de manipulação que envolve o resgate de informações - </a:t>
            </a:r>
            <a:r>
              <a:rPr lang="pt-BR" sz="2600" dirty="0" err="1"/>
              <a:t>Query</a:t>
            </a:r>
            <a:r>
              <a:rPr lang="pt-BR" sz="2600" dirty="0"/>
              <a:t> </a:t>
            </a:r>
            <a:r>
              <a:rPr lang="pt-BR" sz="2600" dirty="0" err="1"/>
              <a:t>Language</a:t>
            </a:r>
            <a:endParaRPr lang="pt-BR" sz="2600" dirty="0"/>
          </a:p>
          <a:p>
            <a:pPr lvl="1">
              <a:lnSpc>
                <a:spcPct val="90000"/>
              </a:lnSpc>
            </a:pPr>
            <a:r>
              <a:rPr lang="pt-BR" sz="2600" dirty="0"/>
              <a:t>Linguagem de 4ª geração</a:t>
            </a:r>
          </a:p>
          <a:p>
            <a:pPr lvl="2">
              <a:lnSpc>
                <a:spcPct val="90000"/>
              </a:lnSpc>
              <a:buFontTx/>
              <a:buChar char="•"/>
            </a:pPr>
            <a:r>
              <a:rPr lang="pt-BR" sz="2600" dirty="0"/>
              <a:t>Tipo especial de linguagem que combina estruturas de controle de linguagens de programação com estruturas de controle para manipulação de elementos de um Banco de Dados</a:t>
            </a:r>
          </a:p>
          <a:p>
            <a:pPr lvl="2">
              <a:lnSpc>
                <a:spcPct val="90000"/>
              </a:lnSpc>
              <a:buFontTx/>
              <a:buChar char="•"/>
            </a:pPr>
            <a:endParaRPr lang="pt-BR" sz="2600" dirty="0"/>
          </a:p>
          <a:p>
            <a:pPr lvl="1">
              <a:lnSpc>
                <a:spcPct val="90000"/>
              </a:lnSpc>
              <a:buFont typeface="Wingdings" pitchFamily="2" charset="2"/>
              <a:buNone/>
            </a:pPr>
            <a:endParaRPr lang="pt-BR" sz="1200" dirty="0"/>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33</a:t>
            </a:fld>
            <a:endParaRPr lang="pt-BR"/>
          </a:p>
        </p:txBody>
      </p:sp>
    </p:spTree>
    <p:extLst>
      <p:ext uri="{BB962C8B-B14F-4D97-AF65-F5344CB8AC3E}">
        <p14:creationId xmlns:p14="http://schemas.microsoft.com/office/powerpoint/2010/main" val="77360026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bwMode="auto">
          <a:xfrm>
            <a:off x="217662" y="6112371"/>
            <a:ext cx="1943323" cy="556990"/>
          </a:xfrm>
          <a:noFill/>
          <a:ln>
            <a:miter lim="800000"/>
            <a:headEnd/>
            <a:tailEnd/>
          </a:ln>
        </p:spPr>
        <p:txBody>
          <a:bodyPr vert="horz" wrap="square" lIns="64291" tIns="32146" rIns="64291" bIns="32146" numCol="1" anchor="t" anchorCtr="0" compatLnSpc="1">
            <a:prstTxWarp prst="textNoShape">
              <a:avLst/>
            </a:prstTxWarp>
            <a:normAutofit fontScale="90000"/>
          </a:bodyPr>
          <a:lstStyle/>
          <a:p>
            <a:r>
              <a:rPr lang="pt-BR" sz="3900" dirty="0"/>
              <a:t>SGBD</a:t>
            </a:r>
          </a:p>
        </p:txBody>
      </p:sp>
      <p:sp>
        <p:nvSpPr>
          <p:cNvPr id="27651" name="Rectangle 4"/>
          <p:cNvSpPr>
            <a:spLocks noChangeArrowheads="1"/>
          </p:cNvSpPr>
          <p:nvPr/>
        </p:nvSpPr>
        <p:spPr bwMode="auto">
          <a:xfrm>
            <a:off x="5232797" y="1859607"/>
            <a:ext cx="2147515" cy="849313"/>
          </a:xfrm>
          <a:prstGeom prst="rect">
            <a:avLst/>
          </a:prstGeom>
          <a:solidFill>
            <a:schemeClr val="folHlink"/>
          </a:solidFill>
          <a:ln w="47625" cap="rnd">
            <a:solidFill>
              <a:srgbClr val="993300"/>
            </a:solidFill>
            <a:miter lim="800000"/>
            <a:headEnd/>
            <a:tailEnd/>
          </a:ln>
        </p:spPr>
        <p:txBody>
          <a:bodyPr lIns="91435" tIns="45718" rIns="91435" bIns="45718"/>
          <a:lstStyle/>
          <a:p>
            <a:endParaRPr lang="pt-BR"/>
          </a:p>
        </p:txBody>
      </p:sp>
      <p:sp>
        <p:nvSpPr>
          <p:cNvPr id="27652" name="Rectangle 5"/>
          <p:cNvSpPr>
            <a:spLocks noChangeArrowheads="1"/>
          </p:cNvSpPr>
          <p:nvPr/>
        </p:nvSpPr>
        <p:spPr bwMode="auto">
          <a:xfrm>
            <a:off x="5220072" y="2060848"/>
            <a:ext cx="2683371" cy="369968"/>
          </a:xfrm>
          <a:prstGeom prst="rect">
            <a:avLst/>
          </a:prstGeom>
          <a:noFill/>
          <a:ln w="9525">
            <a:noFill/>
            <a:miter lim="800000"/>
            <a:headEnd/>
            <a:tailEnd/>
          </a:ln>
        </p:spPr>
        <p:txBody>
          <a:bodyPr lIns="92070" tIns="46035" rIns="92070" bIns="46035">
            <a:spAutoFit/>
          </a:bodyPr>
          <a:lstStyle/>
          <a:p>
            <a:r>
              <a:rPr lang="pt-BR" dirty="0"/>
              <a:t> </a:t>
            </a:r>
            <a:r>
              <a:rPr lang="pt-BR" b="1" dirty="0">
                <a:solidFill>
                  <a:schemeClr val="bg1"/>
                </a:solidFill>
              </a:rPr>
              <a:t>Modelo</a:t>
            </a:r>
            <a:r>
              <a:rPr lang="pt-BR" b="1" dirty="0">
                <a:solidFill>
                  <a:srgbClr val="0000FF"/>
                </a:solidFill>
              </a:rPr>
              <a:t> </a:t>
            </a:r>
            <a:r>
              <a:rPr lang="pt-BR" b="1" dirty="0">
                <a:solidFill>
                  <a:schemeClr val="bg1"/>
                </a:solidFill>
              </a:rPr>
              <a:t>Conceitual</a:t>
            </a:r>
            <a:endParaRPr lang="pt-BR" dirty="0">
              <a:solidFill>
                <a:schemeClr val="bg1"/>
              </a:solidFill>
            </a:endParaRPr>
          </a:p>
        </p:txBody>
      </p:sp>
      <p:sp>
        <p:nvSpPr>
          <p:cNvPr id="27653" name="Rectangle 6"/>
          <p:cNvSpPr>
            <a:spLocks noChangeArrowheads="1"/>
          </p:cNvSpPr>
          <p:nvPr/>
        </p:nvSpPr>
        <p:spPr bwMode="auto">
          <a:xfrm>
            <a:off x="3565178" y="2922240"/>
            <a:ext cx="814252"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Define</a:t>
            </a:r>
            <a:endParaRPr lang="pt-BR"/>
          </a:p>
        </p:txBody>
      </p:sp>
      <p:grpSp>
        <p:nvGrpSpPr>
          <p:cNvPr id="2" name="Grupo 51"/>
          <p:cNvGrpSpPr>
            <a:grpSpLocks/>
          </p:cNvGrpSpPr>
          <p:nvPr/>
        </p:nvGrpSpPr>
        <p:grpSpPr bwMode="auto">
          <a:xfrm>
            <a:off x="3203526" y="1555998"/>
            <a:ext cx="1676549" cy="685354"/>
            <a:chOff x="3276600" y="2060575"/>
            <a:chExt cx="1676400" cy="685800"/>
          </a:xfrm>
        </p:grpSpPr>
        <p:sp>
          <p:nvSpPr>
            <p:cNvPr id="27697" name="Line 7"/>
            <p:cNvSpPr>
              <a:spLocks noChangeShapeType="1"/>
            </p:cNvSpPr>
            <p:nvPr/>
          </p:nvSpPr>
          <p:spPr bwMode="auto">
            <a:xfrm flipV="1">
              <a:off x="3348038" y="2060575"/>
              <a:ext cx="0" cy="685800"/>
            </a:xfrm>
            <a:prstGeom prst="line">
              <a:avLst/>
            </a:prstGeom>
            <a:noFill/>
            <a:ln w="127000">
              <a:solidFill>
                <a:srgbClr val="C00000"/>
              </a:solidFill>
              <a:round/>
              <a:headEnd type="none" w="sm" len="sm"/>
              <a:tailEnd type="stealth" w="med" len="lg"/>
            </a:ln>
          </p:spPr>
          <p:txBody>
            <a:bodyPr wrap="none" anchor="ctr"/>
            <a:lstStyle/>
            <a:p>
              <a:endParaRPr lang="pt-BR"/>
            </a:p>
          </p:txBody>
        </p:sp>
        <p:sp>
          <p:nvSpPr>
            <p:cNvPr id="27698" name="Line 8"/>
            <p:cNvSpPr>
              <a:spLocks noChangeShapeType="1"/>
            </p:cNvSpPr>
            <p:nvPr/>
          </p:nvSpPr>
          <p:spPr bwMode="auto">
            <a:xfrm>
              <a:off x="3276600" y="2708275"/>
              <a:ext cx="1676400" cy="0"/>
            </a:xfrm>
            <a:prstGeom prst="line">
              <a:avLst/>
            </a:prstGeom>
            <a:noFill/>
            <a:ln w="127000">
              <a:solidFill>
                <a:srgbClr val="C00000"/>
              </a:solidFill>
              <a:round/>
              <a:headEnd type="none" w="sm" len="sm"/>
              <a:tailEnd type="stealth" w="med" len="lg"/>
            </a:ln>
          </p:spPr>
          <p:txBody>
            <a:bodyPr wrap="none" anchor="ctr"/>
            <a:lstStyle/>
            <a:p>
              <a:endParaRPr lang="pt-BR"/>
            </a:p>
          </p:txBody>
        </p:sp>
      </p:grpSp>
      <p:grpSp>
        <p:nvGrpSpPr>
          <p:cNvPr id="3" name="Grupo 50"/>
          <p:cNvGrpSpPr>
            <a:grpSpLocks/>
          </p:cNvGrpSpPr>
          <p:nvPr/>
        </p:nvGrpSpPr>
        <p:grpSpPr bwMode="auto">
          <a:xfrm>
            <a:off x="2909962" y="1835051"/>
            <a:ext cx="1143000" cy="686470"/>
            <a:chOff x="2982913" y="2339975"/>
            <a:chExt cx="1143000" cy="685800"/>
          </a:xfrm>
        </p:grpSpPr>
        <p:sp>
          <p:nvSpPr>
            <p:cNvPr id="27695" name="Line 9"/>
            <p:cNvSpPr>
              <a:spLocks noChangeShapeType="1"/>
            </p:cNvSpPr>
            <p:nvPr/>
          </p:nvSpPr>
          <p:spPr bwMode="auto">
            <a:xfrm>
              <a:off x="2982913" y="2339975"/>
              <a:ext cx="914400" cy="685800"/>
            </a:xfrm>
            <a:prstGeom prst="line">
              <a:avLst/>
            </a:prstGeom>
            <a:noFill/>
            <a:ln w="50800">
              <a:solidFill>
                <a:srgbClr val="0000FF"/>
              </a:solidFill>
              <a:round/>
              <a:headEnd type="none" w="sm" len="sm"/>
              <a:tailEnd type="none" w="sm" len="sm"/>
            </a:ln>
          </p:spPr>
          <p:txBody>
            <a:bodyPr wrap="none" anchor="ctr"/>
            <a:lstStyle/>
            <a:p>
              <a:endParaRPr lang="pt-BR"/>
            </a:p>
          </p:txBody>
        </p:sp>
        <p:sp>
          <p:nvSpPr>
            <p:cNvPr id="27696" name="Line 10"/>
            <p:cNvSpPr>
              <a:spLocks noChangeShapeType="1"/>
            </p:cNvSpPr>
            <p:nvPr/>
          </p:nvSpPr>
          <p:spPr bwMode="auto">
            <a:xfrm flipV="1">
              <a:off x="3059113" y="2492375"/>
              <a:ext cx="1066800" cy="381000"/>
            </a:xfrm>
            <a:prstGeom prst="line">
              <a:avLst/>
            </a:prstGeom>
            <a:noFill/>
            <a:ln w="50800">
              <a:solidFill>
                <a:srgbClr val="0000FF"/>
              </a:solidFill>
              <a:round/>
              <a:headEnd type="none" w="sm" len="sm"/>
              <a:tailEnd type="none" w="sm" len="sm"/>
            </a:ln>
          </p:spPr>
          <p:txBody>
            <a:bodyPr wrap="none" anchor="ctr"/>
            <a:lstStyle/>
            <a:p>
              <a:endParaRPr lang="pt-BR"/>
            </a:p>
          </p:txBody>
        </p:sp>
      </p:grpSp>
      <p:grpSp>
        <p:nvGrpSpPr>
          <p:cNvPr id="4" name="Grupo 52"/>
          <p:cNvGrpSpPr>
            <a:grpSpLocks/>
          </p:cNvGrpSpPr>
          <p:nvPr/>
        </p:nvGrpSpPr>
        <p:grpSpPr bwMode="auto">
          <a:xfrm>
            <a:off x="539130" y="837158"/>
            <a:ext cx="914176" cy="1218902"/>
            <a:chOff x="611188" y="1341438"/>
            <a:chExt cx="914400" cy="1219200"/>
          </a:xfrm>
        </p:grpSpPr>
        <p:sp>
          <p:nvSpPr>
            <p:cNvPr id="27693" name="Line 13"/>
            <p:cNvSpPr>
              <a:spLocks noChangeShapeType="1"/>
            </p:cNvSpPr>
            <p:nvPr/>
          </p:nvSpPr>
          <p:spPr bwMode="auto">
            <a:xfrm flipH="1">
              <a:off x="611188" y="1341438"/>
              <a:ext cx="914400" cy="0"/>
            </a:xfrm>
            <a:prstGeom prst="line">
              <a:avLst/>
            </a:prstGeom>
            <a:noFill/>
            <a:ln w="127000">
              <a:solidFill>
                <a:srgbClr val="C00000"/>
              </a:solidFill>
              <a:round/>
              <a:headEnd type="stealth" w="med" len="lg"/>
              <a:tailEnd type="none" w="sm" len="sm"/>
            </a:ln>
          </p:spPr>
          <p:txBody>
            <a:bodyPr wrap="none" anchor="ctr"/>
            <a:lstStyle/>
            <a:p>
              <a:endParaRPr lang="pt-BR"/>
            </a:p>
          </p:txBody>
        </p:sp>
        <p:sp>
          <p:nvSpPr>
            <p:cNvPr id="27694" name="Line 14"/>
            <p:cNvSpPr>
              <a:spLocks noChangeShapeType="1"/>
            </p:cNvSpPr>
            <p:nvPr/>
          </p:nvSpPr>
          <p:spPr bwMode="auto">
            <a:xfrm>
              <a:off x="687388" y="1341438"/>
              <a:ext cx="0" cy="1219200"/>
            </a:xfrm>
            <a:prstGeom prst="line">
              <a:avLst/>
            </a:prstGeom>
            <a:noFill/>
            <a:ln w="127000">
              <a:solidFill>
                <a:srgbClr val="C00000"/>
              </a:solidFill>
              <a:round/>
              <a:headEnd type="none" w="sm" len="sm"/>
              <a:tailEnd type="stealth" w="med" len="lg"/>
            </a:ln>
          </p:spPr>
          <p:txBody>
            <a:bodyPr wrap="none" anchor="ctr"/>
            <a:lstStyle/>
            <a:p>
              <a:endParaRPr lang="pt-BR"/>
            </a:p>
          </p:txBody>
        </p:sp>
      </p:grpSp>
      <p:sp>
        <p:nvSpPr>
          <p:cNvPr id="27657" name="Rectangle 15"/>
          <p:cNvSpPr>
            <a:spLocks noChangeArrowheads="1"/>
          </p:cNvSpPr>
          <p:nvPr/>
        </p:nvSpPr>
        <p:spPr bwMode="auto">
          <a:xfrm>
            <a:off x="226591" y="0"/>
            <a:ext cx="1305797"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Observação</a:t>
            </a:r>
            <a:endParaRPr lang="pt-BR"/>
          </a:p>
        </p:txBody>
      </p:sp>
      <p:sp>
        <p:nvSpPr>
          <p:cNvPr id="27658" name="Rectangle 16"/>
          <p:cNvSpPr>
            <a:spLocks noChangeArrowheads="1"/>
          </p:cNvSpPr>
          <p:nvPr/>
        </p:nvSpPr>
        <p:spPr bwMode="auto">
          <a:xfrm>
            <a:off x="385093" y="4601022"/>
            <a:ext cx="2262559" cy="646967"/>
          </a:xfrm>
          <a:prstGeom prst="rect">
            <a:avLst/>
          </a:prstGeom>
          <a:noFill/>
          <a:ln w="9525">
            <a:noFill/>
            <a:miter lim="800000"/>
            <a:headEnd/>
            <a:tailEnd/>
          </a:ln>
        </p:spPr>
        <p:txBody>
          <a:bodyPr lIns="92070" tIns="46035" rIns="92070" bIns="46035">
            <a:spAutoFit/>
          </a:bodyPr>
          <a:lstStyle/>
          <a:p>
            <a:r>
              <a:rPr lang="pt-BR" b="1">
                <a:solidFill>
                  <a:srgbClr val="0000FF"/>
                </a:solidFill>
              </a:rPr>
              <a:t>Organiza</a:t>
            </a:r>
          </a:p>
          <a:p>
            <a:r>
              <a:rPr lang="pt-BR" b="1">
                <a:solidFill>
                  <a:srgbClr val="0000FF"/>
                </a:solidFill>
              </a:rPr>
              <a:t>   Idéias</a:t>
            </a:r>
          </a:p>
        </p:txBody>
      </p:sp>
      <p:grpSp>
        <p:nvGrpSpPr>
          <p:cNvPr id="5" name="Grupo 53"/>
          <p:cNvGrpSpPr>
            <a:grpSpLocks/>
          </p:cNvGrpSpPr>
          <p:nvPr/>
        </p:nvGrpSpPr>
        <p:grpSpPr bwMode="auto">
          <a:xfrm>
            <a:off x="689818" y="3077394"/>
            <a:ext cx="1828354" cy="1320477"/>
            <a:chOff x="608013" y="3860800"/>
            <a:chExt cx="1828800" cy="1447800"/>
          </a:xfrm>
        </p:grpSpPr>
        <p:sp>
          <p:nvSpPr>
            <p:cNvPr id="27691" name="Line 17"/>
            <p:cNvSpPr>
              <a:spLocks noChangeShapeType="1"/>
            </p:cNvSpPr>
            <p:nvPr/>
          </p:nvSpPr>
          <p:spPr bwMode="auto">
            <a:xfrm>
              <a:off x="684213" y="3860800"/>
              <a:ext cx="0" cy="1447800"/>
            </a:xfrm>
            <a:prstGeom prst="line">
              <a:avLst/>
            </a:prstGeom>
            <a:noFill/>
            <a:ln w="127000">
              <a:solidFill>
                <a:srgbClr val="C00000"/>
              </a:solidFill>
              <a:round/>
              <a:headEnd type="stealth" w="med" len="lg"/>
              <a:tailEnd type="none" w="sm" len="sm"/>
            </a:ln>
          </p:spPr>
          <p:txBody>
            <a:bodyPr wrap="none" anchor="ctr"/>
            <a:lstStyle/>
            <a:p>
              <a:endParaRPr lang="pt-BR"/>
            </a:p>
          </p:txBody>
        </p:sp>
        <p:sp>
          <p:nvSpPr>
            <p:cNvPr id="27692" name="Line 18"/>
            <p:cNvSpPr>
              <a:spLocks noChangeShapeType="1"/>
            </p:cNvSpPr>
            <p:nvPr/>
          </p:nvSpPr>
          <p:spPr bwMode="auto">
            <a:xfrm>
              <a:off x="608013" y="5308600"/>
              <a:ext cx="1828800" cy="0"/>
            </a:xfrm>
            <a:prstGeom prst="line">
              <a:avLst/>
            </a:prstGeom>
            <a:noFill/>
            <a:ln w="127000">
              <a:solidFill>
                <a:srgbClr val="C00000"/>
              </a:solidFill>
              <a:round/>
              <a:headEnd type="none" w="sm" len="sm"/>
              <a:tailEnd type="stealth" w="med" len="lg"/>
            </a:ln>
          </p:spPr>
          <p:txBody>
            <a:bodyPr wrap="none" anchor="ctr"/>
            <a:lstStyle/>
            <a:p>
              <a:endParaRPr lang="pt-BR"/>
            </a:p>
          </p:txBody>
        </p:sp>
      </p:grpSp>
      <p:sp>
        <p:nvSpPr>
          <p:cNvPr id="27660" name="Oval 19"/>
          <p:cNvSpPr>
            <a:spLocks noChangeArrowheads="1"/>
          </p:cNvSpPr>
          <p:nvPr/>
        </p:nvSpPr>
        <p:spPr bwMode="auto">
          <a:xfrm>
            <a:off x="2518172" y="4143375"/>
            <a:ext cx="2514824" cy="673076"/>
          </a:xfrm>
          <a:prstGeom prst="ellipse">
            <a:avLst/>
          </a:prstGeom>
          <a:solidFill>
            <a:srgbClr val="CC3300"/>
          </a:solidFill>
          <a:ln w="47625" cap="rnd">
            <a:solidFill>
              <a:srgbClr val="993300"/>
            </a:solidFill>
            <a:round/>
            <a:headEnd/>
            <a:tailEnd/>
          </a:ln>
        </p:spPr>
        <p:txBody>
          <a:bodyPr lIns="91435" tIns="45718" rIns="91435" bIns="45718"/>
          <a:lstStyle/>
          <a:p>
            <a:endParaRPr lang="pt-BR"/>
          </a:p>
        </p:txBody>
      </p:sp>
      <p:grpSp>
        <p:nvGrpSpPr>
          <p:cNvPr id="6" name="Grupo 58"/>
          <p:cNvGrpSpPr>
            <a:grpSpLocks/>
          </p:cNvGrpSpPr>
          <p:nvPr/>
        </p:nvGrpSpPr>
        <p:grpSpPr bwMode="auto">
          <a:xfrm>
            <a:off x="3325193" y="2773785"/>
            <a:ext cx="1523628" cy="1446609"/>
            <a:chOff x="3397250" y="3278188"/>
            <a:chExt cx="1524000" cy="1676400"/>
          </a:xfrm>
        </p:grpSpPr>
        <p:sp>
          <p:nvSpPr>
            <p:cNvPr id="27689" name="Line 21"/>
            <p:cNvSpPr>
              <a:spLocks noChangeShapeType="1"/>
            </p:cNvSpPr>
            <p:nvPr/>
          </p:nvSpPr>
          <p:spPr bwMode="auto">
            <a:xfrm>
              <a:off x="3397250" y="3278188"/>
              <a:ext cx="1524000" cy="0"/>
            </a:xfrm>
            <a:prstGeom prst="line">
              <a:avLst/>
            </a:prstGeom>
            <a:noFill/>
            <a:ln w="127000">
              <a:solidFill>
                <a:srgbClr val="C00000"/>
              </a:solidFill>
              <a:round/>
              <a:headEnd type="none" w="sm" len="sm"/>
              <a:tailEnd type="stealth" w="med" len="lg"/>
            </a:ln>
          </p:spPr>
          <p:txBody>
            <a:bodyPr wrap="none" anchor="ctr"/>
            <a:lstStyle/>
            <a:p>
              <a:endParaRPr lang="pt-BR"/>
            </a:p>
          </p:txBody>
        </p:sp>
        <p:sp>
          <p:nvSpPr>
            <p:cNvPr id="27690" name="Line 22"/>
            <p:cNvSpPr>
              <a:spLocks noChangeShapeType="1"/>
            </p:cNvSpPr>
            <p:nvPr/>
          </p:nvSpPr>
          <p:spPr bwMode="auto">
            <a:xfrm>
              <a:off x="3473450" y="3278188"/>
              <a:ext cx="0" cy="1676400"/>
            </a:xfrm>
            <a:prstGeom prst="line">
              <a:avLst/>
            </a:prstGeom>
            <a:noFill/>
            <a:ln w="127000">
              <a:solidFill>
                <a:srgbClr val="C00000"/>
              </a:solidFill>
              <a:round/>
              <a:headEnd type="none" w="sm" len="sm"/>
              <a:tailEnd type="stealth" w="med" len="lg"/>
            </a:ln>
          </p:spPr>
          <p:txBody>
            <a:bodyPr wrap="none" anchor="ctr"/>
            <a:lstStyle/>
            <a:p>
              <a:endParaRPr lang="pt-BR"/>
            </a:p>
          </p:txBody>
        </p:sp>
      </p:grpSp>
      <p:sp>
        <p:nvSpPr>
          <p:cNvPr id="27662" name="Rectangle 23"/>
          <p:cNvSpPr>
            <a:spLocks noChangeArrowheads="1"/>
          </p:cNvSpPr>
          <p:nvPr/>
        </p:nvSpPr>
        <p:spPr bwMode="auto">
          <a:xfrm>
            <a:off x="1274713" y="3226967"/>
            <a:ext cx="1050534"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Descreve</a:t>
            </a:r>
            <a:endParaRPr lang="pt-BR"/>
          </a:p>
        </p:txBody>
      </p:sp>
      <p:sp>
        <p:nvSpPr>
          <p:cNvPr id="27663" name="AutoShape 24"/>
          <p:cNvSpPr>
            <a:spLocks noChangeArrowheads="1"/>
          </p:cNvSpPr>
          <p:nvPr/>
        </p:nvSpPr>
        <p:spPr bwMode="auto">
          <a:xfrm>
            <a:off x="5775276" y="3014886"/>
            <a:ext cx="280169" cy="431973"/>
          </a:xfrm>
          <a:prstGeom prst="downArrow">
            <a:avLst>
              <a:gd name="adj1" fmla="val 50000"/>
              <a:gd name="adj2" fmla="val 77099"/>
            </a:avLst>
          </a:prstGeom>
          <a:solidFill>
            <a:srgbClr val="C00000"/>
          </a:solidFill>
          <a:ln w="25400">
            <a:solidFill>
              <a:srgbClr val="C00000"/>
            </a:solidFill>
            <a:miter lim="800000"/>
            <a:headEnd/>
            <a:tailEnd/>
          </a:ln>
        </p:spPr>
        <p:txBody>
          <a:bodyPr wrap="none" lIns="91435" tIns="45718" rIns="91435" bIns="45718" anchor="ctr"/>
          <a:lstStyle/>
          <a:p>
            <a:endParaRPr lang="pt-BR"/>
          </a:p>
        </p:txBody>
      </p:sp>
      <p:sp>
        <p:nvSpPr>
          <p:cNvPr id="27664" name="AutoShape 25"/>
          <p:cNvSpPr>
            <a:spLocks noChangeArrowheads="1"/>
          </p:cNvSpPr>
          <p:nvPr/>
        </p:nvSpPr>
        <p:spPr bwMode="auto">
          <a:xfrm>
            <a:off x="6537648" y="3014886"/>
            <a:ext cx="279053" cy="356071"/>
          </a:xfrm>
          <a:prstGeom prst="upArrow">
            <a:avLst>
              <a:gd name="adj1" fmla="val 50000"/>
              <a:gd name="adj2" fmla="val 63794"/>
            </a:avLst>
          </a:prstGeom>
          <a:solidFill>
            <a:srgbClr val="C00000"/>
          </a:solidFill>
          <a:ln w="25400">
            <a:solidFill>
              <a:srgbClr val="C00000"/>
            </a:solidFill>
            <a:miter lim="800000"/>
            <a:headEnd/>
            <a:tailEnd/>
          </a:ln>
        </p:spPr>
        <p:txBody>
          <a:bodyPr wrap="none" lIns="91435" tIns="45718" rIns="91435" bIns="45718" anchor="ctr"/>
          <a:lstStyle/>
          <a:p>
            <a:endParaRPr lang="pt-BR"/>
          </a:p>
        </p:txBody>
      </p:sp>
      <p:sp>
        <p:nvSpPr>
          <p:cNvPr id="27665" name="Rectangle 26"/>
          <p:cNvSpPr>
            <a:spLocks noChangeArrowheads="1"/>
          </p:cNvSpPr>
          <p:nvPr/>
        </p:nvSpPr>
        <p:spPr bwMode="auto">
          <a:xfrm>
            <a:off x="5482828" y="3530576"/>
            <a:ext cx="1792635" cy="890736"/>
          </a:xfrm>
          <a:prstGeom prst="rect">
            <a:avLst/>
          </a:prstGeom>
          <a:solidFill>
            <a:srgbClr val="FFFF00"/>
          </a:solidFill>
          <a:ln w="47625" cap="rnd">
            <a:solidFill>
              <a:srgbClr val="993300"/>
            </a:solidFill>
            <a:miter lim="800000"/>
            <a:headEnd/>
            <a:tailEnd/>
          </a:ln>
        </p:spPr>
        <p:txBody>
          <a:bodyPr lIns="91435" tIns="45718" rIns="91435" bIns="45718"/>
          <a:lstStyle/>
          <a:p>
            <a:r>
              <a:rPr lang="pt-BR" b="1">
                <a:solidFill>
                  <a:srgbClr val="0000FF"/>
                </a:solidFill>
              </a:rPr>
              <a:t>Modelo</a:t>
            </a:r>
          </a:p>
          <a:p>
            <a:r>
              <a:rPr lang="pt-BR" b="1">
                <a:solidFill>
                  <a:srgbClr val="0000FF"/>
                </a:solidFill>
              </a:rPr>
              <a:t>Lógico</a:t>
            </a:r>
            <a:endParaRPr lang="pt-BR">
              <a:solidFill>
                <a:srgbClr val="0000FF"/>
              </a:solidFill>
            </a:endParaRPr>
          </a:p>
        </p:txBody>
      </p:sp>
      <p:sp>
        <p:nvSpPr>
          <p:cNvPr id="27666" name="AutoShape 27"/>
          <p:cNvSpPr>
            <a:spLocks noChangeArrowheads="1"/>
          </p:cNvSpPr>
          <p:nvPr/>
        </p:nvSpPr>
        <p:spPr bwMode="auto">
          <a:xfrm>
            <a:off x="5835551" y="4568652"/>
            <a:ext cx="356072" cy="431973"/>
          </a:xfrm>
          <a:prstGeom prst="downArrow">
            <a:avLst>
              <a:gd name="adj1" fmla="val 50000"/>
              <a:gd name="adj2" fmla="val 60664"/>
            </a:avLst>
          </a:prstGeom>
          <a:solidFill>
            <a:srgbClr val="C00000"/>
          </a:solidFill>
          <a:ln w="25400">
            <a:solidFill>
              <a:srgbClr val="C00000"/>
            </a:solidFill>
            <a:miter lim="800000"/>
            <a:headEnd/>
            <a:tailEnd/>
          </a:ln>
        </p:spPr>
        <p:txBody>
          <a:bodyPr wrap="none" lIns="91435" tIns="45718" rIns="91435" bIns="45718" anchor="ctr"/>
          <a:lstStyle/>
          <a:p>
            <a:endParaRPr lang="pt-BR"/>
          </a:p>
        </p:txBody>
      </p:sp>
      <p:sp>
        <p:nvSpPr>
          <p:cNvPr id="27667" name="AutoShape 28"/>
          <p:cNvSpPr>
            <a:spLocks noChangeArrowheads="1"/>
          </p:cNvSpPr>
          <p:nvPr/>
        </p:nvSpPr>
        <p:spPr bwMode="auto">
          <a:xfrm>
            <a:off x="6445002" y="4492749"/>
            <a:ext cx="356072" cy="507876"/>
          </a:xfrm>
          <a:prstGeom prst="upArrow">
            <a:avLst>
              <a:gd name="adj1" fmla="val 50000"/>
              <a:gd name="adj2" fmla="val 71310"/>
            </a:avLst>
          </a:prstGeom>
          <a:solidFill>
            <a:srgbClr val="C00000"/>
          </a:solidFill>
          <a:ln w="25400">
            <a:solidFill>
              <a:srgbClr val="C00000"/>
            </a:solidFill>
            <a:miter lim="800000"/>
            <a:headEnd/>
            <a:tailEnd/>
          </a:ln>
        </p:spPr>
        <p:txBody>
          <a:bodyPr wrap="none" lIns="91435" tIns="45718" rIns="91435" bIns="45718" anchor="ctr"/>
          <a:lstStyle/>
          <a:p>
            <a:endParaRPr lang="pt-BR"/>
          </a:p>
        </p:txBody>
      </p:sp>
      <p:sp>
        <p:nvSpPr>
          <p:cNvPr id="27668" name="Rectangle 29"/>
          <p:cNvSpPr>
            <a:spLocks noChangeArrowheads="1"/>
          </p:cNvSpPr>
          <p:nvPr/>
        </p:nvSpPr>
        <p:spPr bwMode="auto">
          <a:xfrm>
            <a:off x="5584404" y="5099968"/>
            <a:ext cx="1681014" cy="947663"/>
          </a:xfrm>
          <a:prstGeom prst="rect">
            <a:avLst/>
          </a:prstGeom>
          <a:solidFill>
            <a:srgbClr val="FF0000"/>
          </a:solidFill>
          <a:ln w="47625" cap="rnd">
            <a:solidFill>
              <a:srgbClr val="993300"/>
            </a:solidFill>
            <a:miter lim="800000"/>
            <a:headEnd/>
            <a:tailEnd/>
          </a:ln>
        </p:spPr>
        <p:txBody>
          <a:bodyPr lIns="91435" tIns="45718" rIns="91435" bIns="45718"/>
          <a:lstStyle/>
          <a:p>
            <a:endParaRPr lang="pt-BR"/>
          </a:p>
        </p:txBody>
      </p:sp>
      <p:grpSp>
        <p:nvGrpSpPr>
          <p:cNvPr id="7" name="Grupo 55"/>
          <p:cNvGrpSpPr>
            <a:grpSpLocks/>
          </p:cNvGrpSpPr>
          <p:nvPr/>
        </p:nvGrpSpPr>
        <p:grpSpPr bwMode="auto">
          <a:xfrm>
            <a:off x="7558981" y="5049738"/>
            <a:ext cx="838275" cy="685354"/>
            <a:chOff x="7596188" y="5229225"/>
            <a:chExt cx="838200" cy="685800"/>
          </a:xfrm>
        </p:grpSpPr>
        <p:sp>
          <p:nvSpPr>
            <p:cNvPr id="27687" name="Line 31"/>
            <p:cNvSpPr>
              <a:spLocks noChangeShapeType="1"/>
            </p:cNvSpPr>
            <p:nvPr/>
          </p:nvSpPr>
          <p:spPr bwMode="auto">
            <a:xfrm flipV="1">
              <a:off x="8388350" y="5229225"/>
              <a:ext cx="0" cy="685800"/>
            </a:xfrm>
            <a:prstGeom prst="line">
              <a:avLst/>
            </a:prstGeom>
            <a:noFill/>
            <a:ln w="127000">
              <a:solidFill>
                <a:srgbClr val="C00000"/>
              </a:solidFill>
              <a:round/>
              <a:headEnd type="none" w="sm" len="sm"/>
              <a:tailEnd type="stealth" w="med" len="lg"/>
            </a:ln>
          </p:spPr>
          <p:txBody>
            <a:bodyPr wrap="none" anchor="ctr"/>
            <a:lstStyle/>
            <a:p>
              <a:endParaRPr lang="pt-BR"/>
            </a:p>
          </p:txBody>
        </p:sp>
        <p:sp>
          <p:nvSpPr>
            <p:cNvPr id="27688" name="Line 32"/>
            <p:cNvSpPr>
              <a:spLocks noChangeShapeType="1"/>
            </p:cNvSpPr>
            <p:nvPr/>
          </p:nvSpPr>
          <p:spPr bwMode="auto">
            <a:xfrm flipH="1">
              <a:off x="7596188" y="5876925"/>
              <a:ext cx="838200" cy="0"/>
            </a:xfrm>
            <a:prstGeom prst="line">
              <a:avLst/>
            </a:prstGeom>
            <a:noFill/>
            <a:ln w="127000">
              <a:solidFill>
                <a:srgbClr val="C00000"/>
              </a:solidFill>
              <a:round/>
              <a:headEnd type="none" w="sm" len="sm"/>
              <a:tailEnd type="stealth" w="med" len="lg"/>
            </a:ln>
          </p:spPr>
          <p:txBody>
            <a:bodyPr wrap="none" anchor="ctr"/>
            <a:lstStyle/>
            <a:p>
              <a:endParaRPr lang="pt-BR"/>
            </a:p>
          </p:txBody>
        </p:sp>
      </p:grpSp>
      <p:sp>
        <p:nvSpPr>
          <p:cNvPr id="27670" name="Rectangle 33"/>
          <p:cNvSpPr>
            <a:spLocks noChangeArrowheads="1"/>
          </p:cNvSpPr>
          <p:nvPr/>
        </p:nvSpPr>
        <p:spPr bwMode="auto">
          <a:xfrm>
            <a:off x="7225234" y="4896818"/>
            <a:ext cx="559438"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Cria</a:t>
            </a:r>
          </a:p>
        </p:txBody>
      </p:sp>
      <p:grpSp>
        <p:nvGrpSpPr>
          <p:cNvPr id="8" name="Grupo 54"/>
          <p:cNvGrpSpPr>
            <a:grpSpLocks/>
          </p:cNvGrpSpPr>
          <p:nvPr/>
        </p:nvGrpSpPr>
        <p:grpSpPr bwMode="auto">
          <a:xfrm>
            <a:off x="5458272" y="980034"/>
            <a:ext cx="2819549" cy="2547193"/>
            <a:chOff x="5530850" y="1484313"/>
            <a:chExt cx="2819400" cy="2547937"/>
          </a:xfrm>
        </p:grpSpPr>
        <p:sp>
          <p:nvSpPr>
            <p:cNvPr id="27685" name="Line 34"/>
            <p:cNvSpPr>
              <a:spLocks noChangeShapeType="1"/>
            </p:cNvSpPr>
            <p:nvPr/>
          </p:nvSpPr>
          <p:spPr bwMode="auto">
            <a:xfrm>
              <a:off x="5530850" y="1525588"/>
              <a:ext cx="2819400" cy="0"/>
            </a:xfrm>
            <a:prstGeom prst="line">
              <a:avLst/>
            </a:prstGeom>
            <a:noFill/>
            <a:ln w="127000">
              <a:solidFill>
                <a:srgbClr val="C00000"/>
              </a:solidFill>
              <a:round/>
              <a:headEnd type="stealth" w="med" len="lg"/>
              <a:tailEnd type="none" w="sm" len="sm"/>
            </a:ln>
          </p:spPr>
          <p:txBody>
            <a:bodyPr wrap="none" anchor="ctr"/>
            <a:lstStyle/>
            <a:p>
              <a:endParaRPr lang="pt-BR"/>
            </a:p>
          </p:txBody>
        </p:sp>
        <p:sp>
          <p:nvSpPr>
            <p:cNvPr id="27686" name="Line 35"/>
            <p:cNvSpPr>
              <a:spLocks noChangeShapeType="1"/>
            </p:cNvSpPr>
            <p:nvPr/>
          </p:nvSpPr>
          <p:spPr bwMode="auto">
            <a:xfrm flipH="1">
              <a:off x="8243888" y="1484313"/>
              <a:ext cx="30162" cy="2547937"/>
            </a:xfrm>
            <a:prstGeom prst="line">
              <a:avLst/>
            </a:prstGeom>
            <a:noFill/>
            <a:ln w="127000">
              <a:solidFill>
                <a:srgbClr val="C00000"/>
              </a:solidFill>
              <a:round/>
              <a:headEnd type="none" w="sm" len="sm"/>
              <a:tailEnd type="stealth" w="med" len="lg"/>
            </a:ln>
          </p:spPr>
          <p:txBody>
            <a:bodyPr wrap="none" anchor="ctr"/>
            <a:lstStyle/>
            <a:p>
              <a:endParaRPr lang="pt-BR"/>
            </a:p>
          </p:txBody>
        </p:sp>
      </p:grpSp>
      <p:sp>
        <p:nvSpPr>
          <p:cNvPr id="27672" name="Rectangle 36"/>
          <p:cNvSpPr>
            <a:spLocks noChangeArrowheads="1"/>
          </p:cNvSpPr>
          <p:nvPr/>
        </p:nvSpPr>
        <p:spPr bwMode="auto">
          <a:xfrm>
            <a:off x="4662414" y="442019"/>
            <a:ext cx="1743031"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Descreve Estado</a:t>
            </a:r>
            <a:endParaRPr lang="pt-BR"/>
          </a:p>
        </p:txBody>
      </p:sp>
      <p:sp>
        <p:nvSpPr>
          <p:cNvPr id="27673" name="Rectangle 37"/>
          <p:cNvSpPr>
            <a:spLocks noChangeArrowheads="1"/>
          </p:cNvSpPr>
          <p:nvPr/>
        </p:nvSpPr>
        <p:spPr bwMode="auto">
          <a:xfrm rot="-5400000">
            <a:off x="7788227" y="1902330"/>
            <a:ext cx="1705842"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Atualiza Valores</a:t>
            </a:r>
            <a:endParaRPr lang="pt-BR"/>
          </a:p>
        </p:txBody>
      </p:sp>
      <p:grpSp>
        <p:nvGrpSpPr>
          <p:cNvPr id="9" name="Group 38"/>
          <p:cNvGrpSpPr>
            <a:grpSpLocks/>
          </p:cNvGrpSpPr>
          <p:nvPr/>
        </p:nvGrpSpPr>
        <p:grpSpPr bwMode="auto">
          <a:xfrm>
            <a:off x="7508751" y="3834185"/>
            <a:ext cx="1067098" cy="826068"/>
            <a:chOff x="1200" y="192"/>
            <a:chExt cx="672" cy="520"/>
          </a:xfrm>
        </p:grpSpPr>
        <p:sp>
          <p:nvSpPr>
            <p:cNvPr id="27683" name="Oval 39"/>
            <p:cNvSpPr>
              <a:spLocks noChangeArrowheads="1"/>
            </p:cNvSpPr>
            <p:nvPr/>
          </p:nvSpPr>
          <p:spPr bwMode="auto">
            <a:xfrm>
              <a:off x="1200" y="192"/>
              <a:ext cx="672" cy="192"/>
            </a:xfrm>
            <a:prstGeom prst="ellipse">
              <a:avLst/>
            </a:prstGeom>
            <a:solidFill>
              <a:srgbClr val="FF0000"/>
            </a:solidFill>
            <a:ln w="9525">
              <a:round/>
              <a:headEnd/>
              <a:tailEnd/>
            </a:ln>
            <a:scene3d>
              <a:camera prst="legacyObliqueBottom"/>
              <a:lightRig rig="legacyFlat3" dir="t"/>
            </a:scene3d>
            <a:sp3d extrusionH="1801800" prstMaterial="legacyMatte">
              <a:bevelT w="13500" h="13500" prst="angle"/>
              <a:bevelB w="13500" h="13500" prst="angle"/>
              <a:extrusionClr>
                <a:srgbClr val="FF0000"/>
              </a:extrusionClr>
            </a:sp3d>
          </p:spPr>
          <p:txBody>
            <a:bodyPr wrap="none" anchor="ctr">
              <a:flatTx/>
            </a:bodyPr>
            <a:lstStyle/>
            <a:p>
              <a:endParaRPr lang="pt-BR"/>
            </a:p>
          </p:txBody>
        </p:sp>
        <p:sp>
          <p:nvSpPr>
            <p:cNvPr id="27684" name="Text Box 40"/>
            <p:cNvSpPr txBox="1">
              <a:spLocks noChangeArrowheads="1"/>
            </p:cNvSpPr>
            <p:nvPr/>
          </p:nvSpPr>
          <p:spPr bwMode="auto">
            <a:xfrm>
              <a:off x="1400" y="480"/>
              <a:ext cx="290" cy="232"/>
            </a:xfrm>
            <a:prstGeom prst="rect">
              <a:avLst/>
            </a:prstGeom>
            <a:noFill/>
            <a:ln w="9525">
              <a:noFill/>
              <a:miter lim="800000"/>
              <a:headEnd/>
              <a:tailEnd/>
            </a:ln>
          </p:spPr>
          <p:txBody>
            <a:bodyPr wrap="none">
              <a:spAutoFit/>
            </a:bodyPr>
            <a:lstStyle/>
            <a:p>
              <a:r>
                <a:rPr lang="pt-BR" b="1">
                  <a:solidFill>
                    <a:schemeClr val="bg1"/>
                  </a:solidFill>
                </a:rPr>
                <a:t>BD</a:t>
              </a:r>
              <a:endParaRPr lang="pt-BR"/>
            </a:p>
          </p:txBody>
        </p:sp>
      </p:grpSp>
      <p:grpSp>
        <p:nvGrpSpPr>
          <p:cNvPr id="10" name="Grupo 48"/>
          <p:cNvGrpSpPr>
            <a:grpSpLocks/>
          </p:cNvGrpSpPr>
          <p:nvPr/>
        </p:nvGrpSpPr>
        <p:grpSpPr bwMode="auto">
          <a:xfrm>
            <a:off x="1736824" y="543595"/>
            <a:ext cx="3159994" cy="1076027"/>
            <a:chOff x="2143125" y="1112838"/>
            <a:chExt cx="2540000" cy="1006475"/>
          </a:xfrm>
        </p:grpSpPr>
        <p:sp>
          <p:nvSpPr>
            <p:cNvPr id="27681" name="Freeform 2"/>
            <p:cNvSpPr>
              <a:spLocks/>
            </p:cNvSpPr>
            <p:nvPr/>
          </p:nvSpPr>
          <p:spPr bwMode="auto">
            <a:xfrm>
              <a:off x="2143125" y="1112838"/>
              <a:ext cx="2540000" cy="1006475"/>
            </a:xfrm>
            <a:custGeom>
              <a:avLst/>
              <a:gdLst>
                <a:gd name="T0" fmla="*/ 2147483647 w 1600"/>
                <a:gd name="T1" fmla="*/ 2147483647 h 634"/>
                <a:gd name="T2" fmla="*/ 2147483647 w 1600"/>
                <a:gd name="T3" fmla="*/ 2147483647 h 634"/>
                <a:gd name="T4" fmla="*/ 2147483647 w 1600"/>
                <a:gd name="T5" fmla="*/ 2147483647 h 634"/>
                <a:gd name="T6" fmla="*/ 2147483647 w 1600"/>
                <a:gd name="T7" fmla="*/ 2147483647 h 634"/>
                <a:gd name="T8" fmla="*/ 2147483647 w 1600"/>
                <a:gd name="T9" fmla="*/ 2147483647 h 634"/>
                <a:gd name="T10" fmla="*/ 2147483647 w 1600"/>
                <a:gd name="T11" fmla="*/ 2147483647 h 634"/>
                <a:gd name="T12" fmla="*/ 2147483647 w 1600"/>
                <a:gd name="T13" fmla="*/ 2147483647 h 634"/>
                <a:gd name="T14" fmla="*/ 2147483647 w 1600"/>
                <a:gd name="T15" fmla="*/ 2147483647 h 634"/>
                <a:gd name="T16" fmla="*/ 2147483647 w 1600"/>
                <a:gd name="T17" fmla="*/ 2147483647 h 634"/>
                <a:gd name="T18" fmla="*/ 2147483647 w 1600"/>
                <a:gd name="T19" fmla="*/ 2147483647 h 634"/>
                <a:gd name="T20" fmla="*/ 2147483647 w 1600"/>
                <a:gd name="T21" fmla="*/ 2147483647 h 634"/>
                <a:gd name="T22" fmla="*/ 2147483647 w 1600"/>
                <a:gd name="T23" fmla="*/ 0 h 634"/>
                <a:gd name="T24" fmla="*/ 2147483647 w 1600"/>
                <a:gd name="T25" fmla="*/ 0 h 634"/>
                <a:gd name="T26" fmla="*/ 2147483647 w 1600"/>
                <a:gd name="T27" fmla="*/ 2147483647 h 634"/>
                <a:gd name="T28" fmla="*/ 2147483647 w 1600"/>
                <a:gd name="T29" fmla="*/ 2147483647 h 634"/>
                <a:gd name="T30" fmla="*/ 2147483647 w 1600"/>
                <a:gd name="T31" fmla="*/ 2147483647 h 634"/>
                <a:gd name="T32" fmla="*/ 0 w 1600"/>
                <a:gd name="T33" fmla="*/ 2147483647 h 634"/>
                <a:gd name="T34" fmla="*/ 2147483647 w 1600"/>
                <a:gd name="T35" fmla="*/ 2147483647 h 634"/>
                <a:gd name="T36" fmla="*/ 2147483647 w 1600"/>
                <a:gd name="T37" fmla="*/ 2147483647 h 634"/>
                <a:gd name="T38" fmla="*/ 2147483647 w 1600"/>
                <a:gd name="T39" fmla="*/ 2147483647 h 634"/>
                <a:gd name="T40" fmla="*/ 2147483647 w 1600"/>
                <a:gd name="T41" fmla="*/ 2147483647 h 634"/>
                <a:gd name="T42" fmla="*/ 2147483647 w 1600"/>
                <a:gd name="T43" fmla="*/ 2147483647 h 634"/>
                <a:gd name="T44" fmla="*/ 2147483647 w 1600"/>
                <a:gd name="T45" fmla="*/ 2147483647 h 634"/>
                <a:gd name="T46" fmla="*/ 2147483647 w 1600"/>
                <a:gd name="T47" fmla="*/ 2147483647 h 634"/>
                <a:gd name="T48" fmla="*/ 2147483647 w 1600"/>
                <a:gd name="T49" fmla="*/ 2147483647 h 634"/>
                <a:gd name="T50" fmla="*/ 2147483647 w 1600"/>
                <a:gd name="T51" fmla="*/ 2147483647 h 634"/>
                <a:gd name="T52" fmla="*/ 2147483647 w 1600"/>
                <a:gd name="T53" fmla="*/ 2147483647 h 634"/>
                <a:gd name="T54" fmla="*/ 2147483647 w 1600"/>
                <a:gd name="T55" fmla="*/ 2147483647 h 634"/>
                <a:gd name="T56" fmla="*/ 2147483647 w 1600"/>
                <a:gd name="T57" fmla="*/ 2147483647 h 634"/>
                <a:gd name="T58" fmla="*/ 2147483647 w 1600"/>
                <a:gd name="T59" fmla="*/ 2147483647 h 634"/>
                <a:gd name="T60" fmla="*/ 2147483647 w 1600"/>
                <a:gd name="T61" fmla="*/ 2147483647 h 634"/>
                <a:gd name="T62" fmla="*/ 2147483647 w 1600"/>
                <a:gd name="T63" fmla="*/ 2147483647 h 634"/>
                <a:gd name="T64" fmla="*/ 2147483647 w 1600"/>
                <a:gd name="T65" fmla="*/ 2147483647 h 634"/>
                <a:gd name="T66" fmla="*/ 2147483647 w 1600"/>
                <a:gd name="T67" fmla="*/ 2147483647 h 634"/>
                <a:gd name="T68" fmla="*/ 2147483647 w 1600"/>
                <a:gd name="T69" fmla="*/ 2147483647 h 634"/>
                <a:gd name="T70" fmla="*/ 2147483647 w 1600"/>
                <a:gd name="T71" fmla="*/ 2147483647 h 634"/>
                <a:gd name="T72" fmla="*/ 2147483647 w 1600"/>
                <a:gd name="T73" fmla="*/ 2147483647 h 634"/>
                <a:gd name="T74" fmla="*/ 2147483647 w 1600"/>
                <a:gd name="T75" fmla="*/ 2147483647 h 634"/>
                <a:gd name="T76" fmla="*/ 2147483647 w 1600"/>
                <a:gd name="T77" fmla="*/ 2147483647 h 6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00"/>
                <a:gd name="T118" fmla="*/ 0 h 634"/>
                <a:gd name="T119" fmla="*/ 1600 w 1600"/>
                <a:gd name="T120" fmla="*/ 634 h 6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00" h="634">
                  <a:moveTo>
                    <a:pt x="1318" y="260"/>
                  </a:moveTo>
                  <a:lnTo>
                    <a:pt x="1333" y="183"/>
                  </a:lnTo>
                  <a:lnTo>
                    <a:pt x="1299" y="183"/>
                  </a:lnTo>
                  <a:lnTo>
                    <a:pt x="1249" y="167"/>
                  </a:lnTo>
                  <a:lnTo>
                    <a:pt x="1249" y="133"/>
                  </a:lnTo>
                  <a:lnTo>
                    <a:pt x="1233" y="83"/>
                  </a:lnTo>
                  <a:lnTo>
                    <a:pt x="1199" y="50"/>
                  </a:lnTo>
                  <a:lnTo>
                    <a:pt x="1149" y="17"/>
                  </a:lnTo>
                  <a:lnTo>
                    <a:pt x="1099" y="17"/>
                  </a:lnTo>
                  <a:lnTo>
                    <a:pt x="1049" y="17"/>
                  </a:lnTo>
                  <a:lnTo>
                    <a:pt x="999" y="17"/>
                  </a:lnTo>
                  <a:lnTo>
                    <a:pt x="949" y="17"/>
                  </a:lnTo>
                  <a:lnTo>
                    <a:pt x="899" y="33"/>
                  </a:lnTo>
                  <a:lnTo>
                    <a:pt x="849" y="50"/>
                  </a:lnTo>
                  <a:lnTo>
                    <a:pt x="799" y="67"/>
                  </a:lnTo>
                  <a:lnTo>
                    <a:pt x="749" y="67"/>
                  </a:lnTo>
                  <a:lnTo>
                    <a:pt x="683" y="67"/>
                  </a:lnTo>
                  <a:lnTo>
                    <a:pt x="649" y="50"/>
                  </a:lnTo>
                  <a:lnTo>
                    <a:pt x="599" y="33"/>
                  </a:lnTo>
                  <a:lnTo>
                    <a:pt x="549" y="33"/>
                  </a:lnTo>
                  <a:lnTo>
                    <a:pt x="500" y="17"/>
                  </a:lnTo>
                  <a:lnTo>
                    <a:pt x="466" y="17"/>
                  </a:lnTo>
                  <a:lnTo>
                    <a:pt x="383" y="17"/>
                  </a:lnTo>
                  <a:lnTo>
                    <a:pt x="333" y="0"/>
                  </a:lnTo>
                  <a:lnTo>
                    <a:pt x="283" y="0"/>
                  </a:lnTo>
                  <a:lnTo>
                    <a:pt x="233" y="0"/>
                  </a:lnTo>
                  <a:lnTo>
                    <a:pt x="183" y="17"/>
                  </a:lnTo>
                  <a:lnTo>
                    <a:pt x="133" y="33"/>
                  </a:lnTo>
                  <a:lnTo>
                    <a:pt x="83" y="50"/>
                  </a:lnTo>
                  <a:lnTo>
                    <a:pt x="33" y="50"/>
                  </a:lnTo>
                  <a:lnTo>
                    <a:pt x="33" y="117"/>
                  </a:lnTo>
                  <a:lnTo>
                    <a:pt x="16" y="167"/>
                  </a:lnTo>
                  <a:lnTo>
                    <a:pt x="0" y="217"/>
                  </a:lnTo>
                  <a:lnTo>
                    <a:pt x="0" y="267"/>
                  </a:lnTo>
                  <a:lnTo>
                    <a:pt x="16" y="333"/>
                  </a:lnTo>
                  <a:lnTo>
                    <a:pt x="50" y="350"/>
                  </a:lnTo>
                  <a:lnTo>
                    <a:pt x="100" y="350"/>
                  </a:lnTo>
                  <a:lnTo>
                    <a:pt x="150" y="350"/>
                  </a:lnTo>
                  <a:lnTo>
                    <a:pt x="200" y="333"/>
                  </a:lnTo>
                  <a:lnTo>
                    <a:pt x="250" y="350"/>
                  </a:lnTo>
                  <a:lnTo>
                    <a:pt x="333" y="416"/>
                  </a:lnTo>
                  <a:lnTo>
                    <a:pt x="366" y="450"/>
                  </a:lnTo>
                  <a:lnTo>
                    <a:pt x="400" y="500"/>
                  </a:lnTo>
                  <a:lnTo>
                    <a:pt x="433" y="550"/>
                  </a:lnTo>
                  <a:lnTo>
                    <a:pt x="483" y="566"/>
                  </a:lnTo>
                  <a:lnTo>
                    <a:pt x="533" y="600"/>
                  </a:lnTo>
                  <a:lnTo>
                    <a:pt x="583" y="616"/>
                  </a:lnTo>
                  <a:lnTo>
                    <a:pt x="633" y="616"/>
                  </a:lnTo>
                  <a:lnTo>
                    <a:pt x="683" y="616"/>
                  </a:lnTo>
                  <a:lnTo>
                    <a:pt x="733" y="616"/>
                  </a:lnTo>
                  <a:lnTo>
                    <a:pt x="783" y="616"/>
                  </a:lnTo>
                  <a:lnTo>
                    <a:pt x="833" y="566"/>
                  </a:lnTo>
                  <a:lnTo>
                    <a:pt x="866" y="516"/>
                  </a:lnTo>
                  <a:lnTo>
                    <a:pt x="916" y="466"/>
                  </a:lnTo>
                  <a:lnTo>
                    <a:pt x="933" y="500"/>
                  </a:lnTo>
                  <a:lnTo>
                    <a:pt x="966" y="550"/>
                  </a:lnTo>
                  <a:lnTo>
                    <a:pt x="983" y="600"/>
                  </a:lnTo>
                  <a:lnTo>
                    <a:pt x="1049" y="633"/>
                  </a:lnTo>
                  <a:lnTo>
                    <a:pt x="1083" y="633"/>
                  </a:lnTo>
                  <a:lnTo>
                    <a:pt x="1133" y="616"/>
                  </a:lnTo>
                  <a:lnTo>
                    <a:pt x="1183" y="616"/>
                  </a:lnTo>
                  <a:lnTo>
                    <a:pt x="1183" y="566"/>
                  </a:lnTo>
                  <a:lnTo>
                    <a:pt x="1199" y="516"/>
                  </a:lnTo>
                  <a:lnTo>
                    <a:pt x="1233" y="500"/>
                  </a:lnTo>
                  <a:lnTo>
                    <a:pt x="1283" y="483"/>
                  </a:lnTo>
                  <a:lnTo>
                    <a:pt x="1333" y="500"/>
                  </a:lnTo>
                  <a:lnTo>
                    <a:pt x="1383" y="516"/>
                  </a:lnTo>
                  <a:lnTo>
                    <a:pt x="1433" y="533"/>
                  </a:lnTo>
                  <a:lnTo>
                    <a:pt x="1483" y="516"/>
                  </a:lnTo>
                  <a:lnTo>
                    <a:pt x="1533" y="516"/>
                  </a:lnTo>
                  <a:lnTo>
                    <a:pt x="1549" y="466"/>
                  </a:lnTo>
                  <a:lnTo>
                    <a:pt x="1583" y="433"/>
                  </a:lnTo>
                  <a:lnTo>
                    <a:pt x="1599" y="366"/>
                  </a:lnTo>
                  <a:lnTo>
                    <a:pt x="1549" y="333"/>
                  </a:lnTo>
                  <a:lnTo>
                    <a:pt x="1499" y="333"/>
                  </a:lnTo>
                  <a:lnTo>
                    <a:pt x="1449" y="317"/>
                  </a:lnTo>
                  <a:lnTo>
                    <a:pt x="1399" y="283"/>
                  </a:lnTo>
                  <a:lnTo>
                    <a:pt x="1318" y="260"/>
                  </a:lnTo>
                </a:path>
              </a:pathLst>
            </a:custGeom>
            <a:solidFill>
              <a:srgbClr val="B2B2B2"/>
            </a:solidFill>
            <a:ln w="47625" cap="rnd">
              <a:solidFill>
                <a:srgbClr val="993300"/>
              </a:solidFill>
              <a:round/>
              <a:headEnd/>
              <a:tailEnd/>
            </a:ln>
          </p:spPr>
          <p:txBody>
            <a:bodyPr/>
            <a:lstStyle/>
            <a:p>
              <a:endParaRPr lang="pt-BR"/>
            </a:p>
          </p:txBody>
        </p:sp>
        <p:sp>
          <p:nvSpPr>
            <p:cNvPr id="27682" name="Rectangle 3"/>
            <p:cNvSpPr>
              <a:spLocks noChangeArrowheads="1"/>
            </p:cNvSpPr>
            <p:nvPr/>
          </p:nvSpPr>
          <p:spPr bwMode="auto">
            <a:xfrm>
              <a:off x="2618665" y="1117594"/>
              <a:ext cx="1919131" cy="893037"/>
            </a:xfrm>
            <a:prstGeom prst="rect">
              <a:avLst/>
            </a:prstGeom>
            <a:noFill/>
            <a:ln w="9525">
              <a:noFill/>
              <a:miter lim="800000"/>
              <a:headEnd/>
              <a:tailEnd/>
            </a:ln>
          </p:spPr>
          <p:txBody>
            <a:bodyPr lIns="92075" tIns="46038" rIns="92075" bIns="46038">
              <a:spAutoFit/>
            </a:bodyPr>
            <a:lstStyle/>
            <a:p>
              <a:r>
                <a:rPr lang="pt-BR" sz="2800" b="1" dirty="0">
                  <a:solidFill>
                    <a:srgbClr val="990000"/>
                  </a:solidFill>
                </a:rPr>
                <a:t>Realidade</a:t>
              </a:r>
            </a:p>
            <a:p>
              <a:r>
                <a:rPr lang="pt-BR" sz="2800" b="1" dirty="0">
                  <a:solidFill>
                    <a:srgbClr val="990000"/>
                  </a:solidFill>
                </a:rPr>
                <a:t>Nebulosa</a:t>
              </a:r>
              <a:endParaRPr lang="pt-BR" sz="2800" dirty="0"/>
            </a:p>
          </p:txBody>
        </p:sp>
      </p:grpSp>
      <p:grpSp>
        <p:nvGrpSpPr>
          <p:cNvPr id="11" name="Grupo 49"/>
          <p:cNvGrpSpPr>
            <a:grpSpLocks/>
          </p:cNvGrpSpPr>
          <p:nvPr/>
        </p:nvGrpSpPr>
        <p:grpSpPr bwMode="auto">
          <a:xfrm>
            <a:off x="217662" y="2264792"/>
            <a:ext cx="1314896" cy="671376"/>
            <a:chOff x="285750" y="2833688"/>
            <a:chExt cx="1574800" cy="965200"/>
          </a:xfrm>
        </p:grpSpPr>
        <p:sp>
          <p:nvSpPr>
            <p:cNvPr id="27679" name="Rectangle 11"/>
            <p:cNvSpPr>
              <a:spLocks noChangeArrowheads="1"/>
            </p:cNvSpPr>
            <p:nvPr/>
          </p:nvSpPr>
          <p:spPr bwMode="auto">
            <a:xfrm>
              <a:off x="285750" y="2833688"/>
              <a:ext cx="1574800" cy="965200"/>
            </a:xfrm>
            <a:prstGeom prst="rect">
              <a:avLst/>
            </a:prstGeom>
            <a:solidFill>
              <a:schemeClr val="hlink"/>
            </a:solidFill>
            <a:ln w="47625" cap="rnd">
              <a:solidFill>
                <a:srgbClr val="993300"/>
              </a:solidFill>
              <a:miter lim="800000"/>
              <a:headEnd/>
              <a:tailEnd/>
            </a:ln>
          </p:spPr>
          <p:txBody>
            <a:bodyPr/>
            <a:lstStyle/>
            <a:p>
              <a:endParaRPr lang="pt-BR"/>
            </a:p>
          </p:txBody>
        </p:sp>
        <p:sp>
          <p:nvSpPr>
            <p:cNvPr id="27680" name="Rectangle 12"/>
            <p:cNvSpPr>
              <a:spLocks noChangeArrowheads="1"/>
            </p:cNvSpPr>
            <p:nvPr/>
          </p:nvSpPr>
          <p:spPr bwMode="auto">
            <a:xfrm>
              <a:off x="578518" y="3071185"/>
              <a:ext cx="719947" cy="531891"/>
            </a:xfrm>
            <a:prstGeom prst="rect">
              <a:avLst/>
            </a:prstGeom>
            <a:noFill/>
            <a:ln w="9525">
              <a:noFill/>
              <a:miter lim="800000"/>
              <a:headEnd/>
              <a:tailEnd/>
            </a:ln>
          </p:spPr>
          <p:txBody>
            <a:bodyPr wrap="none" lIns="92075" tIns="46038" rIns="92075" bIns="46038">
              <a:spAutoFit/>
            </a:bodyPr>
            <a:lstStyle/>
            <a:p>
              <a:r>
                <a:rPr lang="pt-BR" b="1" dirty="0">
                  <a:solidFill>
                    <a:schemeClr val="bg1"/>
                  </a:solidFill>
                </a:rPr>
                <a:t>ABD</a:t>
              </a:r>
              <a:endParaRPr lang="pt-BR" dirty="0">
                <a:solidFill>
                  <a:schemeClr val="bg1"/>
                </a:solidFill>
              </a:endParaRPr>
            </a:p>
          </p:txBody>
        </p:sp>
      </p:grpSp>
      <p:sp>
        <p:nvSpPr>
          <p:cNvPr id="27677" name="Rectangle 20"/>
          <p:cNvSpPr>
            <a:spLocks noChangeArrowheads="1"/>
          </p:cNvSpPr>
          <p:nvPr/>
        </p:nvSpPr>
        <p:spPr bwMode="auto">
          <a:xfrm>
            <a:off x="2942332" y="4296296"/>
            <a:ext cx="1433075" cy="400746"/>
          </a:xfrm>
          <a:prstGeom prst="rect">
            <a:avLst/>
          </a:prstGeom>
          <a:noFill/>
          <a:ln w="9525">
            <a:noFill/>
            <a:miter lim="800000"/>
            <a:headEnd/>
            <a:tailEnd/>
          </a:ln>
        </p:spPr>
        <p:txBody>
          <a:bodyPr wrap="none" lIns="92070" tIns="46035" rIns="92070" bIns="46035">
            <a:spAutoFit/>
          </a:bodyPr>
          <a:lstStyle/>
          <a:p>
            <a:r>
              <a:rPr lang="pt-BR" sz="2000" b="1" dirty="0">
                <a:solidFill>
                  <a:srgbClr val="B2B2B2"/>
                </a:solidFill>
              </a:rPr>
              <a:t>Minimundo</a:t>
            </a:r>
            <a:endParaRPr lang="pt-BR" sz="2000" dirty="0"/>
          </a:p>
        </p:txBody>
      </p:sp>
      <p:sp>
        <p:nvSpPr>
          <p:cNvPr id="27678" name="Rectangle 30"/>
          <p:cNvSpPr>
            <a:spLocks noChangeArrowheads="1"/>
          </p:cNvSpPr>
          <p:nvPr/>
        </p:nvSpPr>
        <p:spPr bwMode="auto">
          <a:xfrm>
            <a:off x="5584404" y="5099968"/>
            <a:ext cx="1676549" cy="646967"/>
          </a:xfrm>
          <a:prstGeom prst="rect">
            <a:avLst/>
          </a:prstGeom>
          <a:noFill/>
          <a:ln w="9525">
            <a:noFill/>
            <a:miter lim="800000"/>
            <a:headEnd/>
            <a:tailEnd/>
          </a:ln>
        </p:spPr>
        <p:txBody>
          <a:bodyPr lIns="92070" tIns="46035" rIns="92070" bIns="46035">
            <a:spAutoFit/>
          </a:bodyPr>
          <a:lstStyle/>
          <a:p>
            <a:r>
              <a:rPr lang="pt-BR" b="1">
                <a:solidFill>
                  <a:srgbClr val="FFFF00"/>
                </a:solidFill>
              </a:rPr>
              <a:t>Modelo</a:t>
            </a:r>
          </a:p>
          <a:p>
            <a:r>
              <a:rPr lang="pt-BR" b="1">
                <a:solidFill>
                  <a:srgbClr val="FFFF00"/>
                </a:solidFill>
              </a:rPr>
              <a:t>Físico</a:t>
            </a:r>
            <a:endParaRPr lang="pt-BR"/>
          </a:p>
        </p:txBody>
      </p:sp>
      <p:sp>
        <p:nvSpPr>
          <p:cNvPr id="15" name="Espaço Reservado para Número de Slide 14"/>
          <p:cNvSpPr>
            <a:spLocks noGrp="1"/>
          </p:cNvSpPr>
          <p:nvPr>
            <p:ph type="sldNum" sz="quarter" idx="12"/>
          </p:nvPr>
        </p:nvSpPr>
        <p:spPr/>
        <p:txBody>
          <a:bodyPr/>
          <a:lstStyle/>
          <a:p>
            <a:fld id="{EC496939-B668-4EFF-B6AC-E4E6BD89B656}" type="slidenum">
              <a:rPr lang="pt-BR" smtClean="0"/>
              <a:pPr/>
              <a:t>34</a:t>
            </a:fld>
            <a:endParaRPr lang="pt-BR"/>
          </a:p>
        </p:txBody>
      </p:sp>
    </p:spTree>
    <p:extLst>
      <p:ext uri="{BB962C8B-B14F-4D97-AF65-F5344CB8AC3E}">
        <p14:creationId xmlns:p14="http://schemas.microsoft.com/office/powerpoint/2010/main" val="357480010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bwMode="auto">
          <a:xfrm>
            <a:off x="-389558" y="6199436"/>
            <a:ext cx="6471792" cy="658564"/>
          </a:xfrm>
          <a:noFill/>
          <a:ln>
            <a:miter lim="800000"/>
            <a:headEnd/>
            <a:tailEnd/>
          </a:ln>
        </p:spPr>
        <p:txBody>
          <a:bodyPr vert="horz" wrap="square" lIns="64291" tIns="32146" rIns="64291" bIns="32146" numCol="1" anchor="t" anchorCtr="0" compatLnSpc="1">
            <a:prstTxWarp prst="textNoShape">
              <a:avLst/>
            </a:prstTxWarp>
            <a:normAutofit fontScale="90000"/>
          </a:bodyPr>
          <a:lstStyle/>
          <a:p>
            <a:r>
              <a:rPr lang="pt-BR" sz="3900" dirty="0"/>
              <a:t>Arquitetura de SGBD</a:t>
            </a:r>
          </a:p>
        </p:txBody>
      </p:sp>
      <p:sp>
        <p:nvSpPr>
          <p:cNvPr id="28675" name="Rectangle 2"/>
          <p:cNvSpPr>
            <a:spLocks noChangeArrowheads="1"/>
          </p:cNvSpPr>
          <p:nvPr/>
        </p:nvSpPr>
        <p:spPr bwMode="auto">
          <a:xfrm>
            <a:off x="217661" y="0"/>
            <a:ext cx="1353245" cy="369968"/>
          </a:xfrm>
          <a:prstGeom prst="rect">
            <a:avLst/>
          </a:prstGeom>
          <a:solidFill>
            <a:srgbClr val="FFFF00"/>
          </a:solidFill>
          <a:ln w="9525">
            <a:noFill/>
            <a:miter lim="800000"/>
            <a:headEnd/>
            <a:tailEnd/>
          </a:ln>
        </p:spPr>
        <p:txBody>
          <a:bodyPr wrap="none" lIns="92070" tIns="46035" rIns="92070" bIns="46035">
            <a:spAutoFit/>
          </a:bodyPr>
          <a:lstStyle/>
          <a:p>
            <a:r>
              <a:rPr lang="pt-BR" b="1">
                <a:solidFill>
                  <a:srgbClr val="FF0000"/>
                </a:solidFill>
              </a:rPr>
              <a:t>ANSI/SPARC</a:t>
            </a:r>
            <a:endParaRPr lang="pt-BR" b="1">
              <a:solidFill>
                <a:srgbClr val="FFFF00"/>
              </a:solidFill>
            </a:endParaRPr>
          </a:p>
        </p:txBody>
      </p:sp>
      <p:sp>
        <p:nvSpPr>
          <p:cNvPr id="28676" name="Rectangle 3"/>
          <p:cNvSpPr>
            <a:spLocks noChangeArrowheads="1"/>
          </p:cNvSpPr>
          <p:nvPr/>
        </p:nvSpPr>
        <p:spPr bwMode="auto">
          <a:xfrm>
            <a:off x="6496348" y="690935"/>
            <a:ext cx="1465006" cy="369968"/>
          </a:xfrm>
          <a:prstGeom prst="rect">
            <a:avLst/>
          </a:prstGeom>
          <a:noFill/>
          <a:ln w="9525">
            <a:noFill/>
            <a:miter lim="800000"/>
            <a:headEnd/>
            <a:tailEnd/>
          </a:ln>
        </p:spPr>
        <p:txBody>
          <a:bodyPr wrap="none" lIns="92070" tIns="46035" rIns="92070" bIns="46035">
            <a:spAutoFit/>
          </a:bodyPr>
          <a:lstStyle/>
          <a:p>
            <a:r>
              <a:rPr lang="pt-BR" b="1">
                <a:solidFill>
                  <a:srgbClr val="0000FF"/>
                </a:solidFill>
              </a:rPr>
              <a:t>Nível Externo</a:t>
            </a:r>
            <a:endParaRPr lang="pt-BR">
              <a:solidFill>
                <a:srgbClr val="FFFF00"/>
              </a:solidFill>
            </a:endParaRPr>
          </a:p>
        </p:txBody>
      </p:sp>
      <p:sp>
        <p:nvSpPr>
          <p:cNvPr id="28677" name="Rectangle 4"/>
          <p:cNvSpPr>
            <a:spLocks noChangeArrowheads="1"/>
          </p:cNvSpPr>
          <p:nvPr/>
        </p:nvSpPr>
        <p:spPr bwMode="auto">
          <a:xfrm>
            <a:off x="6861349" y="2825131"/>
            <a:ext cx="1195830" cy="646967"/>
          </a:xfrm>
          <a:prstGeom prst="rect">
            <a:avLst/>
          </a:prstGeom>
          <a:noFill/>
          <a:ln w="9525">
            <a:noFill/>
            <a:miter lim="800000"/>
            <a:headEnd/>
            <a:tailEnd/>
          </a:ln>
        </p:spPr>
        <p:txBody>
          <a:bodyPr wrap="none" lIns="92070" tIns="46035" rIns="92070" bIns="46035">
            <a:spAutoFit/>
          </a:bodyPr>
          <a:lstStyle/>
          <a:p>
            <a:r>
              <a:rPr lang="pt-BR">
                <a:solidFill>
                  <a:srgbClr val="FFFF00"/>
                </a:solidFill>
              </a:rPr>
              <a:t>    </a:t>
            </a:r>
            <a:r>
              <a:rPr lang="pt-BR" b="1">
                <a:solidFill>
                  <a:srgbClr val="0000FF"/>
                </a:solidFill>
              </a:rPr>
              <a:t>Nível</a:t>
            </a:r>
          </a:p>
          <a:p>
            <a:r>
              <a:rPr lang="pt-BR" b="1">
                <a:solidFill>
                  <a:srgbClr val="0000FF"/>
                </a:solidFill>
              </a:rPr>
              <a:t>Conceitual</a:t>
            </a:r>
            <a:endParaRPr lang="pt-BR">
              <a:solidFill>
                <a:srgbClr val="FFFF00"/>
              </a:solidFill>
            </a:endParaRPr>
          </a:p>
        </p:txBody>
      </p:sp>
      <p:sp>
        <p:nvSpPr>
          <p:cNvPr id="28678" name="Line 5"/>
          <p:cNvSpPr>
            <a:spLocks noChangeShapeType="1"/>
          </p:cNvSpPr>
          <p:nvPr/>
        </p:nvSpPr>
        <p:spPr bwMode="auto">
          <a:xfrm>
            <a:off x="-35719" y="4501679"/>
            <a:ext cx="8992195" cy="0"/>
          </a:xfrm>
          <a:prstGeom prst="line">
            <a:avLst/>
          </a:prstGeom>
          <a:noFill/>
          <a:ln w="57150">
            <a:solidFill>
              <a:srgbClr val="FF0000"/>
            </a:solidFill>
            <a:prstDash val="dash"/>
            <a:round/>
            <a:headEnd type="none" w="sm" len="sm"/>
            <a:tailEnd type="none" w="sm" len="sm"/>
          </a:ln>
        </p:spPr>
        <p:txBody>
          <a:bodyPr wrap="none" lIns="91435" tIns="45718" rIns="91435" bIns="45718" anchor="ctr"/>
          <a:lstStyle/>
          <a:p>
            <a:endParaRPr lang="pt-BR"/>
          </a:p>
        </p:txBody>
      </p:sp>
      <p:sp>
        <p:nvSpPr>
          <p:cNvPr id="28679" name="Rectangle 6"/>
          <p:cNvSpPr>
            <a:spLocks noChangeArrowheads="1"/>
          </p:cNvSpPr>
          <p:nvPr/>
        </p:nvSpPr>
        <p:spPr bwMode="auto">
          <a:xfrm>
            <a:off x="7341319" y="4510609"/>
            <a:ext cx="889529" cy="646967"/>
          </a:xfrm>
          <a:prstGeom prst="rect">
            <a:avLst/>
          </a:prstGeom>
          <a:noFill/>
          <a:ln w="9525">
            <a:noFill/>
            <a:miter lim="800000"/>
            <a:headEnd/>
            <a:tailEnd/>
          </a:ln>
        </p:spPr>
        <p:txBody>
          <a:bodyPr wrap="none" lIns="92070" tIns="46035" rIns="92070" bIns="46035">
            <a:spAutoFit/>
          </a:bodyPr>
          <a:lstStyle/>
          <a:p>
            <a:r>
              <a:rPr lang="pt-BR">
                <a:solidFill>
                  <a:srgbClr val="FFFF00"/>
                </a:solidFill>
              </a:rPr>
              <a:t> </a:t>
            </a:r>
            <a:r>
              <a:rPr lang="pt-BR" b="1">
                <a:solidFill>
                  <a:srgbClr val="0000FF"/>
                </a:solidFill>
              </a:rPr>
              <a:t>Nível</a:t>
            </a:r>
          </a:p>
          <a:p>
            <a:r>
              <a:rPr lang="pt-BR" b="1">
                <a:solidFill>
                  <a:srgbClr val="0000FF"/>
                </a:solidFill>
              </a:rPr>
              <a:t>Interno</a:t>
            </a:r>
          </a:p>
        </p:txBody>
      </p:sp>
      <p:sp>
        <p:nvSpPr>
          <p:cNvPr id="28680" name="Rectangle 7"/>
          <p:cNvSpPr>
            <a:spLocks noChangeArrowheads="1"/>
          </p:cNvSpPr>
          <p:nvPr/>
        </p:nvSpPr>
        <p:spPr bwMode="auto">
          <a:xfrm>
            <a:off x="434207" y="1009055"/>
            <a:ext cx="2264792" cy="888504"/>
          </a:xfrm>
          <a:prstGeom prst="rect">
            <a:avLst/>
          </a:prstGeom>
          <a:solidFill>
            <a:schemeClr val="folHlink"/>
          </a:solidFill>
          <a:ln w="57150">
            <a:solidFill>
              <a:srgbClr val="993300"/>
            </a:solidFill>
            <a:miter lim="800000"/>
            <a:headEnd/>
            <a:tailEnd/>
          </a:ln>
        </p:spPr>
        <p:txBody>
          <a:bodyPr wrap="none" lIns="91435" tIns="45718" rIns="91435" bIns="45718" anchor="ctr"/>
          <a:lstStyle/>
          <a:p>
            <a:endParaRPr lang="pt-BR"/>
          </a:p>
        </p:txBody>
      </p:sp>
      <p:sp>
        <p:nvSpPr>
          <p:cNvPr id="28681" name="Rectangle 8"/>
          <p:cNvSpPr>
            <a:spLocks noChangeArrowheads="1"/>
          </p:cNvSpPr>
          <p:nvPr/>
        </p:nvSpPr>
        <p:spPr bwMode="auto">
          <a:xfrm>
            <a:off x="670620" y="1053841"/>
            <a:ext cx="2605236" cy="646967"/>
          </a:xfrm>
          <a:prstGeom prst="rect">
            <a:avLst/>
          </a:prstGeom>
          <a:noFill/>
          <a:ln w="9525">
            <a:noFill/>
            <a:miter lim="800000"/>
            <a:headEnd/>
            <a:tailEnd/>
          </a:ln>
        </p:spPr>
        <p:txBody>
          <a:bodyPr lIns="92070" tIns="46035" rIns="92070" bIns="46035">
            <a:spAutoFit/>
          </a:bodyPr>
          <a:lstStyle/>
          <a:p>
            <a:r>
              <a:rPr lang="pt-BR" b="1" dirty="0">
                <a:solidFill>
                  <a:schemeClr val="bg1"/>
                </a:solidFill>
              </a:rPr>
              <a:t>Esquema</a:t>
            </a:r>
          </a:p>
          <a:p>
            <a:r>
              <a:rPr lang="pt-BR" b="1" dirty="0">
                <a:solidFill>
                  <a:schemeClr val="bg1"/>
                </a:solidFill>
              </a:rPr>
              <a:t>Externo 1</a:t>
            </a:r>
          </a:p>
        </p:txBody>
      </p:sp>
      <p:sp>
        <p:nvSpPr>
          <p:cNvPr id="28682" name="Rectangle 9"/>
          <p:cNvSpPr>
            <a:spLocks noChangeArrowheads="1"/>
          </p:cNvSpPr>
          <p:nvPr/>
        </p:nvSpPr>
        <p:spPr bwMode="auto">
          <a:xfrm>
            <a:off x="3002607" y="1049238"/>
            <a:ext cx="2178844" cy="812602"/>
          </a:xfrm>
          <a:prstGeom prst="rect">
            <a:avLst/>
          </a:prstGeom>
          <a:solidFill>
            <a:schemeClr val="hlink"/>
          </a:solidFill>
          <a:ln w="57150">
            <a:solidFill>
              <a:srgbClr val="993300"/>
            </a:solidFill>
            <a:miter lim="800000"/>
            <a:headEnd/>
            <a:tailEnd/>
          </a:ln>
        </p:spPr>
        <p:txBody>
          <a:bodyPr wrap="none" lIns="91435" tIns="45718" rIns="91435" bIns="45718" anchor="ctr"/>
          <a:lstStyle/>
          <a:p>
            <a:endParaRPr lang="pt-BR"/>
          </a:p>
        </p:txBody>
      </p:sp>
      <p:sp>
        <p:nvSpPr>
          <p:cNvPr id="28683" name="Rectangle 10"/>
          <p:cNvSpPr>
            <a:spLocks noChangeArrowheads="1"/>
          </p:cNvSpPr>
          <p:nvPr/>
        </p:nvSpPr>
        <p:spPr bwMode="auto">
          <a:xfrm>
            <a:off x="3410818" y="1053841"/>
            <a:ext cx="2529334" cy="646967"/>
          </a:xfrm>
          <a:prstGeom prst="rect">
            <a:avLst/>
          </a:prstGeom>
          <a:noFill/>
          <a:ln w="9525">
            <a:noFill/>
            <a:miter lim="800000"/>
            <a:headEnd/>
            <a:tailEnd/>
          </a:ln>
        </p:spPr>
        <p:txBody>
          <a:bodyPr lIns="92070" tIns="46035" rIns="92070" bIns="46035">
            <a:spAutoFit/>
          </a:bodyPr>
          <a:lstStyle/>
          <a:p>
            <a:r>
              <a:rPr lang="pt-BR" b="1" dirty="0">
                <a:solidFill>
                  <a:srgbClr val="FF0000"/>
                </a:solidFill>
              </a:rPr>
              <a:t>Esquema</a:t>
            </a:r>
          </a:p>
          <a:p>
            <a:r>
              <a:rPr lang="pt-BR" b="1" dirty="0">
                <a:solidFill>
                  <a:srgbClr val="FF0000"/>
                </a:solidFill>
              </a:rPr>
              <a:t>Externo 2</a:t>
            </a:r>
            <a:endParaRPr lang="pt-BR" dirty="0">
              <a:solidFill>
                <a:srgbClr val="FF0000"/>
              </a:solidFill>
            </a:endParaRPr>
          </a:p>
        </p:txBody>
      </p:sp>
      <p:sp>
        <p:nvSpPr>
          <p:cNvPr id="28684" name="Rectangle 11"/>
          <p:cNvSpPr>
            <a:spLocks noChangeArrowheads="1"/>
          </p:cNvSpPr>
          <p:nvPr/>
        </p:nvSpPr>
        <p:spPr bwMode="auto">
          <a:xfrm>
            <a:off x="5078760" y="1352848"/>
            <a:ext cx="870421" cy="770078"/>
          </a:xfrm>
          <a:prstGeom prst="rect">
            <a:avLst/>
          </a:prstGeom>
          <a:noFill/>
          <a:ln w="9525">
            <a:noFill/>
            <a:miter lim="800000"/>
            <a:headEnd/>
            <a:tailEnd/>
          </a:ln>
        </p:spPr>
        <p:txBody>
          <a:bodyPr wrap="none" lIns="92070" tIns="46035" rIns="92070" bIns="46035">
            <a:spAutoFit/>
          </a:bodyPr>
          <a:lstStyle/>
          <a:p>
            <a:r>
              <a:rPr lang="pt-BR" sz="4400" dirty="0">
                <a:solidFill>
                  <a:srgbClr val="990000"/>
                </a:solidFill>
              </a:rPr>
              <a:t>. . .</a:t>
            </a:r>
          </a:p>
        </p:txBody>
      </p:sp>
      <p:sp>
        <p:nvSpPr>
          <p:cNvPr id="28685" name="Rectangle 12"/>
          <p:cNvSpPr>
            <a:spLocks noChangeArrowheads="1"/>
          </p:cNvSpPr>
          <p:nvPr/>
        </p:nvSpPr>
        <p:spPr bwMode="auto">
          <a:xfrm>
            <a:off x="6823398" y="1252389"/>
            <a:ext cx="2320602" cy="736699"/>
          </a:xfrm>
          <a:prstGeom prst="rect">
            <a:avLst/>
          </a:prstGeom>
          <a:solidFill>
            <a:srgbClr val="FF0000"/>
          </a:solidFill>
          <a:ln w="57150">
            <a:solidFill>
              <a:srgbClr val="993300"/>
            </a:solidFill>
            <a:miter lim="800000"/>
            <a:headEnd/>
            <a:tailEnd/>
          </a:ln>
        </p:spPr>
        <p:txBody>
          <a:bodyPr wrap="none" lIns="91435" tIns="45718" rIns="91435" bIns="45718" anchor="ctr"/>
          <a:lstStyle/>
          <a:p>
            <a:endParaRPr lang="pt-BR"/>
          </a:p>
        </p:txBody>
      </p:sp>
      <p:sp>
        <p:nvSpPr>
          <p:cNvPr id="28686" name="Rectangle 13"/>
          <p:cNvSpPr>
            <a:spLocks noChangeArrowheads="1"/>
          </p:cNvSpPr>
          <p:nvPr/>
        </p:nvSpPr>
        <p:spPr bwMode="auto">
          <a:xfrm>
            <a:off x="6894586" y="1330840"/>
            <a:ext cx="2717974" cy="369968"/>
          </a:xfrm>
          <a:prstGeom prst="rect">
            <a:avLst/>
          </a:prstGeom>
          <a:noFill/>
          <a:ln w="9525">
            <a:noFill/>
            <a:miter lim="800000"/>
            <a:headEnd/>
            <a:tailEnd/>
          </a:ln>
        </p:spPr>
        <p:txBody>
          <a:bodyPr lIns="92070" tIns="46035" rIns="92070" bIns="46035">
            <a:spAutoFit/>
          </a:bodyPr>
          <a:lstStyle/>
          <a:p>
            <a:r>
              <a:rPr lang="pt-BR" b="1" dirty="0">
                <a:solidFill>
                  <a:srgbClr val="FFFF00"/>
                </a:solidFill>
              </a:rPr>
              <a:t>Esquema Externo</a:t>
            </a:r>
            <a:r>
              <a:rPr lang="pt-BR" dirty="0">
                <a:solidFill>
                  <a:srgbClr val="FFFF00"/>
                </a:solidFill>
              </a:rPr>
              <a:t>  </a:t>
            </a:r>
            <a:r>
              <a:rPr lang="pt-BR" b="1" dirty="0">
                <a:solidFill>
                  <a:srgbClr val="FFFF00"/>
                </a:solidFill>
              </a:rPr>
              <a:t>n</a:t>
            </a:r>
            <a:endParaRPr lang="pt-BR" dirty="0">
              <a:solidFill>
                <a:srgbClr val="FFFF00"/>
              </a:solidFill>
            </a:endParaRPr>
          </a:p>
        </p:txBody>
      </p:sp>
      <p:sp>
        <p:nvSpPr>
          <p:cNvPr id="28687" name="Rectangle 14"/>
          <p:cNvSpPr>
            <a:spLocks noChangeArrowheads="1"/>
          </p:cNvSpPr>
          <p:nvPr/>
        </p:nvSpPr>
        <p:spPr bwMode="auto">
          <a:xfrm>
            <a:off x="-46881" y="2518172"/>
            <a:ext cx="1556506" cy="369968"/>
          </a:xfrm>
          <a:prstGeom prst="rect">
            <a:avLst/>
          </a:prstGeom>
          <a:solidFill>
            <a:schemeClr val="bg1"/>
          </a:solidFill>
          <a:ln w="9525">
            <a:noFill/>
            <a:miter lim="800000"/>
            <a:headEnd/>
            <a:tailEnd/>
          </a:ln>
        </p:spPr>
        <p:txBody>
          <a:bodyPr wrap="none" lIns="92070" tIns="46035" rIns="92070" bIns="46035">
            <a:spAutoFit/>
          </a:bodyPr>
          <a:lstStyle/>
          <a:p>
            <a:r>
              <a:rPr lang="pt-BR" b="1">
                <a:solidFill>
                  <a:schemeClr val="tx2"/>
                </a:solidFill>
              </a:rPr>
              <a:t>(Subesquema)</a:t>
            </a:r>
            <a:endParaRPr lang="pt-BR">
              <a:solidFill>
                <a:srgbClr val="FFFF00"/>
              </a:solidFill>
            </a:endParaRPr>
          </a:p>
        </p:txBody>
      </p:sp>
      <p:sp>
        <p:nvSpPr>
          <p:cNvPr id="28688" name="Line 15"/>
          <p:cNvSpPr>
            <a:spLocks noChangeShapeType="1"/>
          </p:cNvSpPr>
          <p:nvPr/>
        </p:nvSpPr>
        <p:spPr bwMode="auto">
          <a:xfrm>
            <a:off x="1336105" y="1910953"/>
            <a:ext cx="2743646" cy="1065982"/>
          </a:xfrm>
          <a:prstGeom prst="line">
            <a:avLst/>
          </a:prstGeom>
          <a:noFill/>
          <a:ln w="76200">
            <a:solidFill>
              <a:srgbClr val="A50021"/>
            </a:solidFill>
            <a:round/>
            <a:headEnd type="none" w="sm" len="sm"/>
            <a:tailEnd type="none" w="sm" len="sm"/>
          </a:ln>
        </p:spPr>
        <p:txBody>
          <a:bodyPr wrap="none" lIns="91435" tIns="45718" rIns="91435" bIns="45718" anchor="ctr"/>
          <a:lstStyle/>
          <a:p>
            <a:endParaRPr lang="pt-BR"/>
          </a:p>
        </p:txBody>
      </p:sp>
      <p:sp>
        <p:nvSpPr>
          <p:cNvPr id="28689" name="Line 16"/>
          <p:cNvSpPr>
            <a:spLocks noChangeShapeType="1"/>
          </p:cNvSpPr>
          <p:nvPr/>
        </p:nvSpPr>
        <p:spPr bwMode="auto">
          <a:xfrm>
            <a:off x="4384477" y="1910953"/>
            <a:ext cx="75902" cy="1065982"/>
          </a:xfrm>
          <a:prstGeom prst="line">
            <a:avLst/>
          </a:prstGeom>
          <a:noFill/>
          <a:ln w="76200">
            <a:solidFill>
              <a:srgbClr val="A50021"/>
            </a:solidFill>
            <a:round/>
            <a:headEnd type="none" w="sm" len="sm"/>
            <a:tailEnd type="none" w="sm" len="sm"/>
          </a:ln>
        </p:spPr>
        <p:txBody>
          <a:bodyPr wrap="none" lIns="91435" tIns="45718" rIns="91435" bIns="45718" anchor="ctr"/>
          <a:lstStyle/>
          <a:p>
            <a:endParaRPr lang="pt-BR"/>
          </a:p>
        </p:txBody>
      </p:sp>
      <p:sp>
        <p:nvSpPr>
          <p:cNvPr id="28690" name="Line 17"/>
          <p:cNvSpPr>
            <a:spLocks noChangeShapeType="1"/>
          </p:cNvSpPr>
          <p:nvPr/>
        </p:nvSpPr>
        <p:spPr bwMode="auto">
          <a:xfrm flipH="1">
            <a:off x="5984008" y="1986856"/>
            <a:ext cx="1752451" cy="990079"/>
          </a:xfrm>
          <a:prstGeom prst="line">
            <a:avLst/>
          </a:prstGeom>
          <a:noFill/>
          <a:ln w="76200">
            <a:solidFill>
              <a:srgbClr val="A50021"/>
            </a:solidFill>
            <a:round/>
            <a:headEnd type="none" w="sm" len="sm"/>
            <a:tailEnd type="none" w="sm" len="sm"/>
          </a:ln>
        </p:spPr>
        <p:txBody>
          <a:bodyPr wrap="none" lIns="91435" tIns="45718" rIns="91435" bIns="45718" anchor="ctr"/>
          <a:lstStyle/>
          <a:p>
            <a:endParaRPr lang="pt-BR"/>
          </a:p>
        </p:txBody>
      </p:sp>
      <p:sp>
        <p:nvSpPr>
          <p:cNvPr id="28691" name="Rectangle 18"/>
          <p:cNvSpPr>
            <a:spLocks noChangeArrowheads="1"/>
          </p:cNvSpPr>
          <p:nvPr/>
        </p:nvSpPr>
        <p:spPr bwMode="auto">
          <a:xfrm>
            <a:off x="2796109" y="2990330"/>
            <a:ext cx="3785071" cy="1041424"/>
          </a:xfrm>
          <a:prstGeom prst="rect">
            <a:avLst/>
          </a:prstGeom>
          <a:solidFill>
            <a:srgbClr val="FFFF00"/>
          </a:solidFill>
          <a:ln w="57150">
            <a:solidFill>
              <a:srgbClr val="993300"/>
            </a:solidFill>
            <a:miter lim="800000"/>
            <a:headEnd/>
            <a:tailEnd/>
          </a:ln>
        </p:spPr>
        <p:txBody>
          <a:bodyPr wrap="none" lIns="91435" tIns="45718" rIns="91435" bIns="45718" anchor="ctr"/>
          <a:lstStyle/>
          <a:p>
            <a:endParaRPr lang="pt-BR"/>
          </a:p>
        </p:txBody>
      </p:sp>
      <p:sp>
        <p:nvSpPr>
          <p:cNvPr id="28692" name="Rectangle 19"/>
          <p:cNvSpPr>
            <a:spLocks noChangeArrowheads="1"/>
          </p:cNvSpPr>
          <p:nvPr/>
        </p:nvSpPr>
        <p:spPr bwMode="auto">
          <a:xfrm>
            <a:off x="2952379" y="3023816"/>
            <a:ext cx="3282776" cy="369968"/>
          </a:xfrm>
          <a:prstGeom prst="rect">
            <a:avLst/>
          </a:prstGeom>
          <a:noFill/>
          <a:ln w="9525">
            <a:noFill/>
            <a:miter lim="800000"/>
            <a:headEnd/>
            <a:tailEnd/>
          </a:ln>
        </p:spPr>
        <p:txBody>
          <a:bodyPr lIns="92070" tIns="46035" rIns="92070" bIns="46035">
            <a:spAutoFit/>
          </a:bodyPr>
          <a:lstStyle/>
          <a:p>
            <a:r>
              <a:rPr lang="pt-BR" b="1">
                <a:solidFill>
                  <a:srgbClr val="0000FF"/>
                </a:solidFill>
              </a:rPr>
              <a:t>Esquema  Conceitual</a:t>
            </a:r>
            <a:endParaRPr lang="pt-BR">
              <a:solidFill>
                <a:srgbClr val="FFFF00"/>
              </a:solidFill>
            </a:endParaRPr>
          </a:p>
        </p:txBody>
      </p:sp>
      <p:sp>
        <p:nvSpPr>
          <p:cNvPr id="28693" name="Line 20"/>
          <p:cNvSpPr>
            <a:spLocks noChangeShapeType="1"/>
          </p:cNvSpPr>
          <p:nvPr/>
        </p:nvSpPr>
        <p:spPr bwMode="auto">
          <a:xfrm>
            <a:off x="4460379" y="4044033"/>
            <a:ext cx="0" cy="686469"/>
          </a:xfrm>
          <a:prstGeom prst="line">
            <a:avLst/>
          </a:prstGeom>
          <a:noFill/>
          <a:ln w="76200">
            <a:solidFill>
              <a:srgbClr val="A50021"/>
            </a:solidFill>
            <a:round/>
            <a:headEnd type="none" w="sm" len="sm"/>
            <a:tailEnd type="none" w="sm" len="sm"/>
          </a:ln>
        </p:spPr>
        <p:txBody>
          <a:bodyPr wrap="none" lIns="91435" tIns="45718" rIns="91435" bIns="45718" anchor="ctr"/>
          <a:lstStyle/>
          <a:p>
            <a:endParaRPr lang="pt-BR"/>
          </a:p>
        </p:txBody>
      </p:sp>
      <p:sp>
        <p:nvSpPr>
          <p:cNvPr id="28694" name="Rectangle 21"/>
          <p:cNvSpPr>
            <a:spLocks noChangeArrowheads="1"/>
          </p:cNvSpPr>
          <p:nvPr/>
        </p:nvSpPr>
        <p:spPr bwMode="auto">
          <a:xfrm>
            <a:off x="3204643" y="4796359"/>
            <a:ext cx="2457896" cy="860598"/>
          </a:xfrm>
          <a:prstGeom prst="rect">
            <a:avLst/>
          </a:prstGeom>
          <a:solidFill>
            <a:schemeClr val="folHlink"/>
          </a:solidFill>
          <a:ln w="57150">
            <a:solidFill>
              <a:srgbClr val="993300"/>
            </a:solidFill>
            <a:miter lim="800000"/>
            <a:headEnd/>
            <a:tailEnd/>
          </a:ln>
        </p:spPr>
        <p:txBody>
          <a:bodyPr wrap="none" lIns="91435" tIns="45718" rIns="91435" bIns="45718" anchor="ctr"/>
          <a:lstStyle/>
          <a:p>
            <a:endParaRPr lang="pt-BR"/>
          </a:p>
        </p:txBody>
      </p:sp>
      <p:sp>
        <p:nvSpPr>
          <p:cNvPr id="28695" name="Rectangle 22"/>
          <p:cNvSpPr>
            <a:spLocks noChangeArrowheads="1"/>
          </p:cNvSpPr>
          <p:nvPr/>
        </p:nvSpPr>
        <p:spPr bwMode="auto">
          <a:xfrm>
            <a:off x="3407792" y="5075256"/>
            <a:ext cx="2035969" cy="369968"/>
          </a:xfrm>
          <a:prstGeom prst="rect">
            <a:avLst/>
          </a:prstGeom>
          <a:noFill/>
          <a:ln w="9525">
            <a:noFill/>
            <a:miter lim="800000"/>
            <a:headEnd/>
            <a:tailEnd/>
          </a:ln>
        </p:spPr>
        <p:txBody>
          <a:bodyPr lIns="92070" tIns="46035" rIns="92070" bIns="46035">
            <a:spAutoFit/>
          </a:bodyPr>
          <a:lstStyle/>
          <a:p>
            <a:r>
              <a:rPr lang="pt-BR" b="1" dirty="0">
                <a:solidFill>
                  <a:schemeClr val="bg1"/>
                </a:solidFill>
              </a:rPr>
              <a:t>Esquema  Físico</a:t>
            </a:r>
            <a:endParaRPr lang="pt-BR" dirty="0">
              <a:solidFill>
                <a:schemeClr val="bg1"/>
              </a:solidFill>
            </a:endParaRPr>
          </a:p>
        </p:txBody>
      </p:sp>
      <p:sp>
        <p:nvSpPr>
          <p:cNvPr id="28696" name="Line 24"/>
          <p:cNvSpPr>
            <a:spLocks noChangeShapeType="1"/>
          </p:cNvSpPr>
          <p:nvPr/>
        </p:nvSpPr>
        <p:spPr bwMode="auto">
          <a:xfrm>
            <a:off x="117203" y="2367484"/>
            <a:ext cx="8915176" cy="0"/>
          </a:xfrm>
          <a:prstGeom prst="line">
            <a:avLst/>
          </a:prstGeom>
          <a:noFill/>
          <a:ln w="57150">
            <a:solidFill>
              <a:srgbClr val="FF0000"/>
            </a:solidFill>
            <a:prstDash val="dash"/>
            <a:round/>
            <a:headEnd type="none" w="sm" len="sm"/>
            <a:tailEnd type="none" w="sm" len="sm"/>
          </a:ln>
        </p:spPr>
        <p:txBody>
          <a:bodyPr wrap="none" lIns="91435" tIns="45718" rIns="91435" bIns="45718" anchor="ctr"/>
          <a:lstStyle/>
          <a:p>
            <a:endParaRPr lang="pt-B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35</a:t>
            </a:fld>
            <a:endParaRPr lang="pt-BR"/>
          </a:p>
        </p:txBody>
      </p:sp>
    </p:spTree>
    <p:extLst>
      <p:ext uri="{BB962C8B-B14F-4D97-AF65-F5344CB8AC3E}">
        <p14:creationId xmlns:p14="http://schemas.microsoft.com/office/powerpoint/2010/main" val="37616501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bwMode="auto">
          <a:xfrm>
            <a:off x="-1236538" y="-92917"/>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Evolução dos SGBD</a:t>
            </a:r>
          </a:p>
        </p:txBody>
      </p:sp>
      <p:sp>
        <p:nvSpPr>
          <p:cNvPr id="29699" name="Rectangle 2"/>
          <p:cNvSpPr>
            <a:spLocks noChangeArrowheads="1"/>
          </p:cNvSpPr>
          <p:nvPr/>
        </p:nvSpPr>
        <p:spPr bwMode="auto">
          <a:xfrm>
            <a:off x="267891" y="2061642"/>
            <a:ext cx="2676674" cy="400746"/>
          </a:xfrm>
          <a:prstGeom prst="rect">
            <a:avLst/>
          </a:prstGeom>
          <a:noFill/>
          <a:ln w="9525">
            <a:noFill/>
            <a:miter lim="800000"/>
            <a:headEnd/>
            <a:tailEnd/>
          </a:ln>
        </p:spPr>
        <p:txBody>
          <a:bodyPr lIns="92070" tIns="46035" rIns="92070" bIns="46035">
            <a:spAutoFit/>
          </a:bodyPr>
          <a:lstStyle/>
          <a:p>
            <a:r>
              <a:rPr lang="pt-BR" sz="2000" b="1" dirty="0">
                <a:solidFill>
                  <a:srgbClr val="002060"/>
                </a:solidFill>
              </a:rPr>
              <a:t>Sistemas de Arquivos</a:t>
            </a:r>
            <a:endParaRPr lang="pt-BR" sz="2000" dirty="0">
              <a:solidFill>
                <a:srgbClr val="002060"/>
              </a:solidFill>
            </a:endParaRPr>
          </a:p>
        </p:txBody>
      </p:sp>
      <p:sp>
        <p:nvSpPr>
          <p:cNvPr id="29700" name="AutoShape 3"/>
          <p:cNvSpPr>
            <a:spLocks noChangeArrowheads="1"/>
          </p:cNvSpPr>
          <p:nvPr/>
        </p:nvSpPr>
        <p:spPr bwMode="auto">
          <a:xfrm>
            <a:off x="2586261" y="1513583"/>
            <a:ext cx="812602" cy="430857"/>
          </a:xfrm>
          <a:prstGeom prst="rightArrow">
            <a:avLst>
              <a:gd name="adj1" fmla="val 75009"/>
              <a:gd name="adj2" fmla="val 94309"/>
            </a:avLst>
          </a:prstGeom>
          <a:solidFill>
            <a:srgbClr val="993300"/>
          </a:solidFill>
          <a:ln w="25400">
            <a:noFill/>
            <a:miter lim="800000"/>
            <a:headEnd/>
            <a:tailEnd/>
          </a:ln>
        </p:spPr>
        <p:txBody>
          <a:bodyPr wrap="none" lIns="91435" tIns="45718" rIns="91435" bIns="45718" anchor="ctr"/>
          <a:lstStyle/>
          <a:p>
            <a:endParaRPr lang="pt-BR"/>
          </a:p>
        </p:txBody>
      </p:sp>
      <p:graphicFrame>
        <p:nvGraphicFramePr>
          <p:cNvPr id="29701" name="Object 2"/>
          <p:cNvGraphicFramePr>
            <a:graphicFrameLocks/>
          </p:cNvGraphicFramePr>
          <p:nvPr/>
        </p:nvGraphicFramePr>
        <p:xfrm>
          <a:off x="3863207" y="1049239"/>
          <a:ext cx="1377404" cy="1221135"/>
        </p:xfrm>
        <a:graphic>
          <a:graphicData uri="http://schemas.openxmlformats.org/presentationml/2006/ole">
            <mc:AlternateContent xmlns:mc="http://schemas.openxmlformats.org/markup-compatibility/2006">
              <mc:Choice xmlns:v="urn:schemas-microsoft-com:vml" Requires="v">
                <p:oleObj spid="_x0000_s1344" name="Clip" r:id="rId3" imgW="3660999" imgH="3246290" progId="">
                  <p:embed/>
                </p:oleObj>
              </mc:Choice>
              <mc:Fallback>
                <p:oleObj name="Clip" r:id="rId3" imgW="3660999" imgH="3246290" progId="">
                  <p:embed/>
                  <p:pic>
                    <p:nvPicPr>
                      <p:cNvPr id="29701"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207" y="1049239"/>
                        <a:ext cx="1377404" cy="122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Rectangle 5"/>
          <p:cNvSpPr>
            <a:spLocks noChangeArrowheads="1"/>
          </p:cNvSpPr>
          <p:nvPr/>
        </p:nvSpPr>
        <p:spPr bwMode="auto">
          <a:xfrm>
            <a:off x="3162226" y="2444503"/>
            <a:ext cx="2232524" cy="400746"/>
          </a:xfrm>
          <a:prstGeom prst="rect">
            <a:avLst/>
          </a:prstGeom>
          <a:noFill/>
          <a:ln w="9525">
            <a:noFill/>
            <a:miter lim="800000"/>
            <a:headEnd/>
            <a:tailEnd/>
          </a:ln>
        </p:spPr>
        <p:txBody>
          <a:bodyPr wrap="none" lIns="92070" tIns="46035" rIns="92070" bIns="46035">
            <a:spAutoFit/>
          </a:bodyPr>
          <a:lstStyle/>
          <a:p>
            <a:r>
              <a:rPr lang="pt-BR" sz="2000" b="1" dirty="0">
                <a:solidFill>
                  <a:srgbClr val="002060"/>
                </a:solidFill>
              </a:rPr>
              <a:t>SGBD  Hierárquicos</a:t>
            </a:r>
            <a:endParaRPr lang="pt-BR" sz="2000" dirty="0">
              <a:solidFill>
                <a:srgbClr val="002060"/>
              </a:solidFill>
            </a:endParaRPr>
          </a:p>
        </p:txBody>
      </p:sp>
      <p:sp>
        <p:nvSpPr>
          <p:cNvPr id="29703" name="AutoShape 6"/>
          <p:cNvSpPr>
            <a:spLocks noChangeArrowheads="1"/>
          </p:cNvSpPr>
          <p:nvPr/>
        </p:nvSpPr>
        <p:spPr bwMode="auto">
          <a:xfrm>
            <a:off x="5634633" y="1436564"/>
            <a:ext cx="812602" cy="431973"/>
          </a:xfrm>
          <a:prstGeom prst="rightArrow">
            <a:avLst>
              <a:gd name="adj1" fmla="val 75009"/>
              <a:gd name="adj2" fmla="val 94066"/>
            </a:avLst>
          </a:prstGeom>
          <a:solidFill>
            <a:srgbClr val="993300"/>
          </a:solidFill>
          <a:ln w="25400">
            <a:noFill/>
            <a:miter lim="800000"/>
            <a:headEnd/>
            <a:tailEnd/>
          </a:ln>
        </p:spPr>
        <p:txBody>
          <a:bodyPr wrap="none" lIns="91435" tIns="45718" rIns="91435" bIns="45718" anchor="ctr"/>
          <a:lstStyle/>
          <a:p>
            <a:endParaRPr lang="pt-BR"/>
          </a:p>
        </p:txBody>
      </p:sp>
      <p:graphicFrame>
        <p:nvGraphicFramePr>
          <p:cNvPr id="29704" name="Object 3"/>
          <p:cNvGraphicFramePr>
            <a:graphicFrameLocks/>
          </p:cNvGraphicFramePr>
          <p:nvPr/>
        </p:nvGraphicFramePr>
        <p:xfrm>
          <a:off x="6993062" y="1120676"/>
          <a:ext cx="1829469" cy="1214438"/>
        </p:xfrm>
        <a:graphic>
          <a:graphicData uri="http://schemas.openxmlformats.org/presentationml/2006/ole">
            <mc:AlternateContent xmlns:mc="http://schemas.openxmlformats.org/markup-compatibility/2006">
              <mc:Choice xmlns:v="urn:schemas-microsoft-com:vml" Requires="v">
                <p:oleObj spid="_x0000_s1345" name="Clip" r:id="rId5" imgW="3658772" imgH="2155874" progId="">
                  <p:embed/>
                </p:oleObj>
              </mc:Choice>
              <mc:Fallback>
                <p:oleObj name="Clip" r:id="rId5" imgW="3658772" imgH="2155874" progId="">
                  <p:embed/>
                  <p:pic>
                    <p:nvPicPr>
                      <p:cNvPr id="29704"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3062" y="1120676"/>
                        <a:ext cx="1829469"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5" name="Rectangle 8"/>
          <p:cNvSpPr>
            <a:spLocks noChangeArrowheads="1"/>
          </p:cNvSpPr>
          <p:nvPr/>
        </p:nvSpPr>
        <p:spPr bwMode="auto">
          <a:xfrm>
            <a:off x="6917159" y="2368600"/>
            <a:ext cx="1769129" cy="400746"/>
          </a:xfrm>
          <a:prstGeom prst="rect">
            <a:avLst/>
          </a:prstGeom>
          <a:noFill/>
          <a:ln w="9525">
            <a:noFill/>
            <a:miter lim="800000"/>
            <a:headEnd/>
            <a:tailEnd/>
          </a:ln>
        </p:spPr>
        <p:txBody>
          <a:bodyPr wrap="none" lIns="92070" tIns="46035" rIns="92070" bIns="46035">
            <a:spAutoFit/>
          </a:bodyPr>
          <a:lstStyle/>
          <a:p>
            <a:r>
              <a:rPr lang="pt-BR" sz="2000" b="1" dirty="0">
                <a:solidFill>
                  <a:srgbClr val="002060"/>
                </a:solidFill>
              </a:rPr>
              <a:t>SGBD em Rede</a:t>
            </a:r>
          </a:p>
        </p:txBody>
      </p:sp>
      <p:sp>
        <p:nvSpPr>
          <p:cNvPr id="29706" name="AutoShape 9"/>
          <p:cNvSpPr>
            <a:spLocks noChangeArrowheads="1"/>
          </p:cNvSpPr>
          <p:nvPr/>
        </p:nvSpPr>
        <p:spPr bwMode="auto">
          <a:xfrm>
            <a:off x="7615908" y="3037210"/>
            <a:ext cx="354955" cy="888504"/>
          </a:xfrm>
          <a:prstGeom prst="downArrow">
            <a:avLst>
              <a:gd name="adj1" fmla="val 75009"/>
              <a:gd name="adj2" fmla="val 125169"/>
            </a:avLst>
          </a:prstGeom>
          <a:solidFill>
            <a:srgbClr val="993300"/>
          </a:solidFill>
          <a:ln w="25400">
            <a:noFill/>
            <a:miter lim="800000"/>
            <a:headEnd/>
            <a:tailEnd/>
          </a:ln>
        </p:spPr>
        <p:txBody>
          <a:bodyPr wrap="none" lIns="91435" tIns="45718" rIns="91435" bIns="45718" anchor="ctr"/>
          <a:lstStyle/>
          <a:p>
            <a:endParaRPr lang="pt-BR"/>
          </a:p>
        </p:txBody>
      </p:sp>
      <p:graphicFrame>
        <p:nvGraphicFramePr>
          <p:cNvPr id="29707" name="Object 4"/>
          <p:cNvGraphicFramePr>
            <a:graphicFrameLocks/>
          </p:cNvGraphicFramePr>
          <p:nvPr/>
        </p:nvGraphicFramePr>
        <p:xfrm>
          <a:off x="6496348" y="4137795"/>
          <a:ext cx="1832818" cy="1019100"/>
        </p:xfrm>
        <a:graphic>
          <a:graphicData uri="http://schemas.openxmlformats.org/presentationml/2006/ole">
            <mc:AlternateContent xmlns:mc="http://schemas.openxmlformats.org/markup-compatibility/2006">
              <mc:Choice xmlns:v="urn:schemas-microsoft-com:vml" Requires="v">
                <p:oleObj spid="_x0000_s1346" name="Clip" r:id="rId7" imgW="3657600" imgH="2037303" progId="">
                  <p:embed/>
                </p:oleObj>
              </mc:Choice>
              <mc:Fallback>
                <p:oleObj name="Clip" r:id="rId7" imgW="3657600" imgH="2037303" progId="">
                  <p:embed/>
                  <p:pic>
                    <p:nvPicPr>
                      <p:cNvPr id="29707"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6348" y="4137795"/>
                        <a:ext cx="1832818" cy="10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8" name="Rectangle 11"/>
          <p:cNvSpPr>
            <a:spLocks noChangeArrowheads="1"/>
          </p:cNvSpPr>
          <p:nvPr/>
        </p:nvSpPr>
        <p:spPr bwMode="auto">
          <a:xfrm>
            <a:off x="6763123" y="5401345"/>
            <a:ext cx="2109639" cy="400746"/>
          </a:xfrm>
          <a:prstGeom prst="rect">
            <a:avLst/>
          </a:prstGeom>
          <a:noFill/>
          <a:ln w="9525">
            <a:noFill/>
            <a:miter lim="800000"/>
            <a:headEnd/>
            <a:tailEnd/>
          </a:ln>
        </p:spPr>
        <p:txBody>
          <a:bodyPr lIns="92070" tIns="46035" rIns="92070" bIns="46035">
            <a:spAutoFit/>
          </a:bodyPr>
          <a:lstStyle/>
          <a:p>
            <a:r>
              <a:rPr lang="pt-BR" sz="2000" b="1" dirty="0">
                <a:solidFill>
                  <a:srgbClr val="002060"/>
                </a:solidFill>
              </a:rPr>
              <a:t>SGBD Relacionais</a:t>
            </a:r>
            <a:endParaRPr lang="pt-BR" sz="2000" dirty="0">
              <a:solidFill>
                <a:srgbClr val="002060"/>
              </a:solidFill>
            </a:endParaRPr>
          </a:p>
        </p:txBody>
      </p:sp>
      <p:sp>
        <p:nvSpPr>
          <p:cNvPr id="29709" name="AutoShape 12"/>
          <p:cNvSpPr>
            <a:spLocks noChangeArrowheads="1"/>
          </p:cNvSpPr>
          <p:nvPr/>
        </p:nvSpPr>
        <p:spPr bwMode="auto">
          <a:xfrm rot="1560000">
            <a:off x="5331023" y="3884414"/>
            <a:ext cx="812602" cy="583779"/>
          </a:xfrm>
          <a:prstGeom prst="leftArrow">
            <a:avLst>
              <a:gd name="adj1" fmla="val 50000"/>
              <a:gd name="adj2" fmla="val 69592"/>
            </a:avLst>
          </a:prstGeom>
          <a:solidFill>
            <a:srgbClr val="993300"/>
          </a:solidFill>
          <a:ln w="25400">
            <a:noFill/>
            <a:miter lim="800000"/>
            <a:headEnd/>
            <a:tailEnd/>
          </a:ln>
        </p:spPr>
        <p:txBody>
          <a:bodyPr wrap="none" lIns="91435" tIns="45718" rIns="91435" bIns="45718" anchor="ctr"/>
          <a:lstStyle/>
          <a:p>
            <a:endParaRPr lang="pt-BR"/>
          </a:p>
        </p:txBody>
      </p:sp>
      <p:sp>
        <p:nvSpPr>
          <p:cNvPr id="29710" name="AutoShape 13"/>
          <p:cNvSpPr>
            <a:spLocks noChangeArrowheads="1"/>
          </p:cNvSpPr>
          <p:nvPr/>
        </p:nvSpPr>
        <p:spPr bwMode="auto">
          <a:xfrm rot="-720000">
            <a:off x="5230565" y="4998393"/>
            <a:ext cx="736699" cy="431974"/>
          </a:xfrm>
          <a:prstGeom prst="leftArrow">
            <a:avLst>
              <a:gd name="adj1" fmla="val 75009"/>
              <a:gd name="adj2" fmla="val 85263"/>
            </a:avLst>
          </a:prstGeom>
          <a:solidFill>
            <a:srgbClr val="993300"/>
          </a:solidFill>
          <a:ln w="25400">
            <a:noFill/>
            <a:miter lim="800000"/>
            <a:headEnd/>
            <a:tailEnd/>
          </a:ln>
        </p:spPr>
        <p:txBody>
          <a:bodyPr wrap="none" lIns="91435" tIns="45718" rIns="91435" bIns="45718" anchor="ctr"/>
          <a:lstStyle/>
          <a:p>
            <a:endParaRPr lang="pt-BR"/>
          </a:p>
        </p:txBody>
      </p:sp>
      <p:graphicFrame>
        <p:nvGraphicFramePr>
          <p:cNvPr id="29711" name="Object 5"/>
          <p:cNvGraphicFramePr>
            <a:graphicFrameLocks/>
          </p:cNvGraphicFramePr>
          <p:nvPr/>
        </p:nvGraphicFramePr>
        <p:xfrm>
          <a:off x="2788295" y="3100834"/>
          <a:ext cx="1380753" cy="785813"/>
        </p:xfrm>
        <a:graphic>
          <a:graphicData uri="http://schemas.openxmlformats.org/presentationml/2006/ole">
            <mc:AlternateContent xmlns:mc="http://schemas.openxmlformats.org/markup-compatibility/2006">
              <mc:Choice xmlns:v="urn:schemas-microsoft-com:vml" Requires="v">
                <p:oleObj spid="_x0000_s1347" name="Clip" r:id="rId9" imgW="1390650" imgH="685800" progId="">
                  <p:embed/>
                </p:oleObj>
              </mc:Choice>
              <mc:Fallback>
                <p:oleObj name="Clip" r:id="rId9" imgW="1390650" imgH="685800" progId="">
                  <p:embed/>
                  <p:pic>
                    <p:nvPicPr>
                      <p:cNvPr id="29711"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8295" y="3100834"/>
                        <a:ext cx="138075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2" name="Rectangle 15"/>
          <p:cNvSpPr>
            <a:spLocks noChangeArrowheads="1"/>
          </p:cNvSpPr>
          <p:nvPr/>
        </p:nvSpPr>
        <p:spPr bwMode="auto">
          <a:xfrm>
            <a:off x="2354089" y="3969246"/>
            <a:ext cx="2018106" cy="708522"/>
          </a:xfrm>
          <a:prstGeom prst="rect">
            <a:avLst/>
          </a:prstGeom>
          <a:noFill/>
          <a:ln w="9525">
            <a:noFill/>
            <a:miter lim="800000"/>
            <a:headEnd/>
            <a:tailEnd/>
          </a:ln>
        </p:spPr>
        <p:txBody>
          <a:bodyPr wrap="none" lIns="92070" tIns="46035" rIns="92070" bIns="46035">
            <a:spAutoFit/>
          </a:bodyPr>
          <a:lstStyle/>
          <a:p>
            <a:r>
              <a:rPr lang="pt-BR" sz="2000" b="1" dirty="0">
                <a:solidFill>
                  <a:srgbClr val="002060"/>
                </a:solidFill>
              </a:rPr>
              <a:t>SGBD Orientados</a:t>
            </a:r>
          </a:p>
          <a:p>
            <a:r>
              <a:rPr lang="pt-BR" sz="2000" b="1" dirty="0">
                <a:solidFill>
                  <a:srgbClr val="002060"/>
                </a:solidFill>
              </a:rPr>
              <a:t>     a Objetos</a:t>
            </a:r>
            <a:endParaRPr lang="pt-BR" sz="2000" dirty="0">
              <a:solidFill>
                <a:srgbClr val="002060"/>
              </a:solidFill>
            </a:endParaRPr>
          </a:p>
        </p:txBody>
      </p:sp>
      <p:graphicFrame>
        <p:nvGraphicFramePr>
          <p:cNvPr id="29713" name="Object 6"/>
          <p:cNvGraphicFramePr>
            <a:graphicFrameLocks/>
          </p:cNvGraphicFramePr>
          <p:nvPr/>
        </p:nvGraphicFramePr>
        <p:xfrm>
          <a:off x="2797225" y="5006207"/>
          <a:ext cx="1362894" cy="590475"/>
        </p:xfrm>
        <a:graphic>
          <a:graphicData uri="http://schemas.openxmlformats.org/presentationml/2006/ole">
            <mc:AlternateContent xmlns:mc="http://schemas.openxmlformats.org/markup-compatibility/2006">
              <mc:Choice xmlns:v="urn:schemas-microsoft-com:vml" Requires="v">
                <p:oleObj spid="_x0000_s1348" name="Clip" r:id="rId11" imgW="1371600" imgH="600075" progId="">
                  <p:embed/>
                </p:oleObj>
              </mc:Choice>
              <mc:Fallback>
                <p:oleObj name="Clip" r:id="rId11" imgW="1371600" imgH="600075" progId="">
                  <p:embed/>
                  <p:pic>
                    <p:nvPicPr>
                      <p:cNvPr id="29713"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7225" y="5006207"/>
                        <a:ext cx="1362894" cy="59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4" name="Rectangle 17"/>
          <p:cNvSpPr>
            <a:spLocks noChangeArrowheads="1"/>
          </p:cNvSpPr>
          <p:nvPr/>
        </p:nvSpPr>
        <p:spPr bwMode="auto">
          <a:xfrm>
            <a:off x="1816076" y="5689327"/>
            <a:ext cx="2736316" cy="400746"/>
          </a:xfrm>
          <a:prstGeom prst="rect">
            <a:avLst/>
          </a:prstGeom>
          <a:noFill/>
          <a:ln w="9525">
            <a:noFill/>
            <a:miter lim="800000"/>
            <a:headEnd/>
            <a:tailEnd/>
          </a:ln>
        </p:spPr>
        <p:txBody>
          <a:bodyPr wrap="none" lIns="92070" tIns="46035" rIns="92070" bIns="46035">
            <a:spAutoFit/>
          </a:bodyPr>
          <a:lstStyle/>
          <a:p>
            <a:r>
              <a:rPr lang="pt-BR" sz="2000" b="1" dirty="0">
                <a:solidFill>
                  <a:srgbClr val="002060"/>
                </a:solidFill>
              </a:rPr>
              <a:t>SGBD </a:t>
            </a:r>
            <a:r>
              <a:rPr lang="pt-BR" sz="2000" b="1" dirty="0" err="1">
                <a:solidFill>
                  <a:srgbClr val="002060"/>
                </a:solidFill>
              </a:rPr>
              <a:t>Objeto-Relacional</a:t>
            </a:r>
            <a:endParaRPr lang="pt-BR" sz="2000" b="1" dirty="0">
              <a:solidFill>
                <a:srgbClr val="002060"/>
              </a:solidFill>
            </a:endParaRPr>
          </a:p>
        </p:txBody>
      </p:sp>
      <p:sp>
        <p:nvSpPr>
          <p:cNvPr id="29715" name="AutoShape 18"/>
          <p:cNvSpPr>
            <a:spLocks noChangeArrowheads="1"/>
          </p:cNvSpPr>
          <p:nvPr/>
        </p:nvSpPr>
        <p:spPr bwMode="auto">
          <a:xfrm>
            <a:off x="1582788" y="4167932"/>
            <a:ext cx="686470" cy="838275"/>
          </a:xfrm>
          <a:prstGeom prst="leftArrow">
            <a:avLst>
              <a:gd name="adj1" fmla="val 50000"/>
              <a:gd name="adj2" fmla="val 25000"/>
            </a:avLst>
          </a:prstGeom>
          <a:solidFill>
            <a:srgbClr val="993300"/>
          </a:solidFill>
          <a:ln w="9525">
            <a:noFill/>
            <a:miter lim="800000"/>
            <a:headEnd/>
            <a:tailEnd/>
          </a:ln>
        </p:spPr>
        <p:txBody>
          <a:bodyPr wrap="none" lIns="91435" tIns="45718" rIns="91435" bIns="45718" anchor="ctr"/>
          <a:lstStyle/>
          <a:p>
            <a:endParaRPr lang="pt-BR"/>
          </a:p>
        </p:txBody>
      </p:sp>
      <p:sp>
        <p:nvSpPr>
          <p:cNvPr id="29716" name="Text Box 19"/>
          <p:cNvSpPr txBox="1">
            <a:spLocks noChangeArrowheads="1"/>
          </p:cNvSpPr>
          <p:nvPr/>
        </p:nvSpPr>
        <p:spPr bwMode="auto">
          <a:xfrm>
            <a:off x="287982" y="4090913"/>
            <a:ext cx="1294805" cy="830993"/>
          </a:xfrm>
          <a:prstGeom prst="rect">
            <a:avLst/>
          </a:prstGeom>
          <a:noFill/>
          <a:ln w="9525">
            <a:noFill/>
            <a:miter lim="800000"/>
            <a:headEnd/>
            <a:tailEnd/>
          </a:ln>
        </p:spPr>
        <p:txBody>
          <a:bodyPr lIns="91435" tIns="45718" rIns="91435" bIns="45718">
            <a:spAutoFit/>
          </a:bodyPr>
          <a:lstStyle/>
          <a:p>
            <a:pPr>
              <a:spcBef>
                <a:spcPct val="50000"/>
              </a:spcBef>
            </a:pPr>
            <a:r>
              <a:rPr lang="pt-BR" sz="4800" b="1" dirty="0">
                <a:solidFill>
                  <a:srgbClr val="FF0000"/>
                </a:solidFill>
              </a:rPr>
              <a:t>. . .</a:t>
            </a:r>
            <a:endParaRPr lang="pt-BR" sz="4800" dirty="0"/>
          </a:p>
        </p:txBody>
      </p:sp>
      <p:graphicFrame>
        <p:nvGraphicFramePr>
          <p:cNvPr id="29717" name="Object 7"/>
          <p:cNvGraphicFramePr>
            <a:graphicFrameLocks/>
          </p:cNvGraphicFramePr>
          <p:nvPr/>
        </p:nvGraphicFramePr>
        <p:xfrm>
          <a:off x="521271" y="492250"/>
          <a:ext cx="1752451" cy="1475631"/>
        </p:xfrm>
        <a:graphic>
          <a:graphicData uri="http://schemas.openxmlformats.org/presentationml/2006/ole">
            <mc:AlternateContent xmlns:mc="http://schemas.openxmlformats.org/markup-compatibility/2006">
              <mc:Choice xmlns:v="urn:schemas-microsoft-com:vml" Requires="v">
                <p:oleObj spid="_x0000_s1349" name="Clip" r:id="rId13" imgW="3657600" imgH="3077858" progId="">
                  <p:embed/>
                </p:oleObj>
              </mc:Choice>
              <mc:Fallback>
                <p:oleObj name="Clip" r:id="rId13" imgW="3657600" imgH="3077858" progId="">
                  <p:embed/>
                  <p:pic>
                    <p:nvPicPr>
                      <p:cNvPr id="29717"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271" y="492250"/>
                        <a:ext cx="1752451" cy="14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8" name="WordArt 5"/>
          <p:cNvSpPr>
            <a:spLocks noChangeArrowheads="1" noChangeShapeType="1" noTextEdit="1"/>
          </p:cNvSpPr>
          <p:nvPr/>
        </p:nvSpPr>
        <p:spPr bwMode="auto">
          <a:xfrm>
            <a:off x="319236" y="3125390"/>
            <a:ext cx="2071688" cy="781348"/>
          </a:xfrm>
          <a:prstGeom prst="rect">
            <a:avLst/>
          </a:prstGeom>
        </p:spPr>
        <p:txBody>
          <a:bodyPr wrap="none" lIns="64291" tIns="32146" rIns="64291" bIns="32146" fromWordArt="1">
            <a:prstTxWarp prst="textDoubleWave1">
              <a:avLst>
                <a:gd name="adj1" fmla="val 6500"/>
                <a:gd name="adj2" fmla="val 0"/>
              </a:avLst>
            </a:prstTxWarp>
          </a:bodyPr>
          <a:lstStyle/>
          <a:p>
            <a:r>
              <a:rPr lang="pt-BR" sz="3600" b="1" kern="10" spc="-360" dirty="0">
                <a:ln w="12700">
                  <a:solidFill>
                    <a:srgbClr val="000099"/>
                  </a:solidFill>
                  <a:round/>
                  <a:headEnd/>
                  <a:tailEnd/>
                </a:ln>
                <a:solidFill>
                  <a:srgbClr val="A6A6A6"/>
                </a:solidFill>
                <a:effectLst>
                  <a:outerShdw dist="125724" dir="18900000" algn="ctr" rotWithShape="0">
                    <a:srgbClr val="000099"/>
                  </a:outerShdw>
                </a:effectLst>
                <a:latin typeface="Impact"/>
              </a:rPr>
              <a:t>Pós-Relacionais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36</a:t>
            </a:fld>
            <a:endParaRPr lang="pt-BR"/>
          </a:p>
        </p:txBody>
      </p:sp>
    </p:spTree>
    <p:extLst>
      <p:ext uri="{BB962C8B-B14F-4D97-AF65-F5344CB8AC3E}">
        <p14:creationId xmlns:p14="http://schemas.microsoft.com/office/powerpoint/2010/main" val="48378658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p:cNvSpPr>
            <a:spLocks noGrp="1"/>
          </p:cNvSpPr>
          <p:nvPr>
            <p:ph type="title"/>
          </p:nvPr>
        </p:nvSpPr>
        <p:spPr bwMode="auto">
          <a:xfrm>
            <a:off x="-1221474" y="0"/>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Evolução dos SGBD</a:t>
            </a:r>
          </a:p>
        </p:txBody>
      </p:sp>
      <p:sp>
        <p:nvSpPr>
          <p:cNvPr id="30723" name="Espaço Reservado para Conteúdo 2"/>
          <p:cNvSpPr>
            <a:spLocks noGrp="1"/>
          </p:cNvSpPr>
          <p:nvPr>
            <p:ph idx="1"/>
          </p:nvPr>
        </p:nvSpPr>
        <p:spPr>
          <a:xfrm>
            <a:off x="217661" y="999009"/>
            <a:ext cx="8353723" cy="4454798"/>
          </a:xfrm>
        </p:spPr>
        <p:txBody>
          <a:bodyPr>
            <a:normAutofit fontScale="92500" lnSpcReduction="10000"/>
          </a:bodyPr>
          <a:lstStyle/>
          <a:p>
            <a:pPr>
              <a:buFont typeface="Wingdings" pitchFamily="2" charset="2"/>
              <a:buChar char="ü"/>
            </a:pPr>
            <a:r>
              <a:rPr lang="pt-BR" sz="2800" dirty="0"/>
              <a:t>Classificação</a:t>
            </a:r>
          </a:p>
          <a:p>
            <a:pPr lvl="1"/>
            <a:r>
              <a:rPr lang="pt-BR" sz="2200" dirty="0"/>
              <a:t>Primeira geração  (Fim dos anos 60)</a:t>
            </a:r>
          </a:p>
          <a:p>
            <a:pPr lvl="2">
              <a:buFontTx/>
              <a:buChar char="•"/>
            </a:pPr>
            <a:r>
              <a:rPr lang="pt-BR" sz="2000" dirty="0"/>
              <a:t>Hierárquico</a:t>
            </a:r>
          </a:p>
          <a:p>
            <a:pPr lvl="2">
              <a:buFontTx/>
              <a:buChar char="•"/>
            </a:pPr>
            <a:r>
              <a:rPr lang="pt-BR" sz="2000" dirty="0"/>
              <a:t>Rede</a:t>
            </a:r>
          </a:p>
          <a:p>
            <a:pPr lvl="2">
              <a:buFontTx/>
              <a:buChar char="•"/>
            </a:pPr>
            <a:endParaRPr lang="pt-BR" sz="2000" dirty="0"/>
          </a:p>
          <a:p>
            <a:pPr lvl="1"/>
            <a:r>
              <a:rPr lang="pt-BR" sz="2200" dirty="0"/>
              <a:t>Segunda geração  (Fim dos anos 70)</a:t>
            </a:r>
          </a:p>
          <a:p>
            <a:pPr lvl="2">
              <a:buFontTx/>
              <a:buChar char="•"/>
            </a:pPr>
            <a:r>
              <a:rPr lang="pt-BR" sz="2000" dirty="0"/>
              <a:t> Relacional</a:t>
            </a:r>
          </a:p>
          <a:p>
            <a:pPr lvl="2">
              <a:buFontTx/>
              <a:buNone/>
            </a:pPr>
            <a:endParaRPr lang="pt-BR" sz="2000" dirty="0"/>
          </a:p>
          <a:p>
            <a:pPr lvl="1"/>
            <a:r>
              <a:rPr lang="pt-BR" sz="2200" dirty="0"/>
              <a:t>Terceira geração (A partir do meio da década de 80)</a:t>
            </a:r>
          </a:p>
          <a:p>
            <a:pPr lvl="2">
              <a:buFontTx/>
              <a:buChar char="•"/>
            </a:pPr>
            <a:r>
              <a:rPr lang="pt-BR" sz="2000" dirty="0"/>
              <a:t>Modelos semânticos </a:t>
            </a:r>
          </a:p>
          <a:p>
            <a:pPr lvl="2">
              <a:buFontTx/>
              <a:buChar char="•"/>
            </a:pPr>
            <a:r>
              <a:rPr lang="pt-BR" sz="2000" dirty="0"/>
              <a:t>Extensões do modelo relacional</a:t>
            </a:r>
          </a:p>
          <a:p>
            <a:pPr lvl="2">
              <a:buFontTx/>
              <a:buChar char="•"/>
            </a:pPr>
            <a:r>
              <a:rPr lang="pt-BR" sz="2000" dirty="0"/>
              <a:t>Orientação a objetos</a:t>
            </a:r>
          </a:p>
          <a:p>
            <a:pPr lvl="2">
              <a:buFontTx/>
              <a:buChar char="•"/>
            </a:pPr>
            <a:r>
              <a:rPr lang="pt-BR" sz="2000" dirty="0" err="1"/>
              <a:t>Objeto-relacionais</a:t>
            </a:r>
            <a:endParaRPr lang="pt-BR" sz="2000" dirty="0"/>
          </a:p>
          <a:p>
            <a:pPr lvl="2">
              <a:buFontTx/>
              <a:buChar char="•"/>
            </a:pPr>
            <a:endParaRPr lang="pt-BR" sz="2000" dirty="0"/>
          </a:p>
          <a:p>
            <a:pPr>
              <a:buFontTx/>
              <a:buNone/>
            </a:pPr>
            <a:endParaRPr lang="pt-BR" dirty="0"/>
          </a:p>
        </p:txBody>
      </p:sp>
      <p:sp>
        <p:nvSpPr>
          <p:cNvPr id="8" name="CaixaDeTexto 7"/>
          <p:cNvSpPr txBox="1"/>
          <p:nvPr/>
        </p:nvSpPr>
        <p:spPr>
          <a:xfrm>
            <a:off x="5356270" y="1815940"/>
            <a:ext cx="1884865" cy="369328"/>
          </a:xfrm>
          <a:prstGeom prst="rect">
            <a:avLst/>
          </a:prstGeom>
        </p:spPr>
        <p:style>
          <a:lnRef idx="0">
            <a:scrgbClr r="0" g="0" b="0"/>
          </a:lnRef>
          <a:fillRef idx="1002">
            <a:schemeClr val="dk1"/>
          </a:fillRef>
          <a:effectRef idx="0">
            <a:scrgbClr r="0" g="0" b="0"/>
          </a:effectRef>
          <a:fontRef idx="major"/>
        </p:style>
        <p:txBody>
          <a:bodyPr wrap="none" lIns="91435" tIns="45718" rIns="91435" bIns="45718">
            <a:spAutoFit/>
          </a:bodyPr>
          <a:lstStyle/>
          <a:p>
            <a:pPr>
              <a:defRPr/>
            </a:pPr>
            <a:r>
              <a:rPr lang="pt-BR" b="1" dirty="0">
                <a:solidFill>
                  <a:srgbClr val="FF0000"/>
                </a:solidFill>
                <a:effectLst>
                  <a:outerShdw blurRad="38100" dist="38100" dir="2700000" algn="tl">
                    <a:srgbClr val="000000">
                      <a:alpha val="43137"/>
                    </a:srgbClr>
                  </a:outerShdw>
                </a:effectLst>
              </a:rPr>
              <a:t>BD Convencionais</a:t>
            </a:r>
          </a:p>
        </p:txBody>
      </p:sp>
      <p:sp>
        <p:nvSpPr>
          <p:cNvPr id="2" name="CaixaDeTexto 7"/>
          <p:cNvSpPr txBox="1"/>
          <p:nvPr/>
        </p:nvSpPr>
        <p:spPr>
          <a:xfrm>
            <a:off x="4068093" y="5002188"/>
            <a:ext cx="3607007" cy="369328"/>
          </a:xfrm>
          <a:prstGeom prst="rect">
            <a:avLst/>
          </a:prstGeom>
        </p:spPr>
        <p:style>
          <a:lnRef idx="0">
            <a:scrgbClr r="0" g="0" b="0"/>
          </a:lnRef>
          <a:fillRef idx="1002">
            <a:schemeClr val="dk1"/>
          </a:fillRef>
          <a:effectRef idx="0">
            <a:scrgbClr r="0" g="0" b="0"/>
          </a:effectRef>
          <a:fontRef idx="major"/>
        </p:style>
        <p:txBody>
          <a:bodyPr lIns="91435" tIns="45718" rIns="91435" bIns="45718">
            <a:spAutoFit/>
          </a:bodyPr>
          <a:lstStyle/>
          <a:p>
            <a:pPr>
              <a:defRPr/>
            </a:pPr>
            <a:r>
              <a:rPr lang="pt-BR" b="1" dirty="0">
                <a:solidFill>
                  <a:srgbClr val="FF0000"/>
                </a:solidFill>
              </a:rPr>
              <a:t>BD Não Convencionais</a:t>
            </a:r>
          </a:p>
        </p:txBody>
      </p:sp>
      <p:sp>
        <p:nvSpPr>
          <p:cNvPr id="6" name="Espaço Reservado para Número de Slide 5"/>
          <p:cNvSpPr>
            <a:spLocks noGrp="1"/>
          </p:cNvSpPr>
          <p:nvPr>
            <p:ph type="sldNum" sz="quarter" idx="12"/>
          </p:nvPr>
        </p:nvSpPr>
        <p:spPr/>
        <p:txBody>
          <a:bodyPr/>
          <a:lstStyle/>
          <a:p>
            <a:fld id="{EC496939-B668-4EFF-B6AC-E4E6BD89B656}" type="slidenum">
              <a:rPr lang="pt-BR" smtClean="0"/>
              <a:pPr/>
              <a:t>37</a:t>
            </a:fld>
            <a:endParaRPr lang="pt-BR"/>
          </a:p>
        </p:txBody>
      </p:sp>
      <p:sp>
        <p:nvSpPr>
          <p:cNvPr id="7" name="Retângulo 6"/>
          <p:cNvSpPr/>
          <p:nvPr/>
        </p:nvSpPr>
        <p:spPr>
          <a:xfrm>
            <a:off x="189835" y="5552895"/>
            <a:ext cx="2400965" cy="400110"/>
          </a:xfrm>
          <a:prstGeom prst="rect">
            <a:avLst/>
          </a:prstGeom>
        </p:spPr>
        <p:txBody>
          <a:bodyPr wrap="square">
            <a:spAutoFit/>
          </a:bodyPr>
          <a:lstStyle/>
          <a:p>
            <a:pPr lvl="2">
              <a:buFontTx/>
              <a:buChar char="•"/>
            </a:pPr>
            <a:r>
              <a:rPr lang="pt-BR" sz="2000" b="1" dirty="0" err="1" smtClean="0">
                <a:solidFill>
                  <a:srgbClr val="FF0000"/>
                </a:solidFill>
              </a:rPr>
              <a:t>NoSQL</a:t>
            </a:r>
            <a:endParaRPr lang="pt-BR" sz="2000" b="1" dirty="0">
              <a:solidFill>
                <a:srgbClr val="FF0000"/>
              </a:solidFill>
            </a:endParaRPr>
          </a:p>
        </p:txBody>
      </p:sp>
    </p:spTree>
    <p:extLst>
      <p:ext uri="{BB962C8B-B14F-4D97-AF65-F5344CB8AC3E}">
        <p14:creationId xmlns:p14="http://schemas.microsoft.com/office/powerpoint/2010/main" val="29942322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p:nvPr>
        </p:nvSpPr>
        <p:spPr bwMode="auto">
          <a:xfrm>
            <a:off x="-1618953" y="86814"/>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Tecnologia de </a:t>
            </a:r>
            <a:br>
              <a:rPr lang="pt-BR" dirty="0">
                <a:solidFill>
                  <a:schemeClr val="accent1">
                    <a:lumMod val="50000"/>
                  </a:schemeClr>
                </a:solidFill>
              </a:rPr>
            </a:br>
            <a:r>
              <a:rPr lang="pt-BR" dirty="0">
                <a:solidFill>
                  <a:schemeClr val="accent1">
                    <a:lumMod val="50000"/>
                  </a:schemeClr>
                </a:solidFill>
              </a:rPr>
              <a:t>Banco de Dados</a:t>
            </a:r>
          </a:p>
        </p:txBody>
      </p:sp>
      <p:sp>
        <p:nvSpPr>
          <p:cNvPr id="7" name="Rectangle 2"/>
          <p:cNvSpPr>
            <a:spLocks noChangeArrowheads="1"/>
          </p:cNvSpPr>
          <p:nvPr/>
        </p:nvSpPr>
        <p:spPr bwMode="auto">
          <a:xfrm>
            <a:off x="319237" y="1989372"/>
            <a:ext cx="4999948"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C00000"/>
                </a:solidFill>
                <a:effectLst>
                  <a:outerShdw blurRad="38100" dist="38100" dir="2700000" algn="tl">
                    <a:srgbClr val="000000">
                      <a:alpha val="43137"/>
                    </a:srgbClr>
                  </a:outerShdw>
                </a:effectLst>
              </a:rPr>
              <a:t>Conceitos, Métodos, Ferramentas e Sistemas</a:t>
            </a:r>
            <a:r>
              <a:rPr lang="pt-BR" sz="2000" dirty="0">
                <a:solidFill>
                  <a:srgbClr val="C00000"/>
                </a:solidFill>
                <a:effectLst>
                  <a:outerShdw blurRad="38100" dist="38100" dir="2700000" algn="tl">
                    <a:srgbClr val="000000">
                      <a:alpha val="43137"/>
                    </a:srgbClr>
                  </a:outerShdw>
                </a:effectLst>
              </a:rPr>
              <a:t> </a:t>
            </a:r>
          </a:p>
        </p:txBody>
      </p:sp>
      <p:sp>
        <p:nvSpPr>
          <p:cNvPr id="31748" name="Rectangle 3"/>
          <p:cNvSpPr>
            <a:spLocks noChangeArrowheads="1"/>
          </p:cNvSpPr>
          <p:nvPr/>
        </p:nvSpPr>
        <p:spPr bwMode="auto">
          <a:xfrm>
            <a:off x="338212" y="2343211"/>
            <a:ext cx="2446429" cy="400746"/>
          </a:xfrm>
          <a:prstGeom prst="rect">
            <a:avLst/>
          </a:prstGeom>
          <a:noFill/>
          <a:ln w="9525">
            <a:noFill/>
            <a:miter lim="800000"/>
            <a:headEnd/>
            <a:tailEnd/>
          </a:ln>
        </p:spPr>
        <p:txBody>
          <a:bodyPr wrap="none" lIns="92070" tIns="46035" rIns="92070" bIns="46035">
            <a:spAutoFit/>
          </a:bodyPr>
          <a:lstStyle/>
          <a:p>
            <a:r>
              <a:rPr lang="pt-BR" sz="2000" b="1" dirty="0">
                <a:solidFill>
                  <a:srgbClr val="FF0000"/>
                </a:solidFill>
              </a:rPr>
              <a:t>para o</a:t>
            </a:r>
            <a:r>
              <a:rPr lang="pt-BR" sz="2000" b="1" dirty="0"/>
              <a:t>  </a:t>
            </a:r>
            <a:r>
              <a:rPr lang="pt-BR" b="1" dirty="0"/>
              <a:t>Gerenciamento</a:t>
            </a:r>
            <a:endParaRPr lang="pt-BR" dirty="0"/>
          </a:p>
        </p:txBody>
      </p:sp>
      <p:sp>
        <p:nvSpPr>
          <p:cNvPr id="31749" name="Rectangle 4"/>
          <p:cNvSpPr>
            <a:spLocks noChangeArrowheads="1"/>
          </p:cNvSpPr>
          <p:nvPr/>
        </p:nvSpPr>
        <p:spPr bwMode="auto">
          <a:xfrm>
            <a:off x="319237" y="5026582"/>
            <a:ext cx="738975" cy="400746"/>
          </a:xfrm>
          <a:prstGeom prst="rect">
            <a:avLst/>
          </a:prstGeom>
          <a:noFill/>
          <a:ln w="9525">
            <a:noFill/>
            <a:miter lim="800000"/>
            <a:headEnd/>
            <a:tailEnd/>
          </a:ln>
        </p:spPr>
        <p:txBody>
          <a:bodyPr wrap="none" lIns="92070" tIns="46035" rIns="92070" bIns="46035">
            <a:spAutoFit/>
          </a:bodyPr>
          <a:lstStyle/>
          <a:p>
            <a:r>
              <a:rPr lang="pt-BR" sz="2000" b="1" dirty="0">
                <a:solidFill>
                  <a:srgbClr val="FF0000"/>
                </a:solidFill>
              </a:rPr>
              <a:t>e </a:t>
            </a:r>
            <a:r>
              <a:rPr lang="pt-BR" b="1" dirty="0"/>
              <a:t>Uso</a:t>
            </a:r>
          </a:p>
        </p:txBody>
      </p:sp>
      <p:sp>
        <p:nvSpPr>
          <p:cNvPr id="11" name="Rectangle 6"/>
          <p:cNvSpPr>
            <a:spLocks noChangeArrowheads="1"/>
          </p:cNvSpPr>
          <p:nvPr/>
        </p:nvSpPr>
        <p:spPr bwMode="auto">
          <a:xfrm>
            <a:off x="782465" y="3153580"/>
            <a:ext cx="1110422"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durável :</a:t>
            </a:r>
            <a:endParaRPr lang="pt-BR" sz="2000" dirty="0">
              <a:solidFill>
                <a:srgbClr val="5F5F5F"/>
              </a:solidFill>
              <a:effectLst>
                <a:outerShdw blurRad="38100" dist="38100" dir="2700000" algn="tl">
                  <a:srgbClr val="000000">
                    <a:alpha val="43137"/>
                  </a:srgbClr>
                </a:outerShdw>
              </a:effectLst>
            </a:endParaRPr>
          </a:p>
        </p:txBody>
      </p:sp>
      <p:sp>
        <p:nvSpPr>
          <p:cNvPr id="12" name="Rectangle 7"/>
          <p:cNvSpPr>
            <a:spLocks noChangeArrowheads="1"/>
          </p:cNvSpPr>
          <p:nvPr/>
        </p:nvSpPr>
        <p:spPr bwMode="auto">
          <a:xfrm>
            <a:off x="822648" y="3535324"/>
            <a:ext cx="1216028"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confiável:</a:t>
            </a:r>
          </a:p>
        </p:txBody>
      </p:sp>
      <p:sp>
        <p:nvSpPr>
          <p:cNvPr id="13" name="Rectangle 8"/>
          <p:cNvSpPr>
            <a:spLocks noChangeArrowheads="1"/>
          </p:cNvSpPr>
          <p:nvPr/>
        </p:nvSpPr>
        <p:spPr bwMode="auto">
          <a:xfrm>
            <a:off x="572617" y="4267558"/>
            <a:ext cx="1748161"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independente:</a:t>
            </a:r>
          </a:p>
        </p:txBody>
      </p:sp>
      <p:sp>
        <p:nvSpPr>
          <p:cNvPr id="31753" name="Rectangle 9"/>
          <p:cNvSpPr>
            <a:spLocks noChangeArrowheads="1"/>
          </p:cNvSpPr>
          <p:nvPr/>
        </p:nvSpPr>
        <p:spPr bwMode="auto">
          <a:xfrm>
            <a:off x="2395388" y="3153580"/>
            <a:ext cx="3457731" cy="400746"/>
          </a:xfrm>
          <a:prstGeom prst="rect">
            <a:avLst/>
          </a:prstGeom>
          <a:noFill/>
          <a:ln w="9525">
            <a:noFill/>
            <a:miter lim="800000"/>
            <a:headEnd/>
            <a:tailEnd/>
          </a:ln>
        </p:spPr>
        <p:txBody>
          <a:bodyPr wrap="none" lIns="92070" tIns="46035" rIns="92070" bIns="46035">
            <a:spAutoFit/>
          </a:bodyPr>
          <a:lstStyle/>
          <a:p>
            <a:r>
              <a:rPr lang="pt-BR" sz="2000" b="1" dirty="0">
                <a:solidFill>
                  <a:srgbClr val="0000FF"/>
                </a:solidFill>
              </a:rPr>
              <a:t>vida de dados &gt; vida processos</a:t>
            </a:r>
          </a:p>
        </p:txBody>
      </p:sp>
      <p:sp>
        <p:nvSpPr>
          <p:cNvPr id="31754" name="Rectangle 11"/>
          <p:cNvSpPr>
            <a:spLocks noChangeArrowheads="1"/>
          </p:cNvSpPr>
          <p:nvPr/>
        </p:nvSpPr>
        <p:spPr bwMode="auto">
          <a:xfrm>
            <a:off x="2850803" y="4216213"/>
            <a:ext cx="3953252" cy="400746"/>
          </a:xfrm>
          <a:prstGeom prst="rect">
            <a:avLst/>
          </a:prstGeom>
          <a:noFill/>
          <a:ln w="9525">
            <a:noFill/>
            <a:miter lim="800000"/>
            <a:headEnd/>
            <a:tailEnd/>
          </a:ln>
        </p:spPr>
        <p:txBody>
          <a:bodyPr wrap="none" lIns="92070" tIns="46035" rIns="92070" bIns="46035">
            <a:spAutoFit/>
          </a:bodyPr>
          <a:lstStyle/>
          <a:p>
            <a:r>
              <a:rPr lang="pt-BR" sz="2000" b="1" dirty="0">
                <a:solidFill>
                  <a:srgbClr val="0000FF"/>
                </a:solidFill>
              </a:rPr>
              <a:t>independência mútua </a:t>
            </a:r>
            <a:r>
              <a:rPr lang="pt-BR" sz="2000" b="1" dirty="0" err="1">
                <a:solidFill>
                  <a:srgbClr val="0000FF"/>
                </a:solidFill>
              </a:rPr>
              <a:t>aplicação-BD</a:t>
            </a:r>
            <a:endParaRPr lang="pt-BR" sz="2000" b="1" dirty="0">
              <a:solidFill>
                <a:srgbClr val="0000FF"/>
              </a:solidFill>
            </a:endParaRPr>
          </a:p>
        </p:txBody>
      </p:sp>
      <p:sp>
        <p:nvSpPr>
          <p:cNvPr id="17" name="Rectangle 12"/>
          <p:cNvSpPr>
            <a:spLocks noChangeArrowheads="1"/>
          </p:cNvSpPr>
          <p:nvPr/>
        </p:nvSpPr>
        <p:spPr bwMode="auto">
          <a:xfrm>
            <a:off x="521271" y="5583571"/>
            <a:ext cx="1464493"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confortável:</a:t>
            </a:r>
          </a:p>
        </p:txBody>
      </p:sp>
      <p:sp>
        <p:nvSpPr>
          <p:cNvPr id="18" name="Rectangle 13"/>
          <p:cNvSpPr>
            <a:spLocks noChangeArrowheads="1"/>
          </p:cNvSpPr>
          <p:nvPr/>
        </p:nvSpPr>
        <p:spPr bwMode="auto">
          <a:xfrm>
            <a:off x="593825" y="5964199"/>
            <a:ext cx="1019500"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flexível:</a:t>
            </a:r>
          </a:p>
        </p:txBody>
      </p:sp>
      <p:sp>
        <p:nvSpPr>
          <p:cNvPr id="31757" name="Rectangle 14"/>
          <p:cNvSpPr>
            <a:spLocks noChangeArrowheads="1"/>
          </p:cNvSpPr>
          <p:nvPr/>
        </p:nvSpPr>
        <p:spPr bwMode="auto">
          <a:xfrm>
            <a:off x="2395389" y="5601431"/>
            <a:ext cx="2599997" cy="400746"/>
          </a:xfrm>
          <a:prstGeom prst="rect">
            <a:avLst/>
          </a:prstGeom>
          <a:noFill/>
          <a:ln w="9525">
            <a:noFill/>
            <a:miter lim="800000"/>
            <a:headEnd/>
            <a:tailEnd/>
          </a:ln>
        </p:spPr>
        <p:txBody>
          <a:bodyPr wrap="none" lIns="92070" tIns="46035" rIns="92070" bIns="46035">
            <a:spAutoFit/>
          </a:bodyPr>
          <a:lstStyle/>
          <a:p>
            <a:r>
              <a:rPr lang="pt-BR" sz="2000" b="1" dirty="0">
                <a:solidFill>
                  <a:srgbClr val="0000FF"/>
                </a:solidFill>
              </a:rPr>
              <a:t>interfaces de alto nível</a:t>
            </a:r>
          </a:p>
        </p:txBody>
      </p:sp>
      <p:sp>
        <p:nvSpPr>
          <p:cNvPr id="31758" name="Rectangle 15"/>
          <p:cNvSpPr>
            <a:spLocks noChangeArrowheads="1"/>
          </p:cNvSpPr>
          <p:nvPr/>
        </p:nvSpPr>
        <p:spPr bwMode="auto">
          <a:xfrm>
            <a:off x="2293814" y="6006615"/>
            <a:ext cx="1676731" cy="400746"/>
          </a:xfrm>
          <a:prstGeom prst="rect">
            <a:avLst/>
          </a:prstGeom>
          <a:noFill/>
          <a:ln w="9525">
            <a:noFill/>
            <a:miter lim="800000"/>
            <a:headEnd/>
            <a:tailEnd/>
          </a:ln>
        </p:spPr>
        <p:txBody>
          <a:bodyPr wrap="none" lIns="92070" tIns="46035" rIns="92070" bIns="46035">
            <a:spAutoFit/>
          </a:bodyPr>
          <a:lstStyle/>
          <a:p>
            <a:r>
              <a:rPr lang="pt-BR" sz="2000" b="1" dirty="0">
                <a:solidFill>
                  <a:srgbClr val="0000FF"/>
                </a:solidFill>
              </a:rPr>
              <a:t>acesso </a:t>
            </a:r>
            <a:r>
              <a:rPr lang="pt-BR" sz="2000" b="1" dirty="0" err="1">
                <a:solidFill>
                  <a:srgbClr val="0000FF"/>
                </a:solidFill>
              </a:rPr>
              <a:t>ad-hoc</a:t>
            </a:r>
            <a:endParaRPr lang="pt-BR" sz="2000" b="1" dirty="0">
              <a:solidFill>
                <a:srgbClr val="FFFF00"/>
              </a:solidFill>
            </a:endParaRPr>
          </a:p>
        </p:txBody>
      </p:sp>
      <p:sp>
        <p:nvSpPr>
          <p:cNvPr id="31759" name="Rectangle 10"/>
          <p:cNvSpPr>
            <a:spLocks noChangeArrowheads="1"/>
          </p:cNvSpPr>
          <p:nvPr/>
        </p:nvSpPr>
        <p:spPr bwMode="auto">
          <a:xfrm>
            <a:off x="2495847" y="3507418"/>
            <a:ext cx="5975078" cy="680923"/>
          </a:xfrm>
          <a:prstGeom prst="rect">
            <a:avLst/>
          </a:prstGeom>
          <a:noFill/>
          <a:ln w="9525">
            <a:noFill/>
            <a:miter lim="800000"/>
            <a:headEnd/>
            <a:tailEnd/>
          </a:ln>
        </p:spPr>
        <p:txBody>
          <a:bodyPr lIns="64738" tIns="32369" rIns="64738" bIns="32369">
            <a:spAutoFit/>
          </a:bodyPr>
          <a:lstStyle/>
          <a:p>
            <a:r>
              <a:rPr lang="pt-BR" sz="2000" b="1" dirty="0">
                <a:solidFill>
                  <a:srgbClr val="0000FF"/>
                </a:solidFill>
              </a:rPr>
              <a:t>integridade, consistência, prevenção </a:t>
            </a:r>
          </a:p>
          <a:p>
            <a:r>
              <a:rPr lang="pt-BR" sz="2000" b="1" dirty="0">
                <a:solidFill>
                  <a:srgbClr val="0000FF"/>
                </a:solidFill>
              </a:rPr>
              <a:t>de perdas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38</a:t>
            </a:fld>
            <a:endParaRPr lang="pt-BR"/>
          </a:p>
        </p:txBody>
      </p:sp>
    </p:spTree>
    <p:extLst>
      <p:ext uri="{BB962C8B-B14F-4D97-AF65-F5344CB8AC3E}">
        <p14:creationId xmlns:p14="http://schemas.microsoft.com/office/powerpoint/2010/main" val="27410713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p:nvPr>
        </p:nvSpPr>
        <p:spPr bwMode="auto">
          <a:xfrm>
            <a:off x="-1263997" y="138861"/>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Tecnologia </a:t>
            </a:r>
            <a:br>
              <a:rPr lang="pt-BR" dirty="0">
                <a:solidFill>
                  <a:schemeClr val="accent1">
                    <a:lumMod val="50000"/>
                  </a:schemeClr>
                </a:solidFill>
              </a:rPr>
            </a:br>
            <a:r>
              <a:rPr lang="pt-BR" dirty="0">
                <a:solidFill>
                  <a:schemeClr val="accent1">
                    <a:lumMod val="50000"/>
                  </a:schemeClr>
                </a:solidFill>
              </a:rPr>
              <a:t>de Banco de Dados</a:t>
            </a:r>
          </a:p>
        </p:txBody>
      </p:sp>
      <p:sp>
        <p:nvSpPr>
          <p:cNvPr id="7" name="Rectangle 2"/>
          <p:cNvSpPr>
            <a:spLocks noChangeArrowheads="1"/>
          </p:cNvSpPr>
          <p:nvPr/>
        </p:nvSpPr>
        <p:spPr bwMode="auto">
          <a:xfrm>
            <a:off x="58043" y="2347460"/>
            <a:ext cx="4999948"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C00000"/>
                </a:solidFill>
                <a:effectLst>
                  <a:outerShdw blurRad="38100" dist="38100" dir="2700000" algn="tl">
                    <a:srgbClr val="000000">
                      <a:alpha val="43137"/>
                    </a:srgbClr>
                  </a:outerShdw>
                </a:effectLst>
              </a:rPr>
              <a:t>Conceitos, Métodos, Ferramentas e Sistemas</a:t>
            </a:r>
            <a:r>
              <a:rPr lang="pt-BR" sz="2000" dirty="0">
                <a:solidFill>
                  <a:srgbClr val="C00000"/>
                </a:solidFill>
                <a:effectLst>
                  <a:outerShdw blurRad="38100" dist="38100" dir="2700000" algn="tl">
                    <a:srgbClr val="000000">
                      <a:alpha val="43137"/>
                    </a:srgbClr>
                  </a:outerShdw>
                </a:effectLst>
              </a:rPr>
              <a:t> </a:t>
            </a:r>
          </a:p>
        </p:txBody>
      </p:sp>
      <p:sp>
        <p:nvSpPr>
          <p:cNvPr id="32772" name="Rectangle 5"/>
          <p:cNvSpPr>
            <a:spLocks noChangeArrowheads="1"/>
          </p:cNvSpPr>
          <p:nvPr/>
        </p:nvSpPr>
        <p:spPr bwMode="auto">
          <a:xfrm>
            <a:off x="369466" y="3056254"/>
            <a:ext cx="2130830" cy="400746"/>
          </a:xfrm>
          <a:prstGeom prst="rect">
            <a:avLst/>
          </a:prstGeom>
          <a:noFill/>
          <a:ln w="9525">
            <a:noFill/>
            <a:miter lim="800000"/>
            <a:headEnd/>
            <a:tailEnd/>
          </a:ln>
        </p:spPr>
        <p:txBody>
          <a:bodyPr wrap="none" lIns="92070" tIns="46035" rIns="92070" bIns="46035">
            <a:spAutoFit/>
          </a:bodyPr>
          <a:lstStyle/>
          <a:p>
            <a:r>
              <a:rPr lang="pt-BR" sz="2000" b="1" dirty="0">
                <a:solidFill>
                  <a:srgbClr val="FF0000"/>
                </a:solidFill>
              </a:rPr>
              <a:t>de</a:t>
            </a:r>
            <a:r>
              <a:rPr lang="pt-BR" sz="2000" b="1" dirty="0">
                <a:solidFill>
                  <a:schemeClr val="bg2"/>
                </a:solidFill>
              </a:rPr>
              <a:t> </a:t>
            </a:r>
            <a:r>
              <a:rPr lang="pt-BR" b="1" dirty="0"/>
              <a:t>Bancos de Dados</a:t>
            </a:r>
          </a:p>
        </p:txBody>
      </p:sp>
      <p:sp>
        <p:nvSpPr>
          <p:cNvPr id="21" name="Rectangle 16"/>
          <p:cNvSpPr>
            <a:spLocks noChangeArrowheads="1"/>
          </p:cNvSpPr>
          <p:nvPr/>
        </p:nvSpPr>
        <p:spPr bwMode="auto">
          <a:xfrm>
            <a:off x="712142" y="4068657"/>
            <a:ext cx="1098817"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grandes:</a:t>
            </a:r>
          </a:p>
        </p:txBody>
      </p:sp>
      <p:sp>
        <p:nvSpPr>
          <p:cNvPr id="22" name="Rectangle 17"/>
          <p:cNvSpPr>
            <a:spLocks noChangeArrowheads="1"/>
          </p:cNvSpPr>
          <p:nvPr/>
        </p:nvSpPr>
        <p:spPr bwMode="auto">
          <a:xfrm>
            <a:off x="630660" y="4982833"/>
            <a:ext cx="1381843"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a:solidFill>
                  <a:srgbClr val="5F5F5F"/>
                </a:solidFill>
                <a:effectLst>
                  <a:outerShdw blurRad="38100" dist="38100" dir="2700000" algn="tl">
                    <a:srgbClr val="000000">
                      <a:alpha val="43137"/>
                    </a:srgbClr>
                  </a:outerShdw>
                </a:effectLst>
              </a:rPr>
              <a:t>integrados:</a:t>
            </a:r>
          </a:p>
        </p:txBody>
      </p:sp>
      <p:sp>
        <p:nvSpPr>
          <p:cNvPr id="23" name="Rectangle 18"/>
          <p:cNvSpPr>
            <a:spLocks noChangeArrowheads="1"/>
          </p:cNvSpPr>
          <p:nvPr/>
        </p:nvSpPr>
        <p:spPr bwMode="auto">
          <a:xfrm>
            <a:off x="474390" y="6202852"/>
            <a:ext cx="1793751" cy="400746"/>
          </a:xfrm>
          <a:prstGeom prst="rect">
            <a:avLst/>
          </a:prstGeom>
          <a:noFill/>
          <a:ln w="9525">
            <a:noFill/>
            <a:miter lim="800000"/>
            <a:headEnd/>
            <a:tailEnd/>
          </a:ln>
          <a:effectLst/>
        </p:spPr>
        <p:txBody>
          <a:bodyPr wrap="none" lIns="92070" tIns="46035" rIns="92070" bIns="46035">
            <a:spAutoFit/>
          </a:bodyPr>
          <a:lstStyle/>
          <a:p>
            <a:pPr>
              <a:defRPr/>
            </a:pPr>
            <a:r>
              <a:rPr lang="pt-BR" sz="2000" b="1" dirty="0" err="1">
                <a:solidFill>
                  <a:srgbClr val="5F5F5F"/>
                </a:solidFill>
                <a:effectLst>
                  <a:outerShdw blurRad="38100" dist="38100" dir="2700000" algn="tl">
                    <a:srgbClr val="000000">
                      <a:alpha val="43137"/>
                    </a:srgbClr>
                  </a:outerShdw>
                </a:effectLst>
              </a:rPr>
              <a:t>multi-usuários</a:t>
            </a:r>
            <a:r>
              <a:rPr lang="pt-BR" sz="2000" b="1" dirty="0">
                <a:solidFill>
                  <a:srgbClr val="5F5F5F"/>
                </a:solidFill>
                <a:effectLst>
                  <a:outerShdw blurRad="38100" dist="38100" dir="2700000" algn="tl">
                    <a:srgbClr val="000000">
                      <a:alpha val="43137"/>
                    </a:srgbClr>
                  </a:outerShdw>
                </a:effectLst>
              </a:rPr>
              <a:t>:</a:t>
            </a:r>
          </a:p>
        </p:txBody>
      </p:sp>
      <p:sp>
        <p:nvSpPr>
          <p:cNvPr id="32776" name="Rectangle 19"/>
          <p:cNvSpPr>
            <a:spLocks noChangeArrowheads="1"/>
          </p:cNvSpPr>
          <p:nvPr/>
        </p:nvSpPr>
        <p:spPr bwMode="auto">
          <a:xfrm>
            <a:off x="1888629" y="4027713"/>
            <a:ext cx="6277570" cy="400746"/>
          </a:xfrm>
          <a:prstGeom prst="rect">
            <a:avLst/>
          </a:prstGeom>
          <a:noFill/>
          <a:ln w="9525">
            <a:noFill/>
            <a:miter lim="800000"/>
            <a:headEnd/>
            <a:tailEnd/>
          </a:ln>
        </p:spPr>
        <p:txBody>
          <a:bodyPr lIns="92070" tIns="46035" rIns="92070" bIns="46035">
            <a:spAutoFit/>
          </a:bodyPr>
          <a:lstStyle/>
          <a:p>
            <a:pPr algn="l"/>
            <a:r>
              <a:rPr lang="pt-BR" sz="2000" b="1" dirty="0">
                <a:solidFill>
                  <a:srgbClr val="0000FF"/>
                </a:solidFill>
              </a:rPr>
              <a:t>tamanho de dados &gt; tamanho da memória</a:t>
            </a:r>
          </a:p>
        </p:txBody>
      </p:sp>
      <p:sp>
        <p:nvSpPr>
          <p:cNvPr id="32777" name="Rectangle 20"/>
          <p:cNvSpPr>
            <a:spLocks noChangeArrowheads="1"/>
          </p:cNvSpPr>
          <p:nvPr/>
        </p:nvSpPr>
        <p:spPr bwMode="auto">
          <a:xfrm>
            <a:off x="2040434" y="4939657"/>
            <a:ext cx="5845597" cy="708522"/>
          </a:xfrm>
          <a:prstGeom prst="rect">
            <a:avLst/>
          </a:prstGeom>
          <a:noFill/>
          <a:ln w="9525">
            <a:noFill/>
            <a:miter lim="800000"/>
            <a:headEnd/>
            <a:tailEnd/>
          </a:ln>
        </p:spPr>
        <p:txBody>
          <a:bodyPr lIns="92070" tIns="46035" rIns="92070" bIns="46035">
            <a:spAutoFit/>
          </a:bodyPr>
          <a:lstStyle/>
          <a:p>
            <a:r>
              <a:rPr lang="pt-BR" sz="2000" b="1" dirty="0">
                <a:solidFill>
                  <a:srgbClr val="0000FF"/>
                </a:solidFill>
              </a:rPr>
              <a:t>de/para múltiplas aplicações, </a:t>
            </a:r>
          </a:p>
          <a:p>
            <a:r>
              <a:rPr lang="pt-BR" sz="2000" b="1" dirty="0">
                <a:solidFill>
                  <a:srgbClr val="0000FF"/>
                </a:solidFill>
              </a:rPr>
              <a:t>redundância controlada</a:t>
            </a:r>
          </a:p>
        </p:txBody>
      </p:sp>
      <p:sp>
        <p:nvSpPr>
          <p:cNvPr id="32778" name="Rectangle 21"/>
          <p:cNvSpPr>
            <a:spLocks noChangeArrowheads="1"/>
          </p:cNvSpPr>
          <p:nvPr/>
        </p:nvSpPr>
        <p:spPr bwMode="auto">
          <a:xfrm>
            <a:off x="2850803" y="6196155"/>
            <a:ext cx="2025353" cy="400746"/>
          </a:xfrm>
          <a:prstGeom prst="rect">
            <a:avLst/>
          </a:prstGeom>
          <a:noFill/>
          <a:ln w="9525">
            <a:noFill/>
            <a:miter lim="800000"/>
            <a:headEnd/>
            <a:tailEnd/>
          </a:ln>
        </p:spPr>
        <p:txBody>
          <a:bodyPr wrap="none" lIns="92070" tIns="46035" rIns="92070" bIns="46035">
            <a:spAutoFit/>
          </a:bodyPr>
          <a:lstStyle/>
          <a:p>
            <a:r>
              <a:rPr lang="pt-BR" sz="2000" b="1" dirty="0">
                <a:solidFill>
                  <a:srgbClr val="0000FF"/>
                </a:solidFill>
              </a:rPr>
              <a:t>acessos paralelos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39</a:t>
            </a:fld>
            <a:endParaRPr lang="pt-BR"/>
          </a:p>
        </p:txBody>
      </p:sp>
    </p:spTree>
    <p:extLst>
      <p:ext uri="{BB962C8B-B14F-4D97-AF65-F5344CB8AC3E}">
        <p14:creationId xmlns:p14="http://schemas.microsoft.com/office/powerpoint/2010/main" val="42206902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3263"/>
            <a:ext cx="8229600" cy="1143000"/>
          </a:xfrm>
        </p:spPr>
        <p:txBody>
          <a:bodyPr>
            <a:normAutofit/>
          </a:bodyPr>
          <a:lstStyle/>
          <a:p>
            <a:pPr algn="ctr"/>
            <a:r>
              <a:rPr lang="pt-BR" b="1" dirty="0">
                <a:solidFill>
                  <a:schemeClr val="dk1"/>
                </a:solidFill>
                <a:latin typeface="Calibri"/>
                <a:ea typeface="Calibri"/>
                <a:cs typeface="Calibri"/>
              </a:rPr>
              <a:t>Aplicações de BD</a:t>
            </a:r>
          </a:p>
        </p:txBody>
      </p:sp>
      <p:sp>
        <p:nvSpPr>
          <p:cNvPr id="5" name="Espaço Reservado para Número de Slide 4"/>
          <p:cNvSpPr>
            <a:spLocks noGrp="1"/>
          </p:cNvSpPr>
          <p:nvPr>
            <p:ph type="sldNum" sz="quarter" idx="12"/>
          </p:nvPr>
        </p:nvSpPr>
        <p:spPr/>
        <p:txBody>
          <a:bodyPr/>
          <a:lstStyle/>
          <a:p>
            <a:fld id="{67974ED5-9CE5-44F3-9E96-AD8FEE36C929}" type="slidenum">
              <a:rPr lang="pt-BR" smtClean="0"/>
              <a:pPr/>
              <a:t>4</a:t>
            </a:fld>
            <a:endParaRPr lang="pt-BR"/>
          </a:p>
        </p:txBody>
      </p:sp>
      <p:sp>
        <p:nvSpPr>
          <p:cNvPr id="6" name="Espaço Reservado para Conteúdo 5"/>
          <p:cNvSpPr>
            <a:spLocks noGrp="1"/>
          </p:cNvSpPr>
          <p:nvPr>
            <p:ph sz="quarter" idx="1"/>
          </p:nvPr>
        </p:nvSpPr>
        <p:spPr>
          <a:xfrm>
            <a:off x="628650" y="4843185"/>
            <a:ext cx="8324850" cy="1878291"/>
          </a:xfrm>
        </p:spPr>
        <p:txBody>
          <a:bodyPr>
            <a:normAutofit/>
          </a:bodyPr>
          <a:lstStyle/>
          <a:p>
            <a:r>
              <a:rPr lang="pt-BR" dirty="0" smtClean="0"/>
              <a:t>Porém</a:t>
            </a:r>
            <a:r>
              <a:rPr lang="pt-BR" dirty="0"/>
              <a:t>, com os avanços tecnológicos, surgiram aplicações inovadoras e interessantes dos sistemas de banco de dados</a:t>
            </a:r>
          </a:p>
        </p:txBody>
      </p:sp>
      <p:sp>
        <p:nvSpPr>
          <p:cNvPr id="7" name="Retângulo 6"/>
          <p:cNvSpPr/>
          <p:nvPr/>
        </p:nvSpPr>
        <p:spPr>
          <a:xfrm>
            <a:off x="1839497" y="1643057"/>
            <a:ext cx="5465007" cy="857256"/>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2800" dirty="0">
                <a:solidFill>
                  <a:schemeClr val="tx1"/>
                </a:solidFill>
                <a:latin typeface="Comic Sans MS" pitchFamily="66" charset="0"/>
              </a:rPr>
              <a:t>Aplicações Tradicionais de Banco de Dados</a:t>
            </a:r>
          </a:p>
        </p:txBody>
      </p:sp>
      <p:sp>
        <p:nvSpPr>
          <p:cNvPr id="8" name="Seta para baixo 7"/>
          <p:cNvSpPr/>
          <p:nvPr/>
        </p:nvSpPr>
        <p:spPr>
          <a:xfrm>
            <a:off x="4411265" y="2571751"/>
            <a:ext cx="321471" cy="714380"/>
          </a:xfrm>
          <a:prstGeom prst="downArrow">
            <a:avLst/>
          </a:prstGeom>
          <a:solidFill>
            <a:srgbClr val="FFC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
        <p:nvSpPr>
          <p:cNvPr id="9" name="Retângulo 8"/>
          <p:cNvSpPr/>
          <p:nvPr/>
        </p:nvSpPr>
        <p:spPr>
          <a:xfrm>
            <a:off x="1437076" y="3371863"/>
            <a:ext cx="6269847" cy="1143008"/>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2400" dirty="0">
                <a:solidFill>
                  <a:schemeClr val="tx1"/>
                </a:solidFill>
                <a:latin typeface="Comic Sans MS" pitchFamily="66" charset="0"/>
              </a:rPr>
              <a:t>A maioria das informações armazenadas e acessadas apresenta-se em formatos textual e numérico</a:t>
            </a:r>
          </a:p>
        </p:txBody>
      </p:sp>
    </p:spTree>
    <p:extLst>
      <p:ext uri="{BB962C8B-B14F-4D97-AF65-F5344CB8AC3E}">
        <p14:creationId xmlns:p14="http://schemas.microsoft.com/office/powerpoint/2010/main" val="41858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1207380" y="151758"/>
            <a:ext cx="8228707" cy="1143000"/>
          </a:xfrm>
          <a:prstGeom prst="rect">
            <a:avLst/>
          </a:prstGeom>
          <a:noFill/>
          <a:ln>
            <a:miter lim="800000"/>
            <a:headEnd/>
            <a:tailEnd/>
          </a:ln>
        </p:spPr>
        <p:txBody>
          <a:bodyPr/>
          <a:lstStyle/>
          <a:p>
            <a:r>
              <a:rPr lang="pt-BR" sz="4200" dirty="0">
                <a:solidFill>
                  <a:schemeClr val="accent1">
                    <a:lumMod val="50000"/>
                  </a:schemeClr>
                </a:solidFill>
              </a:rPr>
              <a:t>Exercícios</a:t>
            </a:r>
          </a:p>
        </p:txBody>
      </p:sp>
      <p:sp>
        <p:nvSpPr>
          <p:cNvPr id="33795" name="Rectangle 3"/>
          <p:cNvSpPr>
            <a:spLocks noGrp="1" noChangeArrowheads="1"/>
          </p:cNvSpPr>
          <p:nvPr>
            <p:ph type="body" idx="4294967295"/>
          </p:nvPr>
        </p:nvSpPr>
        <p:spPr>
          <a:xfrm>
            <a:off x="420812" y="1099468"/>
            <a:ext cx="8253264" cy="4759523"/>
          </a:xfrm>
          <a:prstGeom prst="rect">
            <a:avLst/>
          </a:prstGeom>
        </p:spPr>
        <p:txBody>
          <a:bodyPr/>
          <a:lstStyle/>
          <a:p>
            <a:pPr>
              <a:buFontTx/>
              <a:buNone/>
            </a:pPr>
            <a:r>
              <a:rPr lang="pt-BR" sz="2100" b="1" dirty="0"/>
              <a:t>1: </a:t>
            </a:r>
            <a:r>
              <a:rPr lang="pt-BR" sz="2100" dirty="0"/>
              <a:t>Enumere as principais diferenças entre o processamento de dados</a:t>
            </a:r>
          </a:p>
          <a:p>
            <a:pPr>
              <a:buFontTx/>
              <a:buNone/>
            </a:pPr>
            <a:r>
              <a:rPr lang="pt-BR" sz="2100" dirty="0"/>
              <a:t>com arquivos convencionais e o processamento de dados com SGBD.</a:t>
            </a:r>
          </a:p>
          <a:p>
            <a:pPr>
              <a:buFontTx/>
              <a:buNone/>
            </a:pPr>
            <a:endParaRPr lang="pt-BR" sz="2100" dirty="0"/>
          </a:p>
          <a:p>
            <a:pPr>
              <a:buFontTx/>
              <a:buNone/>
            </a:pPr>
            <a:r>
              <a:rPr lang="pt-BR" sz="2100" b="1" dirty="0"/>
              <a:t>2: </a:t>
            </a:r>
            <a:r>
              <a:rPr lang="pt-BR" sz="2100" dirty="0"/>
              <a:t>Descreva alguns fatores que levam alguém a preferir o uso de</a:t>
            </a:r>
          </a:p>
          <a:p>
            <a:pPr>
              <a:buFontTx/>
              <a:buNone/>
            </a:pPr>
            <a:r>
              <a:rPr lang="pt-BR" sz="2100" dirty="0"/>
              <a:t>arquivos convencionais ao uso de SGBD. Descreva alguns fatores que levam</a:t>
            </a:r>
          </a:p>
          <a:p>
            <a:pPr>
              <a:buFontTx/>
              <a:buNone/>
            </a:pPr>
            <a:r>
              <a:rPr lang="pt-BR" sz="2100" dirty="0"/>
              <a:t>alguém a preferir o uso de SGBD ao uso de arquivos convencionais.</a:t>
            </a:r>
          </a:p>
          <a:p>
            <a:pPr>
              <a:buFontTx/>
              <a:buNone/>
            </a:pPr>
            <a:endParaRPr lang="pt-BR" sz="2100" dirty="0"/>
          </a:p>
          <a:p>
            <a:pPr>
              <a:buFontTx/>
              <a:buNone/>
            </a:pPr>
            <a:r>
              <a:rPr lang="pt-BR" sz="2100" b="1" dirty="0"/>
              <a:t>3: </a:t>
            </a:r>
            <a:r>
              <a:rPr lang="pt-BR" sz="2100" dirty="0"/>
              <a:t>Defina os seguintes conceitos: banco de dados, sistema de gerência de banco de dados, modelo de dados, modelo conceitual, modelo lógico, modelagem conceitual e projeto lógico. </a:t>
            </a:r>
          </a:p>
          <a:p>
            <a:pPr>
              <a:buFontTx/>
              <a:buNone/>
            </a:pPr>
            <a:endParaRPr lang="pt-BR" dirty="0">
              <a:solidFill>
                <a:schemeClr val="tx1"/>
              </a:solidFill>
            </a:endParaRP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40</a:t>
            </a:fld>
            <a:endParaRPr lang="pt-BR"/>
          </a:p>
        </p:txBody>
      </p:sp>
    </p:spTree>
    <p:extLst>
      <p:ext uri="{BB962C8B-B14F-4D97-AF65-F5344CB8AC3E}">
        <p14:creationId xmlns:p14="http://schemas.microsoft.com/office/powerpoint/2010/main" val="233008079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1029959" y="0"/>
            <a:ext cx="8228707" cy="1143000"/>
          </a:xfrm>
          <a:prstGeom prst="rect">
            <a:avLst/>
          </a:prstGeom>
          <a:noFill/>
          <a:ln>
            <a:miter lim="800000"/>
            <a:headEnd/>
            <a:tailEnd/>
          </a:ln>
        </p:spPr>
        <p:txBody>
          <a:bodyPr/>
          <a:lstStyle/>
          <a:p>
            <a:r>
              <a:rPr lang="pt-BR" sz="4200" dirty="0">
                <a:solidFill>
                  <a:schemeClr val="accent1">
                    <a:lumMod val="50000"/>
                  </a:schemeClr>
                </a:solidFill>
              </a:rPr>
              <a:t>Exercícios</a:t>
            </a:r>
          </a:p>
        </p:txBody>
      </p:sp>
      <p:sp>
        <p:nvSpPr>
          <p:cNvPr id="34819" name="Rectangle 3"/>
          <p:cNvSpPr>
            <a:spLocks noGrp="1" noChangeArrowheads="1"/>
          </p:cNvSpPr>
          <p:nvPr>
            <p:ph type="body" idx="4294967295"/>
          </p:nvPr>
        </p:nvSpPr>
        <p:spPr>
          <a:xfrm>
            <a:off x="420812" y="1099468"/>
            <a:ext cx="8253264" cy="4759523"/>
          </a:xfrm>
          <a:prstGeom prst="rect">
            <a:avLst/>
          </a:prstGeom>
        </p:spPr>
        <p:txBody>
          <a:bodyPr/>
          <a:lstStyle/>
          <a:p>
            <a:pPr>
              <a:buFontTx/>
              <a:buNone/>
            </a:pPr>
            <a:r>
              <a:rPr lang="pt-BR" sz="2100" b="1" dirty="0"/>
              <a:t>4: </a:t>
            </a:r>
            <a:r>
              <a:rPr lang="pt-BR" sz="2100" dirty="0"/>
              <a:t>A definição do fator de bloco de um arquivo faz parte de que</a:t>
            </a:r>
          </a:p>
          <a:p>
            <a:pPr>
              <a:buFontTx/>
              <a:buNone/>
            </a:pPr>
            <a:r>
              <a:rPr lang="pt-BR" sz="2100" dirty="0"/>
              <a:t>modelo: do modelo conceitual, do modelo lógico ou do modelo físico?</a:t>
            </a:r>
          </a:p>
          <a:p>
            <a:pPr>
              <a:buFontTx/>
              <a:buNone/>
            </a:pPr>
            <a:endParaRPr lang="pt-BR" sz="2100" dirty="0"/>
          </a:p>
          <a:p>
            <a:pPr>
              <a:buFontTx/>
              <a:buNone/>
            </a:pPr>
            <a:r>
              <a:rPr lang="pt-BR" sz="2100" b="1" dirty="0"/>
              <a:t>5: </a:t>
            </a:r>
            <a:r>
              <a:rPr lang="pt-BR" sz="2100" dirty="0"/>
              <a:t>A definição do tipo de um dado (numérico, alfanumérico,…) faz</a:t>
            </a:r>
          </a:p>
          <a:p>
            <a:pPr>
              <a:buFontTx/>
              <a:buNone/>
            </a:pPr>
            <a:r>
              <a:rPr lang="pt-BR" sz="2100" dirty="0"/>
              <a:t>parte de que modelo: do modelo conceitual, do modelo lógico ou do modelo</a:t>
            </a:r>
          </a:p>
          <a:p>
            <a:pPr>
              <a:buFontTx/>
              <a:buNone/>
            </a:pPr>
            <a:r>
              <a:rPr lang="pt-BR" sz="2100" dirty="0"/>
              <a:t>físico?</a:t>
            </a:r>
          </a:p>
          <a:p>
            <a:pPr>
              <a:buFontTx/>
              <a:buNone/>
            </a:pPr>
            <a:endParaRPr lang="pt-BR" sz="2100" dirty="0"/>
          </a:p>
          <a:p>
            <a:pPr>
              <a:buFontTx/>
              <a:buNone/>
            </a:pPr>
            <a:r>
              <a:rPr lang="pt-BR" sz="2100" b="1" dirty="0"/>
              <a:t>6: </a:t>
            </a:r>
            <a:r>
              <a:rPr lang="pt-BR" sz="2100" dirty="0"/>
              <a:t>Qual a diferença entre a redundância de dados controlada e a</a:t>
            </a:r>
          </a:p>
          <a:p>
            <a:pPr>
              <a:buFontTx/>
              <a:buNone/>
            </a:pPr>
            <a:r>
              <a:rPr lang="pt-BR" sz="2100" dirty="0"/>
              <a:t>redundância de dados não controlada? Dê exemplos de cada uma delas</a:t>
            </a:r>
            <a:r>
              <a:rPr lang="pt-BR" sz="2100" dirty="0" smtClean="0"/>
              <a:t>.</a:t>
            </a:r>
          </a:p>
          <a:p>
            <a:pPr>
              <a:buFontTx/>
              <a:buNone/>
            </a:pPr>
            <a:endParaRPr lang="pt-BR" sz="2100" dirty="0" smtClean="0"/>
          </a:p>
          <a:p>
            <a:pPr>
              <a:buFontTx/>
              <a:buNone/>
            </a:pPr>
            <a:r>
              <a:rPr lang="pt-BR" sz="2100" b="1" dirty="0" smtClean="0"/>
              <a:t>7</a:t>
            </a:r>
            <a:r>
              <a:rPr lang="pt-BR" sz="2100" dirty="0" smtClean="0"/>
              <a:t>: O que são banco de dados </a:t>
            </a:r>
            <a:r>
              <a:rPr lang="pt-BR" sz="2100" dirty="0" err="1" smtClean="0"/>
              <a:t>NoSQL</a:t>
            </a:r>
            <a:r>
              <a:rPr lang="pt-BR" sz="2100" dirty="0" smtClean="0"/>
              <a:t>? Dê exemplos</a:t>
            </a:r>
            <a:endParaRPr lang="pt-BR" sz="2100" dirty="0"/>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41</a:t>
            </a:fld>
            <a:endParaRPr lang="pt-BR"/>
          </a:p>
        </p:txBody>
      </p:sp>
    </p:spTree>
    <p:extLst>
      <p:ext uri="{BB962C8B-B14F-4D97-AF65-F5344CB8AC3E}">
        <p14:creationId xmlns:p14="http://schemas.microsoft.com/office/powerpoint/2010/main" val="241124753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DÃV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114" y="1412874"/>
            <a:ext cx="3318783" cy="331878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rot="20787133">
            <a:off x="-626723" y="689598"/>
            <a:ext cx="6791550" cy="1446550"/>
          </a:xfrm>
          <a:prstGeom prst="rect">
            <a:avLst/>
          </a:prstGeom>
          <a:noFill/>
        </p:spPr>
        <p:txBody>
          <a:bodyPr wrap="square" lIns="91440" tIns="45720" rIns="91440" bIns="45720">
            <a:spAutoFit/>
          </a:bodyPr>
          <a:lstStyle/>
          <a:p>
            <a:pPr algn="ctr"/>
            <a:r>
              <a:rPr lang="pt-BR"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DÚVIDAS</a:t>
            </a:r>
          </a:p>
        </p:txBody>
      </p:sp>
      <p:pic>
        <p:nvPicPr>
          <p:cNvPr id="1028" name="Picture 4" descr="Resultado de imagem para DÃVI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24230">
            <a:off x="387803" y="2993344"/>
            <a:ext cx="4762500" cy="3476626"/>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Número de Slide 5"/>
          <p:cNvSpPr>
            <a:spLocks noGrp="1"/>
          </p:cNvSpPr>
          <p:nvPr>
            <p:ph type="sldNum" sz="quarter" idx="12"/>
          </p:nvPr>
        </p:nvSpPr>
        <p:spPr/>
        <p:txBody>
          <a:bodyPr/>
          <a:lstStyle/>
          <a:p>
            <a:fld id="{EC496939-B668-4EFF-B6AC-E4E6BD89B656}" type="slidenum">
              <a:rPr lang="pt-BR" smtClean="0"/>
              <a:pPr/>
              <a:t>42</a:t>
            </a:fld>
            <a:endParaRPr lang="pt-BR"/>
          </a:p>
        </p:txBody>
      </p:sp>
    </p:spTree>
    <p:extLst>
      <p:ext uri="{BB962C8B-B14F-4D97-AF65-F5344CB8AC3E}">
        <p14:creationId xmlns:p14="http://schemas.microsoft.com/office/powerpoint/2010/main" val="3753521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solidFill>
                  <a:schemeClr val="dk1"/>
                </a:solidFill>
                <a:latin typeface="Calibri"/>
                <a:ea typeface="Calibri"/>
                <a:cs typeface="Calibri"/>
              </a:rPr>
              <a:t>Aplicações de BD</a:t>
            </a:r>
          </a:p>
        </p:txBody>
      </p:sp>
      <p:sp>
        <p:nvSpPr>
          <p:cNvPr id="5" name="Espaço Reservado para Número de Slide 4"/>
          <p:cNvSpPr>
            <a:spLocks noGrp="1"/>
          </p:cNvSpPr>
          <p:nvPr>
            <p:ph type="sldNum" sz="quarter" idx="12"/>
          </p:nvPr>
        </p:nvSpPr>
        <p:spPr/>
        <p:txBody>
          <a:bodyPr/>
          <a:lstStyle/>
          <a:p>
            <a:fld id="{67974ED5-9CE5-44F3-9E96-AD8FEE36C929}" type="slidenum">
              <a:rPr lang="pt-BR" smtClean="0"/>
              <a:pPr/>
              <a:t>5</a:t>
            </a:fld>
            <a:endParaRPr lang="pt-BR"/>
          </a:p>
        </p:txBody>
      </p:sp>
      <p:sp>
        <p:nvSpPr>
          <p:cNvPr id="6" name="Espaço Reservado para Conteúdo 5"/>
          <p:cNvSpPr>
            <a:spLocks noGrp="1"/>
          </p:cNvSpPr>
          <p:nvPr>
            <p:ph sz="quarter" idx="1"/>
          </p:nvPr>
        </p:nvSpPr>
        <p:spPr>
          <a:xfrm>
            <a:off x="1275160" y="1471592"/>
            <a:ext cx="7383065" cy="5067320"/>
          </a:xfrm>
        </p:spPr>
        <p:txBody>
          <a:bodyPr>
            <a:normAutofit fontScale="70000" lnSpcReduction="20000"/>
          </a:bodyPr>
          <a:lstStyle/>
          <a:p>
            <a:r>
              <a:rPr lang="pt-BR" b="1" dirty="0" smtClean="0"/>
              <a:t>Bancos de Dados de Multimídia</a:t>
            </a:r>
            <a:r>
              <a:rPr lang="pt-BR" dirty="0" smtClean="0"/>
              <a:t> para armazenamento de figuras, videoclipes e mensagens sonoras;</a:t>
            </a:r>
          </a:p>
          <a:p>
            <a:r>
              <a:rPr lang="pt-BR" b="1" dirty="0" smtClean="0"/>
              <a:t>Sistemas de Informações Geográficas </a:t>
            </a:r>
            <a:r>
              <a:rPr lang="pt-BR" dirty="0" smtClean="0"/>
              <a:t>(GIS – </a:t>
            </a:r>
            <a:r>
              <a:rPr lang="pt-BR" i="1" dirty="0" err="1" smtClean="0"/>
              <a:t>Geographic</a:t>
            </a:r>
            <a:r>
              <a:rPr lang="pt-BR" i="1" dirty="0" smtClean="0"/>
              <a:t> </a:t>
            </a:r>
            <a:r>
              <a:rPr lang="pt-BR" i="1" dirty="0" err="1" smtClean="0"/>
              <a:t>Information</a:t>
            </a:r>
            <a:r>
              <a:rPr lang="pt-BR" i="1" dirty="0" smtClean="0"/>
              <a:t> Systems</a:t>
            </a:r>
            <a:r>
              <a:rPr lang="pt-BR" dirty="0" smtClean="0"/>
              <a:t>) para armazenamento e análise de mapas, dados do tempo e imagens de satélite;</a:t>
            </a:r>
          </a:p>
          <a:p>
            <a:r>
              <a:rPr lang="pt-BR" b="1" i="1" dirty="0" smtClean="0">
                <a:hlinkClick r:id="rId3"/>
              </a:rPr>
              <a:t>Data Warehouses </a:t>
            </a:r>
            <a:r>
              <a:rPr lang="pt-BR" dirty="0" smtClean="0"/>
              <a:t>e os </a:t>
            </a:r>
            <a:r>
              <a:rPr lang="pt-BR" b="1" dirty="0" smtClean="0"/>
              <a:t>Processamentos Analíticos On-Line </a:t>
            </a:r>
            <a:r>
              <a:rPr lang="pt-BR" dirty="0" smtClean="0"/>
              <a:t>(OLAP – </a:t>
            </a:r>
            <a:r>
              <a:rPr lang="pt-BR" i="1" dirty="0" smtClean="0"/>
              <a:t>Online </a:t>
            </a:r>
            <a:r>
              <a:rPr lang="pt-BR" i="1" dirty="0" err="1" smtClean="0"/>
              <a:t>Analytical</a:t>
            </a:r>
            <a:r>
              <a:rPr lang="pt-BR" i="1" dirty="0" smtClean="0"/>
              <a:t> </a:t>
            </a:r>
            <a:r>
              <a:rPr lang="pt-BR" i="1" dirty="0" err="1" smtClean="0"/>
              <a:t>Processing</a:t>
            </a:r>
            <a:r>
              <a:rPr lang="pt-BR" dirty="0" smtClean="0"/>
              <a:t>), usados por empresas para extração e análise de informações úteis do banco de dados para tomada de decisões;</a:t>
            </a:r>
          </a:p>
          <a:p>
            <a:r>
              <a:rPr lang="pt-BR" dirty="0" smtClean="0"/>
              <a:t>Os </a:t>
            </a:r>
            <a:r>
              <a:rPr lang="pt-BR" b="1" dirty="0" smtClean="0"/>
              <a:t>Bancos de Dados Ativos </a:t>
            </a:r>
            <a:r>
              <a:rPr lang="pt-BR" dirty="0" smtClean="0"/>
              <a:t>(</a:t>
            </a:r>
            <a:r>
              <a:rPr lang="pt-BR" i="1" dirty="0" err="1" smtClean="0"/>
              <a:t>active</a:t>
            </a:r>
            <a:r>
              <a:rPr lang="pt-BR" i="1" dirty="0" smtClean="0"/>
              <a:t> database </a:t>
            </a:r>
            <a:r>
              <a:rPr lang="pt-BR" i="1" dirty="0" err="1" smtClean="0"/>
              <a:t>technology</a:t>
            </a:r>
            <a:r>
              <a:rPr lang="pt-BR" dirty="0" smtClean="0"/>
              <a:t>) e de </a:t>
            </a:r>
            <a:r>
              <a:rPr lang="pt-BR" b="1" dirty="0" smtClean="0"/>
              <a:t>Tempo Real </a:t>
            </a:r>
            <a:r>
              <a:rPr lang="pt-BR" dirty="0" smtClean="0"/>
              <a:t>(</a:t>
            </a:r>
            <a:r>
              <a:rPr lang="pt-BR" i="1" dirty="0" smtClean="0"/>
              <a:t>real time</a:t>
            </a:r>
            <a:r>
              <a:rPr lang="pt-BR" dirty="0" smtClean="0"/>
              <a:t>), utilizados no controle de processos industriais e de produção;</a:t>
            </a:r>
          </a:p>
          <a:p>
            <a:r>
              <a:rPr lang="pt-BR" dirty="0" smtClean="0"/>
              <a:t>Técnicas de </a:t>
            </a:r>
            <a:r>
              <a:rPr lang="pt-BR" b="1" dirty="0" smtClean="0"/>
              <a:t>Integração de Dados</a:t>
            </a:r>
            <a:r>
              <a:rPr lang="pt-BR" dirty="0" smtClean="0"/>
              <a:t>, aplicadas na Web para aprimorar a recuperação de informações.</a:t>
            </a:r>
            <a:endParaRPr lang="pt-BR" dirty="0"/>
          </a:p>
        </p:txBody>
      </p:sp>
      <p:sp>
        <p:nvSpPr>
          <p:cNvPr id="9" name="CaixaDeTexto 8"/>
          <p:cNvSpPr txBox="1"/>
          <p:nvPr/>
        </p:nvSpPr>
        <p:spPr>
          <a:xfrm rot="16200000">
            <a:off x="-1665026" y="3700355"/>
            <a:ext cx="507210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pt-BR" sz="3600" dirty="0"/>
              <a:t>Aplicações Avançadas</a:t>
            </a:r>
          </a:p>
        </p:txBody>
      </p:sp>
    </p:spTree>
    <p:extLst>
      <p:ext uri="{BB962C8B-B14F-4D97-AF65-F5344CB8AC3E}">
        <p14:creationId xmlns:p14="http://schemas.microsoft.com/office/powerpoint/2010/main" val="38152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b="1" dirty="0">
                <a:solidFill>
                  <a:schemeClr val="dk1"/>
                </a:solidFill>
                <a:latin typeface="Calibri"/>
                <a:ea typeface="Calibri"/>
                <a:cs typeface="Calibri"/>
              </a:rPr>
              <a:t>BD no Contexto de Sistemas de Informação</a:t>
            </a:r>
          </a:p>
        </p:txBody>
      </p:sp>
      <p:sp>
        <p:nvSpPr>
          <p:cNvPr id="5" name="Espaço Reservado para Número de Slide 4"/>
          <p:cNvSpPr>
            <a:spLocks noGrp="1"/>
          </p:cNvSpPr>
          <p:nvPr>
            <p:ph type="sldNum" sz="quarter" idx="12"/>
          </p:nvPr>
        </p:nvSpPr>
        <p:spPr/>
        <p:txBody>
          <a:bodyPr/>
          <a:lstStyle/>
          <a:p>
            <a:fld id="{67974ED5-9CE5-44F3-9E96-AD8FEE36C929}" type="slidenum">
              <a:rPr lang="pt-BR" smtClean="0"/>
              <a:pPr/>
              <a:t>6</a:t>
            </a:fld>
            <a:endParaRPr lang="pt-BR"/>
          </a:p>
        </p:txBody>
      </p:sp>
      <p:sp>
        <p:nvSpPr>
          <p:cNvPr id="7" name="Espaço Reservado para Conteúdo 6"/>
          <p:cNvSpPr>
            <a:spLocks noGrp="1"/>
          </p:cNvSpPr>
          <p:nvPr>
            <p:ph sz="quarter" idx="1"/>
          </p:nvPr>
        </p:nvSpPr>
        <p:spPr/>
        <p:txBody>
          <a:bodyPr/>
          <a:lstStyle/>
          <a:p>
            <a:r>
              <a:rPr lang="pt-BR" dirty="0" smtClean="0"/>
              <a:t>Em relação à tecnologia:</a:t>
            </a:r>
          </a:p>
          <a:p>
            <a:pPr lvl="1"/>
            <a:endParaRPr lang="pt-BR" dirty="0" smtClean="0"/>
          </a:p>
          <a:p>
            <a:pPr lvl="1"/>
            <a:r>
              <a:rPr lang="pt-BR" dirty="0" smtClean="0"/>
              <a:t>Hardware</a:t>
            </a:r>
          </a:p>
          <a:p>
            <a:pPr lvl="1"/>
            <a:r>
              <a:rPr lang="pt-BR" dirty="0" smtClean="0"/>
              <a:t>Software</a:t>
            </a:r>
          </a:p>
          <a:p>
            <a:pPr lvl="1"/>
            <a:r>
              <a:rPr lang="pt-BR" dirty="0" smtClean="0"/>
              <a:t>Armazenamento</a:t>
            </a:r>
          </a:p>
          <a:p>
            <a:pPr lvl="1"/>
            <a:r>
              <a:rPr lang="pt-BR" dirty="0" smtClean="0"/>
              <a:t>Comunicação</a:t>
            </a:r>
            <a:endParaRPr lang="pt-BR" dirty="0"/>
          </a:p>
        </p:txBody>
      </p:sp>
      <p:grpSp>
        <p:nvGrpSpPr>
          <p:cNvPr id="6" name="Group 1"/>
          <p:cNvGrpSpPr>
            <a:grpSpLocks noChangeAspect="1"/>
          </p:cNvGrpSpPr>
          <p:nvPr/>
        </p:nvGrpSpPr>
        <p:grpSpPr bwMode="auto">
          <a:xfrm>
            <a:off x="3661155" y="2386814"/>
            <a:ext cx="5285743" cy="3628238"/>
            <a:chOff x="2175" y="7560"/>
            <a:chExt cx="8101" cy="4170"/>
          </a:xfrm>
          <a:effectLst>
            <a:outerShdw blurRad="50800" dist="38100" dir="2700000" algn="tl" rotWithShape="0">
              <a:prstClr val="black">
                <a:alpha val="40000"/>
              </a:prstClr>
            </a:outerShdw>
          </a:effectLst>
        </p:grpSpPr>
        <p:sp>
          <p:nvSpPr>
            <p:cNvPr id="8" name="AutoShape 16"/>
            <p:cNvSpPr>
              <a:spLocks noChangeAspect="1" noChangeArrowheads="1" noTextEdit="1"/>
            </p:cNvSpPr>
            <p:nvPr/>
          </p:nvSpPr>
          <p:spPr bwMode="auto">
            <a:xfrm>
              <a:off x="2175" y="7560"/>
              <a:ext cx="8101" cy="4170"/>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9" name="Rectangle 15"/>
            <p:cNvSpPr>
              <a:spLocks noChangeArrowheads="1"/>
            </p:cNvSpPr>
            <p:nvPr/>
          </p:nvSpPr>
          <p:spPr bwMode="auto">
            <a:xfrm>
              <a:off x="2175" y="7560"/>
              <a:ext cx="2520" cy="3765"/>
            </a:xfrm>
            <a:prstGeom prst="rect">
              <a:avLst/>
            </a:prstGeom>
            <a:solidFill>
              <a:srgbClr val="DBE5F1"/>
            </a:solidFill>
            <a:ln w="9525">
              <a:no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10" name="Text Box 14"/>
            <p:cNvSpPr txBox="1">
              <a:spLocks noChangeArrowheads="1"/>
            </p:cNvSpPr>
            <p:nvPr/>
          </p:nvSpPr>
          <p:spPr bwMode="auto">
            <a:xfrm>
              <a:off x="2175" y="11325"/>
              <a:ext cx="2520" cy="405"/>
            </a:xfrm>
            <a:prstGeom prst="rect">
              <a:avLst/>
            </a:prstGeom>
            <a:solidFill>
              <a:srgbClr val="DBE5F1"/>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pt-BR" sz="1200" dirty="0">
                  <a:ea typeface="Times New Roman" pitchFamily="18" charset="0"/>
                  <a:cs typeface="Arial" pitchFamily="34" charset="0"/>
                </a:rPr>
                <a:t>ORGANIZAÇÂO</a:t>
              </a:r>
              <a:endParaRPr lang="pt-BR" sz="1200" dirty="0">
                <a:cs typeface="Arial" pitchFamily="34" charset="0"/>
              </a:endParaRPr>
            </a:p>
          </p:txBody>
        </p:sp>
        <p:sp>
          <p:nvSpPr>
            <p:cNvPr id="11" name="Oval 13"/>
            <p:cNvSpPr>
              <a:spLocks noChangeArrowheads="1"/>
            </p:cNvSpPr>
            <p:nvPr/>
          </p:nvSpPr>
          <p:spPr bwMode="auto">
            <a:xfrm>
              <a:off x="2280" y="8565"/>
              <a:ext cx="2041" cy="2041"/>
            </a:xfrm>
            <a:prstGeom prst="ellipse">
              <a:avLst/>
            </a:prstGeom>
            <a:solidFill>
              <a:srgbClr val="FBD4B4"/>
            </a:solidFill>
            <a:ln w="9525">
              <a:no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pt-BR" sz="1200" dirty="0">
                <a:ea typeface="Times New Roman" pitchFamily="18" charset="0"/>
                <a:cs typeface="Arial" pitchFamily="34" charset="0"/>
              </a:endParaRPr>
            </a:p>
            <a:p>
              <a:pPr algn="ctr" fontAlgn="base">
                <a:spcBef>
                  <a:spcPct val="0"/>
                </a:spcBef>
                <a:spcAft>
                  <a:spcPct val="0"/>
                </a:spcAft>
              </a:pPr>
              <a:r>
                <a:rPr lang="pt-BR" sz="1200" dirty="0">
                  <a:ea typeface="Times New Roman" pitchFamily="18" charset="0"/>
                  <a:cs typeface="Arial" pitchFamily="34" charset="0"/>
                </a:rPr>
                <a:t>Estratégias do Negócio,</a:t>
              </a:r>
              <a:endParaRPr lang="pt-BR" sz="1200" dirty="0">
                <a:cs typeface="Arial" pitchFamily="34" charset="0"/>
              </a:endParaRPr>
            </a:p>
            <a:p>
              <a:pPr algn="ctr" eaLnBrk="0" fontAlgn="base" hangingPunct="0">
                <a:spcBef>
                  <a:spcPct val="0"/>
                </a:spcBef>
                <a:spcAft>
                  <a:spcPct val="0"/>
                </a:spcAft>
              </a:pPr>
              <a:r>
                <a:rPr lang="pt-BR" sz="1200" dirty="0">
                  <a:ea typeface="Times New Roman" pitchFamily="18" charset="0"/>
                  <a:cs typeface="Arial" pitchFamily="34" charset="0"/>
                </a:rPr>
                <a:t>Procedimentos e</a:t>
              </a:r>
            </a:p>
            <a:p>
              <a:pPr algn="ctr" eaLnBrk="0" fontAlgn="base" hangingPunct="0">
                <a:spcBef>
                  <a:spcPct val="0"/>
                </a:spcBef>
                <a:spcAft>
                  <a:spcPct val="0"/>
                </a:spcAft>
              </a:pPr>
              <a:r>
                <a:rPr lang="pt-BR" sz="1200" dirty="0">
                  <a:cs typeface="Arial" pitchFamily="34" charset="0"/>
                </a:rPr>
                <a:t>Regras</a:t>
              </a:r>
            </a:p>
          </p:txBody>
        </p:sp>
        <p:sp>
          <p:nvSpPr>
            <p:cNvPr id="12" name="Rectangle 12"/>
            <p:cNvSpPr>
              <a:spLocks noChangeArrowheads="1"/>
            </p:cNvSpPr>
            <p:nvPr/>
          </p:nvSpPr>
          <p:spPr bwMode="auto">
            <a:xfrm>
              <a:off x="4695" y="7560"/>
              <a:ext cx="5581" cy="3765"/>
            </a:xfrm>
            <a:prstGeom prst="rect">
              <a:avLst/>
            </a:prstGeom>
            <a:solidFill>
              <a:srgbClr val="D6E3BC"/>
            </a:solidFill>
            <a:ln w="9525">
              <a:no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13" name="Oval 11"/>
            <p:cNvSpPr>
              <a:spLocks noChangeArrowheads="1"/>
            </p:cNvSpPr>
            <p:nvPr/>
          </p:nvSpPr>
          <p:spPr bwMode="auto">
            <a:xfrm>
              <a:off x="5836" y="8784"/>
              <a:ext cx="1587" cy="1587"/>
            </a:xfrm>
            <a:prstGeom prst="ellipse">
              <a:avLst/>
            </a:prstGeom>
            <a:solidFill>
              <a:srgbClr val="B6DDE8"/>
            </a:solidFill>
            <a:ln w="9525">
              <a:no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pt-BR" sz="1200" dirty="0">
                <a:ea typeface="Times New Roman" pitchFamily="18" charset="0"/>
                <a:cs typeface="Arial" pitchFamily="34" charset="0"/>
              </a:endParaRPr>
            </a:p>
            <a:p>
              <a:pPr algn="ctr" fontAlgn="base">
                <a:spcBef>
                  <a:spcPct val="0"/>
                </a:spcBef>
                <a:spcAft>
                  <a:spcPct val="0"/>
                </a:spcAft>
              </a:pPr>
              <a:endParaRPr lang="pt-BR" sz="1200" dirty="0">
                <a:ea typeface="Times New Roman" pitchFamily="18" charset="0"/>
                <a:cs typeface="Arial" pitchFamily="34" charset="0"/>
              </a:endParaRPr>
            </a:p>
            <a:p>
              <a:pPr algn="ctr" fontAlgn="base">
                <a:spcBef>
                  <a:spcPct val="0"/>
                </a:spcBef>
                <a:spcAft>
                  <a:spcPct val="0"/>
                </a:spcAft>
              </a:pPr>
              <a:r>
                <a:rPr lang="pt-BR" sz="1200" dirty="0">
                  <a:ea typeface="Times New Roman" pitchFamily="18" charset="0"/>
                  <a:cs typeface="Arial" pitchFamily="34" charset="0"/>
                </a:rPr>
                <a:t>SOFTWARE</a:t>
              </a:r>
              <a:endParaRPr lang="pt-BR" sz="1200" dirty="0">
                <a:cs typeface="Arial" pitchFamily="34" charset="0"/>
              </a:endParaRPr>
            </a:p>
          </p:txBody>
        </p:sp>
        <p:sp>
          <p:nvSpPr>
            <p:cNvPr id="14" name="Text Box 10"/>
            <p:cNvSpPr txBox="1">
              <a:spLocks noChangeArrowheads="1"/>
            </p:cNvSpPr>
            <p:nvPr/>
          </p:nvSpPr>
          <p:spPr bwMode="auto">
            <a:xfrm>
              <a:off x="4695" y="11325"/>
              <a:ext cx="5581" cy="405"/>
            </a:xfrm>
            <a:prstGeom prst="rect">
              <a:avLst/>
            </a:prstGeom>
            <a:solidFill>
              <a:srgbClr val="D6E3BC"/>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pt-BR" sz="1200" dirty="0">
                  <a:ea typeface="Times New Roman" pitchFamily="18" charset="0"/>
                  <a:cs typeface="Arial" pitchFamily="34" charset="0"/>
                </a:rPr>
                <a:t>SISTEMA DE SOFTWARE (DE INFORMAÇÃO)</a:t>
              </a:r>
              <a:endParaRPr lang="pt-BR" sz="1200" dirty="0">
                <a:cs typeface="Arial" pitchFamily="34" charset="0"/>
              </a:endParaRPr>
            </a:p>
          </p:txBody>
        </p:sp>
        <p:sp>
          <p:nvSpPr>
            <p:cNvPr id="15" name="Oval 9"/>
            <p:cNvSpPr>
              <a:spLocks noChangeArrowheads="1"/>
            </p:cNvSpPr>
            <p:nvPr/>
          </p:nvSpPr>
          <p:spPr bwMode="auto">
            <a:xfrm>
              <a:off x="8280" y="7937"/>
              <a:ext cx="1726" cy="853"/>
            </a:xfrm>
            <a:prstGeom prst="ellipse">
              <a:avLst/>
            </a:prstGeom>
            <a:solidFill>
              <a:srgbClr val="C4BC96"/>
            </a:solidFill>
            <a:ln w="9525">
              <a:no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pt-BR" sz="1200" dirty="0">
                  <a:ea typeface="Times New Roman" pitchFamily="18" charset="0"/>
                  <a:cs typeface="Arial" pitchFamily="34" charset="0"/>
                </a:rPr>
                <a:t>HARDWARE</a:t>
              </a:r>
              <a:endParaRPr lang="pt-BR" sz="1200" dirty="0">
                <a:cs typeface="Arial" pitchFamily="34" charset="0"/>
              </a:endParaRPr>
            </a:p>
          </p:txBody>
        </p:sp>
        <p:sp>
          <p:nvSpPr>
            <p:cNvPr id="16" name="Oval 8"/>
            <p:cNvSpPr>
              <a:spLocks noChangeArrowheads="1"/>
            </p:cNvSpPr>
            <p:nvPr/>
          </p:nvSpPr>
          <p:spPr bwMode="auto">
            <a:xfrm>
              <a:off x="8280" y="9144"/>
              <a:ext cx="1726" cy="853"/>
            </a:xfrm>
            <a:prstGeom prst="ellipse">
              <a:avLst/>
            </a:prstGeom>
            <a:solidFill>
              <a:srgbClr val="C4BC96"/>
            </a:solidFill>
            <a:ln w="9525">
              <a:no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pt-BR" sz="1200" dirty="0">
                  <a:ea typeface="Times New Roman" pitchFamily="18" charset="0"/>
                  <a:cs typeface="Arial" pitchFamily="34" charset="0"/>
                </a:rPr>
                <a:t>BANCO DE DADOS</a:t>
              </a:r>
              <a:endParaRPr lang="pt-BR" sz="1200" dirty="0">
                <a:cs typeface="Arial" pitchFamily="34" charset="0"/>
              </a:endParaRPr>
            </a:p>
          </p:txBody>
        </p:sp>
        <p:sp>
          <p:nvSpPr>
            <p:cNvPr id="17" name="Oval 7"/>
            <p:cNvSpPr>
              <a:spLocks noChangeArrowheads="1"/>
            </p:cNvSpPr>
            <p:nvPr/>
          </p:nvSpPr>
          <p:spPr bwMode="auto">
            <a:xfrm>
              <a:off x="8280" y="10284"/>
              <a:ext cx="1726" cy="853"/>
            </a:xfrm>
            <a:prstGeom prst="ellipse">
              <a:avLst/>
            </a:prstGeom>
            <a:solidFill>
              <a:srgbClr val="C4BC96"/>
            </a:solidFill>
            <a:ln w="9525">
              <a:no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pt-BR" sz="1200" dirty="0">
                  <a:ea typeface="Times New Roman" pitchFamily="18" charset="0"/>
                  <a:cs typeface="Arial" pitchFamily="34" charset="0"/>
                </a:rPr>
                <a:t>REDES</a:t>
              </a:r>
              <a:endParaRPr lang="pt-BR" sz="1200" dirty="0">
                <a:cs typeface="Arial" pitchFamily="34" charset="0"/>
              </a:endParaRPr>
            </a:p>
          </p:txBody>
        </p:sp>
        <p:sp>
          <p:nvSpPr>
            <p:cNvPr id="18" name="AutoShape 6"/>
            <p:cNvSpPr>
              <a:spLocks noChangeShapeType="1"/>
            </p:cNvSpPr>
            <p:nvPr/>
          </p:nvSpPr>
          <p:spPr bwMode="auto">
            <a:xfrm flipV="1">
              <a:off x="7423" y="8364"/>
              <a:ext cx="857" cy="1214"/>
            </a:xfrm>
            <a:prstGeom prst="bentConnector3">
              <a:avLst>
                <a:gd name="adj1" fmla="val 4994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19" name="AutoShape 5"/>
            <p:cNvSpPr>
              <a:spLocks noChangeShapeType="1"/>
            </p:cNvSpPr>
            <p:nvPr/>
          </p:nvSpPr>
          <p:spPr bwMode="auto">
            <a:xfrm flipV="1">
              <a:off x="7423" y="9571"/>
              <a:ext cx="857" cy="7"/>
            </a:xfrm>
            <a:prstGeom prst="bentConnector3">
              <a:avLst>
                <a:gd name="adj1" fmla="val 4994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20" name="AutoShape 4"/>
            <p:cNvSpPr>
              <a:spLocks noChangeShapeType="1"/>
            </p:cNvSpPr>
            <p:nvPr/>
          </p:nvSpPr>
          <p:spPr bwMode="auto">
            <a:xfrm>
              <a:off x="7423" y="9578"/>
              <a:ext cx="857" cy="1133"/>
            </a:xfrm>
            <a:prstGeom prst="bentConnector3">
              <a:avLst>
                <a:gd name="adj1" fmla="val 4994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21" name="AutoShape 3"/>
            <p:cNvSpPr>
              <a:spLocks noChangeShapeType="1"/>
            </p:cNvSpPr>
            <p:nvPr/>
          </p:nvSpPr>
          <p:spPr bwMode="auto">
            <a:xfrm flipV="1">
              <a:off x="4321" y="9578"/>
              <a:ext cx="1515" cy="8"/>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pt-BR"/>
            </a:p>
          </p:txBody>
        </p:sp>
        <p:sp>
          <p:nvSpPr>
            <p:cNvPr id="22" name="Text Box 2"/>
            <p:cNvSpPr txBox="1">
              <a:spLocks noChangeArrowheads="1"/>
            </p:cNvSpPr>
            <p:nvPr/>
          </p:nvSpPr>
          <p:spPr bwMode="auto">
            <a:xfrm>
              <a:off x="4110" y="8850"/>
              <a:ext cx="1980"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pt-BR" sz="1200" dirty="0">
                  <a:ea typeface="Times New Roman" pitchFamily="18" charset="0"/>
                  <a:cs typeface="Arial" pitchFamily="34" charset="0"/>
                </a:rPr>
                <a:t>INTERDEPENDÊNCIA</a:t>
              </a:r>
              <a:endParaRPr lang="pt-BR" sz="1200" dirty="0">
                <a:cs typeface="Arial" pitchFamily="34" charset="0"/>
              </a:endParaRPr>
            </a:p>
          </p:txBody>
        </p:sp>
      </p:grpSp>
    </p:spTree>
    <p:extLst>
      <p:ext uri="{BB962C8B-B14F-4D97-AF65-F5344CB8AC3E}">
        <p14:creationId xmlns:p14="http://schemas.microsoft.com/office/powerpoint/2010/main" val="380101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bwMode="auto">
          <a:xfrm>
            <a:off x="-1317009" y="109389"/>
            <a:ext cx="8229600" cy="1143000"/>
          </a:xfrm>
          <a:noFill/>
          <a:ln>
            <a:miter lim="800000"/>
            <a:headEnd/>
            <a:tailEnd/>
          </a:ln>
        </p:spPr>
        <p:txBody>
          <a:bodyPr vert="horz" wrap="square" lIns="64291" tIns="32146" rIns="64291" bIns="32146" numCol="1" anchor="t" anchorCtr="0" compatLnSpc="1">
            <a:prstTxWarp prst="textNoShape">
              <a:avLst/>
            </a:prstTxWarp>
          </a:bodyPr>
          <a:lstStyle/>
          <a:p>
            <a:r>
              <a:rPr lang="pt-BR" dirty="0">
                <a:solidFill>
                  <a:schemeClr val="accent1">
                    <a:lumMod val="50000"/>
                  </a:schemeClr>
                </a:solidFill>
              </a:rPr>
              <a:t>Histórico</a:t>
            </a:r>
          </a:p>
        </p:txBody>
      </p:sp>
      <p:sp>
        <p:nvSpPr>
          <p:cNvPr id="6147" name="Espaço Reservado para Conteúdo 2"/>
          <p:cNvSpPr>
            <a:spLocks noGrp="1"/>
          </p:cNvSpPr>
          <p:nvPr>
            <p:ph idx="1"/>
          </p:nvPr>
        </p:nvSpPr>
        <p:spPr>
          <a:xfrm>
            <a:off x="673075" y="1252389"/>
            <a:ext cx="7898309" cy="4404568"/>
          </a:xfrm>
        </p:spPr>
        <p:txBody>
          <a:bodyPr/>
          <a:lstStyle/>
          <a:p>
            <a:pPr>
              <a:buFont typeface="Wingdings" pitchFamily="2" charset="2"/>
              <a:buChar char="ü"/>
            </a:pPr>
            <a:r>
              <a:rPr lang="pt-BR" sz="2800" dirty="0"/>
              <a:t>Início da computação: dados guardados em arquivos de texto</a:t>
            </a:r>
          </a:p>
          <a:p>
            <a:pPr>
              <a:buFontTx/>
              <a:buNone/>
            </a:pPr>
            <a:endParaRPr lang="pt-BR" sz="2800" dirty="0"/>
          </a:p>
          <a:p>
            <a:pPr>
              <a:buFont typeface="Wingdings" pitchFamily="2" charset="2"/>
              <a:buChar char="ü"/>
            </a:pPr>
            <a:r>
              <a:rPr lang="pt-BR" sz="2800" dirty="0"/>
              <a:t>Problemas nesse modelo:</a:t>
            </a:r>
          </a:p>
          <a:p>
            <a:pPr lvl="1"/>
            <a:r>
              <a:rPr lang="pt-BR" sz="2200" dirty="0"/>
              <a:t>redundância não-controlada de dados</a:t>
            </a:r>
          </a:p>
          <a:p>
            <a:pPr lvl="1"/>
            <a:r>
              <a:rPr lang="pt-BR" sz="2200" dirty="0"/>
              <a:t>aplicações devem se preocupar com a forma de armazenamento dos dados</a:t>
            </a:r>
          </a:p>
          <a:p>
            <a:pPr lvl="1">
              <a:buFont typeface="Wingdings" pitchFamily="2" charset="2"/>
              <a:buNone/>
            </a:pPr>
            <a:endParaRPr lang="pt-BR" dirty="0"/>
          </a:p>
          <a:p>
            <a:pPr>
              <a:buFont typeface="Wingdings" pitchFamily="2" charset="2"/>
              <a:buChar char="ü"/>
            </a:pPr>
            <a:r>
              <a:rPr lang="pt-BR" sz="2800" dirty="0"/>
              <a:t>Início dos anos 60: primeiros bancos de dados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7</a:t>
            </a:fld>
            <a:endParaRPr lang="pt-BR"/>
          </a:p>
        </p:txBody>
      </p:sp>
    </p:spTree>
    <p:extLst>
      <p:ext uri="{BB962C8B-B14F-4D97-AF65-F5344CB8AC3E}">
        <p14:creationId xmlns:p14="http://schemas.microsoft.com/office/powerpoint/2010/main" val="151451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1330209" y="0"/>
            <a:ext cx="8228707" cy="1143000"/>
          </a:xfrm>
          <a:prstGeom prst="rect">
            <a:avLst/>
          </a:prstGeom>
          <a:noFill/>
          <a:ln>
            <a:miter lim="800000"/>
            <a:headEnd/>
            <a:tailEnd/>
          </a:ln>
        </p:spPr>
        <p:txBody>
          <a:bodyPr/>
          <a:lstStyle/>
          <a:p>
            <a:r>
              <a:rPr lang="pt-BR" dirty="0">
                <a:solidFill>
                  <a:schemeClr val="accent1">
                    <a:lumMod val="50000"/>
                  </a:schemeClr>
                </a:solidFill>
              </a:rPr>
              <a:t>Redundância de dados</a:t>
            </a:r>
          </a:p>
        </p:txBody>
      </p:sp>
      <p:sp>
        <p:nvSpPr>
          <p:cNvPr id="7171" name="Rectangle 3"/>
          <p:cNvSpPr>
            <a:spLocks noGrp="1" noChangeArrowheads="1"/>
          </p:cNvSpPr>
          <p:nvPr>
            <p:ph type="body" idx="4294967295"/>
          </p:nvPr>
        </p:nvSpPr>
        <p:spPr>
          <a:xfrm>
            <a:off x="319237" y="1302619"/>
            <a:ext cx="8824764" cy="5721697"/>
          </a:xfrm>
          <a:prstGeom prst="rect">
            <a:avLst/>
          </a:prstGeom>
        </p:spPr>
        <p:txBody>
          <a:bodyPr/>
          <a:lstStyle/>
          <a:p>
            <a:pPr>
              <a:lnSpc>
                <a:spcPct val="80000"/>
              </a:lnSpc>
              <a:buFont typeface="Wingdings" pitchFamily="2" charset="2"/>
              <a:buChar char="ü"/>
            </a:pPr>
            <a:r>
              <a:rPr lang="pt-BR" sz="3100" b="1" dirty="0">
                <a:solidFill>
                  <a:srgbClr val="002060"/>
                </a:solidFill>
              </a:rPr>
              <a:t>Vendas</a:t>
            </a:r>
          </a:p>
          <a:p>
            <a:pPr>
              <a:lnSpc>
                <a:spcPct val="80000"/>
              </a:lnSpc>
              <a:buFont typeface="Wingdings" pitchFamily="2" charset="2"/>
              <a:buChar char="Ø"/>
            </a:pPr>
            <a:r>
              <a:rPr lang="pt-BR" sz="2200" dirty="0">
                <a:solidFill>
                  <a:srgbClr val="002060"/>
                </a:solidFill>
              </a:rPr>
              <a:t>Esta função concentra as atividades da indústria relativas ao contato com os clientes, como fornecimento de cotações de preços, vendas, e informações sobre disponibilidade de produtos.</a:t>
            </a:r>
          </a:p>
          <a:p>
            <a:pPr>
              <a:lnSpc>
                <a:spcPct val="80000"/>
              </a:lnSpc>
              <a:buFont typeface="Wingdings" pitchFamily="2" charset="2"/>
              <a:buNone/>
            </a:pPr>
            <a:endParaRPr lang="pt-BR" sz="2200" dirty="0">
              <a:solidFill>
                <a:srgbClr val="002060"/>
              </a:solidFill>
            </a:endParaRPr>
          </a:p>
          <a:p>
            <a:pPr>
              <a:lnSpc>
                <a:spcPct val="80000"/>
              </a:lnSpc>
              <a:buFont typeface="Wingdings" pitchFamily="2" charset="2"/>
              <a:buChar char="ü"/>
            </a:pPr>
            <a:r>
              <a:rPr lang="pt-BR" sz="3100" b="1" dirty="0">
                <a:solidFill>
                  <a:srgbClr val="002060"/>
                </a:solidFill>
              </a:rPr>
              <a:t>Produção</a:t>
            </a:r>
          </a:p>
          <a:p>
            <a:pPr>
              <a:lnSpc>
                <a:spcPct val="80000"/>
              </a:lnSpc>
              <a:buFont typeface="Wingdings" pitchFamily="2" charset="2"/>
              <a:buChar char="Ø"/>
            </a:pPr>
            <a:r>
              <a:rPr lang="pt-BR" sz="2200" dirty="0">
                <a:solidFill>
                  <a:srgbClr val="002060"/>
                </a:solidFill>
              </a:rPr>
              <a:t>Esta função concentra as atividades da indústria relativas à produção propriamente dita, como planejamento da produção e controle do que foi produzido.</a:t>
            </a:r>
          </a:p>
          <a:p>
            <a:pPr>
              <a:lnSpc>
                <a:spcPct val="80000"/>
              </a:lnSpc>
              <a:buFont typeface="Wingdings" pitchFamily="2" charset="2"/>
              <a:buChar char="Ø"/>
            </a:pPr>
            <a:endParaRPr lang="pt-BR" sz="2200" dirty="0">
              <a:solidFill>
                <a:srgbClr val="002060"/>
              </a:solidFill>
            </a:endParaRPr>
          </a:p>
          <a:p>
            <a:pPr>
              <a:lnSpc>
                <a:spcPct val="80000"/>
              </a:lnSpc>
              <a:buFont typeface="Wingdings" pitchFamily="2" charset="2"/>
              <a:buChar char="ü"/>
            </a:pPr>
            <a:r>
              <a:rPr lang="pt-BR" sz="3100" b="1" dirty="0">
                <a:solidFill>
                  <a:srgbClr val="002060"/>
                </a:solidFill>
              </a:rPr>
              <a:t>Compras</a:t>
            </a:r>
          </a:p>
          <a:p>
            <a:pPr>
              <a:lnSpc>
                <a:spcPct val="80000"/>
              </a:lnSpc>
              <a:buFont typeface="Wingdings" pitchFamily="2" charset="2"/>
              <a:buChar char="Ø"/>
            </a:pPr>
            <a:r>
              <a:rPr lang="pt-BR" sz="2200" dirty="0">
                <a:solidFill>
                  <a:srgbClr val="002060"/>
                </a:solidFill>
              </a:rPr>
              <a:t>Esta função concentra as atividades da indústria relativas à aquisição dos insumos necessários à produção, como cotações de preços junto a fornecedores, compras e acompanhamento do fornecimento.</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8</a:t>
            </a:fld>
            <a:endParaRPr lang="pt-BR"/>
          </a:p>
        </p:txBody>
      </p:sp>
    </p:spTree>
    <p:extLst>
      <p:ext uri="{BB962C8B-B14F-4D97-AF65-F5344CB8AC3E}">
        <p14:creationId xmlns:p14="http://schemas.microsoft.com/office/powerpoint/2010/main" val="7167706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p:cNvPicPr>
          <p:nvPr/>
        </p:nvPicPr>
        <p:blipFill>
          <a:blip r:embed="rId2" cstate="print"/>
          <a:srcRect/>
          <a:stretch>
            <a:fillRect/>
          </a:stretch>
        </p:blipFill>
        <p:spPr bwMode="auto">
          <a:xfrm>
            <a:off x="-84489" y="3429000"/>
            <a:ext cx="9061057" cy="3131631"/>
          </a:xfrm>
          <a:prstGeom prst="rect">
            <a:avLst/>
          </a:prstGeom>
          <a:noFill/>
          <a:ln w="25400">
            <a:noFill/>
            <a:miter lim="800000"/>
            <a:headEnd/>
            <a:tailEnd/>
          </a:ln>
        </p:spPr>
      </p:pic>
      <p:sp>
        <p:nvSpPr>
          <p:cNvPr id="8195" name="Rectangle 2"/>
          <p:cNvSpPr>
            <a:spLocks noGrp="1" noChangeArrowheads="1"/>
          </p:cNvSpPr>
          <p:nvPr>
            <p:ph type="title" idx="4294967295"/>
          </p:nvPr>
        </p:nvSpPr>
        <p:spPr bwMode="auto">
          <a:xfrm>
            <a:off x="-1193732" y="152921"/>
            <a:ext cx="8228707" cy="1143000"/>
          </a:xfrm>
          <a:prstGeom prst="rect">
            <a:avLst/>
          </a:prstGeom>
          <a:noFill/>
          <a:ln>
            <a:miter lim="800000"/>
            <a:headEnd/>
            <a:tailEnd/>
          </a:ln>
        </p:spPr>
        <p:txBody>
          <a:bodyPr/>
          <a:lstStyle/>
          <a:p>
            <a:r>
              <a:rPr lang="pt-BR" dirty="0">
                <a:solidFill>
                  <a:schemeClr val="accent1">
                    <a:lumMod val="50000"/>
                  </a:schemeClr>
                </a:solidFill>
              </a:rPr>
              <a:t>Redundância de dados</a:t>
            </a:r>
          </a:p>
        </p:txBody>
      </p:sp>
      <p:sp>
        <p:nvSpPr>
          <p:cNvPr id="8196" name="Rectangle 3"/>
          <p:cNvSpPr>
            <a:spLocks noGrp="1" noChangeArrowheads="1"/>
          </p:cNvSpPr>
          <p:nvPr>
            <p:ph type="body" idx="4294967295"/>
          </p:nvPr>
        </p:nvSpPr>
        <p:spPr>
          <a:xfrm>
            <a:off x="261193" y="999009"/>
            <a:ext cx="8715375" cy="2227957"/>
          </a:xfrm>
          <a:prstGeom prst="rect">
            <a:avLst/>
          </a:prstGeom>
        </p:spPr>
        <p:txBody>
          <a:bodyPr>
            <a:normAutofit lnSpcReduction="10000"/>
          </a:bodyPr>
          <a:lstStyle/>
          <a:p>
            <a:pPr>
              <a:buFont typeface="Wingdings" pitchFamily="2" charset="2"/>
              <a:buChar char="ü"/>
            </a:pPr>
            <a:r>
              <a:rPr lang="pt-BR" sz="3100" b="1" dirty="0">
                <a:solidFill>
                  <a:srgbClr val="002060"/>
                </a:solidFill>
              </a:rPr>
              <a:t>Os dados de um produto são usados em</a:t>
            </a:r>
          </a:p>
          <a:p>
            <a:pPr>
              <a:buFontTx/>
              <a:buNone/>
            </a:pPr>
            <a:r>
              <a:rPr lang="pt-BR" sz="3100" b="1" dirty="0">
                <a:solidFill>
                  <a:srgbClr val="002060"/>
                </a:solidFill>
              </a:rPr>
              <a:t>várias funções:</a:t>
            </a:r>
          </a:p>
          <a:p>
            <a:pPr>
              <a:lnSpc>
                <a:spcPct val="80000"/>
              </a:lnSpc>
              <a:buFont typeface="Wingdings" pitchFamily="2" charset="2"/>
              <a:buChar char="Ø"/>
            </a:pPr>
            <a:r>
              <a:rPr lang="pt-BR" sz="2800" dirty="0">
                <a:solidFill>
                  <a:srgbClr val="002060"/>
                </a:solidFill>
              </a:rPr>
              <a:t>Planejamento de produção</a:t>
            </a:r>
          </a:p>
          <a:p>
            <a:pPr>
              <a:lnSpc>
                <a:spcPct val="80000"/>
              </a:lnSpc>
              <a:buFont typeface="Wingdings" pitchFamily="2" charset="2"/>
              <a:buChar char="Ø"/>
            </a:pPr>
            <a:r>
              <a:rPr lang="pt-BR" sz="2800" dirty="0">
                <a:solidFill>
                  <a:srgbClr val="002060"/>
                </a:solidFill>
              </a:rPr>
              <a:t>Setor de compras</a:t>
            </a:r>
          </a:p>
          <a:p>
            <a:pPr>
              <a:lnSpc>
                <a:spcPct val="80000"/>
              </a:lnSpc>
              <a:buFont typeface="Wingdings" pitchFamily="2" charset="2"/>
              <a:buChar char="Ø"/>
            </a:pPr>
            <a:r>
              <a:rPr lang="pt-BR" sz="2800" dirty="0">
                <a:solidFill>
                  <a:srgbClr val="002060"/>
                </a:solidFill>
              </a:rPr>
              <a:t>Setor de vendas</a:t>
            </a:r>
          </a:p>
        </p:txBody>
      </p:sp>
      <p:sp>
        <p:nvSpPr>
          <p:cNvPr id="5" name="Espaço Reservado para Número de Slide 4"/>
          <p:cNvSpPr>
            <a:spLocks noGrp="1"/>
          </p:cNvSpPr>
          <p:nvPr>
            <p:ph type="sldNum" sz="quarter" idx="12"/>
          </p:nvPr>
        </p:nvSpPr>
        <p:spPr/>
        <p:txBody>
          <a:bodyPr/>
          <a:lstStyle/>
          <a:p>
            <a:fld id="{EC496939-B668-4EFF-B6AC-E4E6BD89B656}" type="slidenum">
              <a:rPr lang="pt-BR" smtClean="0"/>
              <a:pPr/>
              <a:t>9</a:t>
            </a:fld>
            <a:endParaRPr lang="pt-BR"/>
          </a:p>
        </p:txBody>
      </p:sp>
    </p:spTree>
    <p:extLst>
      <p:ext uri="{BB962C8B-B14F-4D97-AF65-F5344CB8AC3E}">
        <p14:creationId xmlns:p14="http://schemas.microsoft.com/office/powerpoint/2010/main" val="4044390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TotalTime>
  <Words>1648</Words>
  <Application>Microsoft Office PowerPoint</Application>
  <PresentationFormat>Apresentação na tela (4:3)</PresentationFormat>
  <Paragraphs>388</Paragraphs>
  <Slides>42</Slides>
  <Notes>2</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42</vt:i4>
      </vt:variant>
    </vt:vector>
  </HeadingPairs>
  <TitlesOfParts>
    <vt:vector size="44" baseType="lpstr">
      <vt:lpstr>Tema do Office</vt:lpstr>
      <vt:lpstr>Clip</vt:lpstr>
      <vt:lpstr>Banco de Dados INTRODUÇÃO</vt:lpstr>
      <vt:lpstr>Bancos de Dados e Sistemas de BD</vt:lpstr>
      <vt:lpstr>Aplicações de BD</vt:lpstr>
      <vt:lpstr>Aplicações de BD</vt:lpstr>
      <vt:lpstr>Aplicações de BD</vt:lpstr>
      <vt:lpstr>BD no Contexto de Sistemas de Informação</vt:lpstr>
      <vt:lpstr>Histórico</vt:lpstr>
      <vt:lpstr>Redundância de dados</vt:lpstr>
      <vt:lpstr>Redundância de dados</vt:lpstr>
      <vt:lpstr>Redundância de dados</vt:lpstr>
      <vt:lpstr>Redundância de dados</vt:lpstr>
      <vt:lpstr>Redundância de dados</vt:lpstr>
      <vt:lpstr>Redundância de dados</vt:lpstr>
      <vt:lpstr>Redundância de dados</vt:lpstr>
      <vt:lpstr>O que é um  banco de dados?</vt:lpstr>
      <vt:lpstr>O que é um  banco de dados?</vt:lpstr>
      <vt:lpstr>BD X SGBD X Modelos</vt:lpstr>
      <vt:lpstr>Exemplos</vt:lpstr>
      <vt:lpstr>Alguns SGBDs</vt:lpstr>
      <vt:lpstr>Vantagens de Usar  um SGBD</vt:lpstr>
      <vt:lpstr>Atores em cena</vt:lpstr>
      <vt:lpstr>Atores em cena (cont.)</vt:lpstr>
      <vt:lpstr>Visão Geral do SGBD</vt:lpstr>
      <vt:lpstr>Sistemas de Gerenciamento  de Banco de Dados </vt:lpstr>
      <vt:lpstr>SGBD</vt:lpstr>
      <vt:lpstr>SGBD</vt:lpstr>
      <vt:lpstr>SGBD</vt:lpstr>
      <vt:lpstr>SGBD</vt:lpstr>
      <vt:lpstr>SGBD</vt:lpstr>
      <vt:lpstr>SGBD</vt:lpstr>
      <vt:lpstr>SGBD</vt:lpstr>
      <vt:lpstr>SGBD</vt:lpstr>
      <vt:lpstr>SGBD</vt:lpstr>
      <vt:lpstr>SGBD</vt:lpstr>
      <vt:lpstr>Arquitetura de SGBD</vt:lpstr>
      <vt:lpstr>Evolução dos SGBD</vt:lpstr>
      <vt:lpstr>Evolução dos SGBD</vt:lpstr>
      <vt:lpstr>Tecnologia de  Banco de Dados</vt:lpstr>
      <vt:lpstr>Tecnologia  de Banco de Dados</vt:lpstr>
      <vt:lpstr>Exercícios</vt:lpstr>
      <vt:lpstr>Exercícios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Silvio Caetano de Sa</dc:creator>
  <cp:lastModifiedBy>Usuario</cp:lastModifiedBy>
  <cp:revision>257</cp:revision>
  <cp:lastPrinted>2020-02-20T17:09:34Z</cp:lastPrinted>
  <dcterms:created xsi:type="dcterms:W3CDTF">2013-09-18T20:10:16Z</dcterms:created>
  <dcterms:modified xsi:type="dcterms:W3CDTF">2022-08-13T02:13:33Z</dcterms:modified>
</cp:coreProperties>
</file>