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9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67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271" r:id="rId51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-106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pt-BR"/>
              <a:t>28/08/2019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F3E2FBE-B784-4BD4-A0E5-58191D75814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91781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pt-BR"/>
              <a:t>28/08/2019</a:t>
            </a:r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194" y="4560086"/>
            <a:ext cx="5852814" cy="43203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C84FC-C8A0-49D1-8F13-3036685B8F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9146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535C4-AA07-48CB-BEDA-590CF589927F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3021393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1964814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290197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1094975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13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2864161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221086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15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2512271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3987641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17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2634017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18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905970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37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240833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92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306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016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87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791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988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773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451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416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26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3624357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831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0086"/>
            <a:ext cx="5365352" cy="43203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15" tIns="48257" rIns="96515" bIns="48257"/>
          <a:lstStyle/>
          <a:p>
            <a:pPr eaLnBrk="1" hangingPunct="1"/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79185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99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054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978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562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930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175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8022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8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40760881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8513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967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5163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9978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417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8024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7773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3252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3349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30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11627893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50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223163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135633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354853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284651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C84FC-C8A0-49D1-8F13-3036685B8F55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pt-BR"/>
              <a:t>28/08/2019</a:t>
            </a:r>
          </a:p>
        </p:txBody>
      </p:sp>
    </p:spTree>
    <p:extLst>
      <p:ext uri="{BB962C8B-B14F-4D97-AF65-F5344CB8AC3E}">
        <p14:creationId xmlns:p14="http://schemas.microsoft.com/office/powerpoint/2010/main" val="2294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  <a:prstGeom prst="rect">
            <a:avLst/>
          </a:prstGeom>
        </p:spPr>
        <p:txBody>
          <a:bodyPr anchor="t"/>
          <a:lstStyle/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B395E3-5CB5-4365-9AB0-D97D804D3ED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9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0C1FC6-873C-4A8C-932E-A4F6E1E6E828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496939-B668-4EFF-B6AC-E4E6BD89B6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7956376" y="980728"/>
            <a:ext cx="1008112" cy="56886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Resultado de imagem para uninassau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3" b="24315"/>
          <a:stretch/>
        </p:blipFill>
        <p:spPr bwMode="auto">
          <a:xfrm>
            <a:off x="5413828" y="51815"/>
            <a:ext cx="3672115" cy="8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lovish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ítulo 1"/>
          <p:cNvSpPr>
            <a:spLocks noGrp="1"/>
          </p:cNvSpPr>
          <p:nvPr>
            <p:ph type="ctrTitle"/>
          </p:nvPr>
        </p:nvSpPr>
        <p:spPr>
          <a:xfrm>
            <a:off x="378732" y="2543715"/>
            <a:ext cx="7772400" cy="1470025"/>
          </a:xfrm>
        </p:spPr>
        <p:txBody>
          <a:bodyPr/>
          <a:lstStyle/>
          <a:p>
            <a:r>
              <a:rPr lang="pt-BR" b="1" dirty="0">
                <a:solidFill>
                  <a:srgbClr val="0000CC"/>
                </a:solidFill>
              </a:rPr>
              <a:t>Banco de dados</a:t>
            </a:r>
            <a:br>
              <a:rPr lang="pt-BR" b="1" dirty="0">
                <a:solidFill>
                  <a:srgbClr val="0000CC"/>
                </a:solidFill>
              </a:rPr>
            </a:br>
            <a:r>
              <a:rPr lang="pt-BR" sz="2400" dirty="0"/>
              <a:t>Modelagem Conceitual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1849" y="5105400"/>
            <a:ext cx="6400800" cy="17526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 smtClean="0"/>
              <a:t>Clovis Holanda</a:t>
            </a:r>
            <a:endParaRPr lang="pt-BR" b="1" dirty="0"/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 smtClean="0">
                <a:hlinkClick r:id="rId3"/>
              </a:rPr>
              <a:t>clovishn@gmail.com</a:t>
            </a:r>
            <a:endParaRPr lang="pt-BR" b="1" dirty="0"/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 smtClean="0"/>
              <a:t>2022.1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1396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 idx="4294967295"/>
          </p:nvPr>
        </p:nvSpPr>
        <p:spPr>
          <a:xfrm>
            <a:off x="-699140" y="141212"/>
            <a:ext cx="7770812" cy="1143001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sz="4800" b="1" dirty="0">
                <a:solidFill>
                  <a:srgbClr val="002060"/>
                </a:solidFill>
              </a:rPr>
              <a:t>Modelo E/R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25084" y="1284213"/>
            <a:ext cx="8356600" cy="4714875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b="1" dirty="0">
                <a:solidFill>
                  <a:schemeClr val="accent2"/>
                </a:solidFill>
              </a:rPr>
              <a:t>Conceitos Complementares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altLang="pt-BR" sz="1800" dirty="0">
                <a:solidFill>
                  <a:srgbClr val="002060"/>
                </a:solidFill>
              </a:rPr>
              <a:t>Atributos Multivalorados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pt-BR" altLang="pt-BR" sz="1800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altLang="pt-BR" sz="1800" dirty="0">
                <a:solidFill>
                  <a:srgbClr val="002060"/>
                </a:solidFill>
              </a:rPr>
              <a:t>Cardinalidade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pt-BR" altLang="pt-BR" sz="1800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altLang="pt-BR" sz="1800" dirty="0" err="1">
                <a:solidFill>
                  <a:srgbClr val="002060"/>
                </a:solidFill>
              </a:rPr>
              <a:t>Auto-Relacionamento</a:t>
            </a:r>
            <a:endParaRPr lang="pt-BR" altLang="pt-BR" sz="1800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pt-BR" altLang="pt-BR" sz="1800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altLang="pt-BR" sz="1800" dirty="0">
                <a:solidFill>
                  <a:srgbClr val="002060"/>
                </a:solidFill>
              </a:rPr>
              <a:t>Existência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pt-BR" altLang="pt-BR" sz="1800" dirty="0">
                <a:solidFill>
                  <a:srgbClr val="0070C0"/>
                </a:solidFill>
              </a:rPr>
              <a:t>Relacionamento Total ou Obrigatório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pt-BR" altLang="pt-BR" sz="1800" dirty="0">
                <a:solidFill>
                  <a:srgbClr val="0070C0"/>
                </a:solidFill>
              </a:rPr>
              <a:t>Relacionamento Parcial ou Opcional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pt-BR" altLang="pt-BR" sz="1800" dirty="0">
                <a:solidFill>
                  <a:srgbClr val="0070C0"/>
                </a:solidFill>
              </a:rPr>
              <a:t>Relacionamento Híbrido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pt-BR" altLang="pt-BR" sz="18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altLang="pt-BR" sz="1800" dirty="0">
                <a:solidFill>
                  <a:srgbClr val="002060"/>
                </a:solidFill>
              </a:rPr>
              <a:t>Relacionamento Relevante X Redundante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800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altLang="pt-BR" sz="1800" dirty="0">
                <a:solidFill>
                  <a:srgbClr val="002060"/>
                </a:solidFill>
              </a:rPr>
              <a:t>Relacionamento Exclusivo</a:t>
            </a:r>
          </a:p>
        </p:txBody>
      </p:sp>
    </p:spTree>
    <p:extLst>
      <p:ext uri="{BB962C8B-B14F-4D97-AF65-F5344CB8AC3E}">
        <p14:creationId xmlns:p14="http://schemas.microsoft.com/office/powerpoint/2010/main" val="26664075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 idx="4294967295"/>
          </p:nvPr>
        </p:nvSpPr>
        <p:spPr>
          <a:xfrm>
            <a:off x="-1787024" y="0"/>
            <a:ext cx="8185150" cy="1050925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sz="4800" b="1" dirty="0">
                <a:solidFill>
                  <a:srgbClr val="002060"/>
                </a:solidFill>
              </a:rPr>
              <a:t>Modelo E/R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304800" y="1085895"/>
            <a:ext cx="7772400" cy="590550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3600" b="1" dirty="0">
                <a:solidFill>
                  <a:schemeClr val="accent2"/>
                </a:solidFill>
              </a:rPr>
              <a:t>Diagrama E/R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304800" y="1963738"/>
            <a:ext cx="2178050" cy="1439862"/>
            <a:chOff x="947" y="2404"/>
            <a:chExt cx="1372" cy="907"/>
          </a:xfrm>
        </p:grpSpPr>
        <p:sp>
          <p:nvSpPr>
            <p:cNvPr id="16399" name="Rectangle 5"/>
            <p:cNvSpPr>
              <a:spLocks noChangeArrowheads="1"/>
            </p:cNvSpPr>
            <p:nvPr/>
          </p:nvSpPr>
          <p:spPr bwMode="auto">
            <a:xfrm>
              <a:off x="947" y="2404"/>
              <a:ext cx="1372" cy="90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6400" name="Rectangle 6"/>
            <p:cNvSpPr>
              <a:spLocks noChangeArrowheads="1"/>
            </p:cNvSpPr>
            <p:nvPr/>
          </p:nvSpPr>
          <p:spPr bwMode="auto">
            <a:xfrm>
              <a:off x="1052" y="2434"/>
              <a:ext cx="1212" cy="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Conjunto de  Entidades</a:t>
              </a:r>
              <a:endParaRPr lang="pt-BR" altLang="pt-BR" sz="2800">
                <a:solidFill>
                  <a:srgbClr val="FFFF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  <p:sp>
        <p:nvSpPr>
          <p:cNvPr id="16389" name="AutoShape 7"/>
          <p:cNvSpPr>
            <a:spLocks noChangeArrowheads="1"/>
          </p:cNvSpPr>
          <p:nvPr/>
        </p:nvSpPr>
        <p:spPr bwMode="auto">
          <a:xfrm>
            <a:off x="4343400" y="1201738"/>
            <a:ext cx="3733800" cy="2424112"/>
          </a:xfrm>
          <a:prstGeom prst="diamond">
            <a:avLst/>
          </a:prstGeom>
          <a:solidFill>
            <a:schemeClr val="accent2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Conjunto 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Relacionamentos</a:t>
            </a:r>
            <a:endParaRPr lang="pt-BR" altLang="pt-BR" sz="2400">
              <a:solidFill>
                <a:srgbClr val="FFFF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622215" y="3575390"/>
            <a:ext cx="2820446" cy="2195980"/>
            <a:chOff x="3448" y="2640"/>
            <a:chExt cx="1777" cy="1383"/>
          </a:xfrm>
          <a:solidFill>
            <a:schemeClr val="accent2"/>
          </a:solidFill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448" y="2771"/>
              <a:ext cx="556" cy="392"/>
            </a:xfrm>
            <a:prstGeom prst="rect">
              <a:avLst/>
            </a:prstGeom>
            <a:grpFill/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 sz="4000" b="1" dirty="0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cs typeface="+mn-cs"/>
                  <a:sym typeface="Helvetica Neue Light" pitchFamily="1" charset="0"/>
                </a:rPr>
                <a:t>E1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669" y="3631"/>
              <a:ext cx="556" cy="392"/>
            </a:xfrm>
            <a:prstGeom prst="rect">
              <a:avLst/>
            </a:prstGeom>
            <a:grpFill/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 sz="4000" b="1" dirty="0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cs typeface="+mn-cs"/>
                  <a:sym typeface="Helvetica Neue Light" pitchFamily="1" charset="0"/>
                </a:rPr>
                <a:t>E2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4609" y="2640"/>
              <a:ext cx="607" cy="593"/>
            </a:xfrm>
            <a:prstGeom prst="diamond">
              <a:avLst/>
            </a:prstGeom>
            <a:grpFill/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BR" sz="4000" b="1" dirty="0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cs typeface="+mn-cs"/>
                  <a:sym typeface="Helvetica Neue Light" pitchFamily="1" charset="0"/>
                </a:rPr>
                <a:t>R1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3978" y="2942"/>
              <a:ext cx="657" cy="0"/>
            </a:xfrm>
            <a:prstGeom prst="line">
              <a:avLst/>
            </a:prstGeom>
            <a:grpFill/>
            <a:ln w="57150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42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cs typeface="+mn-cs"/>
                <a:sym typeface="Helvetica Neue Light" pitchFamily="1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913" y="3208"/>
              <a:ext cx="0" cy="428"/>
            </a:xfrm>
            <a:prstGeom prst="line">
              <a:avLst/>
            </a:prstGeom>
            <a:grpFill/>
            <a:ln w="57150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42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cs typeface="+mn-cs"/>
                <a:sym typeface="Helvetica Neue Light" pitchFamily="1" charset="0"/>
              </a:endParaRPr>
            </a:p>
          </p:txBody>
        </p:sp>
      </p:grpSp>
      <p:sp>
        <p:nvSpPr>
          <p:cNvPr id="16391" name="Text Box 15"/>
          <p:cNvSpPr txBox="1">
            <a:spLocks noChangeArrowheads="1"/>
          </p:cNvSpPr>
          <p:nvPr/>
        </p:nvSpPr>
        <p:spPr bwMode="auto">
          <a:xfrm>
            <a:off x="4683125" y="4554538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0070C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nome 1</a:t>
            </a:r>
          </a:p>
        </p:txBody>
      </p:sp>
      <p:sp>
        <p:nvSpPr>
          <p:cNvPr id="16392" name="Text Box 16"/>
          <p:cNvSpPr txBox="1">
            <a:spLocks noChangeArrowheads="1"/>
          </p:cNvSpPr>
          <p:nvPr/>
        </p:nvSpPr>
        <p:spPr bwMode="auto">
          <a:xfrm>
            <a:off x="4987925" y="5621338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0070C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nome 2</a:t>
            </a:r>
          </a:p>
        </p:txBody>
      </p:sp>
      <p:grpSp>
        <p:nvGrpSpPr>
          <p:cNvPr id="16393" name="Grupo 34"/>
          <p:cNvGrpSpPr>
            <a:grpSpLocks/>
          </p:cNvGrpSpPr>
          <p:nvPr/>
        </p:nvGrpSpPr>
        <p:grpSpPr bwMode="auto">
          <a:xfrm>
            <a:off x="4343400" y="3487738"/>
            <a:ext cx="3590925" cy="2073275"/>
            <a:chOff x="5000628" y="3929066"/>
            <a:chExt cx="3590938" cy="2072496"/>
          </a:xfrm>
        </p:grpSpPr>
        <p:sp>
          <p:nvSpPr>
            <p:cNvPr id="16394" name="Rectangle 18"/>
            <p:cNvSpPr>
              <a:spLocks noChangeArrowheads="1"/>
            </p:cNvSpPr>
            <p:nvPr/>
          </p:nvSpPr>
          <p:spPr bwMode="auto">
            <a:xfrm>
              <a:off x="6786578" y="4714884"/>
              <a:ext cx="1804988" cy="50165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rgbClr val="99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Papel</a:t>
              </a:r>
            </a:p>
          </p:txBody>
        </p:sp>
        <p:cxnSp>
          <p:nvCxnSpPr>
            <p:cNvPr id="16395" name="Conector angulado 20"/>
            <p:cNvCxnSpPr>
              <a:cxnSpLocks noChangeShapeType="1"/>
              <a:stCxn id="16394" idx="1"/>
            </p:cNvCxnSpPr>
            <p:nvPr/>
          </p:nvCxnSpPr>
          <p:spPr bwMode="auto">
            <a:xfrm rot="10800000">
              <a:off x="5214942" y="3929067"/>
              <a:ext cx="1571636" cy="1036643"/>
            </a:xfrm>
            <a:prstGeom prst="bentConnector3">
              <a:avLst>
                <a:gd name="adj1" fmla="val 50000"/>
              </a:avLst>
            </a:prstGeom>
            <a:noFill/>
            <a:ln w="38100" algn="ctr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6" name="Conector de seta reta 23"/>
            <p:cNvCxnSpPr>
              <a:cxnSpLocks noChangeShapeType="1"/>
            </p:cNvCxnSpPr>
            <p:nvPr/>
          </p:nvCxnSpPr>
          <p:spPr bwMode="auto">
            <a:xfrm rot="5400000">
              <a:off x="5000628" y="3929066"/>
              <a:ext cx="214314" cy="214314"/>
            </a:xfrm>
            <a:prstGeom prst="straightConnector1">
              <a:avLst/>
            </a:prstGeom>
            <a:noFill/>
            <a:ln w="38100" algn="ctr">
              <a:solidFill>
                <a:srgbClr val="99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7" name="Conector reto 31"/>
            <p:cNvCxnSpPr>
              <a:cxnSpLocks noChangeShapeType="1"/>
            </p:cNvCxnSpPr>
            <p:nvPr/>
          </p:nvCxnSpPr>
          <p:spPr bwMode="auto">
            <a:xfrm rot="5400000">
              <a:off x="7179487" y="5607859"/>
              <a:ext cx="785818" cy="1588"/>
            </a:xfrm>
            <a:prstGeom prst="line">
              <a:avLst/>
            </a:prstGeom>
            <a:noFill/>
            <a:ln w="38100" algn="ctr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8" name="Conector de seta reta 33"/>
            <p:cNvCxnSpPr>
              <a:cxnSpLocks noChangeShapeType="1"/>
            </p:cNvCxnSpPr>
            <p:nvPr/>
          </p:nvCxnSpPr>
          <p:spPr bwMode="auto">
            <a:xfrm rot="10800000">
              <a:off x="5964228" y="5956306"/>
              <a:ext cx="1608168" cy="44463"/>
            </a:xfrm>
            <a:prstGeom prst="straightConnector1">
              <a:avLst/>
            </a:prstGeom>
            <a:noFill/>
            <a:ln w="38100" algn="ctr">
              <a:solidFill>
                <a:srgbClr val="99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014495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 idx="4294967295"/>
          </p:nvPr>
        </p:nvSpPr>
        <p:spPr>
          <a:xfrm>
            <a:off x="-1328871" y="163543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800" b="1" dirty="0">
                <a:solidFill>
                  <a:srgbClr val="002060"/>
                </a:solidFill>
              </a:rPr>
              <a:t>Modelo E/R</a:t>
            </a:r>
          </a:p>
        </p:txBody>
      </p:sp>
      <p:sp>
        <p:nvSpPr>
          <p:cNvPr id="17411" name="Espaço Reservado para Conteúdo 2"/>
          <p:cNvSpPr txBox="1">
            <a:spLocks/>
          </p:cNvSpPr>
          <p:nvPr/>
        </p:nvSpPr>
        <p:spPr bwMode="auto">
          <a:xfrm>
            <a:off x="250825" y="1412875"/>
            <a:ext cx="77724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Clr>
                <a:schemeClr val="bg2"/>
              </a:buClr>
              <a:buSzPct val="90000"/>
              <a:buFontTx/>
              <a:buNone/>
            </a:pPr>
            <a:r>
              <a:rPr kumimoji="1" lang="pt-BR" altLang="pt-BR" sz="2800" b="1">
                <a:solidFill>
                  <a:srgbClr val="0000FF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Diagrama E/R</a:t>
            </a:r>
          </a:p>
          <a:p>
            <a:pPr lvl="1" algn="just" eaLnBrk="1" hangingPunct="1">
              <a:lnSpc>
                <a:spcPct val="90000"/>
              </a:lnSpc>
              <a:buClr>
                <a:schemeClr val="bg2"/>
              </a:buClr>
              <a:buSzPct val="90000"/>
              <a:buFontTx/>
              <a:buNone/>
            </a:pPr>
            <a:r>
              <a:rPr kumimoji="1" lang="pt-BR" altLang="pt-BR">
                <a:solidFill>
                  <a:srgbClr val="0000FF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Exemplo de papéis em relacionamentos</a:t>
            </a:r>
          </a:p>
          <a:p>
            <a:pPr lvl="1" algn="just" eaLnBrk="1" hangingPunct="1">
              <a:buClr>
                <a:schemeClr val="bg2"/>
              </a:buClr>
              <a:buSzPct val="90000"/>
              <a:buFontTx/>
              <a:buBlip>
                <a:blip r:embed="rId3"/>
              </a:buBlip>
            </a:pPr>
            <a:endParaRPr kumimoji="1" lang="pt-BR" altLang="pt-BR">
              <a:solidFill>
                <a:srgbClr val="0000FF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396875" y="4560888"/>
            <a:ext cx="2713038" cy="673100"/>
            <a:chOff x="1156" y="2068"/>
            <a:chExt cx="1384" cy="424"/>
          </a:xfrm>
        </p:grpSpPr>
        <p:sp>
          <p:nvSpPr>
            <p:cNvPr id="17425" name="Rectangle 5"/>
            <p:cNvSpPr>
              <a:spLocks noChangeArrowheads="1"/>
            </p:cNvSpPr>
            <p:nvPr/>
          </p:nvSpPr>
          <p:spPr bwMode="auto">
            <a:xfrm>
              <a:off x="1156" y="2068"/>
              <a:ext cx="1384" cy="42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7426" name="Rectangle 6"/>
            <p:cNvSpPr>
              <a:spLocks noChangeArrowheads="1"/>
            </p:cNvSpPr>
            <p:nvPr/>
          </p:nvSpPr>
          <p:spPr bwMode="auto">
            <a:xfrm>
              <a:off x="1388" y="2131"/>
              <a:ext cx="1043" cy="30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Empregado</a:t>
              </a:r>
              <a:endParaRPr lang="pt-BR" altLang="pt-BR" sz="2000">
                <a:solidFill>
                  <a:srgbClr val="FFFF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  <p:sp>
        <p:nvSpPr>
          <p:cNvPr id="17413" name="Rectangle 18"/>
          <p:cNvSpPr>
            <a:spLocks noChangeArrowheads="1"/>
          </p:cNvSpPr>
          <p:nvPr/>
        </p:nvSpPr>
        <p:spPr bwMode="auto">
          <a:xfrm>
            <a:off x="2663825" y="3068638"/>
            <a:ext cx="358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É Supervisionado</a:t>
            </a:r>
            <a:endParaRPr lang="pt-BR" altLang="pt-BR" sz="2000">
              <a:solidFill>
                <a:srgbClr val="FFFF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3213100" y="5141913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chemeClr val="tx2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Supervisiona</a:t>
            </a:r>
            <a:endParaRPr lang="pt-BR" altLang="pt-BR" sz="2000">
              <a:solidFill>
                <a:srgbClr val="FFFF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grpSp>
        <p:nvGrpSpPr>
          <p:cNvPr id="17415" name="Grupo 30"/>
          <p:cNvGrpSpPr>
            <a:grpSpLocks/>
          </p:cNvGrpSpPr>
          <p:nvPr/>
        </p:nvGrpSpPr>
        <p:grpSpPr bwMode="auto">
          <a:xfrm>
            <a:off x="1692275" y="3644900"/>
            <a:ext cx="6769100" cy="1936750"/>
            <a:chOff x="2681282" y="3786190"/>
            <a:chExt cx="5591181" cy="1968504"/>
          </a:xfrm>
        </p:grpSpPr>
        <p:grpSp>
          <p:nvGrpSpPr>
            <p:cNvPr id="17416" name="Group 9"/>
            <p:cNvGrpSpPr>
              <a:grpSpLocks/>
            </p:cNvGrpSpPr>
            <p:nvPr/>
          </p:nvGrpSpPr>
          <p:grpSpPr bwMode="auto">
            <a:xfrm>
              <a:off x="6619874" y="4241806"/>
              <a:ext cx="1652589" cy="1512888"/>
              <a:chOff x="4188" y="2204"/>
              <a:chExt cx="1041" cy="953"/>
            </a:xfrm>
          </p:grpSpPr>
          <p:sp>
            <p:nvSpPr>
              <p:cNvPr id="17423" name="Rectangle 10"/>
              <p:cNvSpPr>
                <a:spLocks noChangeArrowheads="1"/>
              </p:cNvSpPr>
              <p:nvPr/>
            </p:nvSpPr>
            <p:spPr bwMode="auto">
              <a:xfrm rot="2880000">
                <a:off x="4117" y="2275"/>
                <a:ext cx="953" cy="8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291" tIns="32146" rIns="64291" bIns="32146" anchor="ctr"/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7424" name="Rectangle 11"/>
              <p:cNvSpPr>
                <a:spLocks noChangeArrowheads="1"/>
              </p:cNvSpPr>
              <p:nvPr/>
            </p:nvSpPr>
            <p:spPr bwMode="auto">
              <a:xfrm>
                <a:off x="4217" y="2424"/>
                <a:ext cx="1012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4738" tIns="32369" rIns="64738" bIns="32369">
                <a:spAutoFit/>
              </a:bodyPr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4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Super-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4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visão</a:t>
                </a:r>
                <a:endParaRPr lang="pt-BR" altLang="pt-BR" sz="24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</p:grpSp>
        <p:sp>
          <p:nvSpPr>
            <p:cNvPr id="17417" name="Rectangle 13"/>
            <p:cNvSpPr>
              <a:spLocks noChangeArrowheads="1"/>
            </p:cNvSpPr>
            <p:nvPr/>
          </p:nvSpPr>
          <p:spPr bwMode="auto">
            <a:xfrm>
              <a:off x="6325253" y="5070558"/>
              <a:ext cx="283230" cy="498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1</a:t>
              </a:r>
              <a:endParaRPr lang="pt-BR" altLang="pt-BR" sz="2000">
                <a:solidFill>
                  <a:srgbClr val="FFFF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7418" name="Line 15"/>
            <p:cNvSpPr>
              <a:spLocks noChangeShapeType="1"/>
            </p:cNvSpPr>
            <p:nvPr/>
          </p:nvSpPr>
          <p:spPr bwMode="auto">
            <a:xfrm>
              <a:off x="3786182" y="5108580"/>
              <a:ext cx="2786063" cy="0"/>
            </a:xfrm>
            <a:prstGeom prst="line">
              <a:avLst/>
            </a:prstGeom>
            <a:noFill/>
            <a:ln w="5080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19" name="Rectangle 17"/>
            <p:cNvSpPr>
              <a:spLocks noChangeArrowheads="1"/>
            </p:cNvSpPr>
            <p:nvPr/>
          </p:nvSpPr>
          <p:spPr bwMode="auto">
            <a:xfrm>
              <a:off x="6611106" y="3857185"/>
              <a:ext cx="283231" cy="498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n</a:t>
              </a:r>
              <a:endParaRPr lang="pt-BR" altLang="pt-BR" sz="2000">
                <a:solidFill>
                  <a:srgbClr val="FFFF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cxnSp>
          <p:nvCxnSpPr>
            <p:cNvPr id="17420" name="Conector reto 23"/>
            <p:cNvCxnSpPr>
              <a:cxnSpLocks noChangeShapeType="1"/>
            </p:cNvCxnSpPr>
            <p:nvPr/>
          </p:nvCxnSpPr>
          <p:spPr bwMode="auto">
            <a:xfrm rot="5400000" flipH="1" flipV="1">
              <a:off x="6858810" y="3999710"/>
              <a:ext cx="428628" cy="1588"/>
            </a:xfrm>
            <a:prstGeom prst="line">
              <a:avLst/>
            </a:prstGeom>
            <a:noFill/>
            <a:ln w="57150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Conector reto 25"/>
            <p:cNvCxnSpPr>
              <a:cxnSpLocks noChangeShapeType="1"/>
            </p:cNvCxnSpPr>
            <p:nvPr/>
          </p:nvCxnSpPr>
          <p:spPr bwMode="auto">
            <a:xfrm rot="10800000">
              <a:off x="2714612" y="3786190"/>
              <a:ext cx="4357718" cy="1588"/>
            </a:xfrm>
            <a:prstGeom prst="line">
              <a:avLst/>
            </a:prstGeom>
            <a:noFill/>
            <a:ln w="57150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Conector de seta reta 27"/>
            <p:cNvCxnSpPr>
              <a:cxnSpLocks noChangeShapeType="1"/>
            </p:cNvCxnSpPr>
            <p:nvPr/>
          </p:nvCxnSpPr>
          <p:spPr bwMode="auto">
            <a:xfrm rot="5400000">
              <a:off x="2310596" y="4156876"/>
              <a:ext cx="774702" cy="33330"/>
            </a:xfrm>
            <a:prstGeom prst="straightConnector1">
              <a:avLst/>
            </a:prstGeom>
            <a:noFill/>
            <a:ln w="57150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257209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 idx="4294967295"/>
          </p:nvPr>
        </p:nvSpPr>
        <p:spPr>
          <a:xfrm>
            <a:off x="-783958" y="92447"/>
            <a:ext cx="7770813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sz="4800" b="1" dirty="0">
                <a:solidFill>
                  <a:srgbClr val="002060"/>
                </a:solidFill>
              </a:rPr>
              <a:t>Modelo E/R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17488" y="847725"/>
            <a:ext cx="8304212" cy="947738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3600" b="1">
                <a:solidFill>
                  <a:schemeClr val="accent2"/>
                </a:solidFill>
              </a:rPr>
              <a:t>Mais de um relacionamento envolvendo as mesmas entidades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1403350" y="3644900"/>
            <a:ext cx="6848475" cy="696913"/>
            <a:chOff x="1143" y="2464"/>
            <a:chExt cx="3719" cy="424"/>
          </a:xfrm>
        </p:grpSpPr>
        <p:grpSp>
          <p:nvGrpSpPr>
            <p:cNvPr id="18453" name="Group 5"/>
            <p:cNvGrpSpPr>
              <a:grpSpLocks/>
            </p:cNvGrpSpPr>
            <p:nvPr/>
          </p:nvGrpSpPr>
          <p:grpSpPr bwMode="auto">
            <a:xfrm>
              <a:off x="1143" y="2464"/>
              <a:ext cx="1128" cy="424"/>
              <a:chOff x="1143" y="2464"/>
              <a:chExt cx="1128" cy="424"/>
            </a:xfrm>
          </p:grpSpPr>
          <p:sp>
            <p:nvSpPr>
              <p:cNvPr id="18457" name="Rectangle 6"/>
              <p:cNvSpPr>
                <a:spLocks noChangeArrowheads="1"/>
              </p:cNvSpPr>
              <p:nvPr/>
            </p:nvSpPr>
            <p:spPr bwMode="auto">
              <a:xfrm>
                <a:off x="1143" y="2464"/>
                <a:ext cx="1043" cy="424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8458" name="Rectangle 7"/>
              <p:cNvSpPr>
                <a:spLocks noChangeArrowheads="1"/>
              </p:cNvSpPr>
              <p:nvPr/>
            </p:nvSpPr>
            <p:spPr bwMode="auto">
              <a:xfrm>
                <a:off x="1161" y="2527"/>
                <a:ext cx="1110" cy="29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800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Professor</a:t>
                </a:r>
              </a:p>
            </p:txBody>
          </p:sp>
        </p:grpSp>
        <p:grpSp>
          <p:nvGrpSpPr>
            <p:cNvPr id="18454" name="Group 8"/>
            <p:cNvGrpSpPr>
              <a:grpSpLocks/>
            </p:cNvGrpSpPr>
            <p:nvPr/>
          </p:nvGrpSpPr>
          <p:grpSpPr bwMode="auto">
            <a:xfrm>
              <a:off x="3495" y="2464"/>
              <a:ext cx="1367" cy="424"/>
              <a:chOff x="3495" y="2464"/>
              <a:chExt cx="1367" cy="424"/>
            </a:xfrm>
          </p:grpSpPr>
          <p:sp>
            <p:nvSpPr>
              <p:cNvPr id="18455" name="Rectangle 9"/>
              <p:cNvSpPr>
                <a:spLocks noChangeArrowheads="1"/>
              </p:cNvSpPr>
              <p:nvPr/>
            </p:nvSpPr>
            <p:spPr bwMode="auto">
              <a:xfrm>
                <a:off x="3495" y="2464"/>
                <a:ext cx="1219" cy="424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8456" name="Rectangle 10"/>
              <p:cNvSpPr>
                <a:spLocks noChangeArrowheads="1"/>
              </p:cNvSpPr>
              <p:nvPr/>
            </p:nvSpPr>
            <p:spPr bwMode="auto">
              <a:xfrm>
                <a:off x="3636" y="2527"/>
                <a:ext cx="1226" cy="29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Disciplina</a:t>
                </a:r>
                <a:endParaRPr lang="pt-BR" altLang="pt-BR" sz="20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</p:grpSp>
      </p:grpSp>
      <p:grpSp>
        <p:nvGrpSpPr>
          <p:cNvPr id="18437" name="Group 11"/>
          <p:cNvGrpSpPr>
            <a:grpSpLocks/>
          </p:cNvGrpSpPr>
          <p:nvPr/>
        </p:nvGrpSpPr>
        <p:grpSpPr bwMode="auto">
          <a:xfrm>
            <a:off x="2484438" y="4508500"/>
            <a:ext cx="3527425" cy="1909763"/>
            <a:chOff x="1667" y="2892"/>
            <a:chExt cx="2160" cy="1162"/>
          </a:xfrm>
        </p:grpSpPr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1667" y="2892"/>
              <a:ext cx="960" cy="624"/>
            </a:xfrm>
            <a:prstGeom prst="line">
              <a:avLst/>
            </a:prstGeom>
            <a:noFill/>
            <a:ln w="5080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8447" name="Group 13"/>
            <p:cNvGrpSpPr>
              <a:grpSpLocks/>
            </p:cNvGrpSpPr>
            <p:nvPr/>
          </p:nvGrpSpPr>
          <p:grpSpPr bwMode="auto">
            <a:xfrm>
              <a:off x="2489" y="3418"/>
              <a:ext cx="779" cy="636"/>
              <a:chOff x="2489" y="3418"/>
              <a:chExt cx="779" cy="636"/>
            </a:xfrm>
          </p:grpSpPr>
          <p:sp>
            <p:nvSpPr>
              <p:cNvPr id="18451" name="Rectangle 14"/>
              <p:cNvSpPr>
                <a:spLocks noChangeArrowheads="1"/>
              </p:cNvSpPr>
              <p:nvPr/>
            </p:nvSpPr>
            <p:spPr bwMode="auto">
              <a:xfrm rot="3000000">
                <a:off x="2557" y="3419"/>
                <a:ext cx="634" cy="636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8452" name="Rectangle 15"/>
              <p:cNvSpPr>
                <a:spLocks noChangeArrowheads="1"/>
              </p:cNvSpPr>
              <p:nvPr/>
            </p:nvSpPr>
            <p:spPr bwMode="auto">
              <a:xfrm>
                <a:off x="2489" y="3418"/>
                <a:ext cx="779" cy="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30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Coor-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30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dena</a:t>
                </a:r>
              </a:p>
            </p:txBody>
          </p:sp>
        </p:grp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 flipV="1">
              <a:off x="3056" y="2892"/>
              <a:ext cx="771" cy="575"/>
            </a:xfrm>
            <a:prstGeom prst="line">
              <a:avLst/>
            </a:prstGeom>
            <a:noFill/>
            <a:ln w="5080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2170" y="3439"/>
              <a:ext cx="21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1</a:t>
              </a:r>
              <a:endParaRPr lang="pt-BR" altLang="pt-BR" sz="2000">
                <a:solidFill>
                  <a:srgbClr val="FF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3418" y="3391"/>
              <a:ext cx="21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1</a:t>
              </a:r>
              <a:endParaRPr lang="pt-BR" altLang="pt-BR" sz="2000">
                <a:solidFill>
                  <a:srgbClr val="FF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  <p:grpSp>
        <p:nvGrpSpPr>
          <p:cNvPr id="18438" name="Group 19"/>
          <p:cNvGrpSpPr>
            <a:grpSpLocks/>
          </p:cNvGrpSpPr>
          <p:nvPr/>
        </p:nvGrpSpPr>
        <p:grpSpPr bwMode="auto">
          <a:xfrm>
            <a:off x="2160588" y="2266950"/>
            <a:ext cx="4311650" cy="1312863"/>
            <a:chOff x="1571" y="1847"/>
            <a:chExt cx="2640" cy="667"/>
          </a:xfrm>
        </p:grpSpPr>
        <p:sp>
          <p:nvSpPr>
            <p:cNvPr id="18439" name="Line 20"/>
            <p:cNvSpPr>
              <a:spLocks noChangeShapeType="1"/>
            </p:cNvSpPr>
            <p:nvPr/>
          </p:nvSpPr>
          <p:spPr bwMode="auto">
            <a:xfrm flipV="1">
              <a:off x="1571" y="2134"/>
              <a:ext cx="923" cy="326"/>
            </a:xfrm>
            <a:prstGeom prst="line">
              <a:avLst/>
            </a:prstGeom>
            <a:noFill/>
            <a:ln w="5080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8440" name="Group 21"/>
            <p:cNvGrpSpPr>
              <a:grpSpLocks/>
            </p:cNvGrpSpPr>
            <p:nvPr/>
          </p:nvGrpSpPr>
          <p:grpSpPr bwMode="auto">
            <a:xfrm>
              <a:off x="2508" y="1847"/>
              <a:ext cx="733" cy="667"/>
              <a:chOff x="2508" y="1771"/>
              <a:chExt cx="733" cy="667"/>
            </a:xfrm>
          </p:grpSpPr>
          <p:sp>
            <p:nvSpPr>
              <p:cNvPr id="18444" name="Rectangle 22"/>
              <p:cNvSpPr>
                <a:spLocks noChangeArrowheads="1"/>
              </p:cNvSpPr>
              <p:nvPr/>
            </p:nvSpPr>
            <p:spPr bwMode="auto">
              <a:xfrm rot="3000000">
                <a:off x="2567" y="1767"/>
                <a:ext cx="667" cy="676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8445" name="Rectangle 23"/>
              <p:cNvSpPr>
                <a:spLocks noChangeArrowheads="1"/>
              </p:cNvSpPr>
              <p:nvPr/>
            </p:nvSpPr>
            <p:spPr bwMode="auto">
              <a:xfrm>
                <a:off x="2508" y="1903"/>
                <a:ext cx="733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Leciona</a:t>
                </a:r>
              </a:p>
            </p:txBody>
          </p:sp>
        </p:grpSp>
        <p:sp>
          <p:nvSpPr>
            <p:cNvPr id="18441" name="Line 24"/>
            <p:cNvSpPr>
              <a:spLocks noChangeShapeType="1"/>
            </p:cNvSpPr>
            <p:nvPr/>
          </p:nvSpPr>
          <p:spPr bwMode="auto">
            <a:xfrm>
              <a:off x="3337" y="2197"/>
              <a:ext cx="874" cy="263"/>
            </a:xfrm>
            <a:prstGeom prst="line">
              <a:avLst/>
            </a:prstGeom>
            <a:noFill/>
            <a:ln w="5080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442" name="Rectangle 25"/>
            <p:cNvSpPr>
              <a:spLocks noChangeArrowheads="1"/>
            </p:cNvSpPr>
            <p:nvPr/>
          </p:nvSpPr>
          <p:spPr bwMode="auto">
            <a:xfrm>
              <a:off x="2193" y="1878"/>
              <a:ext cx="21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n</a:t>
              </a:r>
              <a:endParaRPr lang="pt-BR" altLang="pt-BR" sz="2000">
                <a:solidFill>
                  <a:srgbClr val="FF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8443" name="Rectangle 26"/>
            <p:cNvSpPr>
              <a:spLocks noChangeArrowheads="1"/>
            </p:cNvSpPr>
            <p:nvPr/>
          </p:nvSpPr>
          <p:spPr bwMode="auto">
            <a:xfrm>
              <a:off x="3360" y="1855"/>
              <a:ext cx="20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m</a:t>
              </a:r>
              <a:endParaRPr lang="pt-BR" altLang="pt-BR" sz="2000">
                <a:solidFill>
                  <a:srgbClr val="0000FF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080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 idx="4294967295"/>
          </p:nvPr>
        </p:nvSpPr>
        <p:spPr>
          <a:xfrm>
            <a:off x="-1229437" y="163543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800" b="1">
                <a:solidFill>
                  <a:srgbClr val="002060"/>
                </a:solidFill>
              </a:rPr>
              <a:t>Modelo E/R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68288" y="1100138"/>
            <a:ext cx="7772400" cy="661987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3600" b="1">
                <a:solidFill>
                  <a:schemeClr val="accent2"/>
                </a:solidFill>
              </a:rPr>
              <a:t>Um relacionamento pode ser n-ário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723900" y="2416175"/>
            <a:ext cx="7454900" cy="2578100"/>
            <a:chOff x="388" y="1396"/>
            <a:chExt cx="4696" cy="1624"/>
          </a:xfrm>
        </p:grpSpPr>
        <p:sp>
          <p:nvSpPr>
            <p:cNvPr id="19471" name="Rectangle 5"/>
            <p:cNvSpPr>
              <a:spLocks noChangeArrowheads="1"/>
            </p:cNvSpPr>
            <p:nvPr/>
          </p:nvSpPr>
          <p:spPr bwMode="auto">
            <a:xfrm>
              <a:off x="388" y="2500"/>
              <a:ext cx="1240" cy="47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9472" name="Rectangle 6"/>
            <p:cNvSpPr>
              <a:spLocks noChangeArrowheads="1"/>
            </p:cNvSpPr>
            <p:nvPr/>
          </p:nvSpPr>
          <p:spPr bwMode="auto">
            <a:xfrm>
              <a:off x="642" y="2563"/>
              <a:ext cx="840" cy="31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Cliente</a:t>
              </a:r>
              <a:endParaRPr lang="pt-BR" altLang="pt-BR" sz="2000">
                <a:solidFill>
                  <a:srgbClr val="FFFF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9473" name="Rectangle 7"/>
            <p:cNvSpPr>
              <a:spLocks noChangeArrowheads="1"/>
            </p:cNvSpPr>
            <p:nvPr/>
          </p:nvSpPr>
          <p:spPr bwMode="auto">
            <a:xfrm>
              <a:off x="3844" y="2548"/>
              <a:ext cx="1240" cy="47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9474" name="Rectangle 8"/>
            <p:cNvSpPr>
              <a:spLocks noChangeArrowheads="1"/>
            </p:cNvSpPr>
            <p:nvPr/>
          </p:nvSpPr>
          <p:spPr bwMode="auto">
            <a:xfrm>
              <a:off x="4202" y="2659"/>
              <a:ext cx="726" cy="31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Conta</a:t>
              </a:r>
              <a:endParaRPr lang="pt-BR" altLang="pt-BR" sz="2000">
                <a:solidFill>
                  <a:srgbClr val="FFFF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9475" name="Rectangle 9"/>
            <p:cNvSpPr>
              <a:spLocks noChangeArrowheads="1"/>
            </p:cNvSpPr>
            <p:nvPr/>
          </p:nvSpPr>
          <p:spPr bwMode="auto">
            <a:xfrm>
              <a:off x="2260" y="1396"/>
              <a:ext cx="1240" cy="47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19476" name="Rectangle 10"/>
            <p:cNvSpPr>
              <a:spLocks noChangeArrowheads="1"/>
            </p:cNvSpPr>
            <p:nvPr/>
          </p:nvSpPr>
          <p:spPr bwMode="auto">
            <a:xfrm>
              <a:off x="2374" y="1486"/>
              <a:ext cx="966" cy="31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Agência</a:t>
              </a:r>
              <a:endParaRPr lang="pt-BR" altLang="pt-BR" sz="2000">
                <a:solidFill>
                  <a:srgbClr val="FFFF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  <p:grpSp>
        <p:nvGrpSpPr>
          <p:cNvPr id="19461" name="Group 11"/>
          <p:cNvGrpSpPr>
            <a:grpSpLocks/>
          </p:cNvGrpSpPr>
          <p:nvPr/>
        </p:nvGrpSpPr>
        <p:grpSpPr bwMode="auto">
          <a:xfrm>
            <a:off x="2647950" y="3171825"/>
            <a:ext cx="3584575" cy="1974850"/>
            <a:chOff x="1594" y="1872"/>
            <a:chExt cx="2258" cy="1244"/>
          </a:xfrm>
        </p:grpSpPr>
        <p:grpSp>
          <p:nvGrpSpPr>
            <p:cNvPr id="19462" name="Group 12"/>
            <p:cNvGrpSpPr>
              <a:grpSpLocks/>
            </p:cNvGrpSpPr>
            <p:nvPr/>
          </p:nvGrpSpPr>
          <p:grpSpPr bwMode="auto">
            <a:xfrm>
              <a:off x="1594" y="1872"/>
              <a:ext cx="2258" cy="1244"/>
              <a:chOff x="1594" y="1872"/>
              <a:chExt cx="2258" cy="1244"/>
            </a:xfrm>
          </p:grpSpPr>
          <p:sp>
            <p:nvSpPr>
              <p:cNvPr id="19464" name="Rectangle 13"/>
              <p:cNvSpPr>
                <a:spLocks noChangeArrowheads="1"/>
              </p:cNvSpPr>
              <p:nvPr/>
            </p:nvSpPr>
            <p:spPr bwMode="auto">
              <a:xfrm rot="2460000">
                <a:off x="2462" y="2452"/>
                <a:ext cx="616" cy="664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9465" name="Line 14"/>
              <p:cNvSpPr>
                <a:spLocks noChangeShapeType="1"/>
              </p:cNvSpPr>
              <p:nvPr/>
            </p:nvSpPr>
            <p:spPr bwMode="auto">
              <a:xfrm>
                <a:off x="3178" y="2736"/>
                <a:ext cx="674" cy="0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466" name="Line 15"/>
              <p:cNvSpPr>
                <a:spLocks noChangeShapeType="1"/>
              </p:cNvSpPr>
              <p:nvPr/>
            </p:nvSpPr>
            <p:spPr bwMode="auto">
              <a:xfrm flipH="1">
                <a:off x="1594" y="2832"/>
                <a:ext cx="758" cy="0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467" name="Line 16"/>
              <p:cNvSpPr>
                <a:spLocks noChangeShapeType="1"/>
              </p:cNvSpPr>
              <p:nvPr/>
            </p:nvSpPr>
            <p:spPr bwMode="auto">
              <a:xfrm flipV="1">
                <a:off x="2784" y="1872"/>
                <a:ext cx="0" cy="480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468" name="Rectangle 17"/>
              <p:cNvSpPr>
                <a:spLocks noChangeArrowheads="1"/>
              </p:cNvSpPr>
              <p:nvPr/>
            </p:nvSpPr>
            <p:spPr bwMode="auto">
              <a:xfrm>
                <a:off x="2169" y="2467"/>
                <a:ext cx="285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800" b="1">
                    <a:solidFill>
                      <a:srgbClr val="0000FF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m</a:t>
                </a:r>
                <a:endParaRPr lang="pt-BR" altLang="pt-BR" sz="2000">
                  <a:solidFill>
                    <a:srgbClr val="FFFF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9469" name="Rectangle 18"/>
              <p:cNvSpPr>
                <a:spLocks noChangeArrowheads="1"/>
              </p:cNvSpPr>
              <p:nvPr/>
            </p:nvSpPr>
            <p:spPr bwMode="auto">
              <a:xfrm>
                <a:off x="2554" y="1987"/>
                <a:ext cx="209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800" b="1">
                    <a:solidFill>
                      <a:srgbClr val="0000FF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1</a:t>
                </a:r>
                <a:endParaRPr lang="pt-BR" altLang="pt-BR" sz="2000">
                  <a:solidFill>
                    <a:srgbClr val="FF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9470" name="Rectangle 19"/>
              <p:cNvSpPr>
                <a:spLocks noChangeArrowheads="1"/>
              </p:cNvSpPr>
              <p:nvPr/>
            </p:nvSpPr>
            <p:spPr bwMode="auto">
              <a:xfrm>
                <a:off x="3274" y="2419"/>
                <a:ext cx="221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800" b="1">
                    <a:solidFill>
                      <a:srgbClr val="0000FF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n</a:t>
                </a:r>
                <a:endParaRPr lang="pt-BR" altLang="pt-BR" sz="2800" b="1">
                  <a:solidFill>
                    <a:srgbClr val="FF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</p:grpSp>
        <p:sp>
          <p:nvSpPr>
            <p:cNvPr id="19463" name="Rectangle 20"/>
            <p:cNvSpPr>
              <a:spLocks noChangeArrowheads="1"/>
            </p:cNvSpPr>
            <p:nvPr/>
          </p:nvSpPr>
          <p:spPr bwMode="auto">
            <a:xfrm>
              <a:off x="2467" y="2611"/>
              <a:ext cx="57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CCA</a:t>
              </a:r>
              <a:endParaRPr lang="pt-BR" altLang="pt-BR" sz="2000">
                <a:solidFill>
                  <a:srgbClr val="FFFF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506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 idx="4294967295"/>
          </p:nvPr>
        </p:nvSpPr>
        <p:spPr>
          <a:xfrm>
            <a:off x="-1564989" y="112268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800" b="1" dirty="0">
                <a:solidFill>
                  <a:srgbClr val="002060"/>
                </a:solidFill>
              </a:rPr>
              <a:t>Modelo E/R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50825" y="1412875"/>
            <a:ext cx="7772400" cy="1019175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3600" b="1">
                <a:solidFill>
                  <a:schemeClr val="accent2"/>
                </a:solidFill>
              </a:rPr>
              <a:t>Relacionamento fraco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rgbClr val="002060"/>
                </a:solidFill>
              </a:rPr>
              <a:t>Restrição de existência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051050" y="2781300"/>
            <a:ext cx="1816100" cy="646113"/>
            <a:chOff x="1780" y="1540"/>
            <a:chExt cx="1144" cy="472"/>
          </a:xfrm>
        </p:grpSpPr>
        <p:sp>
          <p:nvSpPr>
            <p:cNvPr id="20498" name="Rectangle 5"/>
            <p:cNvSpPr>
              <a:spLocks noChangeArrowheads="1"/>
            </p:cNvSpPr>
            <p:nvPr/>
          </p:nvSpPr>
          <p:spPr bwMode="auto">
            <a:xfrm>
              <a:off x="1780" y="1540"/>
              <a:ext cx="1144" cy="472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20499" name="Rectangle 6"/>
            <p:cNvSpPr>
              <a:spLocks noChangeArrowheads="1"/>
            </p:cNvSpPr>
            <p:nvPr/>
          </p:nvSpPr>
          <p:spPr bwMode="auto">
            <a:xfrm>
              <a:off x="1909" y="1601"/>
              <a:ext cx="1002" cy="31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Hospital</a:t>
              </a:r>
              <a:endParaRPr lang="pt-BR" altLang="pt-BR" sz="2400">
                <a:solidFill>
                  <a:srgbClr val="FFFF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  <p:grpSp>
        <p:nvGrpSpPr>
          <p:cNvPr id="20485" name="Group 7"/>
          <p:cNvGrpSpPr>
            <a:grpSpLocks/>
          </p:cNvGrpSpPr>
          <p:nvPr/>
        </p:nvGrpSpPr>
        <p:grpSpPr bwMode="auto">
          <a:xfrm>
            <a:off x="1962150" y="5276850"/>
            <a:ext cx="2268538" cy="647700"/>
            <a:chOff x="1711" y="3283"/>
            <a:chExt cx="1429" cy="472"/>
          </a:xfrm>
        </p:grpSpPr>
        <p:sp>
          <p:nvSpPr>
            <p:cNvPr id="20496" name="Rectangle 8"/>
            <p:cNvSpPr>
              <a:spLocks noChangeArrowheads="1"/>
            </p:cNvSpPr>
            <p:nvPr/>
          </p:nvSpPr>
          <p:spPr bwMode="auto">
            <a:xfrm>
              <a:off x="1711" y="3283"/>
              <a:ext cx="1395" cy="472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20497" name="Rectangle 9"/>
            <p:cNvSpPr>
              <a:spLocks noChangeArrowheads="1"/>
            </p:cNvSpPr>
            <p:nvPr/>
          </p:nvSpPr>
          <p:spPr bwMode="auto">
            <a:xfrm>
              <a:off x="1793" y="3317"/>
              <a:ext cx="1347" cy="3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Ambulatório</a:t>
              </a:r>
              <a:endParaRPr lang="pt-BR" altLang="pt-BR" sz="2400">
                <a:solidFill>
                  <a:srgbClr val="FFFF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4052888" y="2932113"/>
            <a:ext cx="3162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FF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Entidade Forte</a:t>
            </a:r>
            <a:endParaRPr lang="pt-BR" altLang="pt-BR" sz="2000">
              <a:solidFill>
                <a:srgbClr val="FFFF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4311650" y="5240338"/>
            <a:ext cx="3162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FF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Entidade Fraca</a:t>
            </a:r>
            <a:endParaRPr lang="pt-BR" altLang="pt-BR" sz="2000">
              <a:solidFill>
                <a:srgbClr val="FFFF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20488" name="Rectangle 12"/>
          <p:cNvSpPr>
            <a:spLocks noChangeArrowheads="1"/>
          </p:cNvSpPr>
          <p:nvPr/>
        </p:nvSpPr>
        <p:spPr bwMode="auto">
          <a:xfrm>
            <a:off x="3459163" y="4022725"/>
            <a:ext cx="443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FF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Relacionamento Fraco</a:t>
            </a:r>
          </a:p>
        </p:txBody>
      </p:sp>
      <p:grpSp>
        <p:nvGrpSpPr>
          <p:cNvPr id="20489" name="Group 14"/>
          <p:cNvGrpSpPr>
            <a:grpSpLocks/>
          </p:cNvGrpSpPr>
          <p:nvPr/>
        </p:nvGrpSpPr>
        <p:grpSpPr bwMode="auto">
          <a:xfrm>
            <a:off x="2657475" y="3429000"/>
            <a:ext cx="695325" cy="1860550"/>
            <a:chOff x="2174" y="2016"/>
            <a:chExt cx="438" cy="1356"/>
          </a:xfrm>
        </p:grpSpPr>
        <p:grpSp>
          <p:nvGrpSpPr>
            <p:cNvPr id="20491" name="Group 15"/>
            <p:cNvGrpSpPr>
              <a:grpSpLocks/>
            </p:cNvGrpSpPr>
            <p:nvPr/>
          </p:nvGrpSpPr>
          <p:grpSpPr bwMode="auto">
            <a:xfrm>
              <a:off x="2188" y="2016"/>
              <a:ext cx="424" cy="1356"/>
              <a:chOff x="2188" y="2016"/>
              <a:chExt cx="424" cy="1356"/>
            </a:xfrm>
          </p:grpSpPr>
          <p:sp>
            <p:nvSpPr>
              <p:cNvPr id="20493" name="Rectangle 16"/>
              <p:cNvSpPr>
                <a:spLocks noChangeArrowheads="1"/>
              </p:cNvSpPr>
              <p:nvPr/>
            </p:nvSpPr>
            <p:spPr bwMode="auto">
              <a:xfrm rot="2940000">
                <a:off x="2164" y="2404"/>
                <a:ext cx="472" cy="424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10800000" vert="eaVert" wrap="none" lIns="64291" tIns="32146" rIns="64291" bIns="32146" anchor="ctr"/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20494" name="Line 17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29" cy="263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495" name="Line 18"/>
              <p:cNvSpPr>
                <a:spLocks noChangeShapeType="1"/>
              </p:cNvSpPr>
              <p:nvPr/>
            </p:nvSpPr>
            <p:spPr bwMode="auto">
              <a:xfrm>
                <a:off x="2400" y="2928"/>
                <a:ext cx="29" cy="444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0492" name="Text Box 19"/>
            <p:cNvSpPr txBox="1">
              <a:spLocks noChangeArrowheads="1"/>
            </p:cNvSpPr>
            <p:nvPr/>
          </p:nvSpPr>
          <p:spPr bwMode="auto">
            <a:xfrm>
              <a:off x="2174" y="2380"/>
              <a:ext cx="3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Tem</a:t>
              </a:r>
            </a:p>
          </p:txBody>
        </p:sp>
      </p:grpSp>
      <p:sp>
        <p:nvSpPr>
          <p:cNvPr id="20490" name="Rectangle 13"/>
          <p:cNvSpPr>
            <a:spLocks noChangeArrowheads="1"/>
          </p:cNvSpPr>
          <p:nvPr/>
        </p:nvSpPr>
        <p:spPr bwMode="auto">
          <a:xfrm>
            <a:off x="1890713" y="5146675"/>
            <a:ext cx="2386012" cy="86836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0912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 idx="4294967295"/>
          </p:nvPr>
        </p:nvSpPr>
        <p:spPr>
          <a:xfrm>
            <a:off x="-777416" y="171821"/>
            <a:ext cx="8183563" cy="105092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800" b="1" dirty="0">
                <a:solidFill>
                  <a:srgbClr val="002060"/>
                </a:solidFill>
              </a:rPr>
              <a:t>Modelo E/R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39750" y="981075"/>
            <a:ext cx="7632700" cy="1366838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4800" b="1">
                <a:solidFill>
                  <a:schemeClr val="accent2"/>
                </a:solidFill>
              </a:rPr>
              <a:t>Dependência de identidade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 sz="3600">
                <a:solidFill>
                  <a:srgbClr val="002060"/>
                </a:solidFill>
              </a:rPr>
              <a:t>Entidade não pode ser Identificada através de seus próprios atributos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077913" y="3275013"/>
            <a:ext cx="2278062" cy="2530475"/>
            <a:chOff x="1313" y="2381"/>
            <a:chExt cx="1314" cy="1446"/>
          </a:xfrm>
        </p:grpSpPr>
        <p:sp>
          <p:nvSpPr>
            <p:cNvPr id="21515" name="Rectangle 5"/>
            <p:cNvSpPr>
              <a:spLocks noChangeArrowheads="1"/>
            </p:cNvSpPr>
            <p:nvPr/>
          </p:nvSpPr>
          <p:spPr bwMode="auto">
            <a:xfrm>
              <a:off x="1313" y="2399"/>
              <a:ext cx="1314" cy="1364"/>
            </a:xfrm>
            <a:prstGeom prst="rect">
              <a:avLst/>
            </a:prstGeom>
            <a:noFill/>
            <a:ln w="57150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21516" name="Line 6"/>
            <p:cNvSpPr>
              <a:spLocks noChangeShapeType="1"/>
            </p:cNvSpPr>
            <p:nvPr/>
          </p:nvSpPr>
          <p:spPr bwMode="auto">
            <a:xfrm>
              <a:off x="1313" y="2715"/>
              <a:ext cx="1314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7" name="Text Box 7"/>
            <p:cNvSpPr txBox="1">
              <a:spLocks noChangeArrowheads="1"/>
            </p:cNvSpPr>
            <p:nvPr/>
          </p:nvSpPr>
          <p:spPr bwMode="auto">
            <a:xfrm>
              <a:off x="1424" y="2381"/>
              <a:ext cx="978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rgbClr val="9933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Hospital</a:t>
              </a:r>
            </a:p>
          </p:txBody>
        </p:sp>
        <p:sp>
          <p:nvSpPr>
            <p:cNvPr id="21518" name="Text Box 8"/>
            <p:cNvSpPr txBox="1">
              <a:spLocks noChangeArrowheads="1"/>
            </p:cNvSpPr>
            <p:nvPr/>
          </p:nvSpPr>
          <p:spPr bwMode="auto">
            <a:xfrm>
              <a:off x="1474" y="2696"/>
              <a:ext cx="1129" cy="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 u="sng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atributo 1</a:t>
              </a:r>
              <a:endParaRPr lang="pt-BR" altLang="pt-BR" sz="2800" b="1">
                <a:solidFill>
                  <a:srgbClr val="0000FF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atributo 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...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atributo n</a:t>
              </a:r>
            </a:p>
          </p:txBody>
        </p:sp>
      </p:grpSp>
      <p:grpSp>
        <p:nvGrpSpPr>
          <p:cNvPr id="21509" name="Group 9"/>
          <p:cNvGrpSpPr>
            <a:grpSpLocks/>
          </p:cNvGrpSpPr>
          <p:nvPr/>
        </p:nvGrpSpPr>
        <p:grpSpPr bwMode="auto">
          <a:xfrm>
            <a:off x="5229225" y="3281363"/>
            <a:ext cx="3187700" cy="2286000"/>
            <a:chOff x="3557" y="2406"/>
            <a:chExt cx="1669" cy="1392"/>
          </a:xfrm>
        </p:grpSpPr>
        <p:sp>
          <p:nvSpPr>
            <p:cNvPr id="21511" name="Rectangle 10"/>
            <p:cNvSpPr>
              <a:spLocks noChangeArrowheads="1"/>
            </p:cNvSpPr>
            <p:nvPr/>
          </p:nvSpPr>
          <p:spPr bwMode="auto">
            <a:xfrm>
              <a:off x="3721" y="2406"/>
              <a:ext cx="1314" cy="1364"/>
            </a:xfrm>
            <a:prstGeom prst="rect">
              <a:avLst/>
            </a:prstGeom>
            <a:noFill/>
            <a:ln w="57150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21512" name="Line 11"/>
            <p:cNvSpPr>
              <a:spLocks noChangeShapeType="1"/>
            </p:cNvSpPr>
            <p:nvPr/>
          </p:nvSpPr>
          <p:spPr bwMode="auto">
            <a:xfrm>
              <a:off x="3721" y="2722"/>
              <a:ext cx="1314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3" name="Text Box 12"/>
            <p:cNvSpPr txBox="1">
              <a:spLocks noChangeArrowheads="1"/>
            </p:cNvSpPr>
            <p:nvPr/>
          </p:nvSpPr>
          <p:spPr bwMode="auto">
            <a:xfrm>
              <a:off x="3557" y="2432"/>
              <a:ext cx="166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64291" tIns="32146" rIns="64291" bIns="32146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solidFill>
                    <a:srgbClr val="9933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Ambulatório</a:t>
              </a:r>
            </a:p>
          </p:txBody>
        </p:sp>
        <p:sp>
          <p:nvSpPr>
            <p:cNvPr id="21514" name="Text Box 13"/>
            <p:cNvSpPr txBox="1">
              <a:spLocks noChangeArrowheads="1"/>
            </p:cNvSpPr>
            <p:nvPr/>
          </p:nvSpPr>
          <p:spPr bwMode="auto">
            <a:xfrm>
              <a:off x="3764" y="2703"/>
              <a:ext cx="1266" cy="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64291" tIns="32146" rIns="64291" bIns="32146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 u="sng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atributo 1</a:t>
              </a:r>
              <a:endParaRPr lang="pt-BR" altLang="pt-BR" sz="2800" b="1">
                <a:solidFill>
                  <a:srgbClr val="0000FF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 u="sng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atributo x</a:t>
              </a:r>
              <a:endParaRPr lang="pt-BR" altLang="pt-BR" sz="2800" b="1">
                <a:solidFill>
                  <a:srgbClr val="0000FF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...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atributo k</a:t>
              </a:r>
            </a:p>
          </p:txBody>
        </p:sp>
      </p:grpSp>
      <p:sp>
        <p:nvSpPr>
          <p:cNvPr id="21510" name="Line 14"/>
          <p:cNvSpPr>
            <a:spLocks noChangeShapeType="1"/>
          </p:cNvSpPr>
          <p:nvPr/>
        </p:nvSpPr>
        <p:spPr bwMode="auto">
          <a:xfrm>
            <a:off x="3197225" y="4270375"/>
            <a:ext cx="2265363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70696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 idx="4294967295"/>
          </p:nvPr>
        </p:nvSpPr>
        <p:spPr>
          <a:xfrm>
            <a:off x="-1140269" y="172089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800" b="1">
                <a:solidFill>
                  <a:srgbClr val="002060"/>
                </a:solidFill>
              </a:rPr>
              <a:t>Modelo E/R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395288" y="1341438"/>
            <a:ext cx="7772400" cy="661987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4800" b="1">
                <a:solidFill>
                  <a:schemeClr val="accent2"/>
                </a:solidFill>
              </a:rPr>
              <a:t>Diagrama E/R</a:t>
            </a:r>
          </a:p>
        </p:txBody>
      </p:sp>
      <p:sp>
        <p:nvSpPr>
          <p:cNvPr id="22532" name="Espaço Reservado para Número de Slide 4"/>
          <p:cNvSpPr txBox="1">
            <a:spLocks noGrp="1"/>
          </p:cNvSpPr>
          <p:nvPr/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7F09637-6B6D-405F-915D-5AB27CC5EFDF}" type="slidenum">
              <a:rPr lang="en-US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pt-BR" sz="14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755650" y="2220913"/>
            <a:ext cx="4011613" cy="801687"/>
            <a:chOff x="2457" y="2944"/>
            <a:chExt cx="2527" cy="671"/>
          </a:xfrm>
        </p:grpSpPr>
        <p:sp>
          <p:nvSpPr>
            <p:cNvPr id="22545" name="Oval 5"/>
            <p:cNvSpPr>
              <a:spLocks noChangeArrowheads="1"/>
            </p:cNvSpPr>
            <p:nvPr/>
          </p:nvSpPr>
          <p:spPr bwMode="auto">
            <a:xfrm>
              <a:off x="2457" y="3006"/>
              <a:ext cx="2527" cy="5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22546" name="Rectangle 6"/>
            <p:cNvSpPr>
              <a:spLocks noChangeArrowheads="1"/>
            </p:cNvSpPr>
            <p:nvPr/>
          </p:nvSpPr>
          <p:spPr bwMode="auto">
            <a:xfrm>
              <a:off x="3134" y="2944"/>
              <a:ext cx="1422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Conjunto 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   Atributos</a:t>
              </a:r>
              <a:endParaRPr lang="pt-BR" altLang="pt-BR" sz="2400">
                <a:solidFill>
                  <a:srgbClr val="FFFF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  <p:grpSp>
        <p:nvGrpSpPr>
          <p:cNvPr id="22534" name="Group 12"/>
          <p:cNvGrpSpPr>
            <a:grpSpLocks/>
          </p:cNvGrpSpPr>
          <p:nvPr/>
        </p:nvGrpSpPr>
        <p:grpSpPr bwMode="auto">
          <a:xfrm>
            <a:off x="4470400" y="3187700"/>
            <a:ext cx="3551238" cy="2257425"/>
            <a:chOff x="3360" y="1308"/>
            <a:chExt cx="2237" cy="1422"/>
          </a:xfrm>
        </p:grpSpPr>
        <p:sp>
          <p:nvSpPr>
            <p:cNvPr id="22535" name="Line 13"/>
            <p:cNvSpPr>
              <a:spLocks noChangeShapeType="1"/>
            </p:cNvSpPr>
            <p:nvPr/>
          </p:nvSpPr>
          <p:spPr bwMode="auto">
            <a:xfrm>
              <a:off x="4825" y="2261"/>
              <a:ext cx="164" cy="239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536" name="Group 14"/>
            <p:cNvGrpSpPr>
              <a:grpSpLocks/>
            </p:cNvGrpSpPr>
            <p:nvPr/>
          </p:nvGrpSpPr>
          <p:grpSpPr bwMode="auto">
            <a:xfrm>
              <a:off x="3360" y="1308"/>
              <a:ext cx="2237" cy="1422"/>
              <a:chOff x="3360" y="1308"/>
              <a:chExt cx="2237" cy="1422"/>
            </a:xfrm>
          </p:grpSpPr>
          <p:sp>
            <p:nvSpPr>
              <p:cNvPr id="22537" name="Rectangle 15"/>
              <p:cNvSpPr>
                <a:spLocks noChangeArrowheads="1"/>
              </p:cNvSpPr>
              <p:nvPr/>
            </p:nvSpPr>
            <p:spPr bwMode="auto">
              <a:xfrm>
                <a:off x="4534" y="1882"/>
                <a:ext cx="556" cy="379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E1</a:t>
                </a:r>
              </a:p>
            </p:txBody>
          </p:sp>
          <p:sp>
            <p:nvSpPr>
              <p:cNvPr id="22538" name="Oval 16"/>
              <p:cNvSpPr>
                <a:spLocks noChangeArrowheads="1"/>
              </p:cNvSpPr>
              <p:nvPr/>
            </p:nvSpPr>
            <p:spPr bwMode="auto">
              <a:xfrm>
                <a:off x="4516" y="1308"/>
                <a:ext cx="770" cy="252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at 2</a:t>
                </a:r>
              </a:p>
            </p:txBody>
          </p:sp>
          <p:sp>
            <p:nvSpPr>
              <p:cNvPr id="22539" name="Oval 17"/>
              <p:cNvSpPr>
                <a:spLocks noChangeArrowheads="1"/>
              </p:cNvSpPr>
              <p:nvPr/>
            </p:nvSpPr>
            <p:spPr bwMode="auto">
              <a:xfrm>
                <a:off x="4827" y="2478"/>
                <a:ext cx="770" cy="252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642938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at 3</a:t>
                </a:r>
              </a:p>
            </p:txBody>
          </p:sp>
          <p:sp>
            <p:nvSpPr>
              <p:cNvPr id="22540" name="Line 18"/>
              <p:cNvSpPr>
                <a:spLocks noChangeShapeType="1"/>
              </p:cNvSpPr>
              <p:nvPr/>
            </p:nvSpPr>
            <p:spPr bwMode="auto">
              <a:xfrm>
                <a:off x="3941" y="1604"/>
                <a:ext cx="631" cy="278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41" name="Line 19"/>
              <p:cNvSpPr>
                <a:spLocks noChangeShapeType="1"/>
              </p:cNvSpPr>
              <p:nvPr/>
            </p:nvSpPr>
            <p:spPr bwMode="auto">
              <a:xfrm flipH="1">
                <a:off x="4812" y="1566"/>
                <a:ext cx="76" cy="341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2542" name="Group 20"/>
              <p:cNvGrpSpPr>
                <a:grpSpLocks/>
              </p:cNvGrpSpPr>
              <p:nvPr/>
            </p:nvGrpSpPr>
            <p:grpSpPr bwMode="auto">
              <a:xfrm>
                <a:off x="3360" y="1308"/>
                <a:ext cx="770" cy="321"/>
                <a:chOff x="3360" y="1308"/>
                <a:chExt cx="770" cy="321"/>
              </a:xfrm>
            </p:grpSpPr>
            <p:sp>
              <p:nvSpPr>
                <p:cNvPr id="22543" name="Oval 21"/>
                <p:cNvSpPr>
                  <a:spLocks noChangeArrowheads="1"/>
                </p:cNvSpPr>
                <p:nvPr/>
              </p:nvSpPr>
              <p:spPr bwMode="auto">
                <a:xfrm>
                  <a:off x="3360" y="1377"/>
                  <a:ext cx="770" cy="252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64291" tIns="32146" rIns="64291" bIns="32146" anchor="ctr"/>
                <a:lstStyle>
                  <a:lvl1pPr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pt-BR" altLang="pt-BR" sz="3000">
                    <a:solidFill>
                      <a:srgbClr val="000000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endParaRPr>
                </a:p>
              </p:txBody>
            </p:sp>
            <p:sp>
              <p:nvSpPr>
                <p:cNvPr id="2254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52" y="1308"/>
                  <a:ext cx="634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lIns="64291" tIns="32146" rIns="64291" bIns="32146">
                  <a:spAutoFit/>
                </a:bodyPr>
                <a:lstStyle>
                  <a:lvl1pPr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pt-BR" altLang="pt-BR" sz="2800" b="1" u="sng">
                      <a:solidFill>
                        <a:schemeClr val="bg1"/>
                      </a:solidFill>
                      <a:latin typeface="Helvetica Neue Light" pitchFamily="1" charset="0"/>
                      <a:ea typeface="ヒラギノ角ゴ Pro W3" pitchFamily="1" charset="-128"/>
                      <a:sym typeface="Helvetica Neue Light" pitchFamily="1" charset="0"/>
                    </a:rPr>
                    <a:t>at </a:t>
                  </a:r>
                  <a:r>
                    <a:rPr lang="pt-BR" altLang="pt-BR" sz="2800" b="1">
                      <a:solidFill>
                        <a:schemeClr val="bg1"/>
                      </a:solidFill>
                      <a:latin typeface="Helvetica Neue Light" pitchFamily="1" charset="0"/>
                      <a:ea typeface="ヒラギノ角ゴ Pro W3" pitchFamily="1" charset="-128"/>
                      <a:sym typeface="Helvetica Neue Light" pitchFamily="1" charset="0"/>
                    </a:rPr>
                    <a:t>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50389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 idx="4294967295"/>
          </p:nvPr>
        </p:nvSpPr>
        <p:spPr>
          <a:xfrm>
            <a:off x="-619808" y="-85458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sz="4800" b="1" dirty="0">
                <a:solidFill>
                  <a:srgbClr val="002060"/>
                </a:solidFill>
              </a:rPr>
              <a:t>Modelo E/R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39750" y="966788"/>
            <a:ext cx="7772400" cy="733425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4800" b="1">
                <a:solidFill>
                  <a:schemeClr val="accent2"/>
                </a:solidFill>
              </a:rPr>
              <a:t>Diagrama E/R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82575" y="1855788"/>
            <a:ext cx="5067300" cy="1782762"/>
            <a:chOff x="2513" y="2904"/>
            <a:chExt cx="2943" cy="1124"/>
          </a:xfrm>
        </p:grpSpPr>
        <p:sp>
          <p:nvSpPr>
            <p:cNvPr id="23570" name="Oval 5"/>
            <p:cNvSpPr>
              <a:spLocks noChangeArrowheads="1"/>
            </p:cNvSpPr>
            <p:nvPr/>
          </p:nvSpPr>
          <p:spPr bwMode="auto">
            <a:xfrm>
              <a:off x="2685" y="3065"/>
              <a:ext cx="2527" cy="831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23571" name="Rectangle 6"/>
            <p:cNvSpPr>
              <a:spLocks noChangeArrowheads="1"/>
            </p:cNvSpPr>
            <p:nvPr/>
          </p:nvSpPr>
          <p:spPr bwMode="auto">
            <a:xfrm>
              <a:off x="3182" y="3039"/>
              <a:ext cx="1686" cy="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38" tIns="32369" rIns="64738" bIns="32369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Conjunto 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   Atributos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8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Multivalorados</a:t>
              </a:r>
              <a:endParaRPr lang="pt-BR" altLang="pt-BR" sz="2800">
                <a:solidFill>
                  <a:srgbClr val="FFFF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23572" name="Oval 7"/>
            <p:cNvSpPr>
              <a:spLocks noChangeArrowheads="1"/>
            </p:cNvSpPr>
            <p:nvPr/>
          </p:nvSpPr>
          <p:spPr bwMode="auto">
            <a:xfrm>
              <a:off x="2513" y="2904"/>
              <a:ext cx="2943" cy="112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  <p:grpSp>
        <p:nvGrpSpPr>
          <p:cNvPr id="23557" name="Group 13"/>
          <p:cNvGrpSpPr>
            <a:grpSpLocks/>
          </p:cNvGrpSpPr>
          <p:nvPr/>
        </p:nvGrpSpPr>
        <p:grpSpPr bwMode="auto">
          <a:xfrm>
            <a:off x="2460625" y="4032250"/>
            <a:ext cx="3551238" cy="2349500"/>
            <a:chOff x="3360" y="1250"/>
            <a:chExt cx="2237" cy="1480"/>
          </a:xfrm>
        </p:grpSpPr>
        <p:grpSp>
          <p:nvGrpSpPr>
            <p:cNvPr id="23558" name="Group 14"/>
            <p:cNvGrpSpPr>
              <a:grpSpLocks/>
            </p:cNvGrpSpPr>
            <p:nvPr/>
          </p:nvGrpSpPr>
          <p:grpSpPr bwMode="auto">
            <a:xfrm>
              <a:off x="3360" y="1308"/>
              <a:ext cx="2237" cy="1422"/>
              <a:chOff x="3360" y="1308"/>
              <a:chExt cx="2237" cy="1422"/>
            </a:xfrm>
          </p:grpSpPr>
          <p:sp>
            <p:nvSpPr>
              <p:cNvPr id="23560" name="Line 15"/>
              <p:cNvSpPr>
                <a:spLocks noChangeShapeType="1"/>
              </p:cNvSpPr>
              <p:nvPr/>
            </p:nvSpPr>
            <p:spPr bwMode="auto">
              <a:xfrm>
                <a:off x="4825" y="2261"/>
                <a:ext cx="164" cy="239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3561" name="Group 16"/>
              <p:cNvGrpSpPr>
                <a:grpSpLocks/>
              </p:cNvGrpSpPr>
              <p:nvPr/>
            </p:nvGrpSpPr>
            <p:grpSpPr bwMode="auto">
              <a:xfrm>
                <a:off x="3360" y="1308"/>
                <a:ext cx="2237" cy="1422"/>
                <a:chOff x="3360" y="1308"/>
                <a:chExt cx="2237" cy="1422"/>
              </a:xfrm>
            </p:grpSpPr>
            <p:sp>
              <p:nvSpPr>
                <p:cNvPr id="23562" name="Rectangle 17"/>
                <p:cNvSpPr>
                  <a:spLocks noChangeArrowheads="1"/>
                </p:cNvSpPr>
                <p:nvPr/>
              </p:nvSpPr>
              <p:spPr bwMode="auto">
                <a:xfrm>
                  <a:off x="4534" y="1882"/>
                  <a:ext cx="556" cy="379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64291" tIns="32146" rIns="64291" bIns="32146" anchor="ctr"/>
                <a:lstStyle>
                  <a:lvl1pPr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800" b="1">
                      <a:solidFill>
                        <a:schemeClr val="bg1"/>
                      </a:solidFill>
                      <a:latin typeface="Helvetica Neue Light" pitchFamily="1" charset="0"/>
                      <a:ea typeface="ヒラギノ角ゴ Pro W3" pitchFamily="1" charset="-128"/>
                      <a:sym typeface="Helvetica Neue Light" pitchFamily="1" charset="0"/>
                    </a:rPr>
                    <a:t>E1</a:t>
                  </a:r>
                </a:p>
              </p:txBody>
            </p:sp>
            <p:sp>
              <p:nvSpPr>
                <p:cNvPr id="23563" name="Oval 18"/>
                <p:cNvSpPr>
                  <a:spLocks noChangeArrowheads="1"/>
                </p:cNvSpPr>
                <p:nvPr/>
              </p:nvSpPr>
              <p:spPr bwMode="auto">
                <a:xfrm>
                  <a:off x="4516" y="1308"/>
                  <a:ext cx="770" cy="252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64291" tIns="32146" rIns="64291" bIns="32146" anchor="ctr"/>
                <a:lstStyle>
                  <a:lvl1pPr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800" b="1">
                      <a:solidFill>
                        <a:schemeClr val="bg1"/>
                      </a:solidFill>
                      <a:latin typeface="Helvetica Neue Light" pitchFamily="1" charset="0"/>
                      <a:ea typeface="ヒラギノ角ゴ Pro W3" pitchFamily="1" charset="-128"/>
                      <a:sym typeface="Helvetica Neue Light" pitchFamily="1" charset="0"/>
                    </a:rPr>
                    <a:t>at 2</a:t>
                  </a:r>
                </a:p>
              </p:txBody>
            </p:sp>
            <p:sp>
              <p:nvSpPr>
                <p:cNvPr id="23564" name="Oval 19"/>
                <p:cNvSpPr>
                  <a:spLocks noChangeArrowheads="1"/>
                </p:cNvSpPr>
                <p:nvPr/>
              </p:nvSpPr>
              <p:spPr bwMode="auto">
                <a:xfrm>
                  <a:off x="4827" y="2478"/>
                  <a:ext cx="770" cy="252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64291" tIns="32146" rIns="64291" bIns="32146" anchor="ctr"/>
                <a:lstStyle>
                  <a:lvl1pPr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defTabSz="642938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6429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800" b="1">
                      <a:solidFill>
                        <a:schemeClr val="bg1"/>
                      </a:solidFill>
                      <a:latin typeface="Helvetica Neue Light" pitchFamily="1" charset="0"/>
                      <a:ea typeface="ヒラギノ角ゴ Pro W3" pitchFamily="1" charset="-128"/>
                      <a:sym typeface="Helvetica Neue Light" pitchFamily="1" charset="0"/>
                    </a:rPr>
                    <a:t>at 3</a:t>
                  </a:r>
                </a:p>
              </p:txBody>
            </p:sp>
            <p:sp>
              <p:nvSpPr>
                <p:cNvPr id="23565" name="Line 20"/>
                <p:cNvSpPr>
                  <a:spLocks noChangeShapeType="1"/>
                </p:cNvSpPr>
                <p:nvPr/>
              </p:nvSpPr>
              <p:spPr bwMode="auto">
                <a:xfrm>
                  <a:off x="3941" y="1604"/>
                  <a:ext cx="631" cy="278"/>
                </a:xfrm>
                <a:prstGeom prst="line">
                  <a:avLst/>
                </a:prstGeom>
                <a:noFill/>
                <a:ln w="57150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356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812" y="1629"/>
                  <a:ext cx="63" cy="278"/>
                </a:xfrm>
                <a:prstGeom prst="line">
                  <a:avLst/>
                </a:prstGeom>
                <a:noFill/>
                <a:ln w="57150">
                  <a:solidFill>
                    <a:srgbClr val="0066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23567" name="Group 22"/>
                <p:cNvGrpSpPr>
                  <a:grpSpLocks/>
                </p:cNvGrpSpPr>
                <p:nvPr/>
              </p:nvGrpSpPr>
              <p:grpSpPr bwMode="auto">
                <a:xfrm>
                  <a:off x="3360" y="1308"/>
                  <a:ext cx="770" cy="321"/>
                  <a:chOff x="3360" y="1308"/>
                  <a:chExt cx="770" cy="321"/>
                </a:xfrm>
              </p:grpSpPr>
              <p:sp>
                <p:nvSpPr>
                  <p:cNvPr id="2356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377"/>
                    <a:ext cx="770" cy="252"/>
                  </a:xfrm>
                  <a:prstGeom prst="ellipse">
                    <a:avLst/>
                  </a:prstGeom>
                  <a:solidFill>
                    <a:srgbClr val="0000FF"/>
                  </a:solidFill>
                  <a:ln w="12700">
                    <a:solidFill>
                      <a:schemeClr val="accent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lIns="64291" tIns="32146" rIns="64291" bIns="32146" anchor="ctr"/>
                  <a:lstStyle>
                    <a:lvl1pPr defTabSz="642938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 defTabSz="642938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defTabSz="642938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defTabSz="642938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defTabSz="642938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64293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64293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64293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64293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pt-BR" altLang="pt-BR" sz="3000">
                      <a:solidFill>
                        <a:srgbClr val="000000"/>
                      </a:solidFill>
                      <a:latin typeface="Helvetica Neue Light" pitchFamily="1" charset="0"/>
                      <a:ea typeface="ヒラギノ角ゴ Pro W3" pitchFamily="1" charset="-128"/>
                      <a:sym typeface="Helvetica Neue Light" pitchFamily="1" charset="0"/>
                    </a:endParaRPr>
                  </a:p>
                </p:txBody>
              </p:sp>
              <p:sp>
                <p:nvSpPr>
                  <p:cNvPr id="23569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2" y="1308"/>
                    <a:ext cx="634" cy="3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lIns="64291" tIns="32146" rIns="64291" bIns="32146">
                    <a:spAutoFit/>
                  </a:bodyPr>
                  <a:lstStyle>
                    <a:lvl1pPr defTabSz="642938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 defTabSz="642938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defTabSz="642938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defTabSz="642938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defTabSz="642938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64293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64293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64293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64293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pt-BR" altLang="pt-BR" sz="2800" b="1" u="sng">
                        <a:solidFill>
                          <a:schemeClr val="bg1"/>
                        </a:solidFill>
                        <a:latin typeface="Helvetica Neue Light" pitchFamily="1" charset="0"/>
                        <a:ea typeface="ヒラギノ角ゴ Pro W3" pitchFamily="1" charset="-128"/>
                        <a:sym typeface="Helvetica Neue Light" pitchFamily="1" charset="0"/>
                      </a:rPr>
                      <a:t>at </a:t>
                    </a:r>
                    <a:r>
                      <a:rPr lang="pt-BR" altLang="pt-BR" sz="2800" b="1">
                        <a:solidFill>
                          <a:schemeClr val="bg1"/>
                        </a:solidFill>
                        <a:latin typeface="Helvetica Neue Light" pitchFamily="1" charset="0"/>
                        <a:ea typeface="ヒラギノ角ゴ Pro W3" pitchFamily="1" charset="-128"/>
                        <a:sym typeface="Helvetica Neue Light" pitchFamily="1" charset="0"/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23559" name="Oval 25"/>
            <p:cNvSpPr>
              <a:spLocks noChangeArrowheads="1"/>
            </p:cNvSpPr>
            <p:nvPr/>
          </p:nvSpPr>
          <p:spPr bwMode="auto">
            <a:xfrm>
              <a:off x="4433" y="1250"/>
              <a:ext cx="998" cy="379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36430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-4057650" y="23501"/>
            <a:ext cx="77739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Diagrama E-R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998538"/>
            <a:ext cx="7750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68313" indent="-468313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08050" indent="-436563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Atributos de relacionamentos</a:t>
            </a:r>
          </a:p>
          <a:p>
            <a:pPr lvl="1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lang="pt-BR" altLang="pt-BR" sz="26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960438" y="2009775"/>
            <a:ext cx="2197100" cy="6731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154113" y="2109788"/>
            <a:ext cx="18478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Engenheiro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6078538" y="2028825"/>
            <a:ext cx="2378075" cy="6731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6665913" y="2106613"/>
            <a:ext cx="140811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 Projeto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3429000" y="1933575"/>
            <a:ext cx="3651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8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5465763" y="1924050"/>
            <a:ext cx="3651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8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88074" name="AutoShape 10"/>
          <p:cNvSpPr>
            <a:spLocks noChangeArrowheads="1"/>
          </p:cNvSpPr>
          <p:nvPr/>
        </p:nvSpPr>
        <p:spPr bwMode="auto">
          <a:xfrm>
            <a:off x="3695700" y="2047875"/>
            <a:ext cx="1765300" cy="636588"/>
          </a:xfrm>
          <a:prstGeom prst="diamond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Alocação</a:t>
            </a:r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3133725" y="2363788"/>
            <a:ext cx="582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5472113" y="2357438"/>
            <a:ext cx="5826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88077" name="Oval 13"/>
          <p:cNvSpPr>
            <a:spLocks noChangeArrowheads="1"/>
          </p:cNvSpPr>
          <p:nvPr/>
        </p:nvSpPr>
        <p:spPr bwMode="auto">
          <a:xfrm>
            <a:off x="4279900" y="3511550"/>
            <a:ext cx="1428750" cy="3175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H="1">
            <a:off x="4951413" y="2560638"/>
            <a:ext cx="0" cy="96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4518025" y="3427413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função</a:t>
            </a:r>
          </a:p>
        </p:txBody>
      </p:sp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1012825" y="4495800"/>
            <a:ext cx="2197100" cy="6731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1208088" y="4595813"/>
            <a:ext cx="12906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Médico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8082" name="Rectangle 18"/>
          <p:cNvSpPr>
            <a:spLocks noChangeArrowheads="1"/>
          </p:cNvSpPr>
          <p:nvPr/>
        </p:nvSpPr>
        <p:spPr bwMode="auto">
          <a:xfrm>
            <a:off x="6130925" y="4514850"/>
            <a:ext cx="2378075" cy="6731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8083" name="Rectangle 19"/>
          <p:cNvSpPr>
            <a:spLocks noChangeArrowheads="1"/>
          </p:cNvSpPr>
          <p:nvPr/>
        </p:nvSpPr>
        <p:spPr bwMode="auto">
          <a:xfrm>
            <a:off x="6673850" y="4592638"/>
            <a:ext cx="1498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Paciente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3481388" y="4419600"/>
            <a:ext cx="3651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8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5518150" y="4410075"/>
            <a:ext cx="3651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8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88086" name="AutoShape 22"/>
          <p:cNvSpPr>
            <a:spLocks noChangeArrowheads="1"/>
          </p:cNvSpPr>
          <p:nvPr/>
        </p:nvSpPr>
        <p:spPr bwMode="auto">
          <a:xfrm>
            <a:off x="3748088" y="4533900"/>
            <a:ext cx="1765300" cy="636588"/>
          </a:xfrm>
          <a:prstGeom prst="diamond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Consulta</a:t>
            </a:r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>
            <a:off x="3186113" y="4849813"/>
            <a:ext cx="5826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88088" name="Line 24"/>
          <p:cNvSpPr>
            <a:spLocks noChangeShapeType="1"/>
          </p:cNvSpPr>
          <p:nvPr/>
        </p:nvSpPr>
        <p:spPr bwMode="auto">
          <a:xfrm>
            <a:off x="5524500" y="4843463"/>
            <a:ext cx="582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88089" name="Oval 25"/>
          <p:cNvSpPr>
            <a:spLocks noChangeArrowheads="1"/>
          </p:cNvSpPr>
          <p:nvPr/>
        </p:nvSpPr>
        <p:spPr bwMode="auto">
          <a:xfrm>
            <a:off x="4649788" y="5997575"/>
            <a:ext cx="1111250" cy="3524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 flipH="1">
            <a:off x="5003800" y="5046663"/>
            <a:ext cx="0" cy="96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4892675" y="5913438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data</a:t>
            </a:r>
          </a:p>
        </p:txBody>
      </p:sp>
      <p:sp>
        <p:nvSpPr>
          <p:cNvPr id="88092" name="Oval 28"/>
          <p:cNvSpPr>
            <a:spLocks noChangeArrowheads="1"/>
          </p:cNvSpPr>
          <p:nvPr/>
        </p:nvSpPr>
        <p:spPr bwMode="auto">
          <a:xfrm>
            <a:off x="3408363" y="5973763"/>
            <a:ext cx="1111250" cy="35242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3616325" y="5889625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hora</a:t>
            </a:r>
          </a:p>
        </p:txBody>
      </p:sp>
      <p:sp>
        <p:nvSpPr>
          <p:cNvPr id="88094" name="Line 30"/>
          <p:cNvSpPr>
            <a:spLocks noChangeShapeType="1"/>
          </p:cNvSpPr>
          <p:nvPr/>
        </p:nvSpPr>
        <p:spPr bwMode="auto">
          <a:xfrm flipH="1">
            <a:off x="4291013" y="5092700"/>
            <a:ext cx="0" cy="96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6481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 idx="4294967295"/>
          </p:nvPr>
        </p:nvSpPr>
        <p:spPr>
          <a:xfrm>
            <a:off x="-1346386" y="214818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sz="4800" b="1" dirty="0">
                <a:solidFill>
                  <a:srgbClr val="002060"/>
                </a:solidFill>
              </a:rPr>
              <a:t>Modelagem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4652963"/>
            <a:ext cx="5148263" cy="1871662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3600" b="1">
                <a:solidFill>
                  <a:schemeClr val="accent2"/>
                </a:solidFill>
              </a:rPr>
              <a:t>Transformar aspectos do mundo real em  um modelo de dados formal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1433513" y="2265363"/>
            <a:ext cx="519112" cy="901700"/>
          </a:xfrm>
          <a:prstGeom prst="downArrow">
            <a:avLst>
              <a:gd name="adj1" fmla="val 50000"/>
              <a:gd name="adj2" fmla="val 86858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52425" y="3416300"/>
            <a:ext cx="23034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>
            <a:spAutoFit/>
          </a:bodyPr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FF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de Dados</a:t>
            </a:r>
            <a:endParaRPr lang="pt-BR" altLang="pt-BR" sz="3000">
              <a:solidFill>
                <a:srgbClr val="FFFF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2798763" y="3175000"/>
            <a:ext cx="846137" cy="939800"/>
            <a:chOff x="3576" y="3415"/>
            <a:chExt cx="533" cy="591"/>
          </a:xfrm>
        </p:grpSpPr>
        <p:sp>
          <p:nvSpPr>
            <p:cNvPr id="7185" name="AutoShape 7"/>
            <p:cNvSpPr>
              <a:spLocks noChangeArrowheads="1"/>
            </p:cNvSpPr>
            <p:nvPr/>
          </p:nvSpPr>
          <p:spPr bwMode="auto">
            <a:xfrm rot="-4213245">
              <a:off x="3709" y="3606"/>
              <a:ext cx="280" cy="520"/>
            </a:xfrm>
            <a:prstGeom prst="downArrow">
              <a:avLst>
                <a:gd name="adj1" fmla="val 50000"/>
                <a:gd name="adj2" fmla="val 92866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7186" name="AutoShape 8"/>
            <p:cNvSpPr>
              <a:spLocks noChangeArrowheads="1"/>
            </p:cNvSpPr>
            <p:nvPr/>
          </p:nvSpPr>
          <p:spPr bwMode="auto">
            <a:xfrm rot="-7501044">
              <a:off x="3699" y="3292"/>
              <a:ext cx="275" cy="522"/>
            </a:xfrm>
            <a:prstGeom prst="downArrow">
              <a:avLst>
                <a:gd name="adj1" fmla="val 50000"/>
                <a:gd name="adj2" fmla="val 94918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64291" tIns="32146" rIns="64291" bIns="32146" anchor="ctr"/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3870325" y="2968625"/>
            <a:ext cx="19510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0066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Genéricos</a:t>
            </a:r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3944938" y="3881438"/>
            <a:ext cx="2709862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0066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Específicos 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solidFill>
                  <a:srgbClr val="0066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     SGBD</a:t>
            </a:r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grpSp>
        <p:nvGrpSpPr>
          <p:cNvPr id="7177" name="CaixaDeTexto 13"/>
          <p:cNvGrpSpPr>
            <a:grpSpLocks/>
          </p:cNvGrpSpPr>
          <p:nvPr/>
        </p:nvGrpSpPr>
        <p:grpSpPr bwMode="auto">
          <a:xfrm>
            <a:off x="5173663" y="1754188"/>
            <a:ext cx="3570287" cy="1011237"/>
            <a:chOff x="4635" y="1571"/>
            <a:chExt cx="3199" cy="906"/>
          </a:xfrm>
        </p:grpSpPr>
        <p:pic>
          <p:nvPicPr>
            <p:cNvPr id="7183" name="CaixaDeTexto 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" y="1571"/>
              <a:ext cx="3199" cy="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4" name="Text Box 13"/>
            <p:cNvSpPr txBox="1">
              <a:spLocks noChangeArrowheads="1"/>
            </p:cNvSpPr>
            <p:nvPr/>
          </p:nvSpPr>
          <p:spPr bwMode="auto">
            <a:xfrm>
              <a:off x="4640" y="1575"/>
              <a:ext cx="3190" cy="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3000" b="1">
                  <a:solidFill>
                    <a:srgbClr val="9933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Modelagem Conceitual</a:t>
              </a:r>
            </a:p>
          </p:txBody>
        </p:sp>
      </p:grpSp>
      <p:grpSp>
        <p:nvGrpSpPr>
          <p:cNvPr id="7178" name="CaixaDeTexto 14"/>
          <p:cNvGrpSpPr>
            <a:grpSpLocks/>
          </p:cNvGrpSpPr>
          <p:nvPr/>
        </p:nvGrpSpPr>
        <p:grpSpPr bwMode="auto">
          <a:xfrm>
            <a:off x="5834063" y="5095875"/>
            <a:ext cx="3068637" cy="1008063"/>
            <a:chOff x="5226" y="4566"/>
            <a:chExt cx="2750" cy="902"/>
          </a:xfrm>
        </p:grpSpPr>
        <p:pic>
          <p:nvPicPr>
            <p:cNvPr id="7181" name="CaixaDeTexto 1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" y="4566"/>
              <a:ext cx="2750" cy="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2" name="Text Box 16"/>
            <p:cNvSpPr txBox="1">
              <a:spLocks noChangeArrowheads="1"/>
            </p:cNvSpPr>
            <p:nvPr/>
          </p:nvSpPr>
          <p:spPr bwMode="auto">
            <a:xfrm>
              <a:off x="5230" y="4569"/>
              <a:ext cx="2742" cy="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>
              <a:spAutoFit/>
            </a:bodyPr>
            <a:lstStyle>
              <a:lvl1pPr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3000" b="1">
                  <a:solidFill>
                    <a:srgbClr val="9933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Modelagem Lógico</a:t>
              </a:r>
            </a:p>
          </p:txBody>
        </p:sp>
      </p:grpSp>
      <p:sp>
        <p:nvSpPr>
          <p:cNvPr id="7179" name="Seta para baixo 15"/>
          <p:cNvSpPr>
            <a:spLocks noChangeArrowheads="1"/>
          </p:cNvSpPr>
          <p:nvPr/>
        </p:nvSpPr>
        <p:spPr bwMode="auto">
          <a:xfrm rot="-7832740">
            <a:off x="6392069" y="2971006"/>
            <a:ext cx="428625" cy="500063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rgbClr val="666666"/>
            </a:solidFill>
            <a:round/>
            <a:headEnd/>
            <a:tailEnd/>
          </a:ln>
        </p:spPr>
        <p:txBody>
          <a:bodyPr lIns="91435" tIns="45718" rIns="91435" bIns="45718"/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7180" name="Seta para baixo 16"/>
          <p:cNvSpPr>
            <a:spLocks noChangeArrowheads="1"/>
          </p:cNvSpPr>
          <p:nvPr/>
        </p:nvSpPr>
        <p:spPr bwMode="auto">
          <a:xfrm rot="-3296057">
            <a:off x="6319044" y="4407694"/>
            <a:ext cx="428625" cy="500063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rgbClr val="666666"/>
            </a:solidFill>
            <a:round/>
            <a:headEnd/>
            <a:tailEnd/>
          </a:ln>
        </p:spPr>
        <p:txBody>
          <a:bodyPr lIns="91435" tIns="45718" rIns="91435" bIns="45718"/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065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6613"/>
            <a:ext cx="8915400" cy="2438400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2800" b="1"/>
              <a:t>Cardinalidade de um relacionamento</a:t>
            </a:r>
          </a:p>
          <a:p>
            <a:pPr lvl="1" eaLnBrk="1" hangingPunct="1"/>
            <a:r>
              <a:rPr lang="pt-BR" altLang="pt-BR" sz="2400"/>
              <a:t>Número (min,max) de ocorrências de entidade associadas a uma ocorrência de entidade, em questão,  através de um relacionamento.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Restringe o número máximo de entidades associadas através de conjunto de relacionamentos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976313" y="4037013"/>
            <a:ext cx="2311400" cy="5286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Pessoa</a:t>
            </a:r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>
            <a:off x="1227138" y="4976813"/>
            <a:ext cx="1766887" cy="638175"/>
          </a:xfrm>
          <a:prstGeom prst="diamond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Casamento</a:t>
            </a:r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V="1">
            <a:off x="2730500" y="4556125"/>
            <a:ext cx="0" cy="6000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>
            <a:off x="1493838" y="4573588"/>
            <a:ext cx="0" cy="635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444500" y="4792663"/>
            <a:ext cx="914400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marido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2843213" y="4803775"/>
            <a:ext cx="873125" cy="4095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esposa</a:t>
            </a:r>
          </a:p>
        </p:txBody>
      </p:sp>
      <p:sp>
        <p:nvSpPr>
          <p:cNvPr id="89097" name="AutoShape 9"/>
          <p:cNvSpPr>
            <a:spLocks noChangeArrowheads="1"/>
          </p:cNvSpPr>
          <p:nvPr/>
        </p:nvSpPr>
        <p:spPr bwMode="auto">
          <a:xfrm>
            <a:off x="4327525" y="3194050"/>
            <a:ext cx="3668713" cy="14287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pt-BR" altLang="pt-BR" sz="2000">
              <a:solidFill>
                <a:srgbClr val="FFFF66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9098" name="AutoShape 10"/>
          <p:cNvSpPr>
            <a:spLocks noChangeArrowheads="1"/>
          </p:cNvSpPr>
          <p:nvPr/>
        </p:nvSpPr>
        <p:spPr bwMode="auto">
          <a:xfrm>
            <a:off x="4356100" y="4797425"/>
            <a:ext cx="3668713" cy="12001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9099" name="Oval 11"/>
          <p:cNvSpPr>
            <a:spLocks noChangeArrowheads="1"/>
          </p:cNvSpPr>
          <p:nvPr/>
        </p:nvSpPr>
        <p:spPr bwMode="auto">
          <a:xfrm>
            <a:off x="4502150" y="3430588"/>
            <a:ext cx="122238" cy="1412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9100" name="Oval 12"/>
          <p:cNvSpPr>
            <a:spLocks noChangeArrowheads="1"/>
          </p:cNvSpPr>
          <p:nvPr/>
        </p:nvSpPr>
        <p:spPr bwMode="auto">
          <a:xfrm>
            <a:off x="5554663" y="3497263"/>
            <a:ext cx="122237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9101" name="Oval 13"/>
          <p:cNvSpPr>
            <a:spLocks noChangeArrowheads="1"/>
          </p:cNvSpPr>
          <p:nvPr/>
        </p:nvSpPr>
        <p:spPr bwMode="auto">
          <a:xfrm>
            <a:off x="6094413" y="4195763"/>
            <a:ext cx="122237" cy="1412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9102" name="Oval 14"/>
          <p:cNvSpPr>
            <a:spLocks noChangeArrowheads="1"/>
          </p:cNvSpPr>
          <p:nvPr/>
        </p:nvSpPr>
        <p:spPr bwMode="auto">
          <a:xfrm>
            <a:off x="6635750" y="3519488"/>
            <a:ext cx="122238" cy="1412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9103" name="Oval 15"/>
          <p:cNvSpPr>
            <a:spLocks noChangeArrowheads="1"/>
          </p:cNvSpPr>
          <p:nvPr/>
        </p:nvSpPr>
        <p:spPr bwMode="auto">
          <a:xfrm>
            <a:off x="7316788" y="4183063"/>
            <a:ext cx="122237" cy="1412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9104" name="Oval 16"/>
          <p:cNvSpPr>
            <a:spLocks noChangeArrowheads="1"/>
          </p:cNvSpPr>
          <p:nvPr/>
        </p:nvSpPr>
        <p:spPr bwMode="auto">
          <a:xfrm>
            <a:off x="7504113" y="3471863"/>
            <a:ext cx="122237" cy="1412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9105" name="Oval 17"/>
          <p:cNvSpPr>
            <a:spLocks noChangeArrowheads="1"/>
          </p:cNvSpPr>
          <p:nvPr/>
        </p:nvSpPr>
        <p:spPr bwMode="auto">
          <a:xfrm>
            <a:off x="4902200" y="4167188"/>
            <a:ext cx="122238" cy="1412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9106" name="Oval 18"/>
          <p:cNvSpPr>
            <a:spLocks noChangeArrowheads="1"/>
          </p:cNvSpPr>
          <p:nvPr/>
        </p:nvSpPr>
        <p:spPr bwMode="auto">
          <a:xfrm>
            <a:off x="5302250" y="4194175"/>
            <a:ext cx="122238" cy="1412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9107" name="Oval 19"/>
          <p:cNvSpPr>
            <a:spLocks noChangeArrowheads="1"/>
          </p:cNvSpPr>
          <p:nvPr/>
        </p:nvSpPr>
        <p:spPr bwMode="auto">
          <a:xfrm>
            <a:off x="7053263" y="5594350"/>
            <a:ext cx="122237" cy="1412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9108" name="Oval 20"/>
          <p:cNvSpPr>
            <a:spLocks noChangeArrowheads="1"/>
          </p:cNvSpPr>
          <p:nvPr/>
        </p:nvSpPr>
        <p:spPr bwMode="auto">
          <a:xfrm>
            <a:off x="4595813" y="5588000"/>
            <a:ext cx="122237" cy="13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9109" name="Arc 21"/>
          <p:cNvSpPr>
            <a:spLocks/>
          </p:cNvSpPr>
          <p:nvPr/>
        </p:nvSpPr>
        <p:spPr bwMode="auto">
          <a:xfrm flipV="1">
            <a:off x="4695825" y="3625850"/>
            <a:ext cx="969963" cy="20288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89110" name="Arc 22"/>
          <p:cNvSpPr>
            <a:spLocks/>
          </p:cNvSpPr>
          <p:nvPr/>
        </p:nvSpPr>
        <p:spPr bwMode="auto">
          <a:xfrm flipH="1" flipV="1">
            <a:off x="4530725" y="3543300"/>
            <a:ext cx="74613" cy="21177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89111" name="Arc 23"/>
          <p:cNvSpPr>
            <a:spLocks/>
          </p:cNvSpPr>
          <p:nvPr/>
        </p:nvSpPr>
        <p:spPr bwMode="auto">
          <a:xfrm flipH="1" flipV="1">
            <a:off x="6618288" y="3625850"/>
            <a:ext cx="512762" cy="206533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89112" name="Arc 24"/>
          <p:cNvSpPr>
            <a:spLocks/>
          </p:cNvSpPr>
          <p:nvPr/>
        </p:nvSpPr>
        <p:spPr bwMode="auto">
          <a:xfrm flipV="1">
            <a:off x="7148513" y="3590925"/>
            <a:ext cx="476250" cy="210026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4595813" y="32654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p1</a:t>
            </a:r>
          </a:p>
        </p:txBody>
      </p:sp>
      <p:sp>
        <p:nvSpPr>
          <p:cNvPr id="89114" name="Text Box 26"/>
          <p:cNvSpPr txBox="1">
            <a:spLocks noChangeArrowheads="1"/>
          </p:cNvSpPr>
          <p:nvPr/>
        </p:nvSpPr>
        <p:spPr bwMode="auto">
          <a:xfrm>
            <a:off x="4729163" y="4175125"/>
            <a:ext cx="438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p2</a:t>
            </a:r>
          </a:p>
        </p:txBody>
      </p:sp>
      <p:sp>
        <p:nvSpPr>
          <p:cNvPr id="89115" name="Text Box 27"/>
          <p:cNvSpPr txBox="1">
            <a:spLocks noChangeArrowheads="1"/>
          </p:cNvSpPr>
          <p:nvPr/>
        </p:nvSpPr>
        <p:spPr bwMode="auto">
          <a:xfrm>
            <a:off x="5153025" y="38242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p3</a:t>
            </a:r>
          </a:p>
        </p:txBody>
      </p:sp>
      <p:sp>
        <p:nvSpPr>
          <p:cNvPr id="89116" name="Text Box 28"/>
          <p:cNvSpPr txBox="1">
            <a:spLocks noChangeArrowheads="1"/>
          </p:cNvSpPr>
          <p:nvPr/>
        </p:nvSpPr>
        <p:spPr bwMode="auto">
          <a:xfrm>
            <a:off x="5394325" y="30416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p4</a:t>
            </a:r>
          </a:p>
        </p:txBody>
      </p:sp>
      <p:sp>
        <p:nvSpPr>
          <p:cNvPr id="89117" name="Text Box 29"/>
          <p:cNvSpPr txBox="1">
            <a:spLocks noChangeArrowheads="1"/>
          </p:cNvSpPr>
          <p:nvPr/>
        </p:nvSpPr>
        <p:spPr bwMode="auto">
          <a:xfrm>
            <a:off x="5946775" y="3768725"/>
            <a:ext cx="438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p5</a:t>
            </a:r>
          </a:p>
        </p:txBody>
      </p:sp>
      <p:sp>
        <p:nvSpPr>
          <p:cNvPr id="89118" name="Text Box 30"/>
          <p:cNvSpPr txBox="1">
            <a:spLocks noChangeArrowheads="1"/>
          </p:cNvSpPr>
          <p:nvPr/>
        </p:nvSpPr>
        <p:spPr bwMode="auto">
          <a:xfrm>
            <a:off x="6461125" y="29654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p6</a:t>
            </a:r>
          </a:p>
        </p:txBody>
      </p:sp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7375525" y="29654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p8</a:t>
            </a:r>
          </a:p>
        </p:txBody>
      </p:sp>
      <p:sp>
        <p:nvSpPr>
          <p:cNvPr id="89120" name="Text Box 32"/>
          <p:cNvSpPr txBox="1">
            <a:spLocks noChangeArrowheads="1"/>
          </p:cNvSpPr>
          <p:nvPr/>
        </p:nvSpPr>
        <p:spPr bwMode="auto">
          <a:xfrm>
            <a:off x="7164388" y="384016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p7</a:t>
            </a:r>
          </a:p>
        </p:txBody>
      </p:sp>
      <p:sp>
        <p:nvSpPr>
          <p:cNvPr id="89121" name="Text Box 33"/>
          <p:cNvSpPr txBox="1">
            <a:spLocks noChangeArrowheads="1"/>
          </p:cNvSpPr>
          <p:nvPr/>
        </p:nvSpPr>
        <p:spPr bwMode="auto">
          <a:xfrm>
            <a:off x="4473575" y="5640388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p1, p4</a:t>
            </a:r>
          </a:p>
        </p:txBody>
      </p:sp>
      <p:sp>
        <p:nvSpPr>
          <p:cNvPr id="89122" name="Text Box 34"/>
          <p:cNvSpPr txBox="1">
            <a:spLocks noChangeArrowheads="1"/>
          </p:cNvSpPr>
          <p:nvPr/>
        </p:nvSpPr>
        <p:spPr bwMode="auto">
          <a:xfrm>
            <a:off x="6554788" y="569436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p6, p8</a:t>
            </a:r>
          </a:p>
        </p:txBody>
      </p:sp>
      <p:sp>
        <p:nvSpPr>
          <p:cNvPr id="89123" name="Oval 35"/>
          <p:cNvSpPr>
            <a:spLocks noChangeArrowheads="1"/>
          </p:cNvSpPr>
          <p:nvPr/>
        </p:nvSpPr>
        <p:spPr bwMode="auto">
          <a:xfrm>
            <a:off x="5735638" y="5405438"/>
            <a:ext cx="122237" cy="1412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9124" name="Arc 36"/>
          <p:cNvSpPr>
            <a:spLocks/>
          </p:cNvSpPr>
          <p:nvPr/>
        </p:nvSpPr>
        <p:spPr bwMode="auto">
          <a:xfrm flipH="1" flipV="1">
            <a:off x="4572000" y="3573463"/>
            <a:ext cx="1182688" cy="19208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89125" name="Arc 37"/>
          <p:cNvSpPr>
            <a:spLocks/>
          </p:cNvSpPr>
          <p:nvPr/>
        </p:nvSpPr>
        <p:spPr bwMode="auto">
          <a:xfrm flipV="1">
            <a:off x="5842000" y="4279900"/>
            <a:ext cx="334963" cy="119856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89126" name="Text Box 38"/>
          <p:cNvSpPr txBox="1">
            <a:spLocks noChangeArrowheads="1"/>
          </p:cNvSpPr>
          <p:nvPr/>
        </p:nvSpPr>
        <p:spPr bwMode="auto">
          <a:xfrm>
            <a:off x="5489575" y="5562600"/>
            <a:ext cx="819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0000FF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p1, p5</a:t>
            </a:r>
          </a:p>
        </p:txBody>
      </p:sp>
      <p:sp>
        <p:nvSpPr>
          <p:cNvPr id="89127" name="Text Box 39"/>
          <p:cNvSpPr txBox="1">
            <a:spLocks noChangeArrowheads="1"/>
          </p:cNvSpPr>
          <p:nvPr/>
        </p:nvSpPr>
        <p:spPr bwMode="auto">
          <a:xfrm>
            <a:off x="5224463" y="5159375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800" b="1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X</a:t>
            </a:r>
          </a:p>
        </p:txBody>
      </p:sp>
      <p:sp>
        <p:nvSpPr>
          <p:cNvPr id="89128" name="Rectangle 40"/>
          <p:cNvSpPr>
            <a:spLocks noChangeArrowheads="1"/>
          </p:cNvSpPr>
          <p:nvPr/>
        </p:nvSpPr>
        <p:spPr bwMode="auto">
          <a:xfrm>
            <a:off x="-4342154" y="120547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Diagrama E/R</a:t>
            </a:r>
          </a:p>
        </p:txBody>
      </p:sp>
    </p:spTree>
    <p:extLst>
      <p:ext uri="{BB962C8B-B14F-4D97-AF65-F5344CB8AC3E}">
        <p14:creationId xmlns:p14="http://schemas.microsoft.com/office/powerpoint/2010/main" val="17003888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831470" y="128194"/>
            <a:ext cx="7773988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sz="3600" b="1" dirty="0">
                <a:solidFill>
                  <a:srgbClr val="002060"/>
                </a:solidFill>
              </a:rPr>
              <a:t>Diagramas</a:t>
            </a:r>
            <a:r>
              <a:rPr lang="pt-BR" altLang="pt-BR" sz="3600" dirty="0">
                <a:solidFill>
                  <a:srgbClr val="002060"/>
                </a:solidFill>
              </a:rPr>
              <a:t> </a:t>
            </a:r>
            <a:r>
              <a:rPr lang="pt-BR" altLang="pt-BR" sz="3600" b="1" dirty="0">
                <a:solidFill>
                  <a:srgbClr val="002060"/>
                </a:solidFill>
              </a:rPr>
              <a:t>E/R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288" y="981075"/>
            <a:ext cx="8455025" cy="4824413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2800" b="1"/>
              <a:t>Cardinalidades máximas de uma entidade em um conjunto de relacionamentos</a:t>
            </a:r>
            <a:r>
              <a:rPr lang="pt-BR" altLang="pt-BR" sz="2800"/>
              <a:t>:</a:t>
            </a:r>
          </a:p>
          <a:p>
            <a:pPr lvl="1" eaLnBrk="1" hangingPunct="1"/>
            <a:r>
              <a:rPr lang="pt-BR" altLang="pt-BR" b="1"/>
              <a:t> </a:t>
            </a:r>
            <a:r>
              <a:rPr lang="pt-BR" altLang="pt-BR" b="1" i="1"/>
              <a:t>1</a:t>
            </a:r>
            <a:r>
              <a:rPr lang="pt-BR" altLang="pt-BR" b="1"/>
              <a:t> </a:t>
            </a:r>
            <a:r>
              <a:rPr lang="pt-BR" altLang="pt-BR"/>
              <a:t> a entidade está associada a </a:t>
            </a:r>
            <a:r>
              <a:rPr lang="pt-BR" altLang="pt-BR" i="1"/>
              <a:t>no máximo</a:t>
            </a:r>
            <a:r>
              <a:rPr lang="pt-BR" altLang="pt-BR"/>
              <a:t> uma entidade através do conjunto de relacionamentos</a:t>
            </a:r>
          </a:p>
          <a:p>
            <a:pPr lvl="1" eaLnBrk="1" hangingPunct="1"/>
            <a:r>
              <a:rPr lang="pt-BR" altLang="pt-BR" b="1" i="1"/>
              <a:t> n</a:t>
            </a:r>
            <a:r>
              <a:rPr lang="pt-BR" altLang="pt-BR"/>
              <a:t> a entidade pode estar associada a </a:t>
            </a:r>
            <a:r>
              <a:rPr lang="pt-BR" altLang="pt-BR" i="1"/>
              <a:t>muitas</a:t>
            </a:r>
            <a:r>
              <a:rPr lang="pt-BR" altLang="pt-BR"/>
              <a:t> entidades através do conjunto de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102010728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ítulo 1"/>
          <p:cNvSpPr>
            <a:spLocks noGrp="1"/>
          </p:cNvSpPr>
          <p:nvPr>
            <p:ph type="title" idx="4294967295"/>
          </p:nvPr>
        </p:nvSpPr>
        <p:spPr>
          <a:xfrm>
            <a:off x="-1071667" y="129567"/>
            <a:ext cx="8181975" cy="1052512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sz="4000" b="1" dirty="0">
                <a:solidFill>
                  <a:srgbClr val="002060"/>
                </a:solidFill>
              </a:rPr>
              <a:t>Diagramas</a:t>
            </a:r>
            <a:r>
              <a:rPr lang="pt-BR" altLang="pt-BR" sz="4000" dirty="0">
                <a:solidFill>
                  <a:srgbClr val="002060"/>
                </a:solidFill>
              </a:rPr>
              <a:t> </a:t>
            </a:r>
            <a:r>
              <a:rPr lang="pt-BR" altLang="pt-BR" sz="4000" b="1" dirty="0">
                <a:solidFill>
                  <a:srgbClr val="002060"/>
                </a:solidFill>
              </a:rPr>
              <a:t>E/R</a:t>
            </a:r>
            <a:endParaRPr lang="pt-BR" altLang="pt-BR" sz="4000" dirty="0">
              <a:solidFill>
                <a:srgbClr val="002060"/>
              </a:solidFill>
            </a:endParaRPr>
          </a:p>
        </p:txBody>
      </p:sp>
      <p:sp>
        <p:nvSpPr>
          <p:cNvPr id="91139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71488" y="1150938"/>
            <a:ext cx="8302625" cy="2986087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Cardinalidade- Número de entidades ao qual outra entidade pode estar associada via relacionamento</a:t>
            </a:r>
            <a:endParaRPr lang="pt-BR" altLang="pt-BR">
              <a:solidFill>
                <a:srgbClr val="FF33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pt-BR" altLang="pt-BR" sz="3200"/>
              <a:t>Um - para – um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3200"/>
              <a:t>Um - para – muitos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3200"/>
              <a:t>Muitos - para - muitos</a:t>
            </a:r>
          </a:p>
        </p:txBody>
      </p:sp>
    </p:spTree>
    <p:extLst>
      <p:ext uri="{BB962C8B-B14F-4D97-AF65-F5344CB8AC3E}">
        <p14:creationId xmlns:p14="http://schemas.microsoft.com/office/powerpoint/2010/main" val="43442366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5334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539750" y="1339850"/>
            <a:ext cx="7772400" cy="411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/>
          <a:lstStyle>
            <a:lvl1pPr marL="90488" indent="-201613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7688" indent="-200025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50"/>
              </a:spcBef>
              <a:buClr>
                <a:schemeClr val="accent1"/>
              </a:buClr>
            </a:pPr>
            <a:r>
              <a:rPr lang="pt-BR" altLang="pt-BR" sz="28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Cardinalidade de Relacionamentos</a:t>
            </a:r>
          </a:p>
          <a:p>
            <a:pPr lvl="1" algn="ctr" eaLnBrk="1" hangingPunct="1">
              <a:spcBef>
                <a:spcPts val="250"/>
              </a:spcBef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pt-BR" altLang="pt-BR" sz="28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Um - para - Muitos</a:t>
            </a:r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2262188" y="2705100"/>
            <a:ext cx="962025" cy="1987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495550" y="4948238"/>
            <a:ext cx="45085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A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2166" name="Oval 6"/>
          <p:cNvSpPr>
            <a:spLocks noChangeArrowheads="1"/>
          </p:cNvSpPr>
          <p:nvPr/>
        </p:nvSpPr>
        <p:spPr bwMode="auto">
          <a:xfrm>
            <a:off x="5308600" y="2490788"/>
            <a:ext cx="1108075" cy="23447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5734050" y="5019675"/>
            <a:ext cx="430213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B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2168" name="Oval 8"/>
          <p:cNvSpPr>
            <a:spLocks noChangeArrowheads="1"/>
          </p:cNvSpPr>
          <p:nvPr/>
        </p:nvSpPr>
        <p:spPr bwMode="auto">
          <a:xfrm>
            <a:off x="2593975" y="2919413"/>
            <a:ext cx="233363" cy="2333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2874963" y="3055938"/>
            <a:ext cx="2928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2627313" y="3429000"/>
            <a:ext cx="233362" cy="233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2849563" y="3556000"/>
            <a:ext cx="28575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2172" name="Oval 12"/>
          <p:cNvSpPr>
            <a:spLocks noChangeArrowheads="1"/>
          </p:cNvSpPr>
          <p:nvPr/>
        </p:nvSpPr>
        <p:spPr bwMode="auto">
          <a:xfrm>
            <a:off x="5691188" y="3967163"/>
            <a:ext cx="231775" cy="2333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2173" name="Oval 13"/>
          <p:cNvSpPr>
            <a:spLocks noChangeArrowheads="1"/>
          </p:cNvSpPr>
          <p:nvPr/>
        </p:nvSpPr>
        <p:spPr bwMode="auto">
          <a:xfrm>
            <a:off x="5718175" y="2947988"/>
            <a:ext cx="233363" cy="2333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>
            <a:off x="2825750" y="3103563"/>
            <a:ext cx="297815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2175" name="Oval 15"/>
          <p:cNvSpPr>
            <a:spLocks noChangeArrowheads="1"/>
          </p:cNvSpPr>
          <p:nvPr/>
        </p:nvSpPr>
        <p:spPr bwMode="auto">
          <a:xfrm>
            <a:off x="5703888" y="3481388"/>
            <a:ext cx="234950" cy="2333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2176" name="Oval 16"/>
          <p:cNvSpPr>
            <a:spLocks noChangeArrowheads="1"/>
          </p:cNvSpPr>
          <p:nvPr/>
        </p:nvSpPr>
        <p:spPr bwMode="auto">
          <a:xfrm>
            <a:off x="5699125" y="4500563"/>
            <a:ext cx="233363" cy="2333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2177" name="Oval 17"/>
          <p:cNvSpPr>
            <a:spLocks noChangeArrowheads="1"/>
          </p:cNvSpPr>
          <p:nvPr/>
        </p:nvSpPr>
        <p:spPr bwMode="auto">
          <a:xfrm>
            <a:off x="2589213" y="3986213"/>
            <a:ext cx="233362" cy="2333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6777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ChangeArrowheads="1"/>
          </p:cNvSpPr>
          <p:nvPr/>
        </p:nvSpPr>
        <p:spPr bwMode="auto">
          <a:xfrm>
            <a:off x="611188" y="1339850"/>
            <a:ext cx="77724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/>
          <a:lstStyle>
            <a:lvl1pPr marL="90488" indent="-201613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7688" indent="-200025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50"/>
              </a:spcBef>
              <a:buClr>
                <a:schemeClr val="accent1"/>
              </a:buClr>
            </a:pPr>
            <a:r>
              <a:rPr lang="pt-BR" altLang="pt-BR" sz="28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Cardinalidade de Relacionamentos</a:t>
            </a:r>
          </a:p>
          <a:p>
            <a:pPr lvl="1" algn="ctr" eaLnBrk="1" hangingPunct="1">
              <a:spcBef>
                <a:spcPts val="250"/>
              </a:spcBef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pt-BR" altLang="pt-BR" sz="28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Um - para - Muitos</a:t>
            </a:r>
          </a:p>
        </p:txBody>
      </p:sp>
      <p:sp>
        <p:nvSpPr>
          <p:cNvPr id="93187" name="Rectangle 5"/>
          <p:cNvSpPr>
            <a:spLocks noChangeArrowheads="1"/>
          </p:cNvSpPr>
          <p:nvPr/>
        </p:nvSpPr>
        <p:spPr bwMode="auto">
          <a:xfrm>
            <a:off x="912813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3188" name="Rectangle 6"/>
          <p:cNvSpPr>
            <a:spLocks noChangeArrowheads="1"/>
          </p:cNvSpPr>
          <p:nvPr/>
        </p:nvSpPr>
        <p:spPr bwMode="auto">
          <a:xfrm>
            <a:off x="3735388" y="2825750"/>
            <a:ext cx="3651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1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3189" name="Rectangle 7"/>
          <p:cNvSpPr>
            <a:spLocks noChangeArrowheads="1"/>
          </p:cNvSpPr>
          <p:nvPr/>
        </p:nvSpPr>
        <p:spPr bwMode="auto">
          <a:xfrm>
            <a:off x="5232400" y="3633788"/>
            <a:ext cx="3873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3190" name="Rectangle 8"/>
          <p:cNvSpPr>
            <a:spLocks noChangeArrowheads="1"/>
          </p:cNvSpPr>
          <p:nvPr/>
        </p:nvSpPr>
        <p:spPr bwMode="auto">
          <a:xfrm>
            <a:off x="1655763" y="3138488"/>
            <a:ext cx="1524000" cy="54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Depósito</a:t>
            </a:r>
          </a:p>
        </p:txBody>
      </p:sp>
      <p:sp>
        <p:nvSpPr>
          <p:cNvPr id="93191" name="Rectangle 9"/>
          <p:cNvSpPr>
            <a:spLocks noChangeArrowheads="1"/>
          </p:cNvSpPr>
          <p:nvPr/>
        </p:nvSpPr>
        <p:spPr bwMode="auto">
          <a:xfrm>
            <a:off x="3789363" y="4433888"/>
            <a:ext cx="2286000" cy="614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Mercadoria</a:t>
            </a:r>
          </a:p>
        </p:txBody>
      </p:sp>
      <p:sp>
        <p:nvSpPr>
          <p:cNvPr id="93192" name="AutoShape 10"/>
          <p:cNvSpPr>
            <a:spLocks noChangeArrowheads="1"/>
          </p:cNvSpPr>
          <p:nvPr/>
        </p:nvSpPr>
        <p:spPr bwMode="auto">
          <a:xfrm>
            <a:off x="4140200" y="2852738"/>
            <a:ext cx="2163763" cy="941387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Armazena</a:t>
            </a:r>
          </a:p>
        </p:txBody>
      </p:sp>
      <p:sp>
        <p:nvSpPr>
          <p:cNvPr id="93193" name="Line 11"/>
          <p:cNvSpPr>
            <a:spLocks noChangeShapeType="1"/>
          </p:cNvSpPr>
          <p:nvPr/>
        </p:nvSpPr>
        <p:spPr bwMode="auto">
          <a:xfrm flipH="1">
            <a:off x="3138488" y="3332163"/>
            <a:ext cx="1042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3194" name="Line 12"/>
          <p:cNvSpPr>
            <a:spLocks noChangeShapeType="1"/>
          </p:cNvSpPr>
          <p:nvPr/>
        </p:nvSpPr>
        <p:spPr bwMode="auto">
          <a:xfrm>
            <a:off x="5192713" y="3754438"/>
            <a:ext cx="0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3195" name="Rectangle 2"/>
          <p:cNvSpPr>
            <a:spLocks noChangeArrowheads="1"/>
          </p:cNvSpPr>
          <p:nvPr/>
        </p:nvSpPr>
        <p:spPr bwMode="auto">
          <a:xfrm>
            <a:off x="-1047572" y="10753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18678495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ChangeArrowheads="1"/>
          </p:cNvSpPr>
          <p:nvPr/>
        </p:nvSpPr>
        <p:spPr bwMode="auto">
          <a:xfrm>
            <a:off x="682625" y="1268413"/>
            <a:ext cx="77739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/>
          <a:lstStyle>
            <a:lvl1pPr marL="342900" indent="-201613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200025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altLang="pt-BR" sz="28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Cardinalidade de Relacionamentos</a:t>
            </a:r>
          </a:p>
          <a:p>
            <a:pPr lvl="1" algn="ctr" eaLnBrk="1" hangingPunct="1">
              <a:spcBef>
                <a:spcPts val="25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pt-BR" altLang="pt-BR" sz="28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Muitos - para - Muitos</a:t>
            </a:r>
          </a:p>
        </p:txBody>
      </p:sp>
      <p:sp>
        <p:nvSpPr>
          <p:cNvPr id="94211" name="Oval 4"/>
          <p:cNvSpPr>
            <a:spLocks noChangeArrowheads="1"/>
          </p:cNvSpPr>
          <p:nvPr/>
        </p:nvSpPr>
        <p:spPr bwMode="auto">
          <a:xfrm>
            <a:off x="2136775" y="2624138"/>
            <a:ext cx="963613" cy="1987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4212" name="Rectangle 5"/>
          <p:cNvSpPr>
            <a:spLocks noChangeArrowheads="1"/>
          </p:cNvSpPr>
          <p:nvPr/>
        </p:nvSpPr>
        <p:spPr bwMode="auto">
          <a:xfrm>
            <a:off x="2371725" y="4872038"/>
            <a:ext cx="45085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A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4213" name="Oval 6"/>
          <p:cNvSpPr>
            <a:spLocks noChangeArrowheads="1"/>
          </p:cNvSpPr>
          <p:nvPr/>
        </p:nvSpPr>
        <p:spPr bwMode="auto">
          <a:xfrm>
            <a:off x="5184775" y="2414588"/>
            <a:ext cx="1106488" cy="23447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4214" name="Rectangle 7"/>
          <p:cNvSpPr>
            <a:spLocks noChangeArrowheads="1"/>
          </p:cNvSpPr>
          <p:nvPr/>
        </p:nvSpPr>
        <p:spPr bwMode="auto">
          <a:xfrm>
            <a:off x="5610225" y="4943475"/>
            <a:ext cx="430213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B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4215" name="Oval 8"/>
          <p:cNvSpPr>
            <a:spLocks noChangeArrowheads="1"/>
          </p:cNvSpPr>
          <p:nvPr/>
        </p:nvSpPr>
        <p:spPr bwMode="auto">
          <a:xfrm>
            <a:off x="2470150" y="2838450"/>
            <a:ext cx="233363" cy="2333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4216" name="Line 9"/>
          <p:cNvSpPr>
            <a:spLocks noChangeShapeType="1"/>
          </p:cNvSpPr>
          <p:nvPr/>
        </p:nvSpPr>
        <p:spPr bwMode="auto">
          <a:xfrm>
            <a:off x="2749550" y="2979738"/>
            <a:ext cx="2928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4217" name="Oval 10"/>
          <p:cNvSpPr>
            <a:spLocks noChangeArrowheads="1"/>
          </p:cNvSpPr>
          <p:nvPr/>
        </p:nvSpPr>
        <p:spPr bwMode="auto">
          <a:xfrm>
            <a:off x="2503488" y="3348038"/>
            <a:ext cx="233362" cy="2333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4218" name="Line 11"/>
          <p:cNvSpPr>
            <a:spLocks noChangeShapeType="1"/>
          </p:cNvSpPr>
          <p:nvPr/>
        </p:nvSpPr>
        <p:spPr bwMode="auto">
          <a:xfrm>
            <a:off x="2725738" y="3475038"/>
            <a:ext cx="285750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4219" name="Oval 12"/>
          <p:cNvSpPr>
            <a:spLocks noChangeArrowheads="1"/>
          </p:cNvSpPr>
          <p:nvPr/>
        </p:nvSpPr>
        <p:spPr bwMode="auto">
          <a:xfrm>
            <a:off x="5565775" y="3890963"/>
            <a:ext cx="233363" cy="2333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4220" name="Oval 13"/>
          <p:cNvSpPr>
            <a:spLocks noChangeArrowheads="1"/>
          </p:cNvSpPr>
          <p:nvPr/>
        </p:nvSpPr>
        <p:spPr bwMode="auto">
          <a:xfrm>
            <a:off x="5594350" y="2871788"/>
            <a:ext cx="233363" cy="2333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4221" name="Line 14"/>
          <p:cNvSpPr>
            <a:spLocks noChangeShapeType="1"/>
          </p:cNvSpPr>
          <p:nvPr/>
        </p:nvSpPr>
        <p:spPr bwMode="auto">
          <a:xfrm>
            <a:off x="2701925" y="2984500"/>
            <a:ext cx="2976563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4222" name="Oval 15"/>
          <p:cNvSpPr>
            <a:spLocks noChangeArrowheads="1"/>
          </p:cNvSpPr>
          <p:nvPr/>
        </p:nvSpPr>
        <p:spPr bwMode="auto">
          <a:xfrm>
            <a:off x="5580063" y="3429000"/>
            <a:ext cx="233362" cy="2333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4223" name="Line 16"/>
          <p:cNvSpPr>
            <a:spLocks noChangeShapeType="1"/>
          </p:cNvSpPr>
          <p:nvPr/>
        </p:nvSpPr>
        <p:spPr bwMode="auto">
          <a:xfrm>
            <a:off x="2582863" y="2974975"/>
            <a:ext cx="3167062" cy="154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4224" name="Oval 17"/>
          <p:cNvSpPr>
            <a:spLocks noChangeArrowheads="1"/>
          </p:cNvSpPr>
          <p:nvPr/>
        </p:nvSpPr>
        <p:spPr bwMode="auto">
          <a:xfrm>
            <a:off x="5575300" y="4424363"/>
            <a:ext cx="233363" cy="2333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4225" name="Line 18"/>
          <p:cNvSpPr>
            <a:spLocks noChangeShapeType="1"/>
          </p:cNvSpPr>
          <p:nvPr/>
        </p:nvSpPr>
        <p:spPr bwMode="auto">
          <a:xfrm flipH="1">
            <a:off x="2701925" y="3008313"/>
            <a:ext cx="3000375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4226" name="Line 19"/>
          <p:cNvSpPr>
            <a:spLocks noChangeShapeType="1"/>
          </p:cNvSpPr>
          <p:nvPr/>
        </p:nvSpPr>
        <p:spPr bwMode="auto">
          <a:xfrm flipH="1" flipV="1">
            <a:off x="2654300" y="3546475"/>
            <a:ext cx="2952750" cy="976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4227" name="Oval 20"/>
          <p:cNvSpPr>
            <a:spLocks noChangeArrowheads="1"/>
          </p:cNvSpPr>
          <p:nvPr/>
        </p:nvSpPr>
        <p:spPr bwMode="auto">
          <a:xfrm>
            <a:off x="2465388" y="3905250"/>
            <a:ext cx="233362" cy="2333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4228" name="Rectangle 2"/>
          <p:cNvSpPr>
            <a:spLocks noChangeArrowheads="1"/>
          </p:cNvSpPr>
          <p:nvPr/>
        </p:nvSpPr>
        <p:spPr bwMode="auto">
          <a:xfrm>
            <a:off x="-620787" y="-356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19807927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ChangeArrowheads="1"/>
          </p:cNvSpPr>
          <p:nvPr/>
        </p:nvSpPr>
        <p:spPr bwMode="auto">
          <a:xfrm>
            <a:off x="682625" y="1268413"/>
            <a:ext cx="77739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/>
          <a:lstStyle>
            <a:lvl1pPr marL="342900" indent="-201613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50"/>
              </a:spcBef>
              <a:buClr>
                <a:schemeClr val="accent1"/>
              </a:buClr>
            </a:pPr>
            <a:r>
              <a:rPr lang="pt-BR" altLang="pt-BR" sz="28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Cardinalidade de Relacionamento</a:t>
            </a:r>
          </a:p>
          <a:p>
            <a:pPr algn="ctr" eaLnBrk="1" hangingPunct="1">
              <a:spcBef>
                <a:spcPts val="250"/>
              </a:spcBef>
              <a:buClr>
                <a:schemeClr val="accent1"/>
              </a:buClr>
            </a:pPr>
            <a:r>
              <a:rPr lang="pt-BR" altLang="pt-BR" sz="28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Muitos - para - Muitos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838200" y="4381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9144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pt-BR" altLang="pt-BR" sz="2400">
              <a:solidFill>
                <a:schemeClr val="bg1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5237" name="Rectangle 6"/>
          <p:cNvSpPr>
            <a:spLocks noChangeArrowheads="1"/>
          </p:cNvSpPr>
          <p:nvPr/>
        </p:nvSpPr>
        <p:spPr bwMode="auto">
          <a:xfrm>
            <a:off x="3652838" y="2768600"/>
            <a:ext cx="466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m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5238" name="Rectangle 7"/>
          <p:cNvSpPr>
            <a:spLocks noChangeArrowheads="1"/>
          </p:cNvSpPr>
          <p:nvPr/>
        </p:nvSpPr>
        <p:spPr bwMode="auto">
          <a:xfrm>
            <a:off x="5235575" y="3576638"/>
            <a:ext cx="3651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5239" name="Rectangle 8"/>
          <p:cNvSpPr>
            <a:spLocks noChangeArrowheads="1"/>
          </p:cNvSpPr>
          <p:nvPr/>
        </p:nvSpPr>
        <p:spPr bwMode="auto">
          <a:xfrm>
            <a:off x="1727200" y="3003550"/>
            <a:ext cx="1168400" cy="6223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Sócio</a:t>
            </a:r>
          </a:p>
        </p:txBody>
      </p:sp>
      <p:sp>
        <p:nvSpPr>
          <p:cNvPr id="95240" name="Rectangle 9"/>
          <p:cNvSpPr>
            <a:spLocks noChangeArrowheads="1"/>
          </p:cNvSpPr>
          <p:nvPr/>
        </p:nvSpPr>
        <p:spPr bwMode="auto">
          <a:xfrm>
            <a:off x="4749800" y="4368800"/>
            <a:ext cx="1168400" cy="6223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Clube</a:t>
            </a:r>
          </a:p>
        </p:txBody>
      </p:sp>
      <p:sp>
        <p:nvSpPr>
          <p:cNvPr id="95241" name="AutoShape 10"/>
          <p:cNvSpPr>
            <a:spLocks noChangeArrowheads="1"/>
          </p:cNvSpPr>
          <p:nvPr/>
        </p:nvSpPr>
        <p:spPr bwMode="auto">
          <a:xfrm>
            <a:off x="3995738" y="2852738"/>
            <a:ext cx="2379662" cy="884237"/>
          </a:xfrm>
          <a:prstGeom prst="diamond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Associação</a:t>
            </a:r>
          </a:p>
        </p:txBody>
      </p:sp>
      <p:sp>
        <p:nvSpPr>
          <p:cNvPr id="95242" name="Line 11"/>
          <p:cNvSpPr>
            <a:spLocks noChangeShapeType="1"/>
          </p:cNvSpPr>
          <p:nvPr/>
        </p:nvSpPr>
        <p:spPr bwMode="auto">
          <a:xfrm flipH="1">
            <a:off x="2928938" y="3275013"/>
            <a:ext cx="1109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5243" name="Line 12"/>
          <p:cNvSpPr>
            <a:spLocks noChangeShapeType="1"/>
          </p:cNvSpPr>
          <p:nvPr/>
        </p:nvSpPr>
        <p:spPr bwMode="auto">
          <a:xfrm>
            <a:off x="5162550" y="3697288"/>
            <a:ext cx="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5244" name="Rectangle 2"/>
          <p:cNvSpPr>
            <a:spLocks noChangeArrowheads="1"/>
          </p:cNvSpPr>
          <p:nvPr/>
        </p:nvSpPr>
        <p:spPr bwMode="auto">
          <a:xfrm>
            <a:off x="-957262" y="1254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2864510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754063"/>
            <a:ext cx="8280400" cy="4114800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4000" dirty="0"/>
              <a:t>Exemplos de relacionamentos n:m</a:t>
            </a:r>
          </a:p>
        </p:txBody>
      </p:sp>
      <p:sp>
        <p:nvSpPr>
          <p:cNvPr id="96259" name="Rectangle 4"/>
          <p:cNvSpPr>
            <a:spLocks noChangeArrowheads="1"/>
          </p:cNvSpPr>
          <p:nvPr/>
        </p:nvSpPr>
        <p:spPr bwMode="auto">
          <a:xfrm>
            <a:off x="1125538" y="2273300"/>
            <a:ext cx="2197100" cy="6731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6260" name="Rectangle 5"/>
          <p:cNvSpPr>
            <a:spLocks noChangeArrowheads="1"/>
          </p:cNvSpPr>
          <p:nvPr/>
        </p:nvSpPr>
        <p:spPr bwMode="auto">
          <a:xfrm>
            <a:off x="1319213" y="2373313"/>
            <a:ext cx="18478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Engenheiro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6261" name="Rectangle 6"/>
          <p:cNvSpPr>
            <a:spLocks noChangeArrowheads="1"/>
          </p:cNvSpPr>
          <p:nvPr/>
        </p:nvSpPr>
        <p:spPr bwMode="auto">
          <a:xfrm>
            <a:off x="6243638" y="2292350"/>
            <a:ext cx="2378075" cy="6731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6262" name="Rectangle 7"/>
          <p:cNvSpPr>
            <a:spLocks noChangeArrowheads="1"/>
          </p:cNvSpPr>
          <p:nvPr/>
        </p:nvSpPr>
        <p:spPr bwMode="auto">
          <a:xfrm>
            <a:off x="6829425" y="2370138"/>
            <a:ext cx="14097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 Projeto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6263" name="Text Box 8"/>
          <p:cNvSpPr txBox="1">
            <a:spLocks noChangeArrowheads="1"/>
          </p:cNvSpPr>
          <p:nvPr/>
        </p:nvSpPr>
        <p:spPr bwMode="auto">
          <a:xfrm>
            <a:off x="3594100" y="2212975"/>
            <a:ext cx="3651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8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96264" name="Text Box 9"/>
          <p:cNvSpPr txBox="1">
            <a:spLocks noChangeArrowheads="1"/>
          </p:cNvSpPr>
          <p:nvPr/>
        </p:nvSpPr>
        <p:spPr bwMode="auto">
          <a:xfrm>
            <a:off x="5530850" y="2187575"/>
            <a:ext cx="4651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8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m</a:t>
            </a:r>
          </a:p>
        </p:txBody>
      </p:sp>
      <p:sp>
        <p:nvSpPr>
          <p:cNvPr id="96265" name="AutoShape 10"/>
          <p:cNvSpPr>
            <a:spLocks noChangeArrowheads="1"/>
          </p:cNvSpPr>
          <p:nvPr/>
        </p:nvSpPr>
        <p:spPr bwMode="auto">
          <a:xfrm>
            <a:off x="3860800" y="2311400"/>
            <a:ext cx="1765300" cy="636588"/>
          </a:xfrm>
          <a:prstGeom prst="diamond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Alocação</a:t>
            </a:r>
          </a:p>
        </p:txBody>
      </p:sp>
      <p:sp>
        <p:nvSpPr>
          <p:cNvPr id="96266" name="Line 11"/>
          <p:cNvSpPr>
            <a:spLocks noChangeShapeType="1"/>
          </p:cNvSpPr>
          <p:nvPr/>
        </p:nvSpPr>
        <p:spPr bwMode="auto">
          <a:xfrm>
            <a:off x="3298825" y="2627313"/>
            <a:ext cx="582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6267" name="Line 12"/>
          <p:cNvSpPr>
            <a:spLocks noChangeShapeType="1"/>
          </p:cNvSpPr>
          <p:nvPr/>
        </p:nvSpPr>
        <p:spPr bwMode="auto">
          <a:xfrm>
            <a:off x="5637213" y="2636838"/>
            <a:ext cx="5826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6268" name="Rectangle 13"/>
          <p:cNvSpPr>
            <a:spLocks noChangeArrowheads="1"/>
          </p:cNvSpPr>
          <p:nvPr/>
        </p:nvSpPr>
        <p:spPr bwMode="auto">
          <a:xfrm>
            <a:off x="1100138" y="3378200"/>
            <a:ext cx="2197100" cy="6731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6269" name="Rectangle 14"/>
          <p:cNvSpPr>
            <a:spLocks noChangeArrowheads="1"/>
          </p:cNvSpPr>
          <p:nvPr/>
        </p:nvSpPr>
        <p:spPr bwMode="auto">
          <a:xfrm>
            <a:off x="1296988" y="3478213"/>
            <a:ext cx="128746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Médico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6270" name="Rectangle 15"/>
          <p:cNvSpPr>
            <a:spLocks noChangeArrowheads="1"/>
          </p:cNvSpPr>
          <p:nvPr/>
        </p:nvSpPr>
        <p:spPr bwMode="auto">
          <a:xfrm>
            <a:off x="6218238" y="3397250"/>
            <a:ext cx="2378075" cy="6731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6271" name="Rectangle 16"/>
          <p:cNvSpPr>
            <a:spLocks noChangeArrowheads="1"/>
          </p:cNvSpPr>
          <p:nvPr/>
        </p:nvSpPr>
        <p:spPr bwMode="auto">
          <a:xfrm>
            <a:off x="6715125" y="3475038"/>
            <a:ext cx="15890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  Paciente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6272" name="Text Box 17"/>
          <p:cNvSpPr txBox="1">
            <a:spLocks noChangeArrowheads="1"/>
          </p:cNvSpPr>
          <p:nvPr/>
        </p:nvSpPr>
        <p:spPr bwMode="auto">
          <a:xfrm>
            <a:off x="3568700" y="3317875"/>
            <a:ext cx="3651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8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96273" name="Text Box 18"/>
          <p:cNvSpPr txBox="1">
            <a:spLocks noChangeArrowheads="1"/>
          </p:cNvSpPr>
          <p:nvPr/>
        </p:nvSpPr>
        <p:spPr bwMode="auto">
          <a:xfrm>
            <a:off x="5505450" y="3308350"/>
            <a:ext cx="4651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8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m</a:t>
            </a:r>
          </a:p>
        </p:txBody>
      </p:sp>
      <p:sp>
        <p:nvSpPr>
          <p:cNvPr id="96274" name="AutoShape 19"/>
          <p:cNvSpPr>
            <a:spLocks noChangeArrowheads="1"/>
          </p:cNvSpPr>
          <p:nvPr/>
        </p:nvSpPr>
        <p:spPr bwMode="auto">
          <a:xfrm>
            <a:off x="3835400" y="3416300"/>
            <a:ext cx="1765300" cy="636588"/>
          </a:xfrm>
          <a:prstGeom prst="diamond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Consulta</a:t>
            </a:r>
          </a:p>
        </p:txBody>
      </p:sp>
      <p:sp>
        <p:nvSpPr>
          <p:cNvPr id="96275" name="Line 20"/>
          <p:cNvSpPr>
            <a:spLocks noChangeShapeType="1"/>
          </p:cNvSpPr>
          <p:nvPr/>
        </p:nvSpPr>
        <p:spPr bwMode="auto">
          <a:xfrm>
            <a:off x="3273425" y="3732213"/>
            <a:ext cx="582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6276" name="Line 21"/>
          <p:cNvSpPr>
            <a:spLocks noChangeShapeType="1"/>
          </p:cNvSpPr>
          <p:nvPr/>
        </p:nvSpPr>
        <p:spPr bwMode="auto">
          <a:xfrm>
            <a:off x="5611813" y="3725863"/>
            <a:ext cx="5826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6277" name="Rectangle 22"/>
          <p:cNvSpPr>
            <a:spLocks noChangeArrowheads="1"/>
          </p:cNvSpPr>
          <p:nvPr/>
        </p:nvSpPr>
        <p:spPr bwMode="auto">
          <a:xfrm>
            <a:off x="1073150" y="4408488"/>
            <a:ext cx="2197100" cy="6731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6278" name="Rectangle 23"/>
          <p:cNvSpPr>
            <a:spLocks noChangeArrowheads="1"/>
          </p:cNvSpPr>
          <p:nvPr/>
        </p:nvSpPr>
        <p:spPr bwMode="auto">
          <a:xfrm>
            <a:off x="1273175" y="4508500"/>
            <a:ext cx="8667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Peça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6279" name="Rectangle 24"/>
          <p:cNvSpPr>
            <a:spLocks noChangeArrowheads="1"/>
          </p:cNvSpPr>
          <p:nvPr/>
        </p:nvSpPr>
        <p:spPr bwMode="auto">
          <a:xfrm>
            <a:off x="6191250" y="4427538"/>
            <a:ext cx="2378075" cy="6731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6280" name="Rectangle 25"/>
          <p:cNvSpPr>
            <a:spLocks noChangeArrowheads="1"/>
          </p:cNvSpPr>
          <p:nvPr/>
        </p:nvSpPr>
        <p:spPr bwMode="auto">
          <a:xfrm>
            <a:off x="6570663" y="4505325"/>
            <a:ext cx="18288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Fornecedor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96281" name="Text Box 26"/>
          <p:cNvSpPr txBox="1">
            <a:spLocks noChangeArrowheads="1"/>
          </p:cNvSpPr>
          <p:nvPr/>
        </p:nvSpPr>
        <p:spPr bwMode="auto">
          <a:xfrm>
            <a:off x="3541713" y="4348163"/>
            <a:ext cx="3651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8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96282" name="Text Box 27"/>
          <p:cNvSpPr txBox="1">
            <a:spLocks noChangeArrowheads="1"/>
          </p:cNvSpPr>
          <p:nvPr/>
        </p:nvSpPr>
        <p:spPr bwMode="auto">
          <a:xfrm>
            <a:off x="5478463" y="4338638"/>
            <a:ext cx="4651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8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m</a:t>
            </a:r>
          </a:p>
        </p:txBody>
      </p:sp>
      <p:sp>
        <p:nvSpPr>
          <p:cNvPr id="96283" name="AutoShape 28"/>
          <p:cNvSpPr>
            <a:spLocks noChangeArrowheads="1"/>
          </p:cNvSpPr>
          <p:nvPr/>
        </p:nvSpPr>
        <p:spPr bwMode="auto">
          <a:xfrm>
            <a:off x="3808413" y="4446588"/>
            <a:ext cx="1765300" cy="636587"/>
          </a:xfrm>
          <a:prstGeom prst="diamond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Fornece</a:t>
            </a:r>
          </a:p>
        </p:txBody>
      </p:sp>
      <p:sp>
        <p:nvSpPr>
          <p:cNvPr id="96284" name="Line 29"/>
          <p:cNvSpPr>
            <a:spLocks noChangeShapeType="1"/>
          </p:cNvSpPr>
          <p:nvPr/>
        </p:nvSpPr>
        <p:spPr bwMode="auto">
          <a:xfrm>
            <a:off x="3246438" y="4762500"/>
            <a:ext cx="5826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6285" name="Line 30"/>
          <p:cNvSpPr>
            <a:spLocks noChangeShapeType="1"/>
          </p:cNvSpPr>
          <p:nvPr/>
        </p:nvSpPr>
        <p:spPr bwMode="auto">
          <a:xfrm>
            <a:off x="5584825" y="4756150"/>
            <a:ext cx="582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96286" name="Rectangle 2"/>
          <p:cNvSpPr>
            <a:spLocks noChangeArrowheads="1"/>
          </p:cNvSpPr>
          <p:nvPr/>
        </p:nvSpPr>
        <p:spPr bwMode="auto">
          <a:xfrm>
            <a:off x="-1201737" y="-19708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286143530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488" y="1100138"/>
            <a:ext cx="7796212" cy="4102100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b="1"/>
              <a:t>Uso de um Relacionamento Ternário</a:t>
            </a:r>
            <a:r>
              <a:rPr lang="pt-BR" altLang="pt-BR"/>
              <a:t> </a:t>
            </a:r>
          </a:p>
          <a:p>
            <a:pPr lvl="1" eaLnBrk="1" hangingPunct="1"/>
            <a:r>
              <a:rPr lang="pt-BR" altLang="pt-BR" sz="3200"/>
              <a:t>Ex.: Um Empreendimento Bancário onde um Cliente pode ter diversas Contas,  cada uma localizada em uma Agência Específica e uma Conta pode pertencer a mais de um Cliente</a:t>
            </a:r>
          </a:p>
          <a:p>
            <a:pPr eaLnBrk="1" hangingPunct="1"/>
            <a:endParaRPr lang="pt-BR" altLang="pt-BR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-3048594" y="0"/>
            <a:ext cx="7770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27510020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4"/>
          <p:cNvGrpSpPr>
            <a:grpSpLocks/>
          </p:cNvGrpSpPr>
          <p:nvPr/>
        </p:nvGrpSpPr>
        <p:grpSpPr bwMode="auto">
          <a:xfrm>
            <a:off x="152400" y="2209800"/>
            <a:ext cx="9144000" cy="2795588"/>
            <a:chOff x="931" y="1721"/>
            <a:chExt cx="2822" cy="952"/>
          </a:xfrm>
        </p:grpSpPr>
        <p:sp>
          <p:nvSpPr>
            <p:cNvPr id="98307" name="Text Box 5"/>
            <p:cNvSpPr txBox="1">
              <a:spLocks noChangeArrowheads="1"/>
            </p:cNvSpPr>
            <p:nvPr/>
          </p:nvSpPr>
          <p:spPr bwMode="auto">
            <a:xfrm>
              <a:off x="1334" y="2378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291" tIns="32146" rIns="64291" bIns="32146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pt-BR" sz="30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cs typeface="Times New Roman" panose="02020603050405020304" pitchFamily="18" charset="0"/>
                  <a:sym typeface="Helvetica Neue Light" pitchFamily="1" charset="0"/>
                </a:rPr>
                <a:t>( II )</a:t>
              </a:r>
            </a:p>
          </p:txBody>
        </p:sp>
        <p:sp>
          <p:nvSpPr>
            <p:cNvPr id="98308" name="Text Box 6"/>
            <p:cNvSpPr txBox="1">
              <a:spLocks noChangeArrowheads="1"/>
            </p:cNvSpPr>
            <p:nvPr/>
          </p:nvSpPr>
          <p:spPr bwMode="auto">
            <a:xfrm>
              <a:off x="3175" y="2500"/>
              <a:ext cx="3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291" tIns="32146" rIns="64291" bIns="32146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pt-BR" sz="30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cs typeface="Times New Roman" panose="02020603050405020304" pitchFamily="18" charset="0"/>
                  <a:sym typeface="Helvetica Neue Light" pitchFamily="1" charset="0"/>
                </a:rPr>
                <a:t>( III )</a:t>
              </a:r>
            </a:p>
            <a:p>
              <a:pPr algn="ctr"/>
              <a:endParaRPr lang="en-US" altLang="pt-BR" sz="3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endParaRPr>
            </a:p>
          </p:txBody>
        </p:sp>
        <p:sp>
          <p:nvSpPr>
            <p:cNvPr id="98309" name="Text Box 7"/>
            <p:cNvSpPr txBox="1">
              <a:spLocks noChangeArrowheads="1"/>
            </p:cNvSpPr>
            <p:nvPr/>
          </p:nvSpPr>
          <p:spPr bwMode="auto">
            <a:xfrm>
              <a:off x="3330" y="2185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291" tIns="32146" rIns="64291" bIns="32146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pt-BR" sz="30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cs typeface="Times New Roman" panose="02020603050405020304" pitchFamily="18" charset="0"/>
                  <a:sym typeface="Helvetica Neue Light" pitchFamily="1" charset="0"/>
                </a:rPr>
                <a:t>( I )</a:t>
              </a:r>
            </a:p>
            <a:p>
              <a:pPr algn="ctr"/>
              <a:endParaRPr lang="en-US" altLang="pt-BR" sz="3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endParaRPr>
            </a:p>
          </p:txBody>
        </p:sp>
        <p:sp>
          <p:nvSpPr>
            <p:cNvPr id="98310" name="Text Box 8"/>
            <p:cNvSpPr txBox="1">
              <a:spLocks noChangeArrowheads="1"/>
            </p:cNvSpPr>
            <p:nvPr/>
          </p:nvSpPr>
          <p:spPr bwMode="auto">
            <a:xfrm>
              <a:off x="2371" y="2087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291" tIns="32146" rIns="64291" bIns="32146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pt-BR" sz="30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cs typeface="Times New Roman" panose="02020603050405020304" pitchFamily="18" charset="0"/>
                  <a:sym typeface="Helvetica Neue Light" pitchFamily="1" charset="0"/>
                </a:rPr>
                <a:t>N</a:t>
              </a:r>
            </a:p>
            <a:p>
              <a:pPr algn="ctr"/>
              <a:endParaRPr lang="en-US" altLang="pt-BR" sz="3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endParaRPr>
            </a:p>
          </p:txBody>
        </p:sp>
        <p:sp>
          <p:nvSpPr>
            <p:cNvPr id="98311" name="Text Box 9"/>
            <p:cNvSpPr txBox="1">
              <a:spLocks noChangeArrowheads="1"/>
            </p:cNvSpPr>
            <p:nvPr/>
          </p:nvSpPr>
          <p:spPr bwMode="auto">
            <a:xfrm>
              <a:off x="2764" y="1721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291" tIns="32146" rIns="64291" bIns="32146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pt-BR" sz="30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cs typeface="Times New Roman" panose="02020603050405020304" pitchFamily="18" charset="0"/>
                  <a:sym typeface="Helvetica Neue Light" pitchFamily="1" charset="0"/>
                </a:rPr>
                <a:t>1</a:t>
              </a:r>
            </a:p>
            <a:p>
              <a:pPr algn="ctr"/>
              <a:endParaRPr lang="en-US" altLang="pt-BR" sz="3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endParaRPr>
            </a:p>
          </p:txBody>
        </p:sp>
        <p:sp>
          <p:nvSpPr>
            <p:cNvPr id="98312" name="Text Box 10"/>
            <p:cNvSpPr txBox="1">
              <a:spLocks noChangeArrowheads="1"/>
            </p:cNvSpPr>
            <p:nvPr/>
          </p:nvSpPr>
          <p:spPr bwMode="auto">
            <a:xfrm>
              <a:off x="1735" y="1733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291" tIns="32146" rIns="64291" bIns="32146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pt-BR" sz="30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cs typeface="Times New Roman" panose="02020603050405020304" pitchFamily="18" charset="0"/>
                  <a:sym typeface="Helvetica Neue Light" pitchFamily="1" charset="0"/>
                </a:rPr>
                <a:t>N</a:t>
              </a:r>
            </a:p>
            <a:p>
              <a:pPr algn="ctr"/>
              <a:endParaRPr lang="en-US" altLang="pt-BR" sz="3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endParaRPr>
            </a:p>
          </p:txBody>
        </p:sp>
        <p:sp>
          <p:nvSpPr>
            <p:cNvPr id="98313" name="Rectangle 11"/>
            <p:cNvSpPr>
              <a:spLocks noChangeArrowheads="1"/>
            </p:cNvSpPr>
            <p:nvPr/>
          </p:nvSpPr>
          <p:spPr bwMode="auto">
            <a:xfrm>
              <a:off x="931" y="1739"/>
              <a:ext cx="80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4291" tIns="32146" rIns="64291" bIns="32146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pt-BR" sz="30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cs typeface="Times New Roman" panose="02020603050405020304" pitchFamily="18" charset="0"/>
                  <a:sym typeface="Helvetica Neue Light" pitchFamily="1" charset="0"/>
                </a:rPr>
                <a:t> </a:t>
              </a:r>
            </a:p>
            <a:p>
              <a:pPr algn="ctr"/>
              <a:r>
                <a:rPr lang="en-US" altLang="pt-BR" sz="30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cs typeface="Times New Roman" panose="02020603050405020304" pitchFamily="18" charset="0"/>
                  <a:sym typeface="Helvetica Neue Light" pitchFamily="1" charset="0"/>
                </a:rPr>
                <a:t>CIDADE</a:t>
              </a:r>
            </a:p>
            <a:p>
              <a:pPr algn="ctr"/>
              <a:endParaRPr lang="en-US" altLang="pt-BR" sz="3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endParaRPr>
            </a:p>
          </p:txBody>
        </p:sp>
        <p:sp>
          <p:nvSpPr>
            <p:cNvPr id="98314" name="Rectangle 12"/>
            <p:cNvSpPr>
              <a:spLocks noChangeArrowheads="1"/>
            </p:cNvSpPr>
            <p:nvPr/>
          </p:nvSpPr>
          <p:spPr bwMode="auto">
            <a:xfrm>
              <a:off x="2947" y="1739"/>
              <a:ext cx="80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4291" tIns="32146" rIns="64291" bIns="32146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pt-BR" sz="30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cs typeface="Times New Roman" panose="02020603050405020304" pitchFamily="18" charset="0"/>
                  <a:sym typeface="Helvetica Neue Light" pitchFamily="1" charset="0"/>
                </a:rPr>
                <a:t> </a:t>
              </a:r>
            </a:p>
            <a:p>
              <a:pPr algn="ctr"/>
              <a:r>
                <a:rPr lang="en-US" altLang="pt-BR" sz="30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cs typeface="Times New Roman" panose="02020603050405020304" pitchFamily="18" charset="0"/>
                  <a:sym typeface="Helvetica Neue Light" pitchFamily="1" charset="0"/>
                </a:rPr>
                <a:t>DISTRIBUIDOR</a:t>
              </a:r>
            </a:p>
            <a:p>
              <a:pPr algn="ctr"/>
              <a:endParaRPr lang="en-US" altLang="pt-BR" sz="3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endParaRPr>
            </a:p>
          </p:txBody>
        </p:sp>
        <p:sp>
          <p:nvSpPr>
            <p:cNvPr id="98315" name="Rectangle 13"/>
            <p:cNvSpPr>
              <a:spLocks noChangeArrowheads="1"/>
            </p:cNvSpPr>
            <p:nvPr/>
          </p:nvSpPr>
          <p:spPr bwMode="auto">
            <a:xfrm>
              <a:off x="1976" y="2270"/>
              <a:ext cx="80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4291" tIns="32146" rIns="64291" bIns="32146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pt-BR" sz="30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cs typeface="Times New Roman" panose="02020603050405020304" pitchFamily="18" charset="0"/>
                  <a:sym typeface="Helvetica Neue Light" pitchFamily="1" charset="0"/>
                </a:rPr>
                <a:t> </a:t>
              </a:r>
            </a:p>
            <a:p>
              <a:pPr algn="ctr"/>
              <a:r>
                <a:rPr lang="en-US" altLang="pt-BR" sz="3000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cs typeface="Times New Roman" panose="02020603050405020304" pitchFamily="18" charset="0"/>
                  <a:sym typeface="Helvetica Neue Light" pitchFamily="1" charset="0"/>
                </a:rPr>
                <a:t>PRODUTO</a:t>
              </a:r>
            </a:p>
            <a:p>
              <a:pPr algn="ctr"/>
              <a:endParaRPr lang="en-US" altLang="pt-BR" sz="30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endParaRPr>
            </a:p>
          </p:txBody>
        </p:sp>
        <p:sp>
          <p:nvSpPr>
            <p:cNvPr id="98316" name="AutoShape 14"/>
            <p:cNvSpPr>
              <a:spLocks noChangeArrowheads="1"/>
            </p:cNvSpPr>
            <p:nvPr/>
          </p:nvSpPr>
          <p:spPr bwMode="auto">
            <a:xfrm>
              <a:off x="1968" y="1739"/>
              <a:ext cx="749" cy="28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4291" tIns="32146" rIns="64291" bIns="32146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1600" b="1">
                  <a:solidFill>
                    <a:srgbClr val="000000"/>
                  </a:solidFill>
                  <a:latin typeface="Times New Roman" panose="02020603050405020304" pitchFamily="18" charset="0"/>
                  <a:ea typeface="ヒラギノ角ゴ Pro W3" pitchFamily="1" charset="-128"/>
                  <a:sym typeface="Helvetica Neue Light" pitchFamily="1" charset="0"/>
                </a:rPr>
                <a:t>Distribuição</a:t>
              </a:r>
              <a:endParaRPr lang="en-US" altLang="pt-BR" sz="16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sp>
          <p:nvSpPr>
            <p:cNvPr id="98317" name="Line 15"/>
            <p:cNvSpPr>
              <a:spLocks noChangeShapeType="1"/>
            </p:cNvSpPr>
            <p:nvPr/>
          </p:nvSpPr>
          <p:spPr bwMode="auto">
            <a:xfrm flipH="1">
              <a:off x="1737" y="1883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318" name="Line 16"/>
            <p:cNvSpPr>
              <a:spLocks noChangeShapeType="1"/>
            </p:cNvSpPr>
            <p:nvPr/>
          </p:nvSpPr>
          <p:spPr bwMode="auto">
            <a:xfrm>
              <a:off x="2716" y="1883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319" name="Line 17"/>
            <p:cNvSpPr>
              <a:spLocks noChangeShapeType="1"/>
            </p:cNvSpPr>
            <p:nvPr/>
          </p:nvSpPr>
          <p:spPr bwMode="auto">
            <a:xfrm>
              <a:off x="2331" y="2030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320" name="Line 18"/>
            <p:cNvSpPr>
              <a:spLocks noChangeShapeType="1"/>
            </p:cNvSpPr>
            <p:nvPr/>
          </p:nvSpPr>
          <p:spPr bwMode="auto">
            <a:xfrm flipH="1" flipV="1">
              <a:off x="2889" y="1855"/>
              <a:ext cx="46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321" name="Line 19"/>
            <p:cNvSpPr>
              <a:spLocks noChangeShapeType="1"/>
            </p:cNvSpPr>
            <p:nvPr/>
          </p:nvSpPr>
          <p:spPr bwMode="auto">
            <a:xfrm flipV="1">
              <a:off x="1507" y="1914"/>
              <a:ext cx="34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322" name="Line 20"/>
            <p:cNvSpPr>
              <a:spLocks noChangeShapeType="1"/>
            </p:cNvSpPr>
            <p:nvPr/>
          </p:nvSpPr>
          <p:spPr bwMode="auto">
            <a:xfrm flipH="1" flipV="1">
              <a:off x="2544" y="2203"/>
              <a:ext cx="633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8323" name="Rectangle 21"/>
          <p:cNvSpPr>
            <a:spLocks noChangeArrowheads="1"/>
          </p:cNvSpPr>
          <p:nvPr/>
        </p:nvSpPr>
        <p:spPr bwMode="auto">
          <a:xfrm>
            <a:off x="0" y="3068638"/>
            <a:ext cx="9144000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4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endParaRPr lang="en-US" altLang="pt-BR" sz="24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</p:txBody>
      </p:sp>
      <p:sp>
        <p:nvSpPr>
          <p:cNvPr id="98324" name="Rectangle 2"/>
          <p:cNvSpPr>
            <a:spLocks noChangeArrowheads="1"/>
          </p:cNvSpPr>
          <p:nvPr/>
        </p:nvSpPr>
        <p:spPr bwMode="auto">
          <a:xfrm>
            <a:off x="-1389902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7033163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 idx="4294967295"/>
          </p:nvPr>
        </p:nvSpPr>
        <p:spPr>
          <a:xfrm>
            <a:off x="-202843" y="112001"/>
            <a:ext cx="7770813" cy="714375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800" b="1" dirty="0">
                <a:solidFill>
                  <a:srgbClr val="002060"/>
                </a:solidFill>
              </a:rPr>
              <a:t>Modelo </a:t>
            </a:r>
            <a:br>
              <a:rPr lang="pt-BR" altLang="pt-BR" sz="4800" b="1" dirty="0">
                <a:solidFill>
                  <a:srgbClr val="002060"/>
                </a:solidFill>
              </a:rPr>
            </a:br>
            <a:r>
              <a:rPr lang="pt-BR" altLang="pt-BR" sz="4800" b="1" dirty="0">
                <a:solidFill>
                  <a:srgbClr val="002060"/>
                </a:solidFill>
              </a:rPr>
              <a:t>de Dados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30131" y="1774396"/>
            <a:ext cx="8472487" cy="661987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4000" b="1" dirty="0">
                <a:solidFill>
                  <a:schemeClr val="accent2"/>
                </a:solidFill>
              </a:rPr>
              <a:t>Tipos Básicos</a:t>
            </a:r>
          </a:p>
          <a:p>
            <a:pPr marL="1055688" lvl="1" indent="-404813" eaLnBrk="1" hangingPunct="1">
              <a:buFont typeface="Wingdings" panose="05000000000000000000" pitchFamily="2" charset="2"/>
              <a:buChar char="Ø"/>
            </a:pPr>
            <a:r>
              <a:rPr kumimoji="1" lang="pt-BR" altLang="pt-BR" dirty="0">
                <a:solidFill>
                  <a:srgbClr val="002060"/>
                </a:solidFill>
              </a:rPr>
              <a:t>Inerentes</a:t>
            </a:r>
          </a:p>
          <a:p>
            <a:pPr marL="1624013" lvl="2" indent="-323850" eaLnBrk="1" hangingPunct="1">
              <a:buFont typeface="Wingdings" panose="05000000000000000000" pitchFamily="2" charset="2"/>
              <a:buChar char="ü"/>
            </a:pPr>
            <a:r>
              <a:rPr kumimoji="1" lang="pt-BR" altLang="pt-BR" sz="2000" dirty="0">
                <a:solidFill>
                  <a:srgbClr val="0070C0"/>
                </a:solidFill>
              </a:rPr>
              <a:t>Parte integral das estruturas do modelo</a:t>
            </a:r>
          </a:p>
          <a:p>
            <a:pPr marL="1624013" lvl="2" indent="-323850" eaLnBrk="1" hangingPunct="1">
              <a:buFont typeface="Wingdings" panose="05000000000000000000" pitchFamily="2" charset="2"/>
              <a:buNone/>
            </a:pPr>
            <a:r>
              <a:rPr kumimoji="1" lang="pt-BR" altLang="pt-BR" sz="2000" dirty="0" err="1">
                <a:solidFill>
                  <a:srgbClr val="0070C0"/>
                </a:solidFill>
              </a:rPr>
              <a:t>Ex</a:t>
            </a:r>
            <a:r>
              <a:rPr kumimoji="1" lang="pt-BR" altLang="pt-BR" sz="2000" dirty="0">
                <a:solidFill>
                  <a:srgbClr val="0070C0"/>
                </a:solidFill>
              </a:rPr>
              <a:t>: </a:t>
            </a:r>
            <a:r>
              <a:rPr lang="pt-BR" altLang="pt-BR" sz="2000" dirty="0">
                <a:solidFill>
                  <a:srgbClr val="0070C0"/>
                </a:solidFill>
              </a:rPr>
              <a:t>Conjuntos </a:t>
            </a:r>
            <a:r>
              <a:rPr kumimoji="1" lang="pt-BR" altLang="pt-BR" sz="2000" dirty="0">
                <a:solidFill>
                  <a:srgbClr val="0070C0"/>
                </a:solidFill>
              </a:rPr>
              <a:t>e</a:t>
            </a:r>
            <a:r>
              <a:rPr lang="pt-BR" altLang="pt-BR" sz="2000" dirty="0">
                <a:solidFill>
                  <a:srgbClr val="0070C0"/>
                </a:solidFill>
              </a:rPr>
              <a:t> Relações </a:t>
            </a:r>
            <a:r>
              <a:rPr kumimoji="1" lang="pt-BR" altLang="pt-BR" sz="2000" dirty="0">
                <a:solidFill>
                  <a:srgbClr val="0070C0"/>
                </a:solidFill>
              </a:rPr>
              <a:t>(</a:t>
            </a:r>
            <a:r>
              <a:rPr lang="pt-BR" altLang="pt-BR" sz="2000" dirty="0">
                <a:solidFill>
                  <a:srgbClr val="0070C0"/>
                </a:solidFill>
              </a:rPr>
              <a:t>Ausência de duplicidade e ordem</a:t>
            </a:r>
            <a:r>
              <a:rPr kumimoji="1" lang="pt-BR" altLang="pt-BR" sz="2000" dirty="0">
                <a:solidFill>
                  <a:srgbClr val="0070C0"/>
                </a:solidFill>
              </a:rPr>
              <a:t>)</a:t>
            </a:r>
          </a:p>
          <a:p>
            <a:pPr marL="1055688" lvl="1" indent="-404813" eaLnBrk="1" hangingPunct="1">
              <a:buFont typeface="Wingdings" panose="05000000000000000000" pitchFamily="2" charset="2"/>
              <a:buChar char="Ø"/>
            </a:pPr>
            <a:r>
              <a:rPr kumimoji="1" lang="pt-BR" altLang="pt-BR" dirty="0">
                <a:solidFill>
                  <a:srgbClr val="002060"/>
                </a:solidFill>
              </a:rPr>
              <a:t>Explícitas</a:t>
            </a:r>
          </a:p>
          <a:p>
            <a:pPr marL="1624013" lvl="2" indent="-323850" eaLnBrk="1" hangingPunct="1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rgbClr val="0070C0"/>
                </a:solidFill>
              </a:rPr>
              <a:t>Estáticas: expressam regras para determinar estados válidos do BD</a:t>
            </a:r>
          </a:p>
          <a:p>
            <a:pPr marL="1624013" lvl="2" indent="-323850" eaLnBrk="1" hangingPunct="1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rgbClr val="0070C0"/>
                </a:solidFill>
              </a:rPr>
              <a:t>Dinâmicas: especificam que transições de estados são  permitidas  (Dirigidas a Operações)</a:t>
            </a:r>
          </a:p>
        </p:txBody>
      </p:sp>
    </p:spTree>
    <p:extLst>
      <p:ext uri="{BB962C8B-B14F-4D97-AF65-F5344CB8AC3E}">
        <p14:creationId xmlns:p14="http://schemas.microsoft.com/office/powerpoint/2010/main" val="331546396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3"/>
          <p:cNvSpPr txBox="1">
            <a:spLocks noChangeArrowheads="1"/>
          </p:cNvSpPr>
          <p:nvPr/>
        </p:nvSpPr>
        <p:spPr bwMode="auto">
          <a:xfrm>
            <a:off x="152400" y="2133600"/>
            <a:ext cx="8686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I) Em uma </a:t>
            </a:r>
            <a:r>
              <a:rPr lang="en-US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Cidade</a:t>
            </a:r>
            <a:r>
              <a:rPr lang="en-US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 um </a:t>
            </a:r>
            <a:r>
              <a:rPr lang="en-US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Produto</a:t>
            </a:r>
            <a:r>
              <a:rPr lang="en-US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 pode ser fornecido por no máximo quantos  </a:t>
            </a:r>
            <a:r>
              <a:rPr lang="en-US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Distribuidores</a:t>
            </a:r>
            <a:r>
              <a:rPr lang="en-US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 ?</a:t>
            </a:r>
          </a:p>
          <a:p>
            <a:pPr algn="ctr"/>
            <a:r>
              <a:rPr lang="en-US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II) Um</a:t>
            </a:r>
            <a:r>
              <a:rPr lang="en-US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 Produto</a:t>
            </a:r>
            <a:r>
              <a:rPr lang="en-US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 pode ser fornecido por um </a:t>
            </a:r>
            <a:r>
              <a:rPr lang="en-US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Distribuidor</a:t>
            </a:r>
            <a:r>
              <a:rPr lang="en-US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 em no máximo quantas </a:t>
            </a:r>
            <a:r>
              <a:rPr lang="en-US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Cidades</a:t>
            </a:r>
            <a:r>
              <a:rPr lang="en-US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 ?</a:t>
            </a:r>
          </a:p>
          <a:p>
            <a:pPr algn="ctr"/>
            <a:r>
              <a:rPr lang="en-US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III) Em uma </a:t>
            </a:r>
            <a:r>
              <a:rPr lang="en-US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Cidade</a:t>
            </a:r>
            <a:r>
              <a:rPr lang="en-US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 um </a:t>
            </a:r>
            <a:r>
              <a:rPr lang="en-US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Distribuidor</a:t>
            </a:r>
            <a:r>
              <a:rPr lang="en-US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 pode fornecer  no máximo quantos </a:t>
            </a:r>
            <a:r>
              <a:rPr lang="en-US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Produtos</a:t>
            </a:r>
            <a:r>
              <a:rPr lang="en-US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 ?</a:t>
            </a:r>
          </a:p>
          <a:p>
            <a:pPr algn="ctr"/>
            <a:r>
              <a:rPr lang="en-US" altLang="pt-BR" sz="2000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</a:p>
          <a:p>
            <a:pPr algn="ctr"/>
            <a:endParaRPr lang="en-US" altLang="pt-BR" sz="2000">
              <a:solidFill>
                <a:schemeClr val="bg1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</p:txBody>
      </p:sp>
      <p:sp>
        <p:nvSpPr>
          <p:cNvPr id="99331" name="Rectangle 21"/>
          <p:cNvSpPr>
            <a:spLocks noChangeArrowheads="1"/>
          </p:cNvSpPr>
          <p:nvPr/>
        </p:nvSpPr>
        <p:spPr bwMode="auto">
          <a:xfrm>
            <a:off x="0" y="3068638"/>
            <a:ext cx="9144000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4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r>
              <a:rPr lang="en-US" altLang="pt-BR" sz="1100">
                <a:solidFill>
                  <a:srgbClr val="000000"/>
                </a:solidFill>
                <a:ea typeface="ヒラギノ角ゴ Pro W3" pitchFamily="1" charset="-128"/>
                <a:cs typeface="Times New Roman" panose="02020603050405020304" pitchFamily="18" charset="0"/>
                <a:sym typeface="Helvetica Neue Light" pitchFamily="1" charset="0"/>
              </a:rPr>
              <a:t> </a:t>
            </a:r>
            <a:endParaRPr lang="en-US" altLang="pt-BR" sz="1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  <a:p>
            <a:pPr algn="ctr"/>
            <a:endParaRPr lang="en-US" altLang="pt-BR" sz="24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cs typeface="Times New Roman" panose="02020603050405020304" pitchFamily="18" charset="0"/>
              <a:sym typeface="Helvetica Neue Light" pitchFamily="1" charset="0"/>
            </a:endParaRPr>
          </a:p>
        </p:txBody>
      </p:sp>
      <p:sp>
        <p:nvSpPr>
          <p:cNvPr id="99332" name="Rectangle 2"/>
          <p:cNvSpPr>
            <a:spLocks noChangeArrowheads="1"/>
          </p:cNvSpPr>
          <p:nvPr/>
        </p:nvSpPr>
        <p:spPr bwMode="auto">
          <a:xfrm>
            <a:off x="-2168539" y="14523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205945995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765175"/>
            <a:ext cx="8686800" cy="838200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4400"/>
              <a:t>Cardinalidade em relacionamentos ternários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3881438" y="3794125"/>
            <a:ext cx="2311400" cy="917575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00356" name="Rectangle 5"/>
          <p:cNvSpPr>
            <a:spLocks noChangeArrowheads="1"/>
          </p:cNvSpPr>
          <p:nvPr/>
        </p:nvSpPr>
        <p:spPr bwMode="auto">
          <a:xfrm>
            <a:off x="1165225" y="3933825"/>
            <a:ext cx="1968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00357" name="Rectangle 6"/>
          <p:cNvSpPr>
            <a:spLocks noChangeArrowheads="1"/>
          </p:cNvSpPr>
          <p:nvPr/>
        </p:nvSpPr>
        <p:spPr bwMode="auto">
          <a:xfrm>
            <a:off x="1600200" y="4033838"/>
            <a:ext cx="104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Cidade</a:t>
            </a:r>
          </a:p>
        </p:txBody>
      </p:sp>
      <p:sp>
        <p:nvSpPr>
          <p:cNvPr id="100358" name="Rectangle 7"/>
          <p:cNvSpPr>
            <a:spLocks noChangeArrowheads="1"/>
          </p:cNvSpPr>
          <p:nvPr/>
        </p:nvSpPr>
        <p:spPr bwMode="auto">
          <a:xfrm>
            <a:off x="6897688" y="3886200"/>
            <a:ext cx="1968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00359" name="Rectangle 8"/>
          <p:cNvSpPr>
            <a:spLocks noChangeArrowheads="1"/>
          </p:cNvSpPr>
          <p:nvPr/>
        </p:nvSpPr>
        <p:spPr bwMode="auto">
          <a:xfrm>
            <a:off x="7008813" y="4010025"/>
            <a:ext cx="167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Distribuidor</a:t>
            </a:r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00360" name="Rectangle 9"/>
          <p:cNvSpPr>
            <a:spLocks noChangeArrowheads="1"/>
          </p:cNvSpPr>
          <p:nvPr/>
        </p:nvSpPr>
        <p:spPr bwMode="auto">
          <a:xfrm>
            <a:off x="4032250" y="2409825"/>
            <a:ext cx="19685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00361" name="Rectangle 10"/>
          <p:cNvSpPr>
            <a:spLocks noChangeArrowheads="1"/>
          </p:cNvSpPr>
          <p:nvPr/>
        </p:nvSpPr>
        <p:spPr bwMode="auto">
          <a:xfrm>
            <a:off x="4418013" y="2587625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Produto</a:t>
            </a:r>
          </a:p>
        </p:txBody>
      </p:sp>
      <p:sp>
        <p:nvSpPr>
          <p:cNvPr id="100362" name="Rectangle 11"/>
          <p:cNvSpPr>
            <a:spLocks noChangeArrowheads="1"/>
          </p:cNvSpPr>
          <p:nvPr/>
        </p:nvSpPr>
        <p:spPr bwMode="auto">
          <a:xfrm>
            <a:off x="4006850" y="379412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00363" name="Rectangle 12"/>
          <p:cNvSpPr>
            <a:spLocks noChangeArrowheads="1"/>
          </p:cNvSpPr>
          <p:nvPr/>
        </p:nvSpPr>
        <p:spPr bwMode="auto">
          <a:xfrm>
            <a:off x="4614863" y="3032125"/>
            <a:ext cx="1873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pt-BR" altLang="pt-BR" sz="20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00364" name="Rectangle 13"/>
          <p:cNvSpPr>
            <a:spLocks noChangeArrowheads="1"/>
          </p:cNvSpPr>
          <p:nvPr/>
        </p:nvSpPr>
        <p:spPr bwMode="auto">
          <a:xfrm>
            <a:off x="5757863" y="3717925"/>
            <a:ext cx="1873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pt-BR" altLang="pt-BR" sz="2800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00365" name="Rectangle 14"/>
          <p:cNvSpPr>
            <a:spLocks noChangeArrowheads="1"/>
          </p:cNvSpPr>
          <p:nvPr/>
        </p:nvSpPr>
        <p:spPr bwMode="auto">
          <a:xfrm>
            <a:off x="4141788" y="4022725"/>
            <a:ext cx="168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0" tIns="46035" rIns="92070" bIns="46035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Distribuição</a:t>
            </a:r>
          </a:p>
        </p:txBody>
      </p:sp>
      <p:sp>
        <p:nvSpPr>
          <p:cNvPr id="100366" name="Line 15"/>
          <p:cNvSpPr>
            <a:spLocks noChangeShapeType="1"/>
          </p:cNvSpPr>
          <p:nvPr/>
        </p:nvSpPr>
        <p:spPr bwMode="auto">
          <a:xfrm flipH="1">
            <a:off x="3122613" y="4268788"/>
            <a:ext cx="741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00367" name="Line 16"/>
          <p:cNvSpPr>
            <a:spLocks noChangeShapeType="1"/>
          </p:cNvSpPr>
          <p:nvPr/>
        </p:nvSpPr>
        <p:spPr bwMode="auto">
          <a:xfrm flipH="1">
            <a:off x="6167438" y="4243388"/>
            <a:ext cx="741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00368" name="Line 17"/>
          <p:cNvSpPr>
            <a:spLocks noChangeShapeType="1"/>
          </p:cNvSpPr>
          <p:nvPr/>
        </p:nvSpPr>
        <p:spPr bwMode="auto">
          <a:xfrm flipV="1">
            <a:off x="5022850" y="3168650"/>
            <a:ext cx="0" cy="617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00369" name="Text Box 18"/>
          <p:cNvSpPr txBox="1">
            <a:spLocks noChangeArrowheads="1"/>
          </p:cNvSpPr>
          <p:nvPr/>
        </p:nvSpPr>
        <p:spPr bwMode="auto">
          <a:xfrm>
            <a:off x="3268663" y="37957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100370" name="Text Box 19"/>
          <p:cNvSpPr txBox="1">
            <a:spLocks noChangeArrowheads="1"/>
          </p:cNvSpPr>
          <p:nvPr/>
        </p:nvSpPr>
        <p:spPr bwMode="auto">
          <a:xfrm>
            <a:off x="5119688" y="32845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grpSp>
        <p:nvGrpSpPr>
          <p:cNvPr id="100371" name="Group 20"/>
          <p:cNvGrpSpPr>
            <a:grpSpLocks/>
          </p:cNvGrpSpPr>
          <p:nvPr/>
        </p:nvGrpSpPr>
        <p:grpSpPr bwMode="auto">
          <a:xfrm>
            <a:off x="866775" y="1873250"/>
            <a:ext cx="7667625" cy="4375150"/>
            <a:chOff x="546" y="1180"/>
            <a:chExt cx="4514" cy="2733"/>
          </a:xfrm>
        </p:grpSpPr>
        <p:grpSp>
          <p:nvGrpSpPr>
            <p:cNvPr id="100372" name="Group 21"/>
            <p:cNvGrpSpPr>
              <a:grpSpLocks/>
            </p:cNvGrpSpPr>
            <p:nvPr/>
          </p:nvGrpSpPr>
          <p:grpSpPr bwMode="auto">
            <a:xfrm>
              <a:off x="546" y="1180"/>
              <a:ext cx="4010" cy="2196"/>
              <a:chOff x="546" y="1180"/>
              <a:chExt cx="4010" cy="2196"/>
            </a:xfrm>
          </p:grpSpPr>
          <p:sp>
            <p:nvSpPr>
              <p:cNvPr id="100373" name="Oval 22"/>
              <p:cNvSpPr>
                <a:spLocks noChangeArrowheads="1"/>
              </p:cNvSpPr>
              <p:nvPr/>
            </p:nvSpPr>
            <p:spPr bwMode="auto">
              <a:xfrm>
                <a:off x="3778" y="2333"/>
                <a:ext cx="423" cy="289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0374" name="Freeform 23"/>
              <p:cNvSpPr>
                <a:spLocks/>
              </p:cNvSpPr>
              <p:nvPr/>
            </p:nvSpPr>
            <p:spPr bwMode="auto">
              <a:xfrm>
                <a:off x="546" y="1180"/>
                <a:ext cx="3669" cy="2196"/>
              </a:xfrm>
              <a:custGeom>
                <a:avLst/>
                <a:gdLst>
                  <a:gd name="T0" fmla="*/ 2221 w 3669"/>
                  <a:gd name="T1" fmla="*/ 87 h 2196"/>
                  <a:gd name="T2" fmla="*/ 1710 w 3669"/>
                  <a:gd name="T3" fmla="*/ 209 h 2196"/>
                  <a:gd name="T4" fmla="*/ 1454 w 3669"/>
                  <a:gd name="T5" fmla="*/ 287 h 2196"/>
                  <a:gd name="T6" fmla="*/ 1376 w 3669"/>
                  <a:gd name="T7" fmla="*/ 320 h 2196"/>
                  <a:gd name="T8" fmla="*/ 1265 w 3669"/>
                  <a:gd name="T9" fmla="*/ 342 h 2196"/>
                  <a:gd name="T10" fmla="*/ 1076 w 3669"/>
                  <a:gd name="T11" fmla="*/ 420 h 2196"/>
                  <a:gd name="T12" fmla="*/ 932 w 3669"/>
                  <a:gd name="T13" fmla="*/ 498 h 2196"/>
                  <a:gd name="T14" fmla="*/ 743 w 3669"/>
                  <a:gd name="T15" fmla="*/ 598 h 2196"/>
                  <a:gd name="T16" fmla="*/ 676 w 3669"/>
                  <a:gd name="T17" fmla="*/ 642 h 2196"/>
                  <a:gd name="T18" fmla="*/ 643 w 3669"/>
                  <a:gd name="T19" fmla="*/ 653 h 2196"/>
                  <a:gd name="T20" fmla="*/ 576 w 3669"/>
                  <a:gd name="T21" fmla="*/ 698 h 2196"/>
                  <a:gd name="T22" fmla="*/ 476 w 3669"/>
                  <a:gd name="T23" fmla="*/ 720 h 2196"/>
                  <a:gd name="T24" fmla="*/ 410 w 3669"/>
                  <a:gd name="T25" fmla="*/ 775 h 2196"/>
                  <a:gd name="T26" fmla="*/ 332 w 3669"/>
                  <a:gd name="T27" fmla="*/ 853 h 2196"/>
                  <a:gd name="T28" fmla="*/ 187 w 3669"/>
                  <a:gd name="T29" fmla="*/ 1009 h 2196"/>
                  <a:gd name="T30" fmla="*/ 32 w 3669"/>
                  <a:gd name="T31" fmla="*/ 1198 h 2196"/>
                  <a:gd name="T32" fmla="*/ 310 w 3669"/>
                  <a:gd name="T33" fmla="*/ 1975 h 2196"/>
                  <a:gd name="T34" fmla="*/ 399 w 3669"/>
                  <a:gd name="T35" fmla="*/ 2009 h 2196"/>
                  <a:gd name="T36" fmla="*/ 443 w 3669"/>
                  <a:gd name="T37" fmla="*/ 2042 h 2196"/>
                  <a:gd name="T38" fmla="*/ 510 w 3669"/>
                  <a:gd name="T39" fmla="*/ 2053 h 2196"/>
                  <a:gd name="T40" fmla="*/ 921 w 3669"/>
                  <a:gd name="T41" fmla="*/ 2153 h 2196"/>
                  <a:gd name="T42" fmla="*/ 1465 w 3669"/>
                  <a:gd name="T43" fmla="*/ 2164 h 2196"/>
                  <a:gd name="T44" fmla="*/ 1554 w 3669"/>
                  <a:gd name="T45" fmla="*/ 2075 h 2196"/>
                  <a:gd name="T46" fmla="*/ 1576 w 3669"/>
                  <a:gd name="T47" fmla="*/ 2009 h 2196"/>
                  <a:gd name="T48" fmla="*/ 1599 w 3669"/>
                  <a:gd name="T49" fmla="*/ 1986 h 2196"/>
                  <a:gd name="T50" fmla="*/ 1665 w 3669"/>
                  <a:gd name="T51" fmla="*/ 1886 h 2196"/>
                  <a:gd name="T52" fmla="*/ 1732 w 3669"/>
                  <a:gd name="T53" fmla="*/ 1686 h 2196"/>
                  <a:gd name="T54" fmla="*/ 1754 w 3669"/>
                  <a:gd name="T55" fmla="*/ 1653 h 2196"/>
                  <a:gd name="T56" fmla="*/ 1799 w 3669"/>
                  <a:gd name="T57" fmla="*/ 1553 h 2196"/>
                  <a:gd name="T58" fmla="*/ 1988 w 3669"/>
                  <a:gd name="T59" fmla="*/ 1320 h 2196"/>
                  <a:gd name="T60" fmla="*/ 2188 w 3669"/>
                  <a:gd name="T61" fmla="*/ 1209 h 2196"/>
                  <a:gd name="T62" fmla="*/ 2510 w 3669"/>
                  <a:gd name="T63" fmla="*/ 1142 h 2196"/>
                  <a:gd name="T64" fmla="*/ 3077 w 3669"/>
                  <a:gd name="T65" fmla="*/ 1120 h 2196"/>
                  <a:gd name="T66" fmla="*/ 3199 w 3669"/>
                  <a:gd name="T67" fmla="*/ 1086 h 2196"/>
                  <a:gd name="T68" fmla="*/ 3466 w 3669"/>
                  <a:gd name="T69" fmla="*/ 1031 h 2196"/>
                  <a:gd name="T70" fmla="*/ 3566 w 3669"/>
                  <a:gd name="T71" fmla="*/ 964 h 2196"/>
                  <a:gd name="T72" fmla="*/ 3621 w 3669"/>
                  <a:gd name="T73" fmla="*/ 742 h 2196"/>
                  <a:gd name="T74" fmla="*/ 3543 w 3669"/>
                  <a:gd name="T75" fmla="*/ 220 h 2196"/>
                  <a:gd name="T76" fmla="*/ 3399 w 3669"/>
                  <a:gd name="T77" fmla="*/ 98 h 2196"/>
                  <a:gd name="T78" fmla="*/ 2877 w 3669"/>
                  <a:gd name="T79" fmla="*/ 9 h 2196"/>
                  <a:gd name="T80" fmla="*/ 2410 w 3669"/>
                  <a:gd name="T81" fmla="*/ 20 h 2196"/>
                  <a:gd name="T82" fmla="*/ 2221 w 3669"/>
                  <a:gd name="T83" fmla="*/ 87 h 219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669"/>
                  <a:gd name="T127" fmla="*/ 0 h 2196"/>
                  <a:gd name="T128" fmla="*/ 3669 w 3669"/>
                  <a:gd name="T129" fmla="*/ 2196 h 219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669" h="2196">
                    <a:moveTo>
                      <a:pt x="2221" y="87"/>
                    </a:moveTo>
                    <a:cubicBezTo>
                      <a:pt x="2044" y="109"/>
                      <a:pt x="1881" y="166"/>
                      <a:pt x="1710" y="209"/>
                    </a:cubicBezTo>
                    <a:cubicBezTo>
                      <a:pt x="1634" y="260"/>
                      <a:pt x="1542" y="267"/>
                      <a:pt x="1454" y="287"/>
                    </a:cubicBezTo>
                    <a:cubicBezTo>
                      <a:pt x="1418" y="295"/>
                      <a:pt x="1413" y="304"/>
                      <a:pt x="1376" y="320"/>
                    </a:cubicBezTo>
                    <a:cubicBezTo>
                      <a:pt x="1337" y="337"/>
                      <a:pt x="1313" y="335"/>
                      <a:pt x="1265" y="342"/>
                    </a:cubicBezTo>
                    <a:cubicBezTo>
                      <a:pt x="1206" y="371"/>
                      <a:pt x="1139" y="400"/>
                      <a:pt x="1076" y="420"/>
                    </a:cubicBezTo>
                    <a:cubicBezTo>
                      <a:pt x="1025" y="454"/>
                      <a:pt x="985" y="471"/>
                      <a:pt x="932" y="498"/>
                    </a:cubicBezTo>
                    <a:cubicBezTo>
                      <a:pt x="866" y="531"/>
                      <a:pt x="815" y="580"/>
                      <a:pt x="743" y="598"/>
                    </a:cubicBezTo>
                    <a:cubicBezTo>
                      <a:pt x="721" y="613"/>
                      <a:pt x="701" y="634"/>
                      <a:pt x="676" y="642"/>
                    </a:cubicBezTo>
                    <a:cubicBezTo>
                      <a:pt x="665" y="646"/>
                      <a:pt x="653" y="647"/>
                      <a:pt x="643" y="653"/>
                    </a:cubicBezTo>
                    <a:cubicBezTo>
                      <a:pt x="620" y="666"/>
                      <a:pt x="603" y="694"/>
                      <a:pt x="576" y="698"/>
                    </a:cubicBezTo>
                    <a:cubicBezTo>
                      <a:pt x="498" y="711"/>
                      <a:pt x="531" y="702"/>
                      <a:pt x="476" y="720"/>
                    </a:cubicBezTo>
                    <a:cubicBezTo>
                      <a:pt x="396" y="800"/>
                      <a:pt x="488" y="712"/>
                      <a:pt x="410" y="775"/>
                    </a:cubicBezTo>
                    <a:cubicBezTo>
                      <a:pt x="379" y="800"/>
                      <a:pt x="367" y="830"/>
                      <a:pt x="332" y="853"/>
                    </a:cubicBezTo>
                    <a:cubicBezTo>
                      <a:pt x="292" y="912"/>
                      <a:pt x="246" y="969"/>
                      <a:pt x="187" y="1009"/>
                    </a:cubicBezTo>
                    <a:cubicBezTo>
                      <a:pt x="142" y="1077"/>
                      <a:pt x="77" y="1129"/>
                      <a:pt x="32" y="1198"/>
                    </a:cubicBezTo>
                    <a:cubicBezTo>
                      <a:pt x="39" y="1438"/>
                      <a:pt x="0" y="1875"/>
                      <a:pt x="310" y="1975"/>
                    </a:cubicBezTo>
                    <a:cubicBezTo>
                      <a:pt x="361" y="2028"/>
                      <a:pt x="294" y="1967"/>
                      <a:pt x="399" y="2009"/>
                    </a:cubicBezTo>
                    <a:cubicBezTo>
                      <a:pt x="416" y="2016"/>
                      <a:pt x="426" y="2035"/>
                      <a:pt x="443" y="2042"/>
                    </a:cubicBezTo>
                    <a:cubicBezTo>
                      <a:pt x="464" y="2050"/>
                      <a:pt x="488" y="2048"/>
                      <a:pt x="510" y="2053"/>
                    </a:cubicBezTo>
                    <a:cubicBezTo>
                      <a:pt x="650" y="2085"/>
                      <a:pt x="779" y="2135"/>
                      <a:pt x="921" y="2153"/>
                    </a:cubicBezTo>
                    <a:cubicBezTo>
                      <a:pt x="1094" y="2196"/>
                      <a:pt x="1295" y="2169"/>
                      <a:pt x="1465" y="2164"/>
                    </a:cubicBezTo>
                    <a:cubicBezTo>
                      <a:pt x="1501" y="2141"/>
                      <a:pt x="1536" y="2116"/>
                      <a:pt x="1554" y="2075"/>
                    </a:cubicBezTo>
                    <a:cubicBezTo>
                      <a:pt x="1563" y="2054"/>
                      <a:pt x="1566" y="2030"/>
                      <a:pt x="1576" y="2009"/>
                    </a:cubicBezTo>
                    <a:cubicBezTo>
                      <a:pt x="1581" y="1999"/>
                      <a:pt x="1592" y="1995"/>
                      <a:pt x="1599" y="1986"/>
                    </a:cubicBezTo>
                    <a:cubicBezTo>
                      <a:pt x="1623" y="1954"/>
                      <a:pt x="1652" y="1924"/>
                      <a:pt x="1665" y="1886"/>
                    </a:cubicBezTo>
                    <a:cubicBezTo>
                      <a:pt x="1688" y="1820"/>
                      <a:pt x="1710" y="1753"/>
                      <a:pt x="1732" y="1686"/>
                    </a:cubicBezTo>
                    <a:cubicBezTo>
                      <a:pt x="1736" y="1673"/>
                      <a:pt x="1749" y="1665"/>
                      <a:pt x="1754" y="1653"/>
                    </a:cubicBezTo>
                    <a:cubicBezTo>
                      <a:pt x="1807" y="1534"/>
                      <a:pt x="1749" y="1628"/>
                      <a:pt x="1799" y="1553"/>
                    </a:cubicBezTo>
                    <a:cubicBezTo>
                      <a:pt x="1827" y="1440"/>
                      <a:pt x="1892" y="1378"/>
                      <a:pt x="1988" y="1320"/>
                    </a:cubicBezTo>
                    <a:cubicBezTo>
                      <a:pt x="2056" y="1279"/>
                      <a:pt x="2112" y="1233"/>
                      <a:pt x="2188" y="1209"/>
                    </a:cubicBezTo>
                    <a:cubicBezTo>
                      <a:pt x="2277" y="1147"/>
                      <a:pt x="2406" y="1151"/>
                      <a:pt x="2510" y="1142"/>
                    </a:cubicBezTo>
                    <a:cubicBezTo>
                      <a:pt x="2705" y="1153"/>
                      <a:pt x="2885" y="1136"/>
                      <a:pt x="3077" y="1120"/>
                    </a:cubicBezTo>
                    <a:cubicBezTo>
                      <a:pt x="3137" y="1080"/>
                      <a:pt x="3093" y="1102"/>
                      <a:pt x="3199" y="1086"/>
                    </a:cubicBezTo>
                    <a:cubicBezTo>
                      <a:pt x="3292" y="1072"/>
                      <a:pt x="3375" y="1046"/>
                      <a:pt x="3466" y="1031"/>
                    </a:cubicBezTo>
                    <a:cubicBezTo>
                      <a:pt x="3505" y="1012"/>
                      <a:pt x="3535" y="994"/>
                      <a:pt x="3566" y="964"/>
                    </a:cubicBezTo>
                    <a:cubicBezTo>
                      <a:pt x="3579" y="888"/>
                      <a:pt x="3602" y="817"/>
                      <a:pt x="3621" y="742"/>
                    </a:cubicBezTo>
                    <a:cubicBezTo>
                      <a:pt x="3632" y="549"/>
                      <a:pt x="3669" y="374"/>
                      <a:pt x="3543" y="220"/>
                    </a:cubicBezTo>
                    <a:cubicBezTo>
                      <a:pt x="3498" y="164"/>
                      <a:pt x="3468" y="121"/>
                      <a:pt x="3399" y="98"/>
                    </a:cubicBezTo>
                    <a:cubicBezTo>
                      <a:pt x="3258" y="0"/>
                      <a:pt x="3037" y="23"/>
                      <a:pt x="2877" y="9"/>
                    </a:cubicBezTo>
                    <a:cubicBezTo>
                      <a:pt x="2721" y="13"/>
                      <a:pt x="2566" y="14"/>
                      <a:pt x="2410" y="20"/>
                    </a:cubicBezTo>
                    <a:cubicBezTo>
                      <a:pt x="2368" y="22"/>
                      <a:pt x="2221" y="30"/>
                      <a:pt x="2221" y="8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0375" name="Arc 24"/>
              <p:cNvSpPr>
                <a:spLocks/>
              </p:cNvSpPr>
              <p:nvPr/>
            </p:nvSpPr>
            <p:spPr bwMode="auto">
              <a:xfrm flipV="1">
                <a:off x="4178" y="1778"/>
                <a:ext cx="367" cy="6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0376" name="Arc 25"/>
              <p:cNvSpPr>
                <a:spLocks/>
              </p:cNvSpPr>
              <p:nvPr/>
            </p:nvSpPr>
            <p:spPr bwMode="auto">
              <a:xfrm>
                <a:off x="4156" y="1478"/>
                <a:ext cx="400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0377" name="Rectangle 26"/>
            <p:cNvSpPr>
              <a:spLocks noChangeArrowheads="1"/>
            </p:cNvSpPr>
            <p:nvPr/>
          </p:nvSpPr>
          <p:spPr bwMode="auto">
            <a:xfrm>
              <a:off x="2898" y="3355"/>
              <a:ext cx="2162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291" tIns="32146" rIns="64291" bIns="32146"/>
            <a:lstStyle>
              <a:lvl1pPr marL="468313" indent="-468313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</a:pPr>
              <a:r>
                <a:rPr lang="pt-BR" altLang="pt-BR" sz="21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Refere-se a um par uma cidade e um produto.</a:t>
              </a:r>
            </a:p>
          </p:txBody>
        </p:sp>
      </p:grpSp>
      <p:sp>
        <p:nvSpPr>
          <p:cNvPr id="100378" name="Text Box 27"/>
          <p:cNvSpPr txBox="1">
            <a:spLocks noChangeArrowheads="1"/>
          </p:cNvSpPr>
          <p:nvPr/>
        </p:nvSpPr>
        <p:spPr bwMode="auto">
          <a:xfrm>
            <a:off x="6477000" y="3733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1</a:t>
            </a:r>
          </a:p>
        </p:txBody>
      </p:sp>
      <p:sp>
        <p:nvSpPr>
          <p:cNvPr id="100379" name="Rectangle 2"/>
          <p:cNvSpPr>
            <a:spLocks noChangeArrowheads="1"/>
          </p:cNvSpPr>
          <p:nvPr/>
        </p:nvSpPr>
        <p:spPr bwMode="auto">
          <a:xfrm>
            <a:off x="-2908855" y="-76912"/>
            <a:ext cx="7770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10978374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20700" y="1404938"/>
            <a:ext cx="8304213" cy="2682875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b="1"/>
              <a:t>Determinação da existência de relacionamento</a:t>
            </a:r>
          </a:p>
          <a:p>
            <a:pPr lvl="1" eaLnBrk="1" hangingPunct="1"/>
            <a:r>
              <a:rPr lang="pt-BR" altLang="pt-BR" sz="3200"/>
              <a:t>Se um atributo puder descrever mais de um tipo de entidade, é bem provável que se torne </a:t>
            </a:r>
            <a:r>
              <a:rPr lang="pt-BR" altLang="pt-BR" sz="3200">
                <a:solidFill>
                  <a:srgbClr val="990000"/>
                </a:solidFill>
              </a:rPr>
              <a:t>relacionamento </a:t>
            </a:r>
          </a:p>
          <a:p>
            <a:pPr lvl="1" eaLnBrk="1" hangingPunct="1"/>
            <a:r>
              <a:rPr lang="pt-BR" altLang="pt-BR" sz="3200"/>
              <a:t>Cotejar tipos diferentes de entidades e determinar se alguma questão significativa pode ser feita ligando os dois</a:t>
            </a: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-2406354" y="14171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28924240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Conteúdo 2"/>
          <p:cNvSpPr txBox="1">
            <a:spLocks/>
          </p:cNvSpPr>
          <p:nvPr/>
        </p:nvSpPr>
        <p:spPr bwMode="auto">
          <a:xfrm>
            <a:off x="319088" y="1454150"/>
            <a:ext cx="80010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pt-BR" altLang="pt-BR" sz="26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Determinar se o relacionamento é relevante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pt-BR" altLang="pt-BR" sz="26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Atributo de um tipo de entidade tratada como um segundo tipo de entidade relacionada ao primeiro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pt-BR" altLang="pt-BR" sz="26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O próprio atributo tem atributos relevantes adicionais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pt-BR" altLang="pt-BR" sz="26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O segundo tipo de entidade é por si mesmo relevante</a:t>
            </a:r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-2765278" y="-6338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206949492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319088" y="1052513"/>
            <a:ext cx="7772400" cy="1376362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Relacionamentos exclusivos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3200"/>
              <a:t>Ocorrência e um tipo de entidade só pode participar de um relacionamento</a:t>
            </a:r>
          </a:p>
        </p:txBody>
      </p:sp>
      <p:sp>
        <p:nvSpPr>
          <p:cNvPr id="104451" name="Rectangle 4"/>
          <p:cNvSpPr>
            <a:spLocks noChangeArrowheads="1"/>
          </p:cNvSpPr>
          <p:nvPr/>
        </p:nvSpPr>
        <p:spPr bwMode="auto">
          <a:xfrm>
            <a:off x="3041650" y="3270250"/>
            <a:ext cx="1584325" cy="78105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Depósito</a:t>
            </a:r>
          </a:p>
        </p:txBody>
      </p:sp>
      <p:sp>
        <p:nvSpPr>
          <p:cNvPr id="104452" name="Rectangle 5"/>
          <p:cNvSpPr>
            <a:spLocks noChangeArrowheads="1"/>
          </p:cNvSpPr>
          <p:nvPr/>
        </p:nvSpPr>
        <p:spPr bwMode="auto">
          <a:xfrm>
            <a:off x="1036638" y="4656138"/>
            <a:ext cx="1582737" cy="78105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Matéria</a:t>
            </a:r>
          </a:p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Prima</a:t>
            </a:r>
          </a:p>
        </p:txBody>
      </p:sp>
      <p:sp>
        <p:nvSpPr>
          <p:cNvPr id="104453" name="Rectangle 6"/>
          <p:cNvSpPr>
            <a:spLocks noChangeArrowheads="1"/>
          </p:cNvSpPr>
          <p:nvPr/>
        </p:nvSpPr>
        <p:spPr bwMode="auto">
          <a:xfrm>
            <a:off x="5405438" y="4794250"/>
            <a:ext cx="1582737" cy="78105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Produto</a:t>
            </a:r>
          </a:p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Acabado</a:t>
            </a:r>
          </a:p>
        </p:txBody>
      </p:sp>
      <p:grpSp>
        <p:nvGrpSpPr>
          <p:cNvPr id="104454" name="Group 7"/>
          <p:cNvGrpSpPr>
            <a:grpSpLocks/>
          </p:cNvGrpSpPr>
          <p:nvPr/>
        </p:nvGrpSpPr>
        <p:grpSpPr bwMode="auto">
          <a:xfrm>
            <a:off x="2894013" y="3244850"/>
            <a:ext cx="1944687" cy="882650"/>
            <a:chOff x="2412" y="2437"/>
            <a:chExt cx="1226" cy="556"/>
          </a:xfrm>
        </p:grpSpPr>
        <p:sp>
          <p:nvSpPr>
            <p:cNvPr id="104455" name="Line 8"/>
            <p:cNvSpPr>
              <a:spLocks noChangeShapeType="1"/>
            </p:cNvSpPr>
            <p:nvPr/>
          </p:nvSpPr>
          <p:spPr bwMode="auto">
            <a:xfrm>
              <a:off x="2412" y="2463"/>
              <a:ext cx="0" cy="53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456" name="Line 9"/>
            <p:cNvSpPr>
              <a:spLocks noChangeShapeType="1"/>
            </p:cNvSpPr>
            <p:nvPr/>
          </p:nvSpPr>
          <p:spPr bwMode="auto">
            <a:xfrm>
              <a:off x="2412" y="2968"/>
              <a:ext cx="1226" cy="1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457" name="Line 10"/>
            <p:cNvSpPr>
              <a:spLocks noChangeShapeType="1"/>
            </p:cNvSpPr>
            <p:nvPr/>
          </p:nvSpPr>
          <p:spPr bwMode="auto">
            <a:xfrm flipV="1">
              <a:off x="3625" y="2437"/>
              <a:ext cx="0" cy="531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04458" name="Group 11"/>
          <p:cNvGrpSpPr>
            <a:grpSpLocks/>
          </p:cNvGrpSpPr>
          <p:nvPr/>
        </p:nvGrpSpPr>
        <p:grpSpPr bwMode="auto">
          <a:xfrm>
            <a:off x="180975" y="2736850"/>
            <a:ext cx="2916238" cy="1771650"/>
            <a:chOff x="847" y="2205"/>
            <a:chExt cx="1837" cy="1116"/>
          </a:xfrm>
        </p:grpSpPr>
        <p:sp>
          <p:nvSpPr>
            <p:cNvPr id="104459" name="Line 12"/>
            <p:cNvSpPr>
              <a:spLocks noChangeShapeType="1"/>
            </p:cNvSpPr>
            <p:nvPr/>
          </p:nvSpPr>
          <p:spPr bwMode="auto">
            <a:xfrm flipH="1">
              <a:off x="1629" y="2539"/>
              <a:ext cx="896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460" name="Line 13"/>
            <p:cNvSpPr>
              <a:spLocks noChangeShapeType="1"/>
            </p:cNvSpPr>
            <p:nvPr/>
          </p:nvSpPr>
          <p:spPr bwMode="auto">
            <a:xfrm>
              <a:off x="1617" y="2526"/>
              <a:ext cx="0" cy="795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461" name="Text Box 16"/>
            <p:cNvSpPr txBox="1">
              <a:spLocks noChangeArrowheads="1"/>
            </p:cNvSpPr>
            <p:nvPr/>
          </p:nvSpPr>
          <p:spPr bwMode="auto">
            <a:xfrm>
              <a:off x="847" y="2205"/>
              <a:ext cx="1837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Pode armazenar</a:t>
              </a:r>
            </a:p>
          </p:txBody>
        </p:sp>
      </p:grpSp>
      <p:grpSp>
        <p:nvGrpSpPr>
          <p:cNvPr id="104462" name="Group 17"/>
          <p:cNvGrpSpPr>
            <a:grpSpLocks/>
          </p:cNvGrpSpPr>
          <p:nvPr/>
        </p:nvGrpSpPr>
        <p:grpSpPr bwMode="auto">
          <a:xfrm>
            <a:off x="4794250" y="2736850"/>
            <a:ext cx="3451225" cy="1641475"/>
            <a:chOff x="3524" y="2212"/>
            <a:chExt cx="2174" cy="1034"/>
          </a:xfrm>
        </p:grpSpPr>
        <p:sp>
          <p:nvSpPr>
            <p:cNvPr id="104463" name="Line 18"/>
            <p:cNvSpPr>
              <a:spLocks noChangeShapeType="1"/>
            </p:cNvSpPr>
            <p:nvPr/>
          </p:nvSpPr>
          <p:spPr bwMode="auto">
            <a:xfrm>
              <a:off x="3524" y="2526"/>
              <a:ext cx="897" cy="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464" name="Line 19"/>
            <p:cNvSpPr>
              <a:spLocks noChangeShapeType="1"/>
            </p:cNvSpPr>
            <p:nvPr/>
          </p:nvSpPr>
          <p:spPr bwMode="auto">
            <a:xfrm>
              <a:off x="4421" y="2526"/>
              <a:ext cx="0" cy="720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465" name="Text Box 22"/>
            <p:cNvSpPr txBox="1">
              <a:spLocks noChangeArrowheads="1"/>
            </p:cNvSpPr>
            <p:nvPr/>
          </p:nvSpPr>
          <p:spPr bwMode="auto">
            <a:xfrm>
              <a:off x="3861" y="2212"/>
              <a:ext cx="1837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Pode armazenar</a:t>
              </a:r>
            </a:p>
          </p:txBody>
        </p:sp>
      </p:grpSp>
      <p:sp>
        <p:nvSpPr>
          <p:cNvPr id="104466" name="Text Box 23"/>
          <p:cNvSpPr txBox="1">
            <a:spLocks noChangeArrowheads="1"/>
          </p:cNvSpPr>
          <p:nvPr/>
        </p:nvSpPr>
        <p:spPr bwMode="auto">
          <a:xfrm>
            <a:off x="1809750" y="4183063"/>
            <a:ext cx="3875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rgbClr val="0000FF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Deve ser armazenada</a:t>
            </a:r>
          </a:p>
        </p:txBody>
      </p:sp>
      <p:sp>
        <p:nvSpPr>
          <p:cNvPr id="104467" name="Rectangle 2"/>
          <p:cNvSpPr>
            <a:spLocks noChangeArrowheads="1"/>
          </p:cNvSpPr>
          <p:nvPr/>
        </p:nvSpPr>
        <p:spPr bwMode="auto">
          <a:xfrm>
            <a:off x="-2630012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376501279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50825" y="1135063"/>
            <a:ext cx="8050213" cy="3949700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>
              <a:lnSpc>
                <a:spcPct val="90000"/>
              </a:lnSpc>
            </a:pPr>
            <a:r>
              <a:rPr lang="pt-BR" altLang="pt-BR" sz="3600"/>
              <a:t>Relacionamentos entre subtipos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3600"/>
              <a:t>Tratar um tipo de entidade como mais de um tipo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3600"/>
              <a:t>Existirem diferenças significativas entre seus atributos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3600"/>
              <a:t>Tiverem diferentes meios de identificação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3600"/>
              <a:t>Participarem em relacionamentos de tipos diferentes</a:t>
            </a:r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-1987609" y="1502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12304281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323850" y="1341438"/>
            <a:ext cx="8509000" cy="590550"/>
          </a:xfrm>
          <a:prstGeom prst="rect">
            <a:avLst/>
          </a:prstGeom>
        </p:spPr>
        <p:txBody>
          <a:bodyPr lIns="35717" tIns="35717" rIns="35717" bIns="35717"/>
          <a:lstStyle/>
          <a:p>
            <a:pPr marL="1055688" lvl="2" indent="-487363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pt-BR" altLang="pt-BR" sz="3200" b="1"/>
              <a:t>Entidade como mais de um tipo</a:t>
            </a:r>
          </a:p>
        </p:txBody>
      </p:sp>
      <p:sp>
        <p:nvSpPr>
          <p:cNvPr id="106499" name="Espaço Reservado para Conteúdo 2"/>
          <p:cNvSpPr txBox="1">
            <a:spLocks/>
          </p:cNvSpPr>
          <p:nvPr/>
        </p:nvSpPr>
        <p:spPr bwMode="auto">
          <a:xfrm>
            <a:off x="23813" y="1989138"/>
            <a:ext cx="879633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85000"/>
            </a:pPr>
            <a:r>
              <a:rPr lang="pt-BR" altLang="pt-BR" sz="31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  Hierarquia de relacionamentos É-UM: Contribui para a modularidade,  permitindo que atributos comuns de entidades similares possam ser representados em um único lugar de um diagrama E/R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2765276" y="14670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256117437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 txBox="1">
            <a:spLocks noChangeArrowheads="1"/>
          </p:cNvSpPr>
          <p:nvPr/>
        </p:nvSpPr>
        <p:spPr bwMode="auto">
          <a:xfrm>
            <a:off x="-946150" y="1298575"/>
            <a:ext cx="7772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pt-BR" altLang="pt-BR" sz="2800" dirty="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Generalização e especialização</a:t>
            </a:r>
          </a:p>
        </p:txBody>
      </p:sp>
      <p:grpSp>
        <p:nvGrpSpPr>
          <p:cNvPr id="107523" name="Group 4"/>
          <p:cNvGrpSpPr>
            <a:grpSpLocks/>
          </p:cNvGrpSpPr>
          <p:nvPr/>
        </p:nvGrpSpPr>
        <p:grpSpPr bwMode="auto">
          <a:xfrm>
            <a:off x="2855766" y="3593679"/>
            <a:ext cx="4116387" cy="2124075"/>
            <a:chOff x="1776" y="2304"/>
            <a:chExt cx="2592" cy="1338"/>
          </a:xfrm>
        </p:grpSpPr>
        <p:sp>
          <p:nvSpPr>
            <p:cNvPr id="107524" name="Line 5"/>
            <p:cNvSpPr>
              <a:spLocks noChangeShapeType="1"/>
            </p:cNvSpPr>
            <p:nvPr/>
          </p:nvSpPr>
          <p:spPr bwMode="auto">
            <a:xfrm flipH="1">
              <a:off x="1776" y="2976"/>
              <a:ext cx="864" cy="528"/>
            </a:xfrm>
            <a:prstGeom prst="line">
              <a:avLst/>
            </a:prstGeom>
            <a:noFill/>
            <a:ln w="5080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7525" name="Line 6"/>
            <p:cNvSpPr>
              <a:spLocks noChangeShapeType="1"/>
            </p:cNvSpPr>
            <p:nvPr/>
          </p:nvSpPr>
          <p:spPr bwMode="auto">
            <a:xfrm>
              <a:off x="2832" y="2304"/>
              <a:ext cx="0" cy="336"/>
            </a:xfrm>
            <a:prstGeom prst="line">
              <a:avLst/>
            </a:prstGeom>
            <a:noFill/>
            <a:ln w="5080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7526" name="Group 7"/>
            <p:cNvGrpSpPr>
              <a:grpSpLocks/>
            </p:cNvGrpSpPr>
            <p:nvPr/>
          </p:nvGrpSpPr>
          <p:grpSpPr bwMode="auto">
            <a:xfrm>
              <a:off x="2270" y="2657"/>
              <a:ext cx="1124" cy="985"/>
              <a:chOff x="2270" y="2657"/>
              <a:chExt cx="1124" cy="985"/>
            </a:xfrm>
          </p:grpSpPr>
          <p:sp>
            <p:nvSpPr>
              <p:cNvPr id="107527" name="AutoShape 8"/>
              <p:cNvSpPr>
                <a:spLocks noChangeArrowheads="1"/>
              </p:cNvSpPr>
              <p:nvPr/>
            </p:nvSpPr>
            <p:spPr bwMode="auto">
              <a:xfrm rot="10760596">
                <a:off x="2270" y="2657"/>
                <a:ext cx="1124" cy="985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7528" name="Rectangle 9"/>
              <p:cNvSpPr>
                <a:spLocks noChangeArrowheads="1"/>
              </p:cNvSpPr>
              <p:nvPr/>
            </p:nvSpPr>
            <p:spPr bwMode="auto">
              <a:xfrm>
                <a:off x="2539" y="2667"/>
                <a:ext cx="600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000">
                    <a:solidFill>
                      <a:srgbClr val="FFFF00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   </a:t>
                </a:r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É</a:t>
                </a:r>
              </a:p>
              <a:p>
                <a:pPr algn="ctr" eaLnBrk="1" hangingPunct="1"/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UMA</a:t>
                </a:r>
                <a:endParaRPr lang="pt-BR" altLang="pt-BR" sz="2000">
                  <a:solidFill>
                    <a:srgbClr val="FFFF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</p:grpSp>
        <p:sp>
          <p:nvSpPr>
            <p:cNvPr id="107529" name="Line 10"/>
            <p:cNvSpPr>
              <a:spLocks noChangeShapeType="1"/>
            </p:cNvSpPr>
            <p:nvPr/>
          </p:nvSpPr>
          <p:spPr bwMode="auto">
            <a:xfrm>
              <a:off x="3024" y="2880"/>
              <a:ext cx="1344" cy="432"/>
            </a:xfrm>
            <a:prstGeom prst="line">
              <a:avLst/>
            </a:prstGeom>
            <a:noFill/>
            <a:ln w="50800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07530" name="Group 11"/>
          <p:cNvGrpSpPr>
            <a:grpSpLocks/>
          </p:cNvGrpSpPr>
          <p:nvPr/>
        </p:nvGrpSpPr>
        <p:grpSpPr bwMode="auto">
          <a:xfrm>
            <a:off x="677716" y="2437979"/>
            <a:ext cx="7113587" cy="1114425"/>
            <a:chOff x="411" y="1598"/>
            <a:chExt cx="4480" cy="702"/>
          </a:xfrm>
        </p:grpSpPr>
        <p:grpSp>
          <p:nvGrpSpPr>
            <p:cNvPr id="107531" name="Group 12"/>
            <p:cNvGrpSpPr>
              <a:grpSpLocks/>
            </p:cNvGrpSpPr>
            <p:nvPr/>
          </p:nvGrpSpPr>
          <p:grpSpPr bwMode="auto">
            <a:xfrm>
              <a:off x="2116" y="1780"/>
              <a:ext cx="1480" cy="520"/>
              <a:chOff x="2116" y="1780"/>
              <a:chExt cx="1480" cy="520"/>
            </a:xfrm>
          </p:grpSpPr>
          <p:sp>
            <p:nvSpPr>
              <p:cNvPr id="107532" name="Rectangle 13"/>
              <p:cNvSpPr>
                <a:spLocks noChangeArrowheads="1"/>
              </p:cNvSpPr>
              <p:nvPr/>
            </p:nvSpPr>
            <p:spPr bwMode="auto">
              <a:xfrm>
                <a:off x="2116" y="1780"/>
                <a:ext cx="1480" cy="520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7533" name="Rectangle 14"/>
              <p:cNvSpPr>
                <a:spLocks noChangeArrowheads="1"/>
              </p:cNvSpPr>
              <p:nvPr/>
            </p:nvSpPr>
            <p:spPr bwMode="auto">
              <a:xfrm>
                <a:off x="2459" y="1813"/>
                <a:ext cx="726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Conta</a:t>
                </a:r>
                <a:endParaRPr lang="pt-BR" altLang="pt-BR" sz="2000">
                  <a:solidFill>
                    <a:srgbClr val="FFFF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</p:grpSp>
        <p:grpSp>
          <p:nvGrpSpPr>
            <p:cNvPr id="107534" name="Group 15"/>
            <p:cNvGrpSpPr>
              <a:grpSpLocks/>
            </p:cNvGrpSpPr>
            <p:nvPr/>
          </p:nvGrpSpPr>
          <p:grpSpPr bwMode="auto">
            <a:xfrm>
              <a:off x="411" y="1655"/>
              <a:ext cx="1727" cy="462"/>
              <a:chOff x="411" y="1655"/>
              <a:chExt cx="1727" cy="462"/>
            </a:xfrm>
          </p:grpSpPr>
          <p:sp>
            <p:nvSpPr>
              <p:cNvPr id="107535" name="Line 16"/>
              <p:cNvSpPr>
                <a:spLocks noChangeShapeType="1"/>
              </p:cNvSpPr>
              <p:nvPr/>
            </p:nvSpPr>
            <p:spPr bwMode="auto">
              <a:xfrm>
                <a:off x="1454" y="1895"/>
                <a:ext cx="684" cy="222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07536" name="Group 17"/>
              <p:cNvGrpSpPr>
                <a:grpSpLocks/>
              </p:cNvGrpSpPr>
              <p:nvPr/>
            </p:nvGrpSpPr>
            <p:grpSpPr bwMode="auto">
              <a:xfrm>
                <a:off x="411" y="1655"/>
                <a:ext cx="1096" cy="352"/>
                <a:chOff x="613" y="1831"/>
                <a:chExt cx="1096" cy="352"/>
              </a:xfrm>
            </p:grpSpPr>
            <p:sp>
              <p:nvSpPr>
                <p:cNvPr id="107537" name="Oval 18"/>
                <p:cNvSpPr>
                  <a:spLocks noChangeArrowheads="1"/>
                </p:cNvSpPr>
                <p:nvPr/>
              </p:nvSpPr>
              <p:spPr bwMode="auto">
                <a:xfrm>
                  <a:off x="613" y="1871"/>
                  <a:ext cx="1096" cy="312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64291" tIns="32146" rIns="64291" bIns="32146" anchor="ctr"/>
                <a:lstStyle>
                  <a:lvl1pPr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pt-BR" altLang="pt-BR" sz="3000">
                    <a:solidFill>
                      <a:srgbClr val="000000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endParaRPr>
                </a:p>
              </p:txBody>
            </p:sp>
            <p:sp>
              <p:nvSpPr>
                <p:cNvPr id="107538" name="Rectangle 19"/>
                <p:cNvSpPr>
                  <a:spLocks noChangeArrowheads="1"/>
                </p:cNvSpPr>
                <p:nvPr/>
              </p:nvSpPr>
              <p:spPr bwMode="auto">
                <a:xfrm>
                  <a:off x="665" y="1831"/>
                  <a:ext cx="941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4738" tIns="32369" rIns="64738" bIns="32369">
                  <a:spAutoFit/>
                </a:bodyPr>
                <a:lstStyle>
                  <a:lvl1pPr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pt-BR" altLang="pt-BR" sz="2800" b="1" u="sng">
                      <a:solidFill>
                        <a:schemeClr val="bg1"/>
                      </a:solidFill>
                      <a:latin typeface="Helvetica Neue Light" pitchFamily="1" charset="0"/>
                      <a:ea typeface="ヒラギノ角ゴ Pro W3" pitchFamily="1" charset="-128"/>
                      <a:sym typeface="Helvetica Neue Light" pitchFamily="1" charset="0"/>
                    </a:rPr>
                    <a:t>Número</a:t>
                  </a:r>
                  <a:endParaRPr lang="pt-BR" altLang="pt-BR" sz="2000" b="1" u="sng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endParaRPr>
                </a:p>
              </p:txBody>
            </p:sp>
          </p:grpSp>
        </p:grpSp>
        <p:grpSp>
          <p:nvGrpSpPr>
            <p:cNvPr id="107539" name="Group 20"/>
            <p:cNvGrpSpPr>
              <a:grpSpLocks/>
            </p:cNvGrpSpPr>
            <p:nvPr/>
          </p:nvGrpSpPr>
          <p:grpSpPr bwMode="auto">
            <a:xfrm>
              <a:off x="3599" y="1598"/>
              <a:ext cx="1292" cy="557"/>
              <a:chOff x="4067" y="1762"/>
              <a:chExt cx="1292" cy="557"/>
            </a:xfrm>
          </p:grpSpPr>
          <p:sp>
            <p:nvSpPr>
              <p:cNvPr id="107540" name="Oval 21"/>
              <p:cNvSpPr>
                <a:spLocks noChangeArrowheads="1"/>
              </p:cNvSpPr>
              <p:nvPr/>
            </p:nvSpPr>
            <p:spPr bwMode="auto">
              <a:xfrm>
                <a:off x="4263" y="1843"/>
                <a:ext cx="1096" cy="184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7541" name="Line 22"/>
              <p:cNvSpPr>
                <a:spLocks noChangeShapeType="1"/>
              </p:cNvSpPr>
              <p:nvPr/>
            </p:nvSpPr>
            <p:spPr bwMode="auto">
              <a:xfrm flipH="1">
                <a:off x="4067" y="2031"/>
                <a:ext cx="624" cy="288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7542" name="Rectangle 23"/>
              <p:cNvSpPr>
                <a:spLocks noChangeArrowheads="1"/>
              </p:cNvSpPr>
              <p:nvPr/>
            </p:nvSpPr>
            <p:spPr bwMode="auto">
              <a:xfrm>
                <a:off x="4513" y="1762"/>
                <a:ext cx="700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Saldo</a:t>
                </a:r>
              </a:p>
            </p:txBody>
          </p:sp>
        </p:grpSp>
      </p:grpSp>
      <p:grpSp>
        <p:nvGrpSpPr>
          <p:cNvPr id="107543" name="Group 24"/>
          <p:cNvGrpSpPr>
            <a:grpSpLocks/>
          </p:cNvGrpSpPr>
          <p:nvPr/>
        </p:nvGrpSpPr>
        <p:grpSpPr bwMode="auto">
          <a:xfrm>
            <a:off x="-108097" y="4285829"/>
            <a:ext cx="4267200" cy="1676400"/>
            <a:chOff x="235" y="2662"/>
            <a:chExt cx="2136" cy="1078"/>
          </a:xfrm>
        </p:grpSpPr>
        <p:grpSp>
          <p:nvGrpSpPr>
            <p:cNvPr id="107544" name="Group 25"/>
            <p:cNvGrpSpPr>
              <a:grpSpLocks/>
            </p:cNvGrpSpPr>
            <p:nvPr/>
          </p:nvGrpSpPr>
          <p:grpSpPr bwMode="auto">
            <a:xfrm>
              <a:off x="235" y="3220"/>
              <a:ext cx="2136" cy="520"/>
              <a:chOff x="235" y="3220"/>
              <a:chExt cx="2136" cy="520"/>
            </a:xfrm>
          </p:grpSpPr>
          <p:sp>
            <p:nvSpPr>
              <p:cNvPr id="107545" name="Rectangle 26"/>
              <p:cNvSpPr>
                <a:spLocks noChangeArrowheads="1"/>
              </p:cNvSpPr>
              <p:nvPr/>
            </p:nvSpPr>
            <p:spPr bwMode="auto">
              <a:xfrm>
                <a:off x="292" y="3220"/>
                <a:ext cx="1845" cy="520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7546" name="Rectangle 27"/>
              <p:cNvSpPr>
                <a:spLocks noChangeArrowheads="1"/>
              </p:cNvSpPr>
              <p:nvPr/>
            </p:nvSpPr>
            <p:spPr bwMode="auto">
              <a:xfrm>
                <a:off x="235" y="3278"/>
                <a:ext cx="2136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Conta  Poupança</a:t>
                </a:r>
                <a:endParaRPr lang="pt-BR" altLang="pt-BR" sz="2000">
                  <a:solidFill>
                    <a:srgbClr val="FFFF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</p:grpSp>
        <p:grpSp>
          <p:nvGrpSpPr>
            <p:cNvPr id="107547" name="Group 28"/>
            <p:cNvGrpSpPr>
              <a:grpSpLocks/>
            </p:cNvGrpSpPr>
            <p:nvPr/>
          </p:nvGrpSpPr>
          <p:grpSpPr bwMode="auto">
            <a:xfrm>
              <a:off x="398" y="2662"/>
              <a:ext cx="952" cy="557"/>
              <a:chOff x="196" y="3091"/>
              <a:chExt cx="952" cy="557"/>
            </a:xfrm>
          </p:grpSpPr>
          <p:sp>
            <p:nvSpPr>
              <p:cNvPr id="107548" name="Oval 29"/>
              <p:cNvSpPr>
                <a:spLocks noChangeArrowheads="1"/>
              </p:cNvSpPr>
              <p:nvPr/>
            </p:nvSpPr>
            <p:spPr bwMode="auto">
              <a:xfrm>
                <a:off x="196" y="3124"/>
                <a:ext cx="952" cy="232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7549" name="Line 30"/>
              <p:cNvSpPr>
                <a:spLocks noChangeShapeType="1"/>
              </p:cNvSpPr>
              <p:nvPr/>
            </p:nvSpPr>
            <p:spPr bwMode="auto">
              <a:xfrm>
                <a:off x="672" y="3360"/>
                <a:ext cx="432" cy="288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7550" name="Rectangle 31"/>
              <p:cNvSpPr>
                <a:spLocks noChangeArrowheads="1"/>
              </p:cNvSpPr>
              <p:nvPr/>
            </p:nvSpPr>
            <p:spPr bwMode="auto">
              <a:xfrm>
                <a:off x="413" y="3091"/>
                <a:ext cx="557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Juros</a:t>
                </a:r>
                <a:endParaRPr lang="pt-BR" altLang="pt-BR" sz="20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</p:grpSp>
      </p:grpSp>
      <p:grpSp>
        <p:nvGrpSpPr>
          <p:cNvPr id="107551" name="Group 32"/>
          <p:cNvGrpSpPr>
            <a:grpSpLocks/>
          </p:cNvGrpSpPr>
          <p:nvPr/>
        </p:nvGrpSpPr>
        <p:grpSpPr bwMode="auto">
          <a:xfrm>
            <a:off x="5798991" y="3904829"/>
            <a:ext cx="3097212" cy="2286000"/>
            <a:chOff x="3892" y="2412"/>
            <a:chExt cx="1656" cy="1424"/>
          </a:xfrm>
        </p:grpSpPr>
        <p:grpSp>
          <p:nvGrpSpPr>
            <p:cNvPr id="107552" name="Group 33"/>
            <p:cNvGrpSpPr>
              <a:grpSpLocks/>
            </p:cNvGrpSpPr>
            <p:nvPr/>
          </p:nvGrpSpPr>
          <p:grpSpPr bwMode="auto">
            <a:xfrm>
              <a:off x="3892" y="3316"/>
              <a:ext cx="1656" cy="520"/>
              <a:chOff x="3892" y="3316"/>
              <a:chExt cx="1656" cy="520"/>
            </a:xfrm>
          </p:grpSpPr>
          <p:sp>
            <p:nvSpPr>
              <p:cNvPr id="107553" name="Rectangle 34"/>
              <p:cNvSpPr>
                <a:spLocks noChangeArrowheads="1"/>
              </p:cNvSpPr>
              <p:nvPr/>
            </p:nvSpPr>
            <p:spPr bwMode="auto">
              <a:xfrm>
                <a:off x="3892" y="3316"/>
                <a:ext cx="1656" cy="520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7554" name="Rectangle 35"/>
              <p:cNvSpPr>
                <a:spLocks noChangeArrowheads="1"/>
              </p:cNvSpPr>
              <p:nvPr/>
            </p:nvSpPr>
            <p:spPr bwMode="auto">
              <a:xfrm>
                <a:off x="4011" y="3387"/>
                <a:ext cx="148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Conta-Corrente</a:t>
                </a:r>
                <a:endParaRPr lang="pt-BR" altLang="pt-BR" sz="2000">
                  <a:solidFill>
                    <a:srgbClr val="FFFF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</p:grpSp>
        <p:grpSp>
          <p:nvGrpSpPr>
            <p:cNvPr id="107555" name="Group 36"/>
            <p:cNvGrpSpPr>
              <a:grpSpLocks/>
            </p:cNvGrpSpPr>
            <p:nvPr/>
          </p:nvGrpSpPr>
          <p:grpSpPr bwMode="auto">
            <a:xfrm>
              <a:off x="4518" y="2412"/>
              <a:ext cx="952" cy="867"/>
              <a:chOff x="4518" y="2412"/>
              <a:chExt cx="952" cy="867"/>
            </a:xfrm>
          </p:grpSpPr>
          <p:sp>
            <p:nvSpPr>
              <p:cNvPr id="107556" name="Line 37"/>
              <p:cNvSpPr>
                <a:spLocks noChangeShapeType="1"/>
              </p:cNvSpPr>
              <p:nvPr/>
            </p:nvSpPr>
            <p:spPr bwMode="auto">
              <a:xfrm rot="18215060" flipH="1">
                <a:off x="4687" y="2820"/>
                <a:ext cx="554" cy="364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07557" name="Group 38"/>
              <p:cNvGrpSpPr>
                <a:grpSpLocks/>
              </p:cNvGrpSpPr>
              <p:nvPr/>
            </p:nvGrpSpPr>
            <p:grpSpPr bwMode="auto">
              <a:xfrm>
                <a:off x="4518" y="2412"/>
                <a:ext cx="952" cy="310"/>
                <a:chOff x="4518" y="2576"/>
                <a:chExt cx="952" cy="310"/>
              </a:xfrm>
            </p:grpSpPr>
            <p:sp>
              <p:nvSpPr>
                <p:cNvPr id="107558" name="Oval 39"/>
                <p:cNvSpPr>
                  <a:spLocks noChangeArrowheads="1"/>
                </p:cNvSpPr>
                <p:nvPr/>
              </p:nvSpPr>
              <p:spPr bwMode="auto">
                <a:xfrm>
                  <a:off x="4518" y="2609"/>
                  <a:ext cx="952" cy="232"/>
                </a:xfrm>
                <a:prstGeom prst="ellipse">
                  <a:avLst/>
                </a:prstGeom>
                <a:solidFill>
                  <a:srgbClr val="0000FF"/>
                </a:solidFill>
                <a:ln w="127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lIns="64291" tIns="32146" rIns="64291" bIns="32146" anchor="ctr"/>
                <a:lstStyle>
                  <a:lvl1pPr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pt-BR" altLang="pt-BR" sz="3000">
                    <a:solidFill>
                      <a:srgbClr val="000000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endParaRPr>
                </a:p>
              </p:txBody>
            </p:sp>
            <p:sp>
              <p:nvSpPr>
                <p:cNvPr id="107559" name="Rectangle 40"/>
                <p:cNvSpPr>
                  <a:spLocks noChangeArrowheads="1"/>
                </p:cNvSpPr>
                <p:nvPr/>
              </p:nvSpPr>
              <p:spPr bwMode="auto">
                <a:xfrm>
                  <a:off x="4711" y="2576"/>
                  <a:ext cx="638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4738" tIns="32369" rIns="64738" bIns="32369">
                  <a:spAutoFit/>
                </a:bodyPr>
                <a:lstStyle>
                  <a:lvl1pPr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pt-BR" altLang="pt-BR" sz="2800" b="1">
                      <a:solidFill>
                        <a:schemeClr val="bg1"/>
                      </a:solidFill>
                      <a:latin typeface="Helvetica Neue Light" pitchFamily="1" charset="0"/>
                      <a:ea typeface="ヒラギノ角ゴ Pro W3" pitchFamily="1" charset="-128"/>
                      <a:sym typeface="Helvetica Neue Light" pitchFamily="1" charset="0"/>
                    </a:rPr>
                    <a:t>Limite</a:t>
                  </a:r>
                  <a:endParaRPr lang="pt-BR" altLang="pt-BR" sz="20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endParaRPr>
                </a:p>
              </p:txBody>
            </p:sp>
          </p:grpSp>
        </p:grpSp>
      </p:grp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-1987609" y="1502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283454905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>
            <a:spLocks noChangeArrowheads="1"/>
          </p:cNvSpPr>
          <p:nvPr/>
        </p:nvSpPr>
        <p:spPr bwMode="auto">
          <a:xfrm>
            <a:off x="3457575" y="339725"/>
            <a:ext cx="1522413" cy="7445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Pessoa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631825" y="2540000"/>
            <a:ext cx="1865313" cy="763588"/>
          </a:xfrm>
          <a:prstGeom prst="rect">
            <a:avLst/>
          </a:prstGeom>
          <a:solidFill>
            <a:srgbClr val="0000FF"/>
          </a:solidFill>
          <a:ln w="12700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Candidato</a:t>
            </a:r>
          </a:p>
        </p:txBody>
      </p:sp>
      <p:sp>
        <p:nvSpPr>
          <p:cNvPr id="108548" name="Rectangle 6"/>
          <p:cNvSpPr>
            <a:spLocks noChangeArrowheads="1"/>
          </p:cNvSpPr>
          <p:nvPr/>
        </p:nvSpPr>
        <p:spPr bwMode="auto">
          <a:xfrm>
            <a:off x="3205163" y="3125788"/>
            <a:ext cx="2190750" cy="742950"/>
          </a:xfrm>
          <a:prstGeom prst="rect">
            <a:avLst/>
          </a:prstGeom>
          <a:solidFill>
            <a:srgbClr val="0000FF"/>
          </a:solidFill>
          <a:ln w="12700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Funcionário</a:t>
            </a:r>
          </a:p>
        </p:txBody>
      </p:sp>
      <p:sp>
        <p:nvSpPr>
          <p:cNvPr id="108549" name="Rectangle 7"/>
          <p:cNvSpPr>
            <a:spLocks noChangeArrowheads="1"/>
          </p:cNvSpPr>
          <p:nvPr/>
        </p:nvSpPr>
        <p:spPr bwMode="auto">
          <a:xfrm>
            <a:off x="6045200" y="2559050"/>
            <a:ext cx="2282825" cy="742950"/>
          </a:xfrm>
          <a:prstGeom prst="rect">
            <a:avLst/>
          </a:prstGeom>
          <a:solidFill>
            <a:srgbClr val="0000FF"/>
          </a:solidFill>
          <a:ln w="12700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Pensionista</a:t>
            </a:r>
          </a:p>
        </p:txBody>
      </p:sp>
      <p:sp>
        <p:nvSpPr>
          <p:cNvPr id="108550" name="Rectangle 8"/>
          <p:cNvSpPr>
            <a:spLocks noChangeArrowheads="1"/>
          </p:cNvSpPr>
          <p:nvPr/>
        </p:nvSpPr>
        <p:spPr bwMode="auto">
          <a:xfrm>
            <a:off x="1179513" y="4897438"/>
            <a:ext cx="1603375" cy="741362"/>
          </a:xfrm>
          <a:prstGeom prst="rect">
            <a:avLst/>
          </a:prstGeom>
          <a:solidFill>
            <a:srgbClr val="0000FF"/>
          </a:solidFill>
          <a:ln w="12700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Gerente</a:t>
            </a:r>
          </a:p>
        </p:txBody>
      </p:sp>
      <p:sp>
        <p:nvSpPr>
          <p:cNvPr id="108551" name="Rectangle 9"/>
          <p:cNvSpPr>
            <a:spLocks noChangeArrowheads="1"/>
          </p:cNvSpPr>
          <p:nvPr/>
        </p:nvSpPr>
        <p:spPr bwMode="auto">
          <a:xfrm>
            <a:off x="5230813" y="5048250"/>
            <a:ext cx="1603375" cy="7445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6600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Operário</a:t>
            </a:r>
          </a:p>
        </p:txBody>
      </p:sp>
      <p:sp>
        <p:nvSpPr>
          <p:cNvPr id="108552" name="Triângulo isósceles 13"/>
          <p:cNvSpPr>
            <a:spLocks noChangeArrowheads="1"/>
          </p:cNvSpPr>
          <p:nvPr/>
        </p:nvSpPr>
        <p:spPr bwMode="auto">
          <a:xfrm rot="10800000">
            <a:off x="3762375" y="4441825"/>
            <a:ext cx="714375" cy="500063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lIns="91435" tIns="45718" rIns="91435" bIns="45718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grpSp>
        <p:nvGrpSpPr>
          <p:cNvPr id="108553" name="Grupo 30"/>
          <p:cNvGrpSpPr>
            <a:grpSpLocks/>
          </p:cNvGrpSpPr>
          <p:nvPr/>
        </p:nvGrpSpPr>
        <p:grpSpPr bwMode="auto">
          <a:xfrm>
            <a:off x="1482725" y="1084263"/>
            <a:ext cx="5722938" cy="2041525"/>
            <a:chOff x="1766321" y="2047434"/>
            <a:chExt cx="5721422" cy="2042691"/>
          </a:xfrm>
        </p:grpSpPr>
        <p:sp>
          <p:nvSpPr>
            <p:cNvPr id="108554" name="Triângulo isósceles 12"/>
            <p:cNvSpPr>
              <a:spLocks noChangeArrowheads="1"/>
            </p:cNvSpPr>
            <p:nvPr/>
          </p:nvSpPr>
          <p:spPr bwMode="auto">
            <a:xfrm rot="10800000">
              <a:off x="4143372" y="2857496"/>
              <a:ext cx="714380" cy="500066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lIns="64291" tIns="32146" rIns="64291" bIns="32146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cxnSp>
          <p:nvCxnSpPr>
            <p:cNvPr id="108555" name="Conector reto 16"/>
            <p:cNvCxnSpPr>
              <a:cxnSpLocks noChangeShapeType="1"/>
              <a:stCxn id="108546" idx="2"/>
              <a:endCxn id="108554" idx="3"/>
            </p:cNvCxnSpPr>
            <p:nvPr/>
          </p:nvCxnSpPr>
          <p:spPr bwMode="auto">
            <a:xfrm flipH="1">
              <a:off x="4500562" y="2047434"/>
              <a:ext cx="1687" cy="810062"/>
            </a:xfrm>
            <a:prstGeom prst="line">
              <a:avLst/>
            </a:prstGeom>
            <a:noFill/>
            <a:ln w="57150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56" name="Conector reto 19"/>
            <p:cNvCxnSpPr>
              <a:cxnSpLocks noChangeShapeType="1"/>
              <a:stCxn id="108554" idx="5"/>
            </p:cNvCxnSpPr>
            <p:nvPr/>
          </p:nvCxnSpPr>
          <p:spPr bwMode="auto">
            <a:xfrm flipH="1">
              <a:off x="1766321" y="3107529"/>
              <a:ext cx="2555646" cy="425276"/>
            </a:xfrm>
            <a:prstGeom prst="line">
              <a:avLst/>
            </a:prstGeom>
            <a:noFill/>
            <a:ln w="57150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57" name="Conector reto 21"/>
            <p:cNvCxnSpPr>
              <a:cxnSpLocks noChangeShapeType="1"/>
              <a:stCxn id="108554" idx="0"/>
              <a:endCxn id="108548" idx="0"/>
            </p:cNvCxnSpPr>
            <p:nvPr/>
          </p:nvCxnSpPr>
          <p:spPr bwMode="auto">
            <a:xfrm>
              <a:off x="4500561" y="3357562"/>
              <a:ext cx="82842" cy="732563"/>
            </a:xfrm>
            <a:prstGeom prst="line">
              <a:avLst/>
            </a:prstGeom>
            <a:noFill/>
            <a:ln w="57150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58" name="Conector reto 23"/>
            <p:cNvCxnSpPr>
              <a:cxnSpLocks noChangeShapeType="1"/>
              <a:stCxn id="108554" idx="1"/>
            </p:cNvCxnSpPr>
            <p:nvPr/>
          </p:nvCxnSpPr>
          <p:spPr bwMode="auto">
            <a:xfrm>
              <a:off x="4679157" y="3107529"/>
              <a:ext cx="2808586" cy="475942"/>
            </a:xfrm>
            <a:prstGeom prst="line">
              <a:avLst/>
            </a:prstGeom>
            <a:noFill/>
            <a:ln w="57150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559" name="Grupo 31"/>
          <p:cNvGrpSpPr>
            <a:grpSpLocks/>
          </p:cNvGrpSpPr>
          <p:nvPr/>
        </p:nvGrpSpPr>
        <p:grpSpPr bwMode="auto">
          <a:xfrm>
            <a:off x="1981200" y="3868738"/>
            <a:ext cx="4051300" cy="1181100"/>
            <a:chOff x="2263440" y="4833205"/>
            <a:chExt cx="4051883" cy="1181529"/>
          </a:xfrm>
        </p:grpSpPr>
        <p:cxnSp>
          <p:nvCxnSpPr>
            <p:cNvPr id="108560" name="Conector reto 25"/>
            <p:cNvCxnSpPr>
              <a:cxnSpLocks noChangeShapeType="1"/>
              <a:stCxn id="108548" idx="2"/>
              <a:endCxn id="108552" idx="3"/>
            </p:cNvCxnSpPr>
            <p:nvPr/>
          </p:nvCxnSpPr>
          <p:spPr bwMode="auto">
            <a:xfrm flipH="1">
              <a:off x="4401812" y="4833205"/>
              <a:ext cx="181476" cy="573468"/>
            </a:xfrm>
            <a:prstGeom prst="line">
              <a:avLst/>
            </a:prstGeom>
            <a:noFill/>
            <a:ln w="57150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1" name="Conector reto 27"/>
            <p:cNvCxnSpPr>
              <a:cxnSpLocks noChangeShapeType="1"/>
              <a:stCxn id="108552" idx="5"/>
              <a:endCxn id="108550" idx="0"/>
            </p:cNvCxnSpPr>
            <p:nvPr/>
          </p:nvCxnSpPr>
          <p:spPr bwMode="auto">
            <a:xfrm flipH="1">
              <a:off x="2263440" y="5656906"/>
              <a:ext cx="1959739" cy="205812"/>
            </a:xfrm>
            <a:prstGeom prst="line">
              <a:avLst/>
            </a:prstGeom>
            <a:noFill/>
            <a:ln w="57150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62" name="Conector reto 29"/>
            <p:cNvCxnSpPr>
              <a:cxnSpLocks noChangeShapeType="1"/>
              <a:stCxn id="108552" idx="1"/>
              <a:endCxn id="108551" idx="0"/>
            </p:cNvCxnSpPr>
            <p:nvPr/>
          </p:nvCxnSpPr>
          <p:spPr bwMode="auto">
            <a:xfrm>
              <a:off x="4580444" y="5656906"/>
              <a:ext cx="1734879" cy="357828"/>
            </a:xfrm>
            <a:prstGeom prst="line">
              <a:avLst/>
            </a:prstGeom>
            <a:noFill/>
            <a:ln w="57150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-1987609" y="1502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373659839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2300" y="404813"/>
            <a:ext cx="7772400" cy="1377950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Agregação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3200"/>
              <a:t>Agrupar uma parte de um Diagrama E/R em um Único Conjunto-Entidade</a:t>
            </a:r>
          </a:p>
        </p:txBody>
      </p:sp>
      <p:sp>
        <p:nvSpPr>
          <p:cNvPr id="109571" name="Rectangle 5"/>
          <p:cNvSpPr>
            <a:spLocks noChangeArrowheads="1"/>
          </p:cNvSpPr>
          <p:nvPr/>
        </p:nvSpPr>
        <p:spPr bwMode="auto">
          <a:xfrm>
            <a:off x="166688" y="1930400"/>
            <a:ext cx="8937625" cy="1930400"/>
          </a:xfrm>
          <a:prstGeom prst="rect">
            <a:avLst/>
          </a:prstGeom>
          <a:noFill/>
          <a:ln w="508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grpSp>
        <p:nvGrpSpPr>
          <p:cNvPr id="109572" name="Group 50"/>
          <p:cNvGrpSpPr>
            <a:grpSpLocks/>
          </p:cNvGrpSpPr>
          <p:nvPr/>
        </p:nvGrpSpPr>
        <p:grpSpPr bwMode="auto">
          <a:xfrm>
            <a:off x="3759200" y="3822700"/>
            <a:ext cx="5383213" cy="1604963"/>
            <a:chOff x="2423" y="2747"/>
            <a:chExt cx="2758" cy="971"/>
          </a:xfrm>
        </p:grpSpPr>
        <p:sp>
          <p:nvSpPr>
            <p:cNvPr id="109573" name="AutoShape 45"/>
            <p:cNvSpPr>
              <a:spLocks noChangeArrowheads="1"/>
            </p:cNvSpPr>
            <p:nvPr/>
          </p:nvSpPr>
          <p:spPr bwMode="auto">
            <a:xfrm>
              <a:off x="2423" y="2991"/>
              <a:ext cx="551" cy="376"/>
            </a:xfrm>
            <a:prstGeom prst="diamond">
              <a:avLst/>
            </a:prstGeom>
            <a:solidFill>
              <a:srgbClr val="0000FF"/>
            </a:solidFill>
            <a:ln w="127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64291" tIns="32146" rIns="64291" bIns="32146" anchor="ctr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3000">
                <a:solidFill>
                  <a:srgbClr val="00000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  <p:grpSp>
          <p:nvGrpSpPr>
            <p:cNvPr id="109574" name="Group 48"/>
            <p:cNvGrpSpPr>
              <a:grpSpLocks/>
            </p:cNvGrpSpPr>
            <p:nvPr/>
          </p:nvGrpSpPr>
          <p:grpSpPr bwMode="auto">
            <a:xfrm>
              <a:off x="2513" y="2747"/>
              <a:ext cx="2668" cy="971"/>
              <a:chOff x="2513" y="2747"/>
              <a:chExt cx="2668" cy="971"/>
            </a:xfrm>
          </p:grpSpPr>
          <p:sp>
            <p:nvSpPr>
              <p:cNvPr id="109575" name="Line 31"/>
              <p:cNvSpPr>
                <a:spLocks noChangeShapeType="1"/>
              </p:cNvSpPr>
              <p:nvPr/>
            </p:nvSpPr>
            <p:spPr bwMode="auto">
              <a:xfrm flipH="1">
                <a:off x="4623" y="3088"/>
                <a:ext cx="481" cy="354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9576" name="Oval 33"/>
              <p:cNvSpPr>
                <a:spLocks noChangeArrowheads="1"/>
              </p:cNvSpPr>
              <p:nvPr/>
            </p:nvSpPr>
            <p:spPr bwMode="auto">
              <a:xfrm>
                <a:off x="4471" y="2907"/>
                <a:ext cx="710" cy="310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77" name="Rectangle 35"/>
              <p:cNvSpPr>
                <a:spLocks noChangeArrowheads="1"/>
              </p:cNvSpPr>
              <p:nvPr/>
            </p:nvSpPr>
            <p:spPr bwMode="auto">
              <a:xfrm>
                <a:off x="3746" y="3389"/>
                <a:ext cx="1338" cy="32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78" name="Rectangle 36"/>
              <p:cNvSpPr>
                <a:spLocks noChangeArrowheads="1"/>
              </p:cNvSpPr>
              <p:nvPr/>
            </p:nvSpPr>
            <p:spPr bwMode="auto">
              <a:xfrm>
                <a:off x="3819" y="3417"/>
                <a:ext cx="123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Equipamento</a:t>
                </a:r>
                <a:endParaRPr lang="pt-BR" altLang="pt-BR" sz="20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79" name="Rectangle 37"/>
              <p:cNvSpPr>
                <a:spLocks noChangeArrowheads="1"/>
              </p:cNvSpPr>
              <p:nvPr/>
            </p:nvSpPr>
            <p:spPr bwMode="auto">
              <a:xfrm>
                <a:off x="4707" y="2938"/>
                <a:ext cx="231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 u="sng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Id</a:t>
                </a:r>
                <a:endParaRPr lang="pt-BR" altLang="pt-BR" sz="20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80" name="Rectangle 39"/>
              <p:cNvSpPr>
                <a:spLocks noChangeArrowheads="1"/>
              </p:cNvSpPr>
              <p:nvPr/>
            </p:nvSpPr>
            <p:spPr bwMode="auto">
              <a:xfrm>
                <a:off x="2822" y="2766"/>
                <a:ext cx="23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rgbClr val="FF0000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m</a:t>
                </a:r>
                <a:endParaRPr lang="pt-BR" altLang="pt-BR" sz="2000">
                  <a:solidFill>
                    <a:srgbClr val="FF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81" name="Rectangle 40"/>
              <p:cNvSpPr>
                <a:spLocks noChangeArrowheads="1"/>
              </p:cNvSpPr>
              <p:nvPr/>
            </p:nvSpPr>
            <p:spPr bwMode="auto">
              <a:xfrm>
                <a:off x="2864" y="3294"/>
                <a:ext cx="18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rgbClr val="FF0000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n</a:t>
                </a:r>
                <a:endParaRPr lang="pt-BR" altLang="pt-BR" sz="2000">
                  <a:solidFill>
                    <a:srgbClr val="FF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82" name="Line 42"/>
              <p:cNvSpPr>
                <a:spLocks noChangeShapeType="1"/>
              </p:cNvSpPr>
              <p:nvPr/>
            </p:nvSpPr>
            <p:spPr bwMode="auto">
              <a:xfrm>
                <a:off x="2704" y="2747"/>
                <a:ext cx="0" cy="288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9583" name="Line 43"/>
              <p:cNvSpPr>
                <a:spLocks noChangeShapeType="1"/>
              </p:cNvSpPr>
              <p:nvPr/>
            </p:nvSpPr>
            <p:spPr bwMode="auto">
              <a:xfrm>
                <a:off x="2944" y="3179"/>
                <a:ext cx="807" cy="336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9584" name="Rectangle 46"/>
              <p:cNvSpPr>
                <a:spLocks noChangeArrowheads="1"/>
              </p:cNvSpPr>
              <p:nvPr/>
            </p:nvSpPr>
            <p:spPr bwMode="auto">
              <a:xfrm>
                <a:off x="2513" y="3023"/>
                <a:ext cx="40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Usa</a:t>
                </a:r>
                <a:endParaRPr lang="pt-BR" altLang="pt-BR" sz="20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</p:grpSp>
      </p:grpSp>
      <p:grpSp>
        <p:nvGrpSpPr>
          <p:cNvPr id="109585" name="Group 49"/>
          <p:cNvGrpSpPr>
            <a:grpSpLocks/>
          </p:cNvGrpSpPr>
          <p:nvPr/>
        </p:nvGrpSpPr>
        <p:grpSpPr bwMode="auto">
          <a:xfrm>
            <a:off x="379413" y="1960563"/>
            <a:ext cx="8764587" cy="1828800"/>
            <a:chOff x="897" y="1568"/>
            <a:chExt cx="4681" cy="1106"/>
          </a:xfrm>
        </p:grpSpPr>
        <p:grpSp>
          <p:nvGrpSpPr>
            <p:cNvPr id="109586" name="Group 47"/>
            <p:cNvGrpSpPr>
              <a:grpSpLocks/>
            </p:cNvGrpSpPr>
            <p:nvPr/>
          </p:nvGrpSpPr>
          <p:grpSpPr bwMode="auto">
            <a:xfrm>
              <a:off x="897" y="1568"/>
              <a:ext cx="4681" cy="1106"/>
              <a:chOff x="897" y="1568"/>
              <a:chExt cx="4681" cy="1106"/>
            </a:xfrm>
          </p:grpSpPr>
          <p:sp>
            <p:nvSpPr>
              <p:cNvPr id="109587" name="Oval 7"/>
              <p:cNvSpPr>
                <a:spLocks noChangeArrowheads="1"/>
              </p:cNvSpPr>
              <p:nvPr/>
            </p:nvSpPr>
            <p:spPr bwMode="auto">
              <a:xfrm>
                <a:off x="1055" y="1644"/>
                <a:ext cx="761" cy="295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88" name="Oval 8"/>
              <p:cNvSpPr>
                <a:spLocks noChangeArrowheads="1"/>
              </p:cNvSpPr>
              <p:nvPr/>
            </p:nvSpPr>
            <p:spPr bwMode="auto">
              <a:xfrm>
                <a:off x="3532" y="1862"/>
                <a:ext cx="713" cy="212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89" name="Rectangle 9"/>
              <p:cNvSpPr>
                <a:spLocks noChangeArrowheads="1"/>
              </p:cNvSpPr>
              <p:nvPr/>
            </p:nvSpPr>
            <p:spPr bwMode="auto">
              <a:xfrm>
                <a:off x="927" y="2202"/>
                <a:ext cx="1213" cy="376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90" name="Rectangle 10"/>
              <p:cNvSpPr>
                <a:spLocks noChangeArrowheads="1"/>
              </p:cNvSpPr>
              <p:nvPr/>
            </p:nvSpPr>
            <p:spPr bwMode="auto">
              <a:xfrm>
                <a:off x="3947" y="2202"/>
                <a:ext cx="939" cy="376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91" name="AutoShape 11"/>
              <p:cNvSpPr>
                <a:spLocks noChangeArrowheads="1"/>
              </p:cNvSpPr>
              <p:nvPr/>
            </p:nvSpPr>
            <p:spPr bwMode="auto">
              <a:xfrm>
                <a:off x="2649" y="2154"/>
                <a:ext cx="597" cy="520"/>
              </a:xfrm>
              <a:prstGeom prst="diamond">
                <a:avLst/>
              </a:prstGeom>
              <a:solidFill>
                <a:srgbClr val="0000FF"/>
              </a:solidFill>
              <a:ln w="1270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92" name="Line 12"/>
              <p:cNvSpPr>
                <a:spLocks noChangeShapeType="1"/>
              </p:cNvSpPr>
              <p:nvPr/>
            </p:nvSpPr>
            <p:spPr bwMode="auto">
              <a:xfrm flipH="1" flipV="1">
                <a:off x="2130" y="2378"/>
                <a:ext cx="551" cy="12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9593" name="Line 13"/>
              <p:cNvSpPr>
                <a:spLocks noChangeShapeType="1"/>
              </p:cNvSpPr>
              <p:nvPr/>
            </p:nvSpPr>
            <p:spPr bwMode="auto">
              <a:xfrm>
                <a:off x="3132" y="2390"/>
                <a:ext cx="811" cy="0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9594" name="Rectangle 14"/>
              <p:cNvSpPr>
                <a:spLocks noChangeArrowheads="1"/>
              </p:cNvSpPr>
              <p:nvPr/>
            </p:nvSpPr>
            <p:spPr bwMode="auto">
              <a:xfrm>
                <a:off x="897" y="2265"/>
                <a:ext cx="159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Funcionário</a:t>
                </a:r>
                <a:endParaRPr lang="pt-BR" altLang="pt-BR" sz="20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95" name="Rectangle 16"/>
              <p:cNvSpPr>
                <a:spLocks noChangeArrowheads="1"/>
              </p:cNvSpPr>
              <p:nvPr/>
            </p:nvSpPr>
            <p:spPr bwMode="auto">
              <a:xfrm>
                <a:off x="2505" y="2121"/>
                <a:ext cx="18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rgbClr val="FF0000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m</a:t>
                </a:r>
                <a:endParaRPr lang="pt-BR" altLang="pt-BR" sz="2000">
                  <a:solidFill>
                    <a:srgbClr val="FF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96" name="Rectangle 17"/>
              <p:cNvSpPr>
                <a:spLocks noChangeArrowheads="1"/>
              </p:cNvSpPr>
              <p:nvPr/>
            </p:nvSpPr>
            <p:spPr bwMode="auto">
              <a:xfrm>
                <a:off x="3237" y="2121"/>
                <a:ext cx="18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rgbClr val="FF0000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n</a:t>
                </a:r>
                <a:endParaRPr lang="pt-BR" altLang="pt-BR" sz="2000">
                  <a:solidFill>
                    <a:srgbClr val="FF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97" name="Rectangle 18"/>
              <p:cNvSpPr>
                <a:spLocks noChangeArrowheads="1"/>
              </p:cNvSpPr>
              <p:nvPr/>
            </p:nvSpPr>
            <p:spPr bwMode="auto">
              <a:xfrm>
                <a:off x="2711" y="2246"/>
                <a:ext cx="524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Trab</a:t>
                </a:r>
                <a:endParaRPr lang="pt-BR" altLang="pt-BR" sz="20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98" name="Oval 19"/>
              <p:cNvSpPr>
                <a:spLocks noChangeArrowheads="1"/>
              </p:cNvSpPr>
              <p:nvPr/>
            </p:nvSpPr>
            <p:spPr bwMode="auto">
              <a:xfrm>
                <a:off x="4343" y="1588"/>
                <a:ext cx="1168" cy="334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599" name="Line 20"/>
              <p:cNvSpPr>
                <a:spLocks noChangeShapeType="1"/>
              </p:cNvSpPr>
              <p:nvPr/>
            </p:nvSpPr>
            <p:spPr bwMode="auto">
              <a:xfrm>
                <a:off x="1435" y="1935"/>
                <a:ext cx="119" cy="289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9600" name="Line 21"/>
              <p:cNvSpPr>
                <a:spLocks noChangeShapeType="1"/>
              </p:cNvSpPr>
              <p:nvPr/>
            </p:nvSpPr>
            <p:spPr bwMode="auto">
              <a:xfrm flipH="1">
                <a:off x="4339" y="1862"/>
                <a:ext cx="406" cy="336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9601" name="Rectangle 22"/>
              <p:cNvSpPr>
                <a:spLocks noChangeArrowheads="1"/>
              </p:cNvSpPr>
              <p:nvPr/>
            </p:nvSpPr>
            <p:spPr bwMode="auto">
              <a:xfrm>
                <a:off x="1173" y="1617"/>
                <a:ext cx="524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 u="sng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Nome</a:t>
                </a:r>
                <a:endParaRPr lang="pt-BR" altLang="pt-BR" sz="20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602" name="Oval 24"/>
              <p:cNvSpPr>
                <a:spLocks noChangeArrowheads="1"/>
              </p:cNvSpPr>
              <p:nvPr/>
            </p:nvSpPr>
            <p:spPr bwMode="auto">
              <a:xfrm>
                <a:off x="2496" y="1617"/>
                <a:ext cx="1029" cy="232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603" name="Line 25"/>
              <p:cNvSpPr>
                <a:spLocks noChangeShapeType="1"/>
              </p:cNvSpPr>
              <p:nvPr/>
            </p:nvSpPr>
            <p:spPr bwMode="auto">
              <a:xfrm flipV="1">
                <a:off x="2942" y="1805"/>
                <a:ext cx="0" cy="384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9604" name="Rectangle 26"/>
              <p:cNvSpPr>
                <a:spLocks noChangeArrowheads="1"/>
              </p:cNvSpPr>
              <p:nvPr/>
            </p:nvSpPr>
            <p:spPr bwMode="auto">
              <a:xfrm>
                <a:off x="2732" y="1584"/>
                <a:ext cx="637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Horas</a:t>
                </a:r>
                <a:endParaRPr lang="pt-BR" altLang="pt-BR" sz="20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605" name="Line 27"/>
              <p:cNvSpPr>
                <a:spLocks noChangeShapeType="1"/>
              </p:cNvSpPr>
              <p:nvPr/>
            </p:nvSpPr>
            <p:spPr bwMode="auto">
              <a:xfrm>
                <a:off x="4033" y="2006"/>
                <a:ext cx="90" cy="288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9606" name="Rectangle 28"/>
              <p:cNvSpPr>
                <a:spLocks noChangeArrowheads="1"/>
              </p:cNvSpPr>
              <p:nvPr/>
            </p:nvSpPr>
            <p:spPr bwMode="auto">
              <a:xfrm>
                <a:off x="3690" y="1785"/>
                <a:ext cx="410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4738" tIns="32369" rIns="64738" bIns="32369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 u="sng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Cod</a:t>
                </a:r>
                <a:endParaRPr lang="pt-BR" altLang="pt-BR" sz="2000" b="1" u="sng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  <p:sp>
            <p:nvSpPr>
              <p:cNvPr id="109607" name="Text Box 29"/>
              <p:cNvSpPr txBox="1">
                <a:spLocks noChangeArrowheads="1"/>
              </p:cNvSpPr>
              <p:nvPr/>
            </p:nvSpPr>
            <p:spPr bwMode="auto">
              <a:xfrm>
                <a:off x="4488" y="1568"/>
                <a:ext cx="1090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64291" tIns="32146" rIns="64291" bIns="32146">
                <a:spAutoFit/>
              </a:bodyPr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Descrição</a:t>
                </a:r>
              </a:p>
            </p:txBody>
          </p:sp>
        </p:grpSp>
        <p:sp>
          <p:nvSpPr>
            <p:cNvPr id="109608" name="Rectangle 15"/>
            <p:cNvSpPr>
              <a:spLocks noChangeArrowheads="1"/>
            </p:cNvSpPr>
            <p:nvPr/>
          </p:nvSpPr>
          <p:spPr bwMode="auto">
            <a:xfrm>
              <a:off x="4042" y="2252"/>
              <a:ext cx="98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4738" tIns="32369" rIns="64738" bIns="32369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8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Projeto</a:t>
              </a:r>
              <a:endParaRPr lang="pt-BR" altLang="pt-BR" sz="20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endParaRPr>
            </a:p>
          </p:txBody>
        </p:sp>
      </p:grp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-1682243" y="578194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Modelo E/R</a:t>
            </a:r>
          </a:p>
        </p:txBody>
      </p:sp>
    </p:spTree>
    <p:extLst>
      <p:ext uri="{BB962C8B-B14F-4D97-AF65-F5344CB8AC3E}">
        <p14:creationId xmlns:p14="http://schemas.microsoft.com/office/powerpoint/2010/main" val="23005013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 idx="4294967295"/>
          </p:nvPr>
        </p:nvSpPr>
        <p:spPr>
          <a:xfrm>
            <a:off x="-1206663" y="0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sz="4800" b="1" dirty="0">
                <a:solidFill>
                  <a:srgbClr val="002060"/>
                </a:solidFill>
              </a:rPr>
              <a:t>Modelagem</a:t>
            </a:r>
            <a:r>
              <a:rPr lang="pt-BR" altLang="pt-BR" sz="6000" b="1" dirty="0">
                <a:solidFill>
                  <a:srgbClr val="7030A0"/>
                </a:solidFill>
              </a:rPr>
              <a:t> </a:t>
            </a:r>
            <a:br>
              <a:rPr lang="pt-BR" altLang="pt-BR" sz="6000" b="1" dirty="0">
                <a:solidFill>
                  <a:srgbClr val="7030A0"/>
                </a:solidFill>
              </a:rPr>
            </a:br>
            <a:r>
              <a:rPr lang="pt-BR" altLang="pt-BR" sz="4800" b="1" dirty="0">
                <a:solidFill>
                  <a:srgbClr val="002060"/>
                </a:solidFill>
              </a:rPr>
              <a:t>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323198" y="2018173"/>
            <a:ext cx="8270875" cy="3038475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>
              <a:defRPr/>
            </a:pPr>
            <a:r>
              <a:rPr lang="pt-BR" sz="3600" b="1" dirty="0">
                <a:solidFill>
                  <a:schemeClr val="accent2"/>
                </a:solidFill>
              </a:rPr>
              <a:t>Análise  conceitual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2400" dirty="0">
                <a:solidFill>
                  <a:srgbClr val="002060"/>
                </a:solidFill>
              </a:rPr>
              <a:t>Determinar os recursos de dados fundamentais de uma organização através da catalogação dos dados existentes em termos de </a:t>
            </a:r>
            <a:r>
              <a:rPr lang="pt-B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entidades e relacionamentos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pt-BR" sz="2400" b="1" dirty="0">
              <a:solidFill>
                <a:srgbClr val="002060"/>
              </a:solidFill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2400" dirty="0">
                <a:solidFill>
                  <a:srgbClr val="002060"/>
                </a:solidFill>
              </a:rPr>
              <a:t>Permitir um projeto de uma estrutura de arquivos capaz de dar apoio a diversas </a:t>
            </a:r>
            <a:r>
              <a:rPr lang="pt-B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aplicações</a:t>
            </a:r>
            <a:r>
              <a:rPr lang="pt-B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2400" dirty="0">
                <a:solidFill>
                  <a:srgbClr val="002060"/>
                </a:solidFill>
              </a:rPr>
              <a:t>relacionadas</a:t>
            </a:r>
            <a:endParaRPr lang="pt-BR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054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 idx="4294967295"/>
          </p:nvPr>
        </p:nvSpPr>
        <p:spPr>
          <a:xfrm>
            <a:off x="-1175050" y="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pt-BR" altLang="pt-BR" b="1" dirty="0">
                <a:solidFill>
                  <a:srgbClr val="002060"/>
                </a:solidFill>
              </a:rPr>
              <a:t>Minimundo BiBlioteca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948531"/>
            <a:ext cx="9144000" cy="4960938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dirty="0">
                <a:solidFill>
                  <a:schemeClr val="accent2"/>
                </a:solidFill>
              </a:rPr>
              <a:t>Uma biblioteca deseja informatizar seus serviços e o contratou para fazer a Análise dos Dados e desenvolver o MER.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000" dirty="0">
                <a:solidFill>
                  <a:schemeClr val="accent2"/>
                </a:solidFill>
              </a:rPr>
              <a:t>A biblioteca possui um acervo de 3.000 títulos.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000" dirty="0">
                <a:solidFill>
                  <a:schemeClr val="accent2"/>
                </a:solidFill>
              </a:rPr>
              <a:t>Algumas vezes com mais de um exemplar para cada título.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000" dirty="0">
                <a:solidFill>
                  <a:schemeClr val="accent2"/>
                </a:solidFill>
              </a:rPr>
              <a:t>Para cada exemplar é guardada a data de aquisição e estado.</a:t>
            </a:r>
          </a:p>
          <a:p>
            <a:pPr eaLnBrk="1" hangingPunct="1">
              <a:lnSpc>
                <a:spcPct val="110000"/>
              </a:lnSpc>
            </a:pPr>
            <a:r>
              <a:rPr lang="pt-BR" altLang="pt-BR" sz="2000" dirty="0">
                <a:solidFill>
                  <a:schemeClr val="accent2"/>
                </a:solidFill>
              </a:rPr>
              <a:t>Os associados da biblioteca podem fazer vários empréstimos e cada empréstimo pode conter vários itens. </a:t>
            </a:r>
          </a:p>
          <a:p>
            <a:pPr eaLnBrk="1" hangingPunct="1">
              <a:lnSpc>
                <a:spcPct val="110000"/>
              </a:lnSpc>
            </a:pPr>
            <a:r>
              <a:rPr lang="pt-BR" altLang="pt-BR" sz="2000" dirty="0">
                <a:solidFill>
                  <a:schemeClr val="accent2"/>
                </a:solidFill>
              </a:rPr>
              <a:t>O empréstimo deve conter o funcionário responsável. </a:t>
            </a:r>
          </a:p>
          <a:p>
            <a:pPr eaLnBrk="1" hangingPunct="1">
              <a:lnSpc>
                <a:spcPct val="110000"/>
              </a:lnSpc>
            </a:pPr>
            <a:r>
              <a:rPr lang="pt-BR" altLang="pt-BR" sz="2000" dirty="0">
                <a:solidFill>
                  <a:schemeClr val="accent2"/>
                </a:solidFill>
              </a:rPr>
              <a:t>Também é possível fazer a reserva de um livro. </a:t>
            </a:r>
          </a:p>
          <a:p>
            <a:pPr eaLnBrk="1" hangingPunct="1">
              <a:lnSpc>
                <a:spcPct val="110000"/>
              </a:lnSpc>
            </a:pPr>
            <a:r>
              <a:rPr lang="pt-BR" altLang="pt-BR" sz="2000" dirty="0">
                <a:solidFill>
                  <a:schemeClr val="accent2"/>
                </a:solidFill>
              </a:rPr>
              <a:t>Um livro pode ser uma revista, um livro didático ou um anal de um congresso. </a:t>
            </a:r>
          </a:p>
          <a:p>
            <a:pPr eaLnBrk="1" hangingPunct="1">
              <a:lnSpc>
                <a:spcPct val="110000"/>
              </a:lnSpc>
            </a:pPr>
            <a:r>
              <a:rPr lang="pt-BR" altLang="pt-BR" sz="2000" dirty="0">
                <a:solidFill>
                  <a:schemeClr val="accent2"/>
                </a:solidFill>
              </a:rPr>
              <a:t>Um livro pode ter mais de um autor. </a:t>
            </a:r>
          </a:p>
          <a:p>
            <a:pPr eaLnBrk="1" hangingPunct="1">
              <a:lnSpc>
                <a:spcPct val="110000"/>
              </a:lnSpc>
            </a:pPr>
            <a:r>
              <a:rPr lang="pt-BR" altLang="pt-BR" sz="2000" dirty="0">
                <a:solidFill>
                  <a:schemeClr val="accent2"/>
                </a:solidFill>
              </a:rPr>
              <a:t>São cadastrados os diversos autores existentes. </a:t>
            </a:r>
          </a:p>
          <a:p>
            <a:pPr eaLnBrk="1" hangingPunct="1">
              <a:lnSpc>
                <a:spcPct val="110000"/>
              </a:lnSpc>
            </a:pPr>
            <a:endParaRPr lang="pt-BR" altLang="pt-BR" sz="20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pt-BR" altLang="pt-BR" sz="2000" dirty="0"/>
              <a:t>Criar o MER e descrever as entidades, relacionamentos, atributos e cardinalidades</a:t>
            </a: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endParaRPr lang="pt-BR" altLang="pt-BR" sz="2000" b="1" dirty="0">
              <a:solidFill>
                <a:schemeClr val="accent2"/>
              </a:solidFill>
            </a:endParaRPr>
          </a:p>
          <a:p>
            <a:pPr eaLnBrk="1" hangingPunct="1"/>
            <a:endParaRPr lang="pt-BR" altLang="pt-BR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808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8621" y="1817748"/>
            <a:ext cx="7850188" cy="3436937"/>
          </a:xfrm>
          <a:prstGeom prst="rect">
            <a:avLst/>
          </a:prstGeom>
        </p:spPr>
        <p:txBody>
          <a:bodyPr lIns="35717" tIns="35717" rIns="35717" bIns="35717"/>
          <a:lstStyle/>
          <a:p>
            <a:pPr lvl="1" eaLnBrk="1" hangingPunct="1"/>
            <a:r>
              <a:rPr lang="pt-BR" altLang="pt-BR" sz="3200" dirty="0"/>
              <a:t>Modelagem superficial</a:t>
            </a:r>
          </a:p>
          <a:p>
            <a:pPr lvl="1" eaLnBrk="1" hangingPunct="1"/>
            <a:endParaRPr lang="pt-BR" altLang="pt-BR" sz="3200" dirty="0"/>
          </a:p>
          <a:p>
            <a:pPr lvl="1" eaLnBrk="1" hangingPunct="1"/>
            <a:r>
              <a:rPr lang="pt-BR" altLang="pt-BR" sz="3200" dirty="0"/>
              <a:t> Modelagem detalhada</a:t>
            </a:r>
          </a:p>
          <a:p>
            <a:pPr lvl="1" eaLnBrk="1" hangingPunct="1"/>
            <a:endParaRPr lang="pt-BR" altLang="pt-BR" sz="3200" dirty="0"/>
          </a:p>
          <a:p>
            <a:pPr lvl="1" eaLnBrk="1" hangingPunct="1"/>
            <a:r>
              <a:rPr lang="pt-BR" altLang="pt-BR" sz="3200" dirty="0"/>
              <a:t> Validação do modelo</a:t>
            </a:r>
          </a:p>
          <a:p>
            <a:pPr lvl="2" eaLnBrk="1" hangingPunct="1">
              <a:lnSpc>
                <a:spcPct val="120000"/>
              </a:lnSpc>
            </a:pPr>
            <a:r>
              <a:rPr lang="pt-BR" altLang="pt-BR" sz="3200" dirty="0"/>
              <a:t>Procurar construções redundantes ou deriváveis a partir de outras no modelo.</a:t>
            </a:r>
          </a:p>
          <a:p>
            <a:pPr lvl="2" eaLnBrk="1" hangingPunct="1">
              <a:lnSpc>
                <a:spcPct val="120000"/>
              </a:lnSpc>
            </a:pPr>
            <a:r>
              <a:rPr lang="pt-BR" altLang="pt-BR" sz="3200" dirty="0"/>
              <a:t>Validar o modelo com o usuário</a:t>
            </a:r>
          </a:p>
          <a:p>
            <a:pPr lvl="1" eaLnBrk="1" hangingPunct="1"/>
            <a:endParaRPr lang="pt-BR" altLang="pt-BR" sz="3200" dirty="0"/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-816836" y="12462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Passos da </a:t>
            </a:r>
          </a:p>
          <a:p>
            <a:pPr algn="ct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Modelagem E/R</a:t>
            </a:r>
          </a:p>
        </p:txBody>
      </p:sp>
    </p:spTree>
    <p:extLst>
      <p:ext uri="{BB962C8B-B14F-4D97-AF65-F5344CB8AC3E}">
        <p14:creationId xmlns:p14="http://schemas.microsoft.com/office/powerpoint/2010/main" val="237345765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2875"/>
            <a:ext cx="8305800" cy="4251325"/>
          </a:xfrm>
          <a:prstGeom prst="rect">
            <a:avLst/>
          </a:prstGeom>
        </p:spPr>
        <p:txBody>
          <a:bodyPr lIns="35717" tIns="35717" rIns="35717" bIns="35717"/>
          <a:lstStyle/>
          <a:p>
            <a:pPr lvl="1" eaLnBrk="1" hangingPunct="1">
              <a:lnSpc>
                <a:spcPct val="140000"/>
              </a:lnSpc>
            </a:pPr>
            <a:r>
              <a:rPr lang="pt-BR" altLang="pt-BR" sz="3200"/>
              <a:t>Entidades versus atributo</a:t>
            </a:r>
          </a:p>
          <a:p>
            <a:pPr lvl="2" eaLnBrk="1" hangingPunct="1"/>
            <a:r>
              <a:rPr lang="pt-BR" altLang="pt-BR" sz="3200"/>
              <a:t>Um conceito é uma </a:t>
            </a:r>
            <a:r>
              <a:rPr lang="pt-BR" altLang="pt-BR" sz="3200" u="sng"/>
              <a:t>entidade</a:t>
            </a:r>
            <a:r>
              <a:rPr lang="pt-BR" altLang="pt-BR" sz="3200"/>
              <a:t> caso existam propriedades (atributos, relacionamentos, generalizações/especializações) a ele associadas.</a:t>
            </a:r>
          </a:p>
          <a:p>
            <a:pPr lvl="2" eaLnBrk="1" hangingPunct="1">
              <a:lnSpc>
                <a:spcPct val="120000"/>
              </a:lnSpc>
            </a:pPr>
            <a:r>
              <a:rPr lang="pt-BR" altLang="pt-BR" sz="3200"/>
              <a:t>Um conceito é uma </a:t>
            </a:r>
            <a:r>
              <a:rPr lang="pt-BR" altLang="pt-BR" sz="3200" u="sng"/>
              <a:t>entidade</a:t>
            </a:r>
            <a:r>
              <a:rPr lang="pt-BR" altLang="pt-BR" sz="3200"/>
              <a:t> caso existam transações de inclusão/exclusão a ele associadas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-1108104" y="120547"/>
            <a:ext cx="7772400" cy="762000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b="1" dirty="0">
                <a:solidFill>
                  <a:srgbClr val="002060"/>
                </a:solidFill>
              </a:rPr>
              <a:t>Critérios para a escolha </a:t>
            </a:r>
            <a:br>
              <a:rPr lang="pt-BR" altLang="pt-BR" b="1" dirty="0">
                <a:solidFill>
                  <a:srgbClr val="002060"/>
                </a:solidFill>
              </a:rPr>
            </a:br>
            <a:r>
              <a:rPr lang="pt-BR" altLang="pt-BR" b="1" dirty="0">
                <a:solidFill>
                  <a:srgbClr val="002060"/>
                </a:solidFill>
              </a:rPr>
              <a:t>de conceitos</a:t>
            </a:r>
          </a:p>
        </p:txBody>
      </p:sp>
    </p:spTree>
    <p:extLst>
      <p:ext uri="{BB962C8B-B14F-4D97-AF65-F5344CB8AC3E}">
        <p14:creationId xmlns:p14="http://schemas.microsoft.com/office/powerpoint/2010/main" val="27591691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352550"/>
            <a:ext cx="9036050" cy="4251325"/>
          </a:xfrm>
          <a:prstGeom prst="rect">
            <a:avLst/>
          </a:prstGeom>
        </p:spPr>
        <p:txBody>
          <a:bodyPr lIns="35717" tIns="35717" rIns="35717" bIns="35717"/>
          <a:lstStyle/>
          <a:p>
            <a:pPr lvl="1" eaLnBrk="1" hangingPunct="1">
              <a:lnSpc>
                <a:spcPct val="140000"/>
              </a:lnSpc>
            </a:pPr>
            <a:r>
              <a:rPr lang="pt-BR" altLang="pt-BR" sz="4800"/>
              <a:t>Atributos versus especialização</a:t>
            </a:r>
          </a:p>
          <a:p>
            <a:pPr lvl="2" eaLnBrk="1" hangingPunct="1"/>
            <a:r>
              <a:rPr lang="pt-BR" altLang="pt-BR" sz="4000"/>
              <a:t> </a:t>
            </a:r>
            <a:r>
              <a:rPr lang="pt-BR" altLang="pt-BR" sz="4800"/>
              <a:t>Uma entidade somente deve ser especializada se há propriedades específicas das especializações.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pt-BR" altLang="pt-BR" sz="3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1108104" y="120547"/>
            <a:ext cx="7772400" cy="762000"/>
          </a:xfrm>
          <a:prstGeom prst="rect">
            <a:avLst/>
          </a:prstGeom>
        </p:spPr>
        <p:txBody>
          <a:bodyPr lIns="91435" tIns="45718" rIns="91435" bIns="4571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b="1">
                <a:solidFill>
                  <a:srgbClr val="002060"/>
                </a:solidFill>
              </a:rPr>
              <a:t>Critérios para a escolha </a:t>
            </a:r>
            <a:br>
              <a:rPr lang="pt-BR" altLang="pt-BR" b="1">
                <a:solidFill>
                  <a:srgbClr val="002060"/>
                </a:solidFill>
              </a:rPr>
            </a:br>
            <a:r>
              <a:rPr lang="pt-BR" altLang="pt-BR" b="1">
                <a:solidFill>
                  <a:srgbClr val="002060"/>
                </a:solidFill>
              </a:rPr>
              <a:t>de conceitos</a:t>
            </a:r>
            <a:endParaRPr lang="pt-BR" alt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62369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96975"/>
            <a:ext cx="8610600" cy="2057400"/>
          </a:xfrm>
          <a:prstGeom prst="rect">
            <a:avLst/>
          </a:prstGeom>
        </p:spPr>
        <p:txBody>
          <a:bodyPr lIns="35717" tIns="35717" rIns="35717" bIns="35717"/>
          <a:lstStyle/>
          <a:p>
            <a:pPr lvl="1" eaLnBrk="1" hangingPunct="1"/>
            <a:r>
              <a:rPr lang="pt-BR" altLang="pt-BR" sz="3200"/>
              <a:t>Uma vez construído o modelo ER, este deve ser validado.</a:t>
            </a:r>
          </a:p>
          <a:p>
            <a:pPr lvl="1" eaLnBrk="1" hangingPunct="1"/>
            <a:r>
              <a:rPr lang="pt-BR" altLang="pt-BR" sz="3200"/>
              <a:t>Deve ser</a:t>
            </a:r>
          </a:p>
          <a:p>
            <a:pPr lvl="2" eaLnBrk="1" hangingPunct="1"/>
            <a:r>
              <a:rPr lang="pt-BR" altLang="pt-BR" sz="3200"/>
              <a:t>Correto,Completo e Livre de redundâncias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1346200" y="4024313"/>
            <a:ext cx="1992313" cy="458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Departamento</a:t>
            </a:r>
          </a:p>
        </p:txBody>
      </p:sp>
      <p:sp>
        <p:nvSpPr>
          <p:cNvPr id="113668" name="Line 5"/>
          <p:cNvSpPr>
            <a:spLocks noChangeShapeType="1"/>
          </p:cNvSpPr>
          <p:nvPr/>
        </p:nvSpPr>
        <p:spPr bwMode="auto">
          <a:xfrm flipV="1">
            <a:off x="5138738" y="4270375"/>
            <a:ext cx="1196975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3669" name="AutoShape 6"/>
          <p:cNvSpPr>
            <a:spLocks noChangeArrowheads="1"/>
          </p:cNvSpPr>
          <p:nvPr/>
        </p:nvSpPr>
        <p:spPr bwMode="auto">
          <a:xfrm>
            <a:off x="3995738" y="4005263"/>
            <a:ext cx="1376362" cy="493712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lotação</a:t>
            </a:r>
          </a:p>
        </p:txBody>
      </p:sp>
      <p:sp>
        <p:nvSpPr>
          <p:cNvPr id="113670" name="Rectangle 7"/>
          <p:cNvSpPr>
            <a:spLocks noChangeArrowheads="1"/>
          </p:cNvSpPr>
          <p:nvPr/>
        </p:nvSpPr>
        <p:spPr bwMode="auto">
          <a:xfrm>
            <a:off x="6330950" y="4035425"/>
            <a:ext cx="1992313" cy="458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Empregado</a:t>
            </a:r>
          </a:p>
        </p:txBody>
      </p:sp>
      <p:sp>
        <p:nvSpPr>
          <p:cNvPr id="113671" name="Text Box 8"/>
          <p:cNvSpPr txBox="1">
            <a:spLocks noChangeArrowheads="1"/>
          </p:cNvSpPr>
          <p:nvPr/>
        </p:nvSpPr>
        <p:spPr bwMode="auto">
          <a:xfrm>
            <a:off x="5943600" y="39449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113672" name="Text Box 9"/>
          <p:cNvSpPr txBox="1">
            <a:spLocks noChangeArrowheads="1"/>
          </p:cNvSpPr>
          <p:nvPr/>
        </p:nvSpPr>
        <p:spPr bwMode="auto">
          <a:xfrm>
            <a:off x="3414713" y="3921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1</a:t>
            </a:r>
          </a:p>
        </p:txBody>
      </p:sp>
      <p:sp>
        <p:nvSpPr>
          <p:cNvPr id="113673" name="Oval 10"/>
          <p:cNvSpPr>
            <a:spLocks noChangeArrowheads="1"/>
          </p:cNvSpPr>
          <p:nvPr/>
        </p:nvSpPr>
        <p:spPr bwMode="auto">
          <a:xfrm>
            <a:off x="474663" y="3359150"/>
            <a:ext cx="808037" cy="525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código</a:t>
            </a:r>
          </a:p>
        </p:txBody>
      </p:sp>
      <p:sp>
        <p:nvSpPr>
          <p:cNvPr id="113674" name="Line 11"/>
          <p:cNvSpPr>
            <a:spLocks noChangeShapeType="1"/>
          </p:cNvSpPr>
          <p:nvPr/>
        </p:nvSpPr>
        <p:spPr bwMode="auto">
          <a:xfrm>
            <a:off x="1709738" y="3548063"/>
            <a:ext cx="0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3675" name="Oval 12"/>
          <p:cNvSpPr>
            <a:spLocks noChangeArrowheads="1"/>
          </p:cNvSpPr>
          <p:nvPr/>
        </p:nvSpPr>
        <p:spPr bwMode="auto">
          <a:xfrm>
            <a:off x="1641475" y="5005388"/>
            <a:ext cx="1462088" cy="6683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No. </a:t>
            </a:r>
          </a:p>
          <a:p>
            <a:pPr algn="ct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empregados</a:t>
            </a:r>
          </a:p>
        </p:txBody>
      </p:sp>
      <p:sp>
        <p:nvSpPr>
          <p:cNvPr id="113676" name="Line 13"/>
          <p:cNvSpPr>
            <a:spLocks noChangeShapeType="1"/>
          </p:cNvSpPr>
          <p:nvPr/>
        </p:nvSpPr>
        <p:spPr bwMode="auto">
          <a:xfrm>
            <a:off x="2309813" y="4511675"/>
            <a:ext cx="0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3677" name="Oval 14"/>
          <p:cNvSpPr>
            <a:spLocks noChangeArrowheads="1"/>
          </p:cNvSpPr>
          <p:nvPr/>
        </p:nvSpPr>
        <p:spPr bwMode="auto">
          <a:xfrm>
            <a:off x="6396038" y="5033963"/>
            <a:ext cx="1354137" cy="6683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código </a:t>
            </a:r>
          </a:p>
          <a:p>
            <a:pPr algn="ct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depto</a:t>
            </a:r>
          </a:p>
        </p:txBody>
      </p:sp>
      <p:sp>
        <p:nvSpPr>
          <p:cNvPr id="113678" name="Line 15"/>
          <p:cNvSpPr>
            <a:spLocks noChangeShapeType="1"/>
          </p:cNvSpPr>
          <p:nvPr/>
        </p:nvSpPr>
        <p:spPr bwMode="auto">
          <a:xfrm>
            <a:off x="7064375" y="4540250"/>
            <a:ext cx="0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3679" name="Text Box 16"/>
          <p:cNvSpPr txBox="1">
            <a:spLocks noChangeArrowheads="1"/>
          </p:cNvSpPr>
          <p:nvPr/>
        </p:nvSpPr>
        <p:spPr bwMode="auto">
          <a:xfrm>
            <a:off x="1633538" y="4819650"/>
            <a:ext cx="10128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60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X</a:t>
            </a:r>
          </a:p>
        </p:txBody>
      </p:sp>
      <p:sp>
        <p:nvSpPr>
          <p:cNvPr id="113680" name="Text Box 17"/>
          <p:cNvSpPr txBox="1">
            <a:spLocks noChangeArrowheads="1"/>
          </p:cNvSpPr>
          <p:nvPr/>
        </p:nvSpPr>
        <p:spPr bwMode="auto">
          <a:xfrm>
            <a:off x="6516688" y="4868863"/>
            <a:ext cx="10128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60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X</a:t>
            </a:r>
          </a:p>
        </p:txBody>
      </p:sp>
      <p:sp>
        <p:nvSpPr>
          <p:cNvPr id="113681" name="Line 18"/>
          <p:cNvSpPr>
            <a:spLocks noChangeShapeType="1"/>
          </p:cNvSpPr>
          <p:nvPr/>
        </p:nvSpPr>
        <p:spPr bwMode="auto">
          <a:xfrm>
            <a:off x="3309938" y="42814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3682" name="Line 19"/>
          <p:cNvSpPr>
            <a:spLocks noChangeShapeType="1"/>
          </p:cNvSpPr>
          <p:nvPr/>
        </p:nvSpPr>
        <p:spPr bwMode="auto">
          <a:xfrm>
            <a:off x="1236663" y="3511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3683" name="Rectangle 2"/>
          <p:cNvSpPr>
            <a:spLocks noChangeArrowheads="1"/>
          </p:cNvSpPr>
          <p:nvPr/>
        </p:nvSpPr>
        <p:spPr bwMode="auto">
          <a:xfrm>
            <a:off x="-576262" y="11608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Validação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1299175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Line 2"/>
          <p:cNvSpPr>
            <a:spLocks noChangeShapeType="1"/>
          </p:cNvSpPr>
          <p:nvPr/>
        </p:nvSpPr>
        <p:spPr bwMode="auto">
          <a:xfrm flipV="1">
            <a:off x="1519238" y="4852853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469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-434975" y="230202"/>
            <a:ext cx="9856788" cy="990600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>
              <a:buFont typeface="Arial" panose="020B0604020202020204" pitchFamily="34" charset="0"/>
              <a:buNone/>
            </a:pPr>
            <a:endParaRPr lang="pt-BR" altLang="pt-BR" sz="4900" dirty="0"/>
          </a:p>
          <a:p>
            <a:pPr lvl="1" eaLnBrk="1" hangingPunct="1"/>
            <a:r>
              <a:rPr lang="pt-BR" altLang="pt-BR" sz="3200" dirty="0"/>
              <a:t>Eliminação de Relacionamentos redundantes </a:t>
            </a:r>
          </a:p>
        </p:txBody>
      </p:sp>
      <p:sp>
        <p:nvSpPr>
          <p:cNvPr id="114692" name="Rectangle 5"/>
          <p:cNvSpPr>
            <a:spLocks noChangeArrowheads="1"/>
          </p:cNvSpPr>
          <p:nvPr/>
        </p:nvSpPr>
        <p:spPr bwMode="auto">
          <a:xfrm>
            <a:off x="838200" y="8524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68313" indent="-468313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pt-BR" altLang="pt-BR" sz="26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14693" name="Rectangle 6"/>
          <p:cNvSpPr>
            <a:spLocks noChangeArrowheads="1"/>
          </p:cNvSpPr>
          <p:nvPr/>
        </p:nvSpPr>
        <p:spPr bwMode="auto">
          <a:xfrm>
            <a:off x="565150" y="5192578"/>
            <a:ext cx="1993900" cy="458787"/>
          </a:xfrm>
          <a:prstGeom prst="rect">
            <a:avLst/>
          </a:prstGeom>
          <a:solidFill>
            <a:srgbClr val="DDDDDD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Empregado</a:t>
            </a:r>
          </a:p>
        </p:txBody>
      </p:sp>
      <p:sp>
        <p:nvSpPr>
          <p:cNvPr id="114694" name="Rectangle 7"/>
          <p:cNvSpPr>
            <a:spLocks noChangeArrowheads="1"/>
          </p:cNvSpPr>
          <p:nvPr/>
        </p:nvSpPr>
        <p:spPr bwMode="auto">
          <a:xfrm>
            <a:off x="685800" y="3600315"/>
            <a:ext cx="1992313" cy="458788"/>
          </a:xfrm>
          <a:prstGeom prst="rect">
            <a:avLst/>
          </a:prstGeom>
          <a:solidFill>
            <a:srgbClr val="DDDDDD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Departamento</a:t>
            </a:r>
          </a:p>
        </p:txBody>
      </p:sp>
      <p:sp>
        <p:nvSpPr>
          <p:cNvPr id="114695" name="Text Box 8"/>
          <p:cNvSpPr txBox="1">
            <a:spLocks noChangeArrowheads="1"/>
          </p:cNvSpPr>
          <p:nvPr/>
        </p:nvSpPr>
        <p:spPr bwMode="auto">
          <a:xfrm>
            <a:off x="1498600" y="481475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114696" name="Text Box 9"/>
          <p:cNvSpPr txBox="1">
            <a:spLocks noChangeArrowheads="1"/>
          </p:cNvSpPr>
          <p:nvPr/>
        </p:nvSpPr>
        <p:spPr bwMode="auto">
          <a:xfrm>
            <a:off x="1470025" y="4033703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1</a:t>
            </a:r>
          </a:p>
        </p:txBody>
      </p:sp>
      <p:sp>
        <p:nvSpPr>
          <p:cNvPr id="114697" name="Rectangle 10"/>
          <p:cNvSpPr>
            <a:spLocks noChangeArrowheads="1"/>
          </p:cNvSpPr>
          <p:nvPr/>
        </p:nvSpPr>
        <p:spPr bwMode="auto">
          <a:xfrm>
            <a:off x="879475" y="2015990"/>
            <a:ext cx="1990725" cy="458788"/>
          </a:xfrm>
          <a:prstGeom prst="rect">
            <a:avLst/>
          </a:prstGeom>
          <a:solidFill>
            <a:srgbClr val="DDDDDD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fábrica</a:t>
            </a:r>
          </a:p>
        </p:txBody>
      </p:sp>
      <p:sp>
        <p:nvSpPr>
          <p:cNvPr id="114698" name="Line 11"/>
          <p:cNvSpPr>
            <a:spLocks noChangeShapeType="1"/>
          </p:cNvSpPr>
          <p:nvPr/>
        </p:nvSpPr>
        <p:spPr bwMode="auto">
          <a:xfrm>
            <a:off x="2719388" y="3906703"/>
            <a:ext cx="52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4699" name="Line 12"/>
          <p:cNvSpPr>
            <a:spLocks noChangeShapeType="1"/>
          </p:cNvSpPr>
          <p:nvPr/>
        </p:nvSpPr>
        <p:spPr bwMode="auto">
          <a:xfrm flipH="1" flipV="1">
            <a:off x="5030788" y="3906703"/>
            <a:ext cx="917575" cy="1235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4700" name="AutoShape 13"/>
          <p:cNvSpPr>
            <a:spLocks noChangeArrowheads="1"/>
          </p:cNvSpPr>
          <p:nvPr/>
        </p:nvSpPr>
        <p:spPr bwMode="auto">
          <a:xfrm>
            <a:off x="1836738" y="5856153"/>
            <a:ext cx="1714500" cy="61595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associação</a:t>
            </a:r>
          </a:p>
        </p:txBody>
      </p:sp>
      <p:sp>
        <p:nvSpPr>
          <p:cNvPr id="114701" name="AutoShape 14"/>
          <p:cNvSpPr>
            <a:spLocks noChangeArrowheads="1"/>
          </p:cNvSpPr>
          <p:nvPr/>
        </p:nvSpPr>
        <p:spPr bwMode="auto">
          <a:xfrm>
            <a:off x="3197225" y="5005253"/>
            <a:ext cx="1782763" cy="652462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Trabalho</a:t>
            </a:r>
          </a:p>
        </p:txBody>
      </p:sp>
      <p:sp>
        <p:nvSpPr>
          <p:cNvPr id="114702" name="Rectangle 15"/>
          <p:cNvSpPr>
            <a:spLocks noChangeArrowheads="1"/>
          </p:cNvSpPr>
          <p:nvPr/>
        </p:nvSpPr>
        <p:spPr bwMode="auto">
          <a:xfrm>
            <a:off x="5318125" y="5146540"/>
            <a:ext cx="1692275" cy="458788"/>
          </a:xfrm>
          <a:prstGeom prst="rect">
            <a:avLst/>
          </a:prstGeom>
          <a:solidFill>
            <a:srgbClr val="DDDDDD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máquina</a:t>
            </a:r>
          </a:p>
        </p:txBody>
      </p:sp>
      <p:sp>
        <p:nvSpPr>
          <p:cNvPr id="114703" name="Rectangle 16"/>
          <p:cNvSpPr>
            <a:spLocks noChangeArrowheads="1"/>
          </p:cNvSpPr>
          <p:nvPr/>
        </p:nvSpPr>
        <p:spPr bwMode="auto">
          <a:xfrm>
            <a:off x="6299200" y="5929178"/>
            <a:ext cx="1993900" cy="458787"/>
          </a:xfrm>
          <a:prstGeom prst="rect">
            <a:avLst/>
          </a:prstGeom>
          <a:solidFill>
            <a:srgbClr val="DDDDDD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Sindicato</a:t>
            </a:r>
          </a:p>
        </p:txBody>
      </p:sp>
      <p:sp>
        <p:nvSpPr>
          <p:cNvPr id="114704" name="Line 17"/>
          <p:cNvSpPr>
            <a:spLocks noChangeShapeType="1"/>
          </p:cNvSpPr>
          <p:nvPr/>
        </p:nvSpPr>
        <p:spPr bwMode="auto">
          <a:xfrm flipH="1">
            <a:off x="1595438" y="249065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4705" name="Text Box 18"/>
          <p:cNvSpPr txBox="1">
            <a:spLocks noChangeArrowheads="1"/>
          </p:cNvSpPr>
          <p:nvPr/>
        </p:nvSpPr>
        <p:spPr bwMode="auto">
          <a:xfrm>
            <a:off x="1746250" y="3268528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114706" name="Text Box 19"/>
          <p:cNvSpPr txBox="1">
            <a:spLocks noChangeArrowheads="1"/>
          </p:cNvSpPr>
          <p:nvPr/>
        </p:nvSpPr>
        <p:spPr bwMode="auto">
          <a:xfrm>
            <a:off x="1644650" y="2460490"/>
            <a:ext cx="3127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1</a:t>
            </a:r>
          </a:p>
        </p:txBody>
      </p:sp>
      <p:sp>
        <p:nvSpPr>
          <p:cNvPr id="114707" name="Text Box 20"/>
          <p:cNvSpPr txBox="1">
            <a:spLocks noChangeArrowheads="1"/>
          </p:cNvSpPr>
          <p:nvPr/>
        </p:nvSpPr>
        <p:spPr bwMode="auto">
          <a:xfrm>
            <a:off x="1465263" y="566724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114708" name="Text Box 21"/>
          <p:cNvSpPr txBox="1">
            <a:spLocks noChangeArrowheads="1"/>
          </p:cNvSpPr>
          <p:nvPr/>
        </p:nvSpPr>
        <p:spPr bwMode="auto">
          <a:xfrm>
            <a:off x="2862263" y="508304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114709" name="Text Box 22"/>
          <p:cNvSpPr txBox="1">
            <a:spLocks noChangeArrowheads="1"/>
          </p:cNvSpPr>
          <p:nvPr/>
        </p:nvSpPr>
        <p:spPr bwMode="auto">
          <a:xfrm>
            <a:off x="4960938" y="5103678"/>
            <a:ext cx="3254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114710" name="Text Box 23"/>
          <p:cNvSpPr txBox="1">
            <a:spLocks noChangeArrowheads="1"/>
          </p:cNvSpPr>
          <p:nvPr/>
        </p:nvSpPr>
        <p:spPr bwMode="auto">
          <a:xfrm>
            <a:off x="5580063" y="578471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1</a:t>
            </a:r>
          </a:p>
        </p:txBody>
      </p:sp>
      <p:sp>
        <p:nvSpPr>
          <p:cNvPr id="114711" name="AutoShape 24"/>
          <p:cNvSpPr>
            <a:spLocks noChangeArrowheads="1"/>
          </p:cNvSpPr>
          <p:nvPr/>
        </p:nvSpPr>
        <p:spPr bwMode="auto">
          <a:xfrm>
            <a:off x="884238" y="2771640"/>
            <a:ext cx="1376362" cy="493713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pt-BR" altLang="pt-BR" sz="2000" b="1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14712" name="AutoShape 25"/>
          <p:cNvSpPr>
            <a:spLocks noChangeArrowheads="1"/>
          </p:cNvSpPr>
          <p:nvPr/>
        </p:nvSpPr>
        <p:spPr bwMode="auto">
          <a:xfrm>
            <a:off x="812800" y="4381365"/>
            <a:ext cx="1376363" cy="493713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pt-BR" altLang="pt-BR" sz="2000" b="1">
              <a:solidFill>
                <a:srgbClr val="000000"/>
              </a:solidFill>
              <a:latin typeface="Times New Roman" panose="02020603050405020304" pitchFamily="18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14713" name="Line 26"/>
          <p:cNvSpPr>
            <a:spLocks noChangeShapeType="1"/>
          </p:cNvSpPr>
          <p:nvPr/>
        </p:nvSpPr>
        <p:spPr bwMode="auto">
          <a:xfrm flipH="1">
            <a:off x="1404938" y="5670415"/>
            <a:ext cx="6350" cy="474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4714" name="Line 27"/>
          <p:cNvSpPr>
            <a:spLocks noChangeShapeType="1"/>
          </p:cNvSpPr>
          <p:nvPr/>
        </p:nvSpPr>
        <p:spPr bwMode="auto">
          <a:xfrm flipV="1">
            <a:off x="1404938" y="6145078"/>
            <a:ext cx="439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4715" name="Line 28"/>
          <p:cNvSpPr>
            <a:spLocks noChangeShapeType="1"/>
          </p:cNvSpPr>
          <p:nvPr/>
        </p:nvSpPr>
        <p:spPr bwMode="auto">
          <a:xfrm>
            <a:off x="3635375" y="6145078"/>
            <a:ext cx="2668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4716" name="Line 29"/>
          <p:cNvSpPr>
            <a:spLocks noChangeShapeType="1"/>
          </p:cNvSpPr>
          <p:nvPr/>
        </p:nvSpPr>
        <p:spPr bwMode="auto">
          <a:xfrm>
            <a:off x="2578100" y="5440228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4717" name="Line 30"/>
          <p:cNvSpPr>
            <a:spLocks noChangeShapeType="1"/>
          </p:cNvSpPr>
          <p:nvPr/>
        </p:nvSpPr>
        <p:spPr bwMode="auto">
          <a:xfrm>
            <a:off x="4922838" y="5422765"/>
            <a:ext cx="40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4718" name="AutoShape 31"/>
          <p:cNvSpPr>
            <a:spLocks noChangeArrowheads="1"/>
          </p:cNvSpPr>
          <p:nvPr/>
        </p:nvSpPr>
        <p:spPr bwMode="auto">
          <a:xfrm>
            <a:off x="3243263" y="3405053"/>
            <a:ext cx="1781175" cy="765175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Localização</a:t>
            </a:r>
          </a:p>
        </p:txBody>
      </p:sp>
      <p:sp>
        <p:nvSpPr>
          <p:cNvPr id="114719" name="Text Box 32"/>
          <p:cNvSpPr txBox="1">
            <a:spLocks noChangeArrowheads="1"/>
          </p:cNvSpPr>
          <p:nvPr/>
        </p:nvSpPr>
        <p:spPr bwMode="auto">
          <a:xfrm>
            <a:off x="5343525" y="415911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114720" name="Text Box 33"/>
          <p:cNvSpPr txBox="1">
            <a:spLocks noChangeArrowheads="1"/>
          </p:cNvSpPr>
          <p:nvPr/>
        </p:nvSpPr>
        <p:spPr bwMode="auto">
          <a:xfrm>
            <a:off x="2916238" y="362412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1</a:t>
            </a:r>
          </a:p>
        </p:txBody>
      </p:sp>
      <p:sp>
        <p:nvSpPr>
          <p:cNvPr id="114721" name="AutoShape 34"/>
          <p:cNvSpPr>
            <a:spLocks noChangeArrowheads="1"/>
          </p:cNvSpPr>
          <p:nvPr/>
        </p:nvSpPr>
        <p:spPr bwMode="auto">
          <a:xfrm>
            <a:off x="5299075" y="2981190"/>
            <a:ext cx="1782763" cy="493713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Localização</a:t>
            </a:r>
          </a:p>
        </p:txBody>
      </p:sp>
      <p:sp>
        <p:nvSpPr>
          <p:cNvPr id="114722" name="AutoShape 35"/>
          <p:cNvSpPr>
            <a:spLocks noChangeArrowheads="1"/>
          </p:cNvSpPr>
          <p:nvPr/>
        </p:nvSpPr>
        <p:spPr bwMode="auto">
          <a:xfrm>
            <a:off x="6365875" y="1996940"/>
            <a:ext cx="1782763" cy="493713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Atuação</a:t>
            </a:r>
          </a:p>
        </p:txBody>
      </p:sp>
      <p:sp>
        <p:nvSpPr>
          <p:cNvPr id="114723" name="Line 36"/>
          <p:cNvSpPr>
            <a:spLocks noChangeShapeType="1"/>
          </p:cNvSpPr>
          <p:nvPr/>
        </p:nvSpPr>
        <p:spPr bwMode="auto">
          <a:xfrm>
            <a:off x="2895600" y="2284278"/>
            <a:ext cx="3195638" cy="739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4724" name="Line 37"/>
          <p:cNvSpPr>
            <a:spLocks noChangeShapeType="1"/>
          </p:cNvSpPr>
          <p:nvPr/>
        </p:nvSpPr>
        <p:spPr bwMode="auto">
          <a:xfrm>
            <a:off x="6243638" y="3557453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4725" name="Line 38"/>
          <p:cNvSpPr>
            <a:spLocks noChangeShapeType="1"/>
          </p:cNvSpPr>
          <p:nvPr/>
        </p:nvSpPr>
        <p:spPr bwMode="auto">
          <a:xfrm>
            <a:off x="2889250" y="2262053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4726" name="Line 39"/>
          <p:cNvSpPr>
            <a:spLocks noChangeShapeType="1"/>
          </p:cNvSpPr>
          <p:nvPr/>
        </p:nvSpPr>
        <p:spPr bwMode="auto">
          <a:xfrm flipH="1">
            <a:off x="7307263" y="2490653"/>
            <a:ext cx="3175" cy="3294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4727" name="Text Box 40"/>
          <p:cNvSpPr txBox="1">
            <a:spLocks noChangeArrowheads="1"/>
          </p:cNvSpPr>
          <p:nvPr/>
        </p:nvSpPr>
        <p:spPr bwMode="auto">
          <a:xfrm>
            <a:off x="4964113" y="2531928"/>
            <a:ext cx="3111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1</a:t>
            </a:r>
          </a:p>
        </p:txBody>
      </p:sp>
      <p:sp>
        <p:nvSpPr>
          <p:cNvPr id="114728" name="Text Box 41"/>
          <p:cNvSpPr txBox="1">
            <a:spLocks noChangeArrowheads="1"/>
          </p:cNvSpPr>
          <p:nvPr/>
        </p:nvSpPr>
        <p:spPr bwMode="auto">
          <a:xfrm>
            <a:off x="5813425" y="3535228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114729" name="Text Box 42"/>
          <p:cNvSpPr txBox="1">
            <a:spLocks noChangeArrowheads="1"/>
          </p:cNvSpPr>
          <p:nvPr/>
        </p:nvSpPr>
        <p:spPr bwMode="auto">
          <a:xfrm>
            <a:off x="5795963" y="188105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114730" name="Text Box 43"/>
          <p:cNvSpPr txBox="1">
            <a:spLocks noChangeArrowheads="1"/>
          </p:cNvSpPr>
          <p:nvPr/>
        </p:nvSpPr>
        <p:spPr bwMode="auto">
          <a:xfrm>
            <a:off x="7518400" y="318280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2000" b="1">
                <a:solidFill>
                  <a:srgbClr val="00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n</a:t>
            </a:r>
          </a:p>
        </p:txBody>
      </p:sp>
      <p:sp>
        <p:nvSpPr>
          <p:cNvPr id="114731" name="Text Box 44"/>
          <p:cNvSpPr txBox="1">
            <a:spLocks noChangeArrowheads="1"/>
          </p:cNvSpPr>
          <p:nvPr/>
        </p:nvSpPr>
        <p:spPr bwMode="auto">
          <a:xfrm>
            <a:off x="6867525" y="1752465"/>
            <a:ext cx="796925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66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X</a:t>
            </a:r>
          </a:p>
        </p:txBody>
      </p:sp>
      <p:sp>
        <p:nvSpPr>
          <p:cNvPr id="114732" name="Text Box 45"/>
          <p:cNvSpPr txBox="1">
            <a:spLocks noChangeArrowheads="1"/>
          </p:cNvSpPr>
          <p:nvPr/>
        </p:nvSpPr>
        <p:spPr bwMode="auto">
          <a:xfrm>
            <a:off x="5816600" y="2692265"/>
            <a:ext cx="796925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pt-BR" altLang="pt-BR" sz="6600">
                <a:solidFill>
                  <a:srgbClr val="FF0000"/>
                </a:solidFill>
                <a:latin typeface="Times New Roman" panose="02020603050405020304" pitchFamily="18" charset="0"/>
                <a:ea typeface="ヒラギノ角ゴ Pro W3" pitchFamily="1" charset="-128"/>
                <a:sym typeface="Helvetica Neue Light" pitchFamily="1" charset="0"/>
              </a:rPr>
              <a:t>X</a:t>
            </a:r>
          </a:p>
        </p:txBody>
      </p:sp>
      <p:sp>
        <p:nvSpPr>
          <p:cNvPr id="114733" name="Line 46"/>
          <p:cNvSpPr>
            <a:spLocks noChangeShapeType="1"/>
          </p:cNvSpPr>
          <p:nvPr/>
        </p:nvSpPr>
        <p:spPr bwMode="auto">
          <a:xfrm>
            <a:off x="1519238" y="40146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4734" name="Line 47"/>
          <p:cNvSpPr>
            <a:spLocks noChangeShapeType="1"/>
          </p:cNvSpPr>
          <p:nvPr/>
        </p:nvSpPr>
        <p:spPr bwMode="auto">
          <a:xfrm>
            <a:off x="1595438" y="325265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14735" name="Rectangle 2"/>
          <p:cNvSpPr>
            <a:spLocks noChangeArrowheads="1"/>
          </p:cNvSpPr>
          <p:nvPr/>
        </p:nvSpPr>
        <p:spPr bwMode="auto">
          <a:xfrm>
            <a:off x="-904875" y="-97609"/>
            <a:ext cx="77724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Validação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426252057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ChangeArrowheads="1"/>
          </p:cNvSpPr>
          <p:nvPr/>
        </p:nvSpPr>
        <p:spPr bwMode="auto">
          <a:xfrm>
            <a:off x="4451350" y="3632200"/>
            <a:ext cx="1643063" cy="622300"/>
          </a:xfrm>
          <a:prstGeom prst="rect">
            <a:avLst/>
          </a:prstGeom>
          <a:solidFill>
            <a:srgbClr val="006600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Entrega</a:t>
            </a:r>
          </a:p>
        </p:txBody>
      </p:sp>
      <p:grpSp>
        <p:nvGrpSpPr>
          <p:cNvPr id="115715" name="Group 6"/>
          <p:cNvGrpSpPr>
            <a:grpSpLocks/>
          </p:cNvGrpSpPr>
          <p:nvPr/>
        </p:nvGrpSpPr>
        <p:grpSpPr bwMode="auto">
          <a:xfrm>
            <a:off x="3635375" y="1989138"/>
            <a:ext cx="2062163" cy="1651000"/>
            <a:chOff x="2601" y="1850"/>
            <a:chExt cx="1299" cy="1040"/>
          </a:xfrm>
        </p:grpSpPr>
        <p:sp>
          <p:nvSpPr>
            <p:cNvPr id="115716" name="AutoShape 7"/>
            <p:cNvSpPr>
              <a:spLocks noChangeArrowheads="1"/>
            </p:cNvSpPr>
            <p:nvPr/>
          </p:nvSpPr>
          <p:spPr bwMode="auto">
            <a:xfrm>
              <a:off x="3232" y="1894"/>
              <a:ext cx="607" cy="593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64291" tIns="32146" rIns="64291" bIns="32146" anchor="ctr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8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R1</a:t>
              </a:r>
            </a:p>
          </p:txBody>
        </p:sp>
        <p:grpSp>
          <p:nvGrpSpPr>
            <p:cNvPr id="115717" name="Group 8"/>
            <p:cNvGrpSpPr>
              <a:grpSpLocks/>
            </p:cNvGrpSpPr>
            <p:nvPr/>
          </p:nvGrpSpPr>
          <p:grpSpPr bwMode="auto">
            <a:xfrm>
              <a:off x="2601" y="2147"/>
              <a:ext cx="657" cy="101"/>
              <a:chOff x="2601" y="2147"/>
              <a:chExt cx="657" cy="101"/>
            </a:xfrm>
          </p:grpSpPr>
          <p:sp>
            <p:nvSpPr>
              <p:cNvPr id="115718" name="Line 9"/>
              <p:cNvSpPr>
                <a:spLocks noChangeShapeType="1"/>
              </p:cNvSpPr>
              <p:nvPr/>
            </p:nvSpPr>
            <p:spPr bwMode="auto">
              <a:xfrm flipH="1">
                <a:off x="2601" y="2196"/>
                <a:ext cx="657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5719" name="Oval 10"/>
              <p:cNvSpPr>
                <a:spLocks noChangeArrowheads="1"/>
              </p:cNvSpPr>
              <p:nvPr/>
            </p:nvSpPr>
            <p:spPr bwMode="auto">
              <a:xfrm>
                <a:off x="3156" y="2147"/>
                <a:ext cx="76" cy="101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</p:grpSp>
        <p:grpSp>
          <p:nvGrpSpPr>
            <p:cNvPr id="115720" name="Group 11"/>
            <p:cNvGrpSpPr>
              <a:grpSpLocks/>
            </p:cNvGrpSpPr>
            <p:nvPr/>
          </p:nvGrpSpPr>
          <p:grpSpPr bwMode="auto">
            <a:xfrm>
              <a:off x="3492" y="2445"/>
              <a:ext cx="76" cy="445"/>
              <a:chOff x="3492" y="2445"/>
              <a:chExt cx="76" cy="445"/>
            </a:xfrm>
          </p:grpSpPr>
          <p:sp>
            <p:nvSpPr>
              <p:cNvPr id="115721" name="Line 12"/>
              <p:cNvSpPr>
                <a:spLocks noChangeShapeType="1"/>
              </p:cNvSpPr>
              <p:nvPr/>
            </p:nvSpPr>
            <p:spPr bwMode="auto">
              <a:xfrm>
                <a:off x="3536" y="2462"/>
                <a:ext cx="0" cy="42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5722" name="Oval 13"/>
              <p:cNvSpPr>
                <a:spLocks noChangeArrowheads="1"/>
              </p:cNvSpPr>
              <p:nvPr/>
            </p:nvSpPr>
            <p:spPr bwMode="auto">
              <a:xfrm>
                <a:off x="3492" y="2445"/>
                <a:ext cx="76" cy="101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</p:grpSp>
        <p:sp>
          <p:nvSpPr>
            <p:cNvPr id="115723" name="Text Box 14"/>
            <p:cNvSpPr txBox="1">
              <a:spLocks noChangeArrowheads="1"/>
            </p:cNvSpPr>
            <p:nvPr/>
          </p:nvSpPr>
          <p:spPr bwMode="auto">
            <a:xfrm>
              <a:off x="2996" y="1850"/>
              <a:ext cx="208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1</a:t>
              </a:r>
            </a:p>
          </p:txBody>
        </p:sp>
        <p:sp>
          <p:nvSpPr>
            <p:cNvPr id="115724" name="Text Box 15"/>
            <p:cNvSpPr txBox="1">
              <a:spLocks noChangeArrowheads="1"/>
            </p:cNvSpPr>
            <p:nvPr/>
          </p:nvSpPr>
          <p:spPr bwMode="auto">
            <a:xfrm>
              <a:off x="3680" y="2427"/>
              <a:ext cx="22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n</a:t>
              </a:r>
            </a:p>
          </p:txBody>
        </p:sp>
      </p:grpSp>
      <p:grpSp>
        <p:nvGrpSpPr>
          <p:cNvPr id="115725" name="Group 17"/>
          <p:cNvGrpSpPr>
            <a:grpSpLocks/>
          </p:cNvGrpSpPr>
          <p:nvPr/>
        </p:nvGrpSpPr>
        <p:grpSpPr bwMode="auto">
          <a:xfrm>
            <a:off x="2724150" y="3338513"/>
            <a:ext cx="1793875" cy="1849437"/>
            <a:chOff x="2027" y="2700"/>
            <a:chExt cx="1129" cy="1165"/>
          </a:xfrm>
        </p:grpSpPr>
        <p:sp>
          <p:nvSpPr>
            <p:cNvPr id="115726" name="AutoShape 18"/>
            <p:cNvSpPr>
              <a:spLocks noChangeArrowheads="1"/>
            </p:cNvSpPr>
            <p:nvPr/>
          </p:nvSpPr>
          <p:spPr bwMode="auto">
            <a:xfrm>
              <a:off x="2027" y="2798"/>
              <a:ext cx="607" cy="593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64291" tIns="32146" rIns="64291" bIns="32146" anchor="ctr"/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800" b="1">
                  <a:solidFill>
                    <a:schemeClr val="bg1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R2</a:t>
              </a:r>
            </a:p>
          </p:txBody>
        </p:sp>
        <p:grpSp>
          <p:nvGrpSpPr>
            <p:cNvPr id="115727" name="Group 19"/>
            <p:cNvGrpSpPr>
              <a:grpSpLocks/>
            </p:cNvGrpSpPr>
            <p:nvPr/>
          </p:nvGrpSpPr>
          <p:grpSpPr bwMode="auto">
            <a:xfrm rot="-5400000">
              <a:off x="2865" y="2842"/>
              <a:ext cx="76" cy="507"/>
              <a:chOff x="4737" y="2592"/>
              <a:chExt cx="76" cy="507"/>
            </a:xfrm>
          </p:grpSpPr>
          <p:sp>
            <p:nvSpPr>
              <p:cNvPr id="115728" name="Line 20"/>
              <p:cNvSpPr>
                <a:spLocks noChangeShapeType="1"/>
              </p:cNvSpPr>
              <p:nvPr/>
            </p:nvSpPr>
            <p:spPr bwMode="auto">
              <a:xfrm>
                <a:off x="4769" y="2671"/>
                <a:ext cx="0" cy="42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5729" name="Oval 21"/>
              <p:cNvSpPr>
                <a:spLocks noChangeArrowheads="1"/>
              </p:cNvSpPr>
              <p:nvPr/>
            </p:nvSpPr>
            <p:spPr bwMode="auto">
              <a:xfrm>
                <a:off x="4737" y="2592"/>
                <a:ext cx="76" cy="101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</p:spPr>
            <p:txBody>
              <a:bodyPr vert="eaVert"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</p:grpSp>
        <p:grpSp>
          <p:nvGrpSpPr>
            <p:cNvPr id="115730" name="Group 22"/>
            <p:cNvGrpSpPr>
              <a:grpSpLocks/>
            </p:cNvGrpSpPr>
            <p:nvPr/>
          </p:nvGrpSpPr>
          <p:grpSpPr bwMode="auto">
            <a:xfrm>
              <a:off x="2294" y="3358"/>
              <a:ext cx="76" cy="507"/>
              <a:chOff x="4737" y="2592"/>
              <a:chExt cx="76" cy="507"/>
            </a:xfrm>
          </p:grpSpPr>
          <p:sp>
            <p:nvSpPr>
              <p:cNvPr id="115731" name="Line 23"/>
              <p:cNvSpPr>
                <a:spLocks noChangeShapeType="1"/>
              </p:cNvSpPr>
              <p:nvPr/>
            </p:nvSpPr>
            <p:spPr bwMode="auto">
              <a:xfrm>
                <a:off x="4769" y="2671"/>
                <a:ext cx="0" cy="42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5732" name="Oval 24"/>
              <p:cNvSpPr>
                <a:spLocks noChangeArrowheads="1"/>
              </p:cNvSpPr>
              <p:nvPr/>
            </p:nvSpPr>
            <p:spPr bwMode="auto">
              <a:xfrm>
                <a:off x="4737" y="2592"/>
                <a:ext cx="76" cy="101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pt-BR" altLang="pt-BR" sz="3000">
                  <a:solidFill>
                    <a:srgbClr val="00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endParaRPr>
              </a:p>
            </p:txBody>
          </p:sp>
        </p:grpSp>
        <p:sp>
          <p:nvSpPr>
            <p:cNvPr id="115733" name="Text Box 25"/>
            <p:cNvSpPr txBox="1">
              <a:spLocks noChangeArrowheads="1"/>
            </p:cNvSpPr>
            <p:nvPr/>
          </p:nvSpPr>
          <p:spPr bwMode="auto">
            <a:xfrm>
              <a:off x="2791" y="2700"/>
              <a:ext cx="22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n</a:t>
              </a:r>
            </a:p>
          </p:txBody>
        </p:sp>
        <p:sp>
          <p:nvSpPr>
            <p:cNvPr id="115734" name="Text Box 26"/>
            <p:cNvSpPr txBox="1">
              <a:spLocks noChangeArrowheads="1"/>
            </p:cNvSpPr>
            <p:nvPr/>
          </p:nvSpPr>
          <p:spPr bwMode="auto">
            <a:xfrm>
              <a:off x="2434" y="3246"/>
              <a:ext cx="208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1</a:t>
              </a:r>
            </a:p>
          </p:txBody>
        </p:sp>
      </p:grpSp>
      <p:grpSp>
        <p:nvGrpSpPr>
          <p:cNvPr id="115735" name="Group 27"/>
          <p:cNvGrpSpPr>
            <a:grpSpLocks/>
          </p:cNvGrpSpPr>
          <p:nvPr/>
        </p:nvGrpSpPr>
        <p:grpSpPr bwMode="auto">
          <a:xfrm>
            <a:off x="1085850" y="2581275"/>
            <a:ext cx="1608138" cy="2654300"/>
            <a:chOff x="995" y="2223"/>
            <a:chExt cx="1013" cy="1672"/>
          </a:xfrm>
        </p:grpSpPr>
        <p:grpSp>
          <p:nvGrpSpPr>
            <p:cNvPr id="115736" name="Group 28"/>
            <p:cNvGrpSpPr>
              <a:grpSpLocks/>
            </p:cNvGrpSpPr>
            <p:nvPr/>
          </p:nvGrpSpPr>
          <p:grpSpPr bwMode="auto">
            <a:xfrm>
              <a:off x="999" y="2223"/>
              <a:ext cx="1009" cy="1672"/>
              <a:chOff x="999" y="2223"/>
              <a:chExt cx="1009" cy="1672"/>
            </a:xfrm>
          </p:grpSpPr>
          <p:grpSp>
            <p:nvGrpSpPr>
              <p:cNvPr id="115737" name="Group 29"/>
              <p:cNvGrpSpPr>
                <a:grpSpLocks/>
              </p:cNvGrpSpPr>
              <p:nvPr/>
            </p:nvGrpSpPr>
            <p:grpSpPr bwMode="auto">
              <a:xfrm>
                <a:off x="999" y="2629"/>
                <a:ext cx="1009" cy="1266"/>
                <a:chOff x="999" y="2629"/>
                <a:chExt cx="1009" cy="1266"/>
              </a:xfrm>
            </p:grpSpPr>
            <p:grpSp>
              <p:nvGrpSpPr>
                <p:cNvPr id="115738" name="Group 30"/>
                <p:cNvGrpSpPr>
                  <a:grpSpLocks/>
                </p:cNvGrpSpPr>
                <p:nvPr/>
              </p:nvGrpSpPr>
              <p:grpSpPr bwMode="auto">
                <a:xfrm>
                  <a:off x="1264" y="3211"/>
                  <a:ext cx="76" cy="684"/>
                  <a:chOff x="4737" y="2592"/>
                  <a:chExt cx="76" cy="507"/>
                </a:xfrm>
              </p:grpSpPr>
              <p:sp>
                <p:nvSpPr>
                  <p:cNvPr id="11573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769" y="2671"/>
                    <a:ext cx="0" cy="428"/>
                  </a:xfrm>
                  <a:prstGeom prst="line">
                    <a:avLst/>
                  </a:prstGeom>
                  <a:noFill/>
                  <a:ln w="57150">
                    <a:solidFill>
                      <a:schemeClr val="accent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740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4737" y="2592"/>
                    <a:ext cx="76" cy="10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accent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lIns="64291" tIns="32146" rIns="64291" bIns="32146" anchor="ctr"/>
                  <a:lstStyle>
                    <a:lvl1pPr defTabSz="642938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defTabSz="642938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defTabSz="642938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defTabSz="642938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defTabSz="642938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defTabSz="642938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defTabSz="642938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defTabSz="642938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defTabSz="642938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pt-BR" altLang="pt-BR" sz="3000">
                      <a:solidFill>
                        <a:srgbClr val="000000"/>
                      </a:solidFill>
                      <a:latin typeface="Helvetica Neue Light" pitchFamily="1" charset="0"/>
                      <a:ea typeface="ヒラギノ角ゴ Pro W3" pitchFamily="1" charset="-128"/>
                      <a:sym typeface="Helvetica Neue Light" pitchFamily="1" charset="0"/>
                    </a:endParaRPr>
                  </a:p>
                </p:txBody>
              </p:sp>
            </p:grpSp>
            <p:sp>
              <p:nvSpPr>
                <p:cNvPr id="115741" name="AutoShape 33"/>
                <p:cNvSpPr>
                  <a:spLocks noChangeArrowheads="1"/>
                </p:cNvSpPr>
                <p:nvPr/>
              </p:nvSpPr>
              <p:spPr bwMode="auto">
                <a:xfrm>
                  <a:off x="999" y="2629"/>
                  <a:ext cx="607" cy="593"/>
                </a:xfrm>
                <a:prstGeom prst="diamond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64291" tIns="32146" rIns="64291" bIns="32146" anchor="ctr"/>
                <a:lstStyle>
                  <a:lvl1pPr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pt-BR" altLang="pt-BR" sz="2800" b="1">
                      <a:solidFill>
                        <a:schemeClr val="bg1"/>
                      </a:solidFill>
                      <a:latin typeface="Helvetica Neue Light" pitchFamily="1" charset="0"/>
                      <a:ea typeface="ヒラギノ角ゴ Pro W3" pitchFamily="1" charset="-128"/>
                      <a:sym typeface="Helvetica Neue Light" pitchFamily="1" charset="0"/>
                    </a:rPr>
                    <a:t>R3</a:t>
                  </a:r>
                </a:p>
              </p:txBody>
            </p:sp>
            <p:sp>
              <p:nvSpPr>
                <p:cNvPr id="115742" name="Line 34"/>
                <p:cNvSpPr>
                  <a:spLocks noChangeShapeType="1"/>
                </p:cNvSpPr>
                <p:nvPr/>
              </p:nvSpPr>
              <p:spPr bwMode="auto">
                <a:xfrm>
                  <a:off x="1301" y="3877"/>
                  <a:ext cx="707" cy="0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15743" name="Group 35"/>
              <p:cNvGrpSpPr>
                <a:grpSpLocks/>
              </p:cNvGrpSpPr>
              <p:nvPr/>
            </p:nvGrpSpPr>
            <p:grpSpPr bwMode="auto">
              <a:xfrm>
                <a:off x="1299" y="2223"/>
                <a:ext cx="596" cy="449"/>
                <a:chOff x="1299" y="2223"/>
                <a:chExt cx="596" cy="449"/>
              </a:xfrm>
            </p:grpSpPr>
            <p:sp>
              <p:nvSpPr>
                <p:cNvPr id="115744" name="Line 36"/>
                <p:cNvSpPr>
                  <a:spLocks noChangeShapeType="1"/>
                </p:cNvSpPr>
                <p:nvPr/>
              </p:nvSpPr>
              <p:spPr bwMode="auto">
                <a:xfrm rot="10750277" flipH="1">
                  <a:off x="1299" y="2223"/>
                  <a:ext cx="7" cy="449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5745" name="Line 37"/>
                <p:cNvSpPr>
                  <a:spLocks noChangeShapeType="1"/>
                </p:cNvSpPr>
                <p:nvPr/>
              </p:nvSpPr>
              <p:spPr bwMode="auto">
                <a:xfrm>
                  <a:off x="1314" y="2223"/>
                  <a:ext cx="581" cy="0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15746" name="Text Box 38"/>
            <p:cNvSpPr txBox="1">
              <a:spLocks noChangeArrowheads="1"/>
            </p:cNvSpPr>
            <p:nvPr/>
          </p:nvSpPr>
          <p:spPr bwMode="auto">
            <a:xfrm>
              <a:off x="995" y="2224"/>
              <a:ext cx="208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1</a:t>
              </a:r>
            </a:p>
          </p:txBody>
        </p:sp>
        <p:sp>
          <p:nvSpPr>
            <p:cNvPr id="115747" name="Text Box 39"/>
            <p:cNvSpPr txBox="1">
              <a:spLocks noChangeArrowheads="1"/>
            </p:cNvSpPr>
            <p:nvPr/>
          </p:nvSpPr>
          <p:spPr bwMode="auto">
            <a:xfrm>
              <a:off x="1414" y="3268"/>
              <a:ext cx="22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n</a:t>
              </a:r>
            </a:p>
          </p:txBody>
        </p:sp>
      </p:grpSp>
      <p:sp>
        <p:nvSpPr>
          <p:cNvPr id="115748" name="Rectangle 40"/>
          <p:cNvSpPr>
            <a:spLocks noChangeArrowheads="1"/>
          </p:cNvSpPr>
          <p:nvPr/>
        </p:nvSpPr>
        <p:spPr bwMode="auto">
          <a:xfrm>
            <a:off x="4419600" y="2419350"/>
            <a:ext cx="1971675" cy="4238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Entrega ao</a:t>
            </a:r>
            <a:endParaRPr lang="pt-BR" altLang="pt-BR" sz="2000">
              <a:solidFill>
                <a:schemeClr val="bg1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grpSp>
        <p:nvGrpSpPr>
          <p:cNvPr id="115749" name="Group 41"/>
          <p:cNvGrpSpPr>
            <a:grpSpLocks/>
          </p:cNvGrpSpPr>
          <p:nvPr/>
        </p:nvGrpSpPr>
        <p:grpSpPr bwMode="auto">
          <a:xfrm>
            <a:off x="3205163" y="1906588"/>
            <a:ext cx="4859337" cy="2906712"/>
            <a:chOff x="2324" y="1793"/>
            <a:chExt cx="3062" cy="1831"/>
          </a:xfrm>
        </p:grpSpPr>
        <p:grpSp>
          <p:nvGrpSpPr>
            <p:cNvPr id="115750" name="Group 42"/>
            <p:cNvGrpSpPr>
              <a:grpSpLocks/>
            </p:cNvGrpSpPr>
            <p:nvPr/>
          </p:nvGrpSpPr>
          <p:grpSpPr bwMode="auto">
            <a:xfrm>
              <a:off x="2324" y="1793"/>
              <a:ext cx="3012" cy="1831"/>
              <a:chOff x="2324" y="1793"/>
              <a:chExt cx="3012" cy="1831"/>
            </a:xfrm>
          </p:grpSpPr>
          <p:sp>
            <p:nvSpPr>
              <p:cNvPr id="115751" name="AutoShape 43"/>
              <p:cNvSpPr>
                <a:spLocks noChangeArrowheads="1"/>
              </p:cNvSpPr>
              <p:nvPr/>
            </p:nvSpPr>
            <p:spPr bwMode="auto">
              <a:xfrm>
                <a:off x="4729" y="2355"/>
                <a:ext cx="607" cy="593"/>
              </a:xfrm>
              <a:prstGeom prst="diamond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64291" tIns="32146" rIns="64291" bIns="32146" anchor="ctr"/>
              <a:lstStyle>
                <a:lvl1pPr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64293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pt-BR" altLang="pt-BR" sz="2800" b="1">
                    <a:solidFill>
                      <a:schemeClr val="bg1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rPr>
                  <a:t>R4</a:t>
                </a:r>
              </a:p>
            </p:txBody>
          </p:sp>
          <p:grpSp>
            <p:nvGrpSpPr>
              <p:cNvPr id="115752" name="Group 44"/>
              <p:cNvGrpSpPr>
                <a:grpSpLocks/>
              </p:cNvGrpSpPr>
              <p:nvPr/>
            </p:nvGrpSpPr>
            <p:grpSpPr bwMode="auto">
              <a:xfrm>
                <a:off x="2324" y="1793"/>
                <a:ext cx="2754" cy="582"/>
                <a:chOff x="2324" y="1793"/>
                <a:chExt cx="2754" cy="582"/>
              </a:xfrm>
            </p:grpSpPr>
            <p:grpSp>
              <p:nvGrpSpPr>
                <p:cNvPr id="115753" name="Group 45"/>
                <p:cNvGrpSpPr>
                  <a:grpSpLocks/>
                </p:cNvGrpSpPr>
                <p:nvPr/>
              </p:nvGrpSpPr>
              <p:grpSpPr bwMode="auto">
                <a:xfrm rot="5369039">
                  <a:off x="4737" y="2033"/>
                  <a:ext cx="582" cy="101"/>
                  <a:chOff x="2593" y="1829"/>
                  <a:chExt cx="657" cy="101"/>
                </a:xfrm>
              </p:grpSpPr>
              <p:sp>
                <p:nvSpPr>
                  <p:cNvPr id="115754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93" y="1881"/>
                    <a:ext cx="657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accent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15755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152" y="1829"/>
                    <a:ext cx="76" cy="10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accent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rot="10800000" vert="eaVert" wrap="none" lIns="64291" tIns="32146" rIns="64291" bIns="32146" anchor="ctr"/>
                  <a:lstStyle>
                    <a:lvl1pPr defTabSz="642938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defTabSz="642938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defTabSz="642938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defTabSz="642938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defTabSz="642938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defTabSz="642938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defTabSz="642938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defTabSz="642938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defTabSz="642938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pt-BR" altLang="pt-BR" sz="3000">
                      <a:solidFill>
                        <a:srgbClr val="000000"/>
                      </a:solidFill>
                      <a:latin typeface="Helvetica Neue Light" pitchFamily="1" charset="0"/>
                      <a:ea typeface="ヒラギノ角ゴ Pro W3" pitchFamily="1" charset="-128"/>
                      <a:sym typeface="Helvetica Neue Light" pitchFamily="1" charset="0"/>
                    </a:endParaRPr>
                  </a:p>
                </p:txBody>
              </p:sp>
            </p:grpSp>
            <p:sp>
              <p:nvSpPr>
                <p:cNvPr id="11575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24" y="1793"/>
                  <a:ext cx="2690" cy="0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5757" name="Line 49"/>
                <p:cNvSpPr>
                  <a:spLocks noChangeShapeType="1"/>
                </p:cNvSpPr>
                <p:nvPr/>
              </p:nvSpPr>
              <p:spPr bwMode="auto">
                <a:xfrm>
                  <a:off x="2324" y="1793"/>
                  <a:ext cx="0" cy="240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15758" name="Group 50"/>
              <p:cNvGrpSpPr>
                <a:grpSpLocks/>
              </p:cNvGrpSpPr>
              <p:nvPr/>
            </p:nvGrpSpPr>
            <p:grpSpPr bwMode="auto">
              <a:xfrm>
                <a:off x="4972" y="2940"/>
                <a:ext cx="76" cy="684"/>
                <a:chOff x="4737" y="2592"/>
                <a:chExt cx="76" cy="507"/>
              </a:xfrm>
            </p:grpSpPr>
            <p:sp>
              <p:nvSpPr>
                <p:cNvPr id="115759" name="Line 51"/>
                <p:cNvSpPr>
                  <a:spLocks noChangeShapeType="1"/>
                </p:cNvSpPr>
                <p:nvPr/>
              </p:nvSpPr>
              <p:spPr bwMode="auto">
                <a:xfrm>
                  <a:off x="4769" y="2671"/>
                  <a:ext cx="0" cy="428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5760" name="Oval 52"/>
                <p:cNvSpPr>
                  <a:spLocks noChangeArrowheads="1"/>
                </p:cNvSpPr>
                <p:nvPr/>
              </p:nvSpPr>
              <p:spPr bwMode="auto">
                <a:xfrm>
                  <a:off x="4737" y="2592"/>
                  <a:ext cx="76" cy="101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lIns="64291" tIns="32146" rIns="64291" bIns="32146" anchor="ctr"/>
                <a:lstStyle>
                  <a:lvl1pPr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642938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64293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pt-BR" altLang="pt-BR" sz="3000">
                    <a:solidFill>
                      <a:srgbClr val="000000"/>
                    </a:solidFill>
                    <a:latin typeface="Helvetica Neue Light" pitchFamily="1" charset="0"/>
                    <a:ea typeface="ヒラギノ角ゴ Pro W3" pitchFamily="1" charset="-128"/>
                    <a:sym typeface="Helvetica Neue Light" pitchFamily="1" charset="0"/>
                  </a:endParaRPr>
                </a:p>
              </p:txBody>
            </p:sp>
          </p:grpSp>
          <p:sp>
            <p:nvSpPr>
              <p:cNvPr id="115761" name="Line 53"/>
              <p:cNvSpPr>
                <a:spLocks noChangeShapeType="1"/>
              </p:cNvSpPr>
              <p:nvPr/>
            </p:nvSpPr>
            <p:spPr bwMode="auto">
              <a:xfrm>
                <a:off x="3536" y="3606"/>
                <a:ext cx="1477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5762" name="Line 54"/>
              <p:cNvSpPr>
                <a:spLocks noChangeShapeType="1"/>
              </p:cNvSpPr>
              <p:nvPr/>
            </p:nvSpPr>
            <p:spPr bwMode="auto">
              <a:xfrm flipV="1">
                <a:off x="3537" y="3271"/>
                <a:ext cx="0" cy="341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15763" name="Text Box 55"/>
            <p:cNvSpPr txBox="1">
              <a:spLocks noChangeArrowheads="1"/>
            </p:cNvSpPr>
            <p:nvPr/>
          </p:nvSpPr>
          <p:spPr bwMode="auto">
            <a:xfrm>
              <a:off x="5126" y="2034"/>
              <a:ext cx="208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1</a:t>
              </a:r>
            </a:p>
          </p:txBody>
        </p:sp>
        <p:sp>
          <p:nvSpPr>
            <p:cNvPr id="115764" name="Text Box 56"/>
            <p:cNvSpPr txBox="1">
              <a:spLocks noChangeArrowheads="1"/>
            </p:cNvSpPr>
            <p:nvPr/>
          </p:nvSpPr>
          <p:spPr bwMode="auto">
            <a:xfrm>
              <a:off x="5166" y="2889"/>
              <a:ext cx="22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800" b="1">
                  <a:solidFill>
                    <a:srgbClr val="0000FF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n</a:t>
              </a:r>
            </a:p>
          </p:txBody>
        </p:sp>
      </p:grpSp>
      <p:sp>
        <p:nvSpPr>
          <p:cNvPr id="115765" name="Rectangle 57"/>
          <p:cNvSpPr>
            <a:spLocks noChangeArrowheads="1"/>
          </p:cNvSpPr>
          <p:nvPr/>
        </p:nvSpPr>
        <p:spPr bwMode="auto">
          <a:xfrm>
            <a:off x="6683375" y="1962150"/>
            <a:ext cx="1925638" cy="4603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Recebe</a:t>
            </a:r>
            <a:endParaRPr lang="pt-BR" altLang="pt-BR" sz="2000">
              <a:solidFill>
                <a:schemeClr val="bg1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grpSp>
        <p:nvGrpSpPr>
          <p:cNvPr id="115766" name="Group 58"/>
          <p:cNvGrpSpPr>
            <a:grpSpLocks/>
          </p:cNvGrpSpPr>
          <p:nvPr/>
        </p:nvGrpSpPr>
        <p:grpSpPr bwMode="auto">
          <a:xfrm>
            <a:off x="6523038" y="1350963"/>
            <a:ext cx="2085975" cy="2466975"/>
            <a:chOff x="4256" y="1920"/>
            <a:chExt cx="1314" cy="1553"/>
          </a:xfrm>
        </p:grpSpPr>
        <p:sp>
          <p:nvSpPr>
            <p:cNvPr id="115767" name="Line 59"/>
            <p:cNvSpPr>
              <a:spLocks noChangeShapeType="1"/>
            </p:cNvSpPr>
            <p:nvPr/>
          </p:nvSpPr>
          <p:spPr bwMode="auto">
            <a:xfrm>
              <a:off x="4560" y="1957"/>
              <a:ext cx="1010" cy="15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5768" name="Line 60"/>
            <p:cNvSpPr>
              <a:spLocks noChangeShapeType="1"/>
            </p:cNvSpPr>
            <p:nvPr/>
          </p:nvSpPr>
          <p:spPr bwMode="auto">
            <a:xfrm flipH="1">
              <a:off x="4256" y="1920"/>
              <a:ext cx="1112" cy="119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15769" name="Rectangle 61"/>
          <p:cNvSpPr>
            <a:spLocks noChangeArrowheads="1"/>
          </p:cNvSpPr>
          <p:nvPr/>
        </p:nvSpPr>
        <p:spPr bwMode="auto">
          <a:xfrm>
            <a:off x="495300" y="3063875"/>
            <a:ext cx="1503363" cy="4603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Faz</a:t>
            </a:r>
            <a:endParaRPr lang="pt-BR" altLang="pt-BR" sz="2000">
              <a:solidFill>
                <a:schemeClr val="bg1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15770" name="Rectangle 62"/>
          <p:cNvSpPr>
            <a:spLocks noChangeArrowheads="1"/>
          </p:cNvSpPr>
          <p:nvPr/>
        </p:nvSpPr>
        <p:spPr bwMode="auto">
          <a:xfrm>
            <a:off x="2197100" y="3786188"/>
            <a:ext cx="1504950" cy="4603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Tem</a:t>
            </a:r>
            <a:endParaRPr lang="pt-BR" altLang="pt-BR" sz="2000">
              <a:solidFill>
                <a:schemeClr val="bg1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15771" name="Rectangle 16"/>
          <p:cNvSpPr>
            <a:spLocks noChangeArrowheads="1"/>
          </p:cNvSpPr>
          <p:nvPr/>
        </p:nvSpPr>
        <p:spPr bwMode="auto">
          <a:xfrm>
            <a:off x="2679700" y="4908550"/>
            <a:ext cx="1433513" cy="635000"/>
          </a:xfrm>
          <a:prstGeom prst="rect">
            <a:avLst/>
          </a:prstGeom>
          <a:solidFill>
            <a:srgbClr val="006600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Pedido</a:t>
            </a:r>
          </a:p>
        </p:txBody>
      </p:sp>
      <p:sp>
        <p:nvSpPr>
          <p:cNvPr id="115772" name="Rectangle 4"/>
          <p:cNvSpPr>
            <a:spLocks noChangeArrowheads="1"/>
          </p:cNvSpPr>
          <p:nvPr/>
        </p:nvSpPr>
        <p:spPr bwMode="auto">
          <a:xfrm>
            <a:off x="2513013" y="2266950"/>
            <a:ext cx="1373187" cy="685800"/>
          </a:xfrm>
          <a:prstGeom prst="rect">
            <a:avLst/>
          </a:prstGeom>
          <a:solidFill>
            <a:srgbClr val="006600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lIns="91435" tIns="45718" rIns="91435" bIns="45718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>
                <a:solidFill>
                  <a:schemeClr val="bg1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Cliente</a:t>
            </a:r>
          </a:p>
        </p:txBody>
      </p:sp>
      <p:sp>
        <p:nvSpPr>
          <p:cNvPr id="115773" name="Rectangle 4"/>
          <p:cNvSpPr txBox="1">
            <a:spLocks noChangeArrowheads="1"/>
          </p:cNvSpPr>
          <p:nvPr/>
        </p:nvSpPr>
        <p:spPr bwMode="auto">
          <a:xfrm>
            <a:off x="-388938" y="593725"/>
            <a:ext cx="81581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/>
          <a:lstStyle>
            <a:lvl1pPr marL="241300" indent="-2413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2288" indent="-201613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t-BR" altLang="pt-BR" sz="2600" dirty="0">
              <a:solidFill>
                <a:srgbClr val="727272"/>
              </a:solidFill>
              <a:latin typeface="55 Helvetica Roman" pitchFamily="1" charset="0"/>
              <a:ea typeface="ヒラギノ角ゴ Pro W3" pitchFamily="1" charset="-128"/>
              <a:sym typeface="55 Helvetica Roman" pitchFamily="1" charset="0"/>
            </a:endParaRPr>
          </a:p>
          <a:p>
            <a:pPr lvl="1">
              <a:buFontTx/>
              <a:buChar char="–"/>
            </a:pPr>
            <a:r>
              <a:rPr lang="pt-BR" altLang="pt-BR" sz="2200" dirty="0">
                <a:solidFill>
                  <a:srgbClr val="727272"/>
                </a:solidFill>
                <a:latin typeface="55 Helvetica Roman" pitchFamily="1" charset="0"/>
                <a:ea typeface="ヒラギノ角ゴ Pro W3" pitchFamily="1" charset="-128"/>
                <a:sym typeface="55 Helvetica Roman" pitchFamily="1" charset="0"/>
              </a:rPr>
              <a:t>Eliminação de Relacionamentos redundantes </a:t>
            </a:r>
          </a:p>
        </p:txBody>
      </p:sp>
      <p:sp>
        <p:nvSpPr>
          <p:cNvPr id="115774" name="Rectangle 2"/>
          <p:cNvSpPr>
            <a:spLocks noChangeArrowheads="1"/>
          </p:cNvSpPr>
          <p:nvPr/>
        </p:nvSpPr>
        <p:spPr bwMode="auto">
          <a:xfrm>
            <a:off x="-1371599" y="-213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0" tIns="46035" rIns="92070" bIns="46035" anchor="ctr"/>
          <a:lstStyle>
            <a:lvl1pPr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3800" b="1" dirty="0">
                <a:solidFill>
                  <a:srgbClr val="002060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Validação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340399301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0" name="Imagem 7" descr="brModel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92337"/>
            <a:ext cx="7418387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38" name="Título 1"/>
          <p:cNvSpPr>
            <a:spLocks noGrp="1"/>
          </p:cNvSpPr>
          <p:nvPr>
            <p:ph type="title" idx="4294967295"/>
          </p:nvPr>
        </p:nvSpPr>
        <p:spPr>
          <a:xfrm>
            <a:off x="-957129" y="0"/>
            <a:ext cx="7770812" cy="714375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b="1" dirty="0">
                <a:solidFill>
                  <a:srgbClr val="002060"/>
                </a:solidFill>
              </a:rPr>
              <a:t>Ferramenta CASE – </a:t>
            </a:r>
            <a:br>
              <a:rPr lang="pt-BR" altLang="pt-BR" b="1" dirty="0">
                <a:solidFill>
                  <a:srgbClr val="002060"/>
                </a:solidFill>
              </a:rPr>
            </a:br>
            <a:r>
              <a:rPr lang="pt-BR" altLang="pt-BR" b="1" dirty="0">
                <a:solidFill>
                  <a:srgbClr val="002060"/>
                </a:solidFill>
              </a:rPr>
              <a:t>Modelagem</a:t>
            </a:r>
          </a:p>
        </p:txBody>
      </p:sp>
      <p:sp>
        <p:nvSpPr>
          <p:cNvPr id="116739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125241" y="2918003"/>
            <a:ext cx="7772400" cy="571500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3500" b="1" dirty="0">
                <a:solidFill>
                  <a:schemeClr val="accent2"/>
                </a:solidFill>
              </a:rPr>
              <a:t>BRModelo</a:t>
            </a:r>
          </a:p>
        </p:txBody>
      </p:sp>
    </p:spTree>
    <p:extLst>
      <p:ext uri="{BB962C8B-B14F-4D97-AF65-F5344CB8AC3E}">
        <p14:creationId xmlns:p14="http://schemas.microsoft.com/office/powerpoint/2010/main" val="382915699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ítulo 1"/>
          <p:cNvSpPr>
            <a:spLocks noGrp="1"/>
          </p:cNvSpPr>
          <p:nvPr>
            <p:ph type="title" idx="4294967295"/>
          </p:nvPr>
        </p:nvSpPr>
        <p:spPr>
          <a:xfrm>
            <a:off x="-975926" y="0"/>
            <a:ext cx="8229600" cy="1143001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b="1" dirty="0">
                <a:solidFill>
                  <a:srgbClr val="002060"/>
                </a:solidFill>
              </a:rPr>
              <a:t>BRModelo</a:t>
            </a:r>
          </a:p>
        </p:txBody>
      </p:sp>
      <p:pic>
        <p:nvPicPr>
          <p:cNvPr id="117764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872109"/>
            <a:ext cx="3200400" cy="1928813"/>
          </a:xfrm>
          <a:prstGeom prst="rect">
            <a:avLst/>
          </a:prstGeom>
        </p:spPr>
      </p:pic>
      <p:sp>
        <p:nvSpPr>
          <p:cNvPr id="117765" name="Espaço Reservado para Conteúdo 2"/>
          <p:cNvSpPr txBox="1">
            <a:spLocks/>
          </p:cNvSpPr>
          <p:nvPr/>
        </p:nvSpPr>
        <p:spPr bwMode="auto">
          <a:xfrm>
            <a:off x="291922" y="1389835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429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90000"/>
              <a:buFontTx/>
              <a:buBlip>
                <a:blip r:embed="rId4"/>
              </a:buBlip>
            </a:pPr>
            <a:r>
              <a:rPr kumimoji="1" lang="pt-BR" altLang="pt-BR" sz="2800" dirty="0">
                <a:solidFill>
                  <a:srgbClr val="0000FF"/>
                </a:solidFill>
                <a:latin typeface="55 Helvetica Roman" pitchFamily="1" charset="0"/>
                <a:ea typeface="ヒラギノ角ゴ Pro W3" pitchFamily="1" charset="-128"/>
                <a:sym typeface="Helvetica Neue Light" pitchFamily="1" charset="0"/>
              </a:rPr>
              <a:t>Entidades  e atributos</a:t>
            </a:r>
          </a:p>
        </p:txBody>
      </p:sp>
      <p:grpSp>
        <p:nvGrpSpPr>
          <p:cNvPr id="117766" name="Grupo 23"/>
          <p:cNvGrpSpPr>
            <a:grpSpLocks/>
          </p:cNvGrpSpPr>
          <p:nvPr/>
        </p:nvGrpSpPr>
        <p:grpSpPr bwMode="auto">
          <a:xfrm>
            <a:off x="3976688" y="3300859"/>
            <a:ext cx="2641600" cy="368300"/>
            <a:chOff x="4785520" y="3857628"/>
            <a:chExt cx="2641888" cy="367944"/>
          </a:xfrm>
        </p:grpSpPr>
        <p:sp>
          <p:nvSpPr>
            <p:cNvPr id="117767" name="CaixaDeTexto 13"/>
            <p:cNvSpPr txBox="1">
              <a:spLocks noChangeArrowheads="1"/>
            </p:cNvSpPr>
            <p:nvPr/>
          </p:nvSpPr>
          <p:spPr bwMode="auto">
            <a:xfrm>
              <a:off x="5471069" y="3857628"/>
              <a:ext cx="1956339" cy="36794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000" b="1">
                  <a:solidFill>
                    <a:srgbClr val="FF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Chave primária</a:t>
              </a:r>
            </a:p>
          </p:txBody>
        </p:sp>
        <p:cxnSp>
          <p:nvCxnSpPr>
            <p:cNvPr id="117768" name="Conector reto 16"/>
            <p:cNvCxnSpPr>
              <a:cxnSpLocks noChangeShapeType="1"/>
              <a:stCxn id="117767" idx="1"/>
            </p:cNvCxnSpPr>
            <p:nvPr/>
          </p:nvCxnSpPr>
          <p:spPr bwMode="auto">
            <a:xfrm flipH="1">
              <a:off x="4786315" y="4041597"/>
              <a:ext cx="684755" cy="30341"/>
            </a:xfrm>
            <a:prstGeom prst="line">
              <a:avLst/>
            </a:prstGeom>
            <a:noFill/>
            <a:ln w="38100" algn="ctr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69" name="Conector de seta reta 18"/>
            <p:cNvCxnSpPr>
              <a:cxnSpLocks noChangeShapeType="1"/>
            </p:cNvCxnSpPr>
            <p:nvPr/>
          </p:nvCxnSpPr>
          <p:spPr bwMode="auto">
            <a:xfrm rot="5400000" flipH="1" flipV="1">
              <a:off x="4679157" y="3964785"/>
              <a:ext cx="214314" cy="1588"/>
            </a:xfrm>
            <a:prstGeom prst="straightConnector1">
              <a:avLst/>
            </a:prstGeom>
            <a:noFill/>
            <a:ln w="38100" algn="ctr">
              <a:solidFill>
                <a:srgbClr val="92D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7770" name="Grupo 24"/>
          <p:cNvGrpSpPr>
            <a:grpSpLocks/>
          </p:cNvGrpSpPr>
          <p:nvPr/>
        </p:nvGrpSpPr>
        <p:grpSpPr bwMode="auto">
          <a:xfrm>
            <a:off x="4572000" y="4753422"/>
            <a:ext cx="2927350" cy="723900"/>
            <a:chOff x="5857884" y="5000636"/>
            <a:chExt cx="2927005" cy="725109"/>
          </a:xfrm>
        </p:grpSpPr>
        <p:sp>
          <p:nvSpPr>
            <p:cNvPr id="117771" name="CaixaDeTexto 14"/>
            <p:cNvSpPr txBox="1">
              <a:spLocks noChangeArrowheads="1"/>
            </p:cNvSpPr>
            <p:nvPr/>
          </p:nvSpPr>
          <p:spPr bwMode="auto">
            <a:xfrm>
              <a:off x="5946033" y="5357826"/>
              <a:ext cx="2838856" cy="3679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291" tIns="32146" rIns="64291" bIns="32146">
              <a:spAutoFit/>
            </a:bodyPr>
            <a:lstStyle>
              <a:lvl1pPr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6429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000" b="1">
                  <a:solidFill>
                    <a:srgbClr val="FF0000"/>
                  </a:solidFill>
                  <a:latin typeface="Helvetica Neue Light" pitchFamily="1" charset="0"/>
                  <a:ea typeface="ヒラギノ角ゴ Pro W3" pitchFamily="1" charset="-128"/>
                  <a:sym typeface="Helvetica Neue Light" pitchFamily="1" charset="0"/>
                </a:rPr>
                <a:t>Atributo multivalorado</a:t>
              </a:r>
            </a:p>
          </p:txBody>
        </p:sp>
        <p:cxnSp>
          <p:nvCxnSpPr>
            <p:cNvPr id="117772" name="Conector reto 20"/>
            <p:cNvCxnSpPr>
              <a:cxnSpLocks noChangeShapeType="1"/>
              <a:stCxn id="117771" idx="0"/>
            </p:cNvCxnSpPr>
            <p:nvPr/>
          </p:nvCxnSpPr>
          <p:spPr bwMode="auto">
            <a:xfrm flipH="1" flipV="1">
              <a:off x="7358083" y="5000636"/>
              <a:ext cx="7380" cy="357190"/>
            </a:xfrm>
            <a:prstGeom prst="line">
              <a:avLst/>
            </a:prstGeom>
            <a:noFill/>
            <a:ln w="38100" algn="ctr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73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5857884" y="5000636"/>
              <a:ext cx="1500198" cy="1588"/>
            </a:xfrm>
            <a:prstGeom prst="straightConnector1">
              <a:avLst/>
            </a:prstGeom>
            <a:noFill/>
            <a:ln w="38100" algn="ctr">
              <a:solidFill>
                <a:srgbClr val="92D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177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31109"/>
            <a:ext cx="3357562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14478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ítulo 1"/>
          <p:cNvSpPr>
            <a:spLocks noGrp="1"/>
          </p:cNvSpPr>
          <p:nvPr>
            <p:ph type="title" idx="4294967295"/>
          </p:nvPr>
        </p:nvSpPr>
        <p:spPr>
          <a:xfrm>
            <a:off x="-826093" y="145278"/>
            <a:ext cx="7772400" cy="971550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b="1" dirty="0">
                <a:solidFill>
                  <a:srgbClr val="002060"/>
                </a:solidFill>
              </a:rPr>
              <a:t>BRModelo</a:t>
            </a:r>
          </a:p>
        </p:txBody>
      </p:sp>
      <p:sp>
        <p:nvSpPr>
          <p:cNvPr id="11878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46517" y="1589518"/>
            <a:ext cx="7772400" cy="571500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3600" b="1">
                <a:solidFill>
                  <a:schemeClr val="accent2"/>
                </a:solidFill>
              </a:rPr>
              <a:t>Relacionamento</a:t>
            </a:r>
          </a:p>
        </p:txBody>
      </p:sp>
      <p:pic>
        <p:nvPicPr>
          <p:cNvPr id="1187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05" y="2159431"/>
            <a:ext cx="6072187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4119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-299102" y="1676355"/>
            <a:ext cx="8658225" cy="4535487"/>
          </a:xfrm>
          <a:prstGeom prst="rect">
            <a:avLst/>
          </a:prstGeom>
        </p:spPr>
        <p:txBody>
          <a:bodyPr lIns="35717" tIns="35717" rIns="35717" bIns="35717"/>
          <a:lstStyle/>
          <a:p>
            <a:pPr marL="1055688" lvl="1" indent="-404813" eaLnBrk="1" hangingPunct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</a:rPr>
              <a:t>Auxiliar o desenvolvimento ou conversão  de aplicações</a:t>
            </a:r>
          </a:p>
          <a:p>
            <a:pPr marL="1055688" lvl="1" indent="-404813" eaLnBrk="1" hangingPunct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</a:rPr>
              <a:t>Formar uma base para a o controle de dados, segurança e auditoria</a:t>
            </a:r>
          </a:p>
          <a:p>
            <a:pPr marL="1055688" lvl="1" indent="-404813" eaLnBrk="1" hangingPunct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</a:rPr>
              <a:t>Estabelecer as bases de todos os fatos relevantes à organização de dados </a:t>
            </a:r>
          </a:p>
          <a:p>
            <a:pPr marL="1055688" lvl="1" indent="-404813" eaLnBrk="1" hangingPunct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</a:rPr>
              <a:t>Facilitar a integração das diversas  divisões de uma organização  pela indicação dos dados que lhe são comuns</a:t>
            </a:r>
          </a:p>
          <a:p>
            <a:pPr marL="1055688" lvl="1" indent="-404813" eaLnBrk="1" hangingPunct="1"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2060"/>
                </a:solidFill>
              </a:rPr>
              <a:t>Determinar uma base para avaliação de SGBD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1283575" y="-179462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sz="4800" b="1" dirty="0">
                <a:solidFill>
                  <a:srgbClr val="002060"/>
                </a:solidFill>
              </a:rPr>
              <a:t>Modelagem</a:t>
            </a:r>
            <a:r>
              <a:rPr lang="pt-BR" altLang="pt-BR" sz="6000" b="1" dirty="0">
                <a:solidFill>
                  <a:srgbClr val="7030A0"/>
                </a:solidFill>
              </a:rPr>
              <a:t> </a:t>
            </a:r>
            <a:br>
              <a:rPr lang="pt-BR" altLang="pt-BR" sz="6000" b="1" dirty="0">
                <a:solidFill>
                  <a:srgbClr val="7030A0"/>
                </a:solidFill>
              </a:rPr>
            </a:br>
            <a:r>
              <a:rPr lang="pt-BR" altLang="pt-BR" sz="4800" b="1" dirty="0">
                <a:solidFill>
                  <a:srgbClr val="002060"/>
                </a:solidFill>
              </a:rPr>
              <a:t>Conceitual</a:t>
            </a:r>
          </a:p>
        </p:txBody>
      </p:sp>
    </p:spTree>
    <p:extLst>
      <p:ext uri="{BB962C8B-B14F-4D97-AF65-F5344CB8AC3E}">
        <p14:creationId xmlns:p14="http://schemas.microsoft.com/office/powerpoint/2010/main" val="339285546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ítulo 1"/>
          <p:cNvSpPr>
            <a:spLocks noGrp="1"/>
          </p:cNvSpPr>
          <p:nvPr>
            <p:ph type="ctrTitle"/>
          </p:nvPr>
        </p:nvSpPr>
        <p:spPr>
          <a:xfrm>
            <a:off x="476866" y="3400709"/>
            <a:ext cx="7772400" cy="1470025"/>
          </a:xfrm>
        </p:spPr>
        <p:txBody>
          <a:bodyPr/>
          <a:lstStyle/>
          <a:p>
            <a:r>
              <a:rPr lang="pt-BR" b="1" dirty="0" smtClean="0">
                <a:solidFill>
                  <a:srgbClr val="0000CC"/>
                </a:solidFill>
              </a:rPr>
              <a:t>Fim de Aula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8151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 idx="4294967295"/>
          </p:nvPr>
        </p:nvSpPr>
        <p:spPr>
          <a:xfrm>
            <a:off x="297560" y="649480"/>
            <a:ext cx="77724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sz="4000" b="1" dirty="0">
                <a:solidFill>
                  <a:srgbClr val="002060"/>
                </a:solidFill>
              </a:rPr>
              <a:t>Modelo Entidade - Relacionamento  (E/R)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71725" y="1838726"/>
            <a:ext cx="7981950" cy="3240087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2800" b="1" dirty="0">
                <a:solidFill>
                  <a:schemeClr val="accent2"/>
                </a:solidFill>
              </a:rPr>
              <a:t>Entidade</a:t>
            </a:r>
            <a:endParaRPr lang="pt-BR" altLang="pt-BR" sz="2800" b="1" dirty="0">
              <a:solidFill>
                <a:srgbClr val="FFFF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chemeClr val="accent2"/>
                </a:solidFill>
              </a:rPr>
              <a:t>	</a:t>
            </a:r>
            <a:r>
              <a:rPr lang="pt-BR" altLang="pt-BR" sz="2800" dirty="0">
                <a:solidFill>
                  <a:schemeClr val="accent2"/>
                </a:solidFill>
              </a:rPr>
              <a:t>Representação abstrata dos objetos do mundo real - algo sobre que dados são armazenados</a:t>
            </a:r>
            <a:endParaRPr lang="pt-BR" altLang="pt-BR" sz="2800" dirty="0">
              <a:solidFill>
                <a:srgbClr val="FF33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FF3300"/>
                </a:solidFill>
              </a:rPr>
              <a:t>    </a:t>
            </a:r>
            <a:r>
              <a:rPr lang="pt-BR" altLang="pt-BR" sz="2800" b="1" dirty="0">
                <a:solidFill>
                  <a:schemeClr val="accent2"/>
                </a:solidFill>
              </a:rPr>
              <a:t>(</a:t>
            </a:r>
            <a:r>
              <a:rPr lang="pt-BR" altLang="pt-BR" sz="2800" b="1" dirty="0">
                <a:solidFill>
                  <a:srgbClr val="990000"/>
                </a:solidFill>
              </a:rPr>
              <a:t>um Ser</a:t>
            </a:r>
            <a:r>
              <a:rPr lang="pt-BR" altLang="pt-BR" sz="2800" b="1" dirty="0">
                <a:solidFill>
                  <a:schemeClr val="accent2"/>
                </a:solidFill>
              </a:rPr>
              <a:t>, </a:t>
            </a:r>
            <a:r>
              <a:rPr lang="pt-BR" altLang="pt-BR" sz="2800" b="1" dirty="0">
                <a:solidFill>
                  <a:srgbClr val="990000"/>
                </a:solidFill>
              </a:rPr>
              <a:t>um Fato</a:t>
            </a:r>
            <a:r>
              <a:rPr lang="pt-BR" altLang="pt-BR" sz="2800" b="1" dirty="0">
                <a:solidFill>
                  <a:schemeClr val="accent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pt-BR" altLang="pt-BR" dirty="0" err="1">
                <a:solidFill>
                  <a:srgbClr val="002060"/>
                </a:solidFill>
              </a:rPr>
              <a:t>Ex</a:t>
            </a:r>
            <a:r>
              <a:rPr lang="pt-BR" altLang="pt-BR" dirty="0">
                <a:solidFill>
                  <a:srgbClr val="002060"/>
                </a:solidFill>
              </a:rPr>
              <a:t>: Funcionário, Departamento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b="1" dirty="0">
                <a:solidFill>
                  <a:schemeClr val="accent2"/>
                </a:solidFill>
              </a:rPr>
              <a:t>Conjunto de Entidades</a:t>
            </a:r>
          </a:p>
          <a:p>
            <a:pPr eaLnBrk="1" hangingPunct="1">
              <a:lnSpc>
                <a:spcPct val="90000"/>
              </a:lnSpc>
              <a:buFont typeface="Monotype Sorts"/>
              <a:buNone/>
            </a:pPr>
            <a:r>
              <a:rPr lang="pt-BR" altLang="pt-BR" sz="2800" dirty="0">
                <a:solidFill>
                  <a:schemeClr val="accent2"/>
                </a:solidFill>
              </a:rPr>
              <a:t>	Grupos de entidades com características similares</a:t>
            </a:r>
          </a:p>
          <a:p>
            <a:pPr lvl="1" eaLnBrk="1" hangingPunct="1">
              <a:lnSpc>
                <a:spcPct val="90000"/>
              </a:lnSpc>
              <a:buFont typeface="Monotype Sorts"/>
              <a:buNone/>
            </a:pPr>
            <a:r>
              <a:rPr lang="pt-BR" altLang="pt-BR" dirty="0">
                <a:solidFill>
                  <a:srgbClr val="002060"/>
                </a:solidFill>
              </a:rPr>
              <a:t>Ex.: Conjunto de Departamentos da Empresa</a:t>
            </a:r>
            <a:endParaRPr lang="pt-BR" altLang="pt-BR" dirty="0">
              <a:solidFill>
                <a:srgbClr val="FFFF00"/>
              </a:solidFill>
            </a:endParaRPr>
          </a:p>
          <a:p>
            <a:pPr lvl="2" eaLnBrk="1" hangingPunct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ü"/>
            </a:pPr>
            <a:endParaRPr lang="pt-BR" altLang="pt-BR" sz="2800" dirty="0">
              <a:solidFill>
                <a:srgbClr val="0070C0"/>
              </a:solidFill>
            </a:endParaRP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 rot="-4099839">
            <a:off x="1073953" y="5612952"/>
            <a:ext cx="492125" cy="793750"/>
          </a:xfrm>
          <a:prstGeom prst="downArrow">
            <a:avLst>
              <a:gd name="adj1" fmla="val 50000"/>
              <a:gd name="adj2" fmla="val 69213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rot="10800000" wrap="none" lIns="91435" tIns="45718" rIns="91435" bIns="45718" anchor="ctr"/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17759" y="5634608"/>
            <a:ext cx="74993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0" tIns="46035" rIns="92070" bIns="46035">
            <a:spAutoFit/>
          </a:bodyPr>
          <a:lstStyle/>
          <a:p>
            <a:pPr algn="ctr" defTabSz="642938">
              <a:defRPr/>
            </a:pPr>
            <a:r>
              <a:rPr lang="pt-BR" sz="3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Corresponde aos substantivos </a:t>
            </a:r>
            <a:r>
              <a:rPr lang="en-US" sz="3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na </a:t>
            </a:r>
            <a:endParaRPr lang="pt-BR" sz="3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  <a:p>
            <a:pPr algn="ctr" defTabSz="642938">
              <a:defRPr/>
            </a:pPr>
            <a:r>
              <a:rPr lang="en-US" sz="3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descrição da análise conceitual</a:t>
            </a:r>
            <a:endParaRPr lang="pt-BR" sz="300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116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 idx="4294967295"/>
          </p:nvPr>
        </p:nvSpPr>
        <p:spPr>
          <a:xfrm>
            <a:off x="-1516879" y="137906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sz="4000" b="1" dirty="0">
                <a:solidFill>
                  <a:srgbClr val="002060"/>
                </a:solidFill>
              </a:rPr>
              <a:t>Modelo E/R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39750" y="1125538"/>
            <a:ext cx="7772400" cy="4103687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/>
            <a:r>
              <a:rPr lang="pt-BR" altLang="pt-BR" sz="2800" b="1">
                <a:solidFill>
                  <a:schemeClr val="accent2"/>
                </a:solidFill>
              </a:rPr>
              <a:t>Relacionamento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accent2"/>
                </a:solidFill>
              </a:rPr>
              <a:t>Associação entre objetos dos sistema</a:t>
            </a:r>
          </a:p>
          <a:p>
            <a:pPr lvl="1" eaLnBrk="1" hangingPunct="1">
              <a:lnSpc>
                <a:spcPct val="90000"/>
              </a:lnSpc>
              <a:buFont typeface="Monotype Sorts"/>
              <a:buNone/>
            </a:pPr>
            <a:r>
              <a:rPr lang="pt-BR" altLang="pt-BR">
                <a:solidFill>
                  <a:srgbClr val="002060"/>
                </a:solidFill>
              </a:rPr>
              <a:t>Ex: Departamento D1 Emprega o Funcionário F3</a:t>
            </a:r>
          </a:p>
          <a:p>
            <a:pPr lvl="1" eaLnBrk="1" hangingPunct="1">
              <a:lnSpc>
                <a:spcPct val="90000"/>
              </a:lnSpc>
              <a:buFont typeface="Monotype Sorts"/>
              <a:buNone/>
            </a:pPr>
            <a:endParaRPr lang="pt-BR" altLang="pt-BR">
              <a:solidFill>
                <a:srgbClr val="00206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chemeClr val="accent2"/>
                </a:solidFill>
              </a:rPr>
              <a:t>Conjunto de Relacionamentos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>
                <a:solidFill>
                  <a:schemeClr val="accent2"/>
                </a:solidFill>
              </a:rPr>
              <a:t>Grupo de relacionamentos do mesmo tipo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>
                <a:solidFill>
                  <a:srgbClr val="002060"/>
                </a:solidFill>
              </a:rPr>
              <a:t>Ex: Emprega (Departamento X Funcionário)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 rot="-3725205">
            <a:off x="259556" y="4717257"/>
            <a:ext cx="454025" cy="757238"/>
          </a:xfrm>
          <a:prstGeom prst="downArrow">
            <a:avLst>
              <a:gd name="adj1" fmla="val 50000"/>
              <a:gd name="adj2" fmla="val 69053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rot="10800000" wrap="none" lIns="91435" tIns="45718" rIns="91435" bIns="45718" anchor="ctr"/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55675" y="4768850"/>
            <a:ext cx="72707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0" tIns="46035" rIns="92070" bIns="46035">
            <a:spAutoFit/>
          </a:bodyPr>
          <a:lstStyle/>
          <a:p>
            <a:pPr algn="just" defTabSz="642938">
              <a:defRPr/>
            </a:pPr>
            <a:r>
              <a:rPr lang="pt-BR" sz="3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Corresponde aos verbos </a:t>
            </a:r>
            <a:r>
              <a:rPr lang="en-US" sz="3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na</a:t>
            </a:r>
            <a:endParaRPr lang="pt-BR" sz="3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  <a:p>
            <a:pPr algn="just" defTabSz="642938">
              <a:defRPr/>
            </a:pPr>
            <a:r>
              <a:rPr lang="en-US" sz="3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descrição da análise conceitual</a:t>
            </a:r>
            <a:endParaRPr lang="pt-BR" sz="300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253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 idx="4294967295"/>
          </p:nvPr>
        </p:nvSpPr>
        <p:spPr>
          <a:xfrm>
            <a:off x="-1001564" y="97980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pt-BR" altLang="pt-BR" sz="4000" b="1">
                <a:solidFill>
                  <a:srgbClr val="002060"/>
                </a:solidFill>
              </a:rPr>
              <a:t>Modelo E/R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3088" y="1504950"/>
            <a:ext cx="7948612" cy="3948113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>
              <a:lnSpc>
                <a:spcPct val="90000"/>
              </a:lnSpc>
            </a:pPr>
            <a:r>
              <a:rPr lang="pt-BR" altLang="pt-BR" sz="4000" b="1" dirty="0">
                <a:solidFill>
                  <a:schemeClr val="accent2"/>
                </a:solidFill>
              </a:rPr>
              <a:t>Atributos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pt-BR" altLang="pt-BR" dirty="0">
                <a:solidFill>
                  <a:schemeClr val="accent2"/>
                </a:solidFill>
              </a:rPr>
              <a:t>	</a:t>
            </a:r>
            <a:r>
              <a:rPr lang="pt-BR" altLang="pt-BR" sz="2000" dirty="0">
                <a:solidFill>
                  <a:schemeClr val="accent2"/>
                </a:solidFill>
              </a:rPr>
              <a:t>Toda propriedade de uma entidade ou relacionamento</a:t>
            </a:r>
            <a:endParaRPr lang="pt-BR" altLang="pt-BR" sz="20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altLang="pt-BR" sz="2000" dirty="0">
                <a:solidFill>
                  <a:srgbClr val="002060"/>
                </a:solidFill>
              </a:rPr>
              <a:t> </a:t>
            </a:r>
            <a:r>
              <a:rPr lang="pt-BR" altLang="pt-BR" sz="2000" dirty="0" err="1">
                <a:solidFill>
                  <a:srgbClr val="002060"/>
                </a:solidFill>
              </a:rPr>
              <a:t>Ex</a:t>
            </a:r>
            <a:r>
              <a:rPr lang="pt-BR" altLang="pt-BR" sz="2000" dirty="0">
                <a:solidFill>
                  <a:srgbClr val="002060"/>
                </a:solidFill>
              </a:rPr>
              <a:t>: Nome, Endereço e Salário são propriedades de Funcionário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rgbClr val="0000CC"/>
                </a:solidFill>
              </a:rPr>
              <a:t>Chave  -  Atributo(s) Determinante(s)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pt-BR" altLang="pt-BR" sz="2000" dirty="0">
                <a:solidFill>
                  <a:srgbClr val="0000CC"/>
                </a:solidFill>
              </a:rPr>
              <a:t>	Conjunto de atributos que determina unicamente uma ocorrência de uma entidade</a:t>
            </a:r>
          </a:p>
        </p:txBody>
      </p:sp>
    </p:spTree>
    <p:extLst>
      <p:ext uri="{BB962C8B-B14F-4D97-AF65-F5344CB8AC3E}">
        <p14:creationId xmlns:p14="http://schemas.microsoft.com/office/powerpoint/2010/main" val="32517625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 idx="4294967295"/>
          </p:nvPr>
        </p:nvSpPr>
        <p:spPr>
          <a:xfrm>
            <a:off x="-884237" y="265846"/>
            <a:ext cx="8229600" cy="1143000"/>
          </a:xfrm>
          <a:prstGeom prst="rect">
            <a:avLst/>
          </a:prstGeom>
        </p:spPr>
        <p:txBody>
          <a:bodyPr lIns="91435" tIns="45718" rIns="91435" bIns="45718"/>
          <a:lstStyle/>
          <a:p>
            <a:pPr eaLnBrk="1" hangingPunct="1"/>
            <a:r>
              <a:rPr lang="pt-BR" altLang="pt-BR" sz="4800" b="1" dirty="0">
                <a:solidFill>
                  <a:srgbClr val="002060"/>
                </a:solidFill>
              </a:rPr>
              <a:t>Modelo E/R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50825" y="1341438"/>
            <a:ext cx="7772400" cy="590550"/>
          </a:xfrm>
          <a:prstGeom prst="rect">
            <a:avLst/>
          </a:prstGeom>
        </p:spPr>
        <p:txBody>
          <a:bodyPr lIns="35717" tIns="35717" rIns="35717" bIns="35717"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4800" b="1" dirty="0">
                <a:solidFill>
                  <a:schemeClr val="accent2"/>
                </a:solidFill>
              </a:rPr>
              <a:t>Atributos</a:t>
            </a:r>
          </a:p>
        </p:txBody>
      </p:sp>
      <p:sp>
        <p:nvSpPr>
          <p:cNvPr id="14340" name="Rectangle 9"/>
          <p:cNvSpPr>
            <a:spLocks noChangeArrowheads="1"/>
          </p:cNvSpPr>
          <p:nvPr/>
        </p:nvSpPr>
        <p:spPr bwMode="auto">
          <a:xfrm>
            <a:off x="-4349245" y="2136288"/>
            <a:ext cx="13283434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 dirty="0" err="1">
                <a:solidFill>
                  <a:srgbClr val="0000FF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Ex</a:t>
            </a:r>
            <a:r>
              <a:rPr lang="pt-BR" altLang="pt-BR" sz="2800" b="1" dirty="0">
                <a:solidFill>
                  <a:srgbClr val="0000FF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:    Código   Disciplina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 dirty="0">
                <a:solidFill>
                  <a:srgbClr val="0000FF"/>
                </a:solidFill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                                                             Matrícula                 			Funcionário</a:t>
            </a:r>
            <a:endParaRPr lang="pt-BR" altLang="pt-BR" sz="2800" dirty="0">
              <a:solidFill>
                <a:srgbClr val="0000FF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521750" y="2477600"/>
            <a:ext cx="776287" cy="0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484319" y="2822881"/>
            <a:ext cx="838200" cy="0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pt-BR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1533525" y="3378200"/>
            <a:ext cx="465138" cy="1571625"/>
          </a:xfrm>
          <a:prstGeom prst="downArrow">
            <a:avLst>
              <a:gd name="adj1" fmla="val 50000"/>
              <a:gd name="adj2" fmla="val 75429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3000">
              <a:solidFill>
                <a:srgbClr val="000000"/>
              </a:solidFill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028700" y="4999038"/>
            <a:ext cx="6316663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0" tIns="46035" rIns="92070" bIns="46035">
            <a:spAutoFit/>
          </a:bodyPr>
          <a:lstStyle/>
          <a:p>
            <a:pPr algn="just" defTabSz="642938">
              <a:defRPr/>
            </a:pPr>
            <a:r>
              <a:rPr lang="pt-BR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Corresponde aos complementos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na</a:t>
            </a:r>
            <a:endParaRPr lang="pt-BR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  <a:p>
            <a:pPr algn="just" defTabSz="642938">
              <a:defRPr/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 Neue Light" pitchFamily="1" charset="0"/>
                <a:ea typeface="ヒラギノ角ゴ Pro W3" pitchFamily="1" charset="-128"/>
                <a:sym typeface="Helvetica Neue Light" pitchFamily="1" charset="0"/>
              </a:rPr>
              <a:t>descrição da análise conceitual</a:t>
            </a:r>
            <a:endParaRPr lang="pt-BR" sz="280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 Neue Light" pitchFamily="1" charset="0"/>
              <a:ea typeface="ヒラギノ角ゴ Pro W3" pitchFamily="1" charset="-128"/>
              <a:sym typeface="Helvetica Neue Light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285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1419</Words>
  <Application>Microsoft Office PowerPoint</Application>
  <PresentationFormat>Apresentação na tela (4:3)</PresentationFormat>
  <Paragraphs>544</Paragraphs>
  <Slides>50</Slides>
  <Notes>50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Tema do Office</vt:lpstr>
      <vt:lpstr>Banco de dados Modelagem Conceitual</vt:lpstr>
      <vt:lpstr>Modelagem</vt:lpstr>
      <vt:lpstr>Modelo  de Dados</vt:lpstr>
      <vt:lpstr>Modelagem  Conceitual</vt:lpstr>
      <vt:lpstr>Apresentação do PowerPoint</vt:lpstr>
      <vt:lpstr>Modelo Entidade - Relacionamento  (E/R)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Apresentação do PowerPoint</vt:lpstr>
      <vt:lpstr>Apresentação do PowerPoint</vt:lpstr>
      <vt:lpstr>Diagramas E/R</vt:lpstr>
      <vt:lpstr>Diagramas E/R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Minimundo BiBlioteca</vt:lpstr>
      <vt:lpstr>Apresentação do PowerPoint</vt:lpstr>
      <vt:lpstr>Critérios para a escolha  de conceitos</vt:lpstr>
      <vt:lpstr>Apresentação do PowerPoint</vt:lpstr>
      <vt:lpstr>Apresentação do PowerPoint</vt:lpstr>
      <vt:lpstr>Apresentação do PowerPoint</vt:lpstr>
      <vt:lpstr>Apresentação do PowerPoint</vt:lpstr>
      <vt:lpstr>Ferramenta CASE –  Modelagem</vt:lpstr>
      <vt:lpstr>BRModelo</vt:lpstr>
      <vt:lpstr>BRModelo</vt:lpstr>
      <vt:lpstr>Fim de Aula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Silvio Caetano de Sa</dc:creator>
  <cp:lastModifiedBy>Usuario</cp:lastModifiedBy>
  <cp:revision>218</cp:revision>
  <cp:lastPrinted>2020-09-01T10:56:16Z</cp:lastPrinted>
  <dcterms:created xsi:type="dcterms:W3CDTF">2013-09-18T20:10:16Z</dcterms:created>
  <dcterms:modified xsi:type="dcterms:W3CDTF">2022-02-28T21:19:36Z</dcterms:modified>
</cp:coreProperties>
</file>