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271" r:id="rId1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5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F77E439-307E-4FB4-A3AE-1508766C38E2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3E2FBE-B784-4BD4-A0E5-58191D7581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91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A8356-8E7D-48A8-A407-F2F3F4CFC545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C84FC-C8A0-49D1-8F13-3036685B8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1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535C4-AA07-48CB-BEDA-590CF589927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39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49520" rIns="99039" bIns="49520"/>
          <a:lstStyle/>
          <a:p>
            <a:endParaRPr lang="pt-BR" altLang="pt-BR"/>
          </a:p>
        </p:txBody>
      </p:sp>
      <p:sp>
        <p:nvSpPr>
          <p:cNvPr id="22532" name="Espaço Reservado para Número de Slide 3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49520" rIns="99039" bIns="49520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6B9AB69-97A9-4DAE-B0BC-95D0561C66C1}" type="slidenum">
              <a:rPr lang="en-US" altLang="pt-BR" sz="13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pPr algn="r"/>
              <a:t>4</a:t>
            </a:fld>
            <a:endParaRPr lang="en-US" altLang="pt-BR" sz="13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1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3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anchor="t"/>
          <a:lstStyle/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5E3-5CB5-4365-9AB0-D97D804D3E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7956376" y="980728"/>
            <a:ext cx="1008112" cy="5688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Resultado de imagem para uninassau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3" b="24315"/>
          <a:stretch/>
        </p:blipFill>
        <p:spPr bwMode="auto">
          <a:xfrm>
            <a:off x="5413828" y="51815"/>
            <a:ext cx="3672115" cy="8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ovish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378732" y="2543715"/>
            <a:ext cx="7772400" cy="1470025"/>
          </a:xfrm>
        </p:spPr>
        <p:txBody>
          <a:bodyPr/>
          <a:lstStyle/>
          <a:p>
            <a:r>
              <a:rPr lang="pt-BR" b="1" dirty="0">
                <a:solidFill>
                  <a:srgbClr val="0000CC"/>
                </a:solidFill>
              </a:rPr>
              <a:t>Banco de dados</a:t>
            </a:r>
            <a:br>
              <a:rPr lang="pt-BR" b="1" dirty="0">
                <a:solidFill>
                  <a:srgbClr val="0000CC"/>
                </a:solidFill>
              </a:rPr>
            </a:br>
            <a:r>
              <a:rPr lang="pt-BR" sz="2400" dirty="0"/>
              <a:t>Modelagem Relacional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1849" y="5105400"/>
            <a:ext cx="6400800" cy="1752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Clovis Holanda 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>
                <a:hlinkClick r:id="rId3"/>
              </a:rPr>
              <a:t>clovishn@gmail.com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2022.1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396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1382713" y="2365375"/>
            <a:ext cx="6462712" cy="3421063"/>
            <a:chOff x="691" y="1637"/>
            <a:chExt cx="4071" cy="2155"/>
          </a:xfrm>
        </p:grpSpPr>
        <p:sp>
          <p:nvSpPr>
            <p:cNvPr id="15380" name="Rectangle 4"/>
            <p:cNvSpPr>
              <a:spLocks noChangeArrowheads="1"/>
            </p:cNvSpPr>
            <p:nvPr/>
          </p:nvSpPr>
          <p:spPr bwMode="auto">
            <a:xfrm>
              <a:off x="691" y="1829"/>
              <a:ext cx="6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FF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PILOTO</a:t>
              </a:r>
              <a:endPara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1392" y="1640"/>
              <a:ext cx="3362" cy="209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5382" name="Line 6"/>
            <p:cNvSpPr>
              <a:spLocks noChangeShapeType="1"/>
            </p:cNvSpPr>
            <p:nvPr/>
          </p:nvSpPr>
          <p:spPr bwMode="auto">
            <a:xfrm flipV="1">
              <a:off x="1424" y="2016"/>
              <a:ext cx="333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1456" y="1701"/>
              <a:ext cx="75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 Num-cad</a:t>
              </a:r>
            </a:p>
          </p:txBody>
        </p:sp>
        <p:sp>
          <p:nvSpPr>
            <p:cNvPr id="15384" name="Line 8"/>
            <p:cNvSpPr>
              <a:spLocks noChangeShapeType="1"/>
            </p:cNvSpPr>
            <p:nvPr/>
          </p:nvSpPr>
          <p:spPr bwMode="auto">
            <a:xfrm>
              <a:off x="2253" y="1637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5" name="Rectangle 9"/>
            <p:cNvSpPr>
              <a:spLocks noChangeArrowheads="1"/>
            </p:cNvSpPr>
            <p:nvPr/>
          </p:nvSpPr>
          <p:spPr bwMode="auto">
            <a:xfrm>
              <a:off x="2349" y="1733"/>
              <a:ext cx="48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Nome</a:t>
              </a:r>
            </a:p>
          </p:txBody>
        </p:sp>
        <p:sp>
          <p:nvSpPr>
            <p:cNvPr id="15386" name="Line 10"/>
            <p:cNvSpPr>
              <a:spLocks noChangeShapeType="1"/>
            </p:cNvSpPr>
            <p:nvPr/>
          </p:nvSpPr>
          <p:spPr bwMode="auto">
            <a:xfrm>
              <a:off x="2923" y="1637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7" name="Rectangle 11"/>
            <p:cNvSpPr>
              <a:spLocks noChangeArrowheads="1"/>
            </p:cNvSpPr>
            <p:nvPr/>
          </p:nvSpPr>
          <p:spPr bwMode="auto">
            <a:xfrm>
              <a:off x="3252" y="1699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CPF</a:t>
              </a:r>
            </a:p>
          </p:txBody>
        </p:sp>
        <p:sp>
          <p:nvSpPr>
            <p:cNvPr id="15388" name="Line 12"/>
            <p:cNvSpPr>
              <a:spLocks noChangeShapeType="1"/>
            </p:cNvSpPr>
            <p:nvPr/>
          </p:nvSpPr>
          <p:spPr bwMode="auto">
            <a:xfrm>
              <a:off x="3784" y="1637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9" name="Rectangle 13"/>
            <p:cNvSpPr>
              <a:spLocks noChangeArrowheads="1"/>
            </p:cNvSpPr>
            <p:nvPr/>
          </p:nvSpPr>
          <p:spPr bwMode="auto">
            <a:xfrm>
              <a:off x="3976" y="1701"/>
              <a:ext cx="7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Endereço</a:t>
              </a:r>
            </a:p>
          </p:txBody>
        </p:sp>
        <p:sp>
          <p:nvSpPr>
            <p:cNvPr id="15390" name="Rectangle 14"/>
            <p:cNvSpPr>
              <a:spLocks noChangeArrowheads="1"/>
            </p:cNvSpPr>
            <p:nvPr/>
          </p:nvSpPr>
          <p:spPr bwMode="auto">
            <a:xfrm>
              <a:off x="2293" y="2169"/>
              <a:ext cx="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João</a:t>
              </a:r>
            </a:p>
          </p:txBody>
        </p:sp>
        <p:sp>
          <p:nvSpPr>
            <p:cNvPr id="15391" name="Rectangle 15"/>
            <p:cNvSpPr>
              <a:spLocks noChangeArrowheads="1"/>
            </p:cNvSpPr>
            <p:nvPr/>
          </p:nvSpPr>
          <p:spPr bwMode="auto">
            <a:xfrm>
              <a:off x="1573" y="2169"/>
              <a:ext cx="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0101</a:t>
              </a:r>
            </a:p>
          </p:txBody>
        </p:sp>
        <p:sp>
          <p:nvSpPr>
            <p:cNvPr id="15392" name="Rectangle 16"/>
            <p:cNvSpPr>
              <a:spLocks noChangeArrowheads="1"/>
            </p:cNvSpPr>
            <p:nvPr/>
          </p:nvSpPr>
          <p:spPr bwMode="auto">
            <a:xfrm>
              <a:off x="2870" y="2169"/>
              <a:ext cx="7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123456</a:t>
              </a:r>
            </a:p>
          </p:txBody>
        </p:sp>
        <p:sp>
          <p:nvSpPr>
            <p:cNvPr id="15393" name="Rectangle 17"/>
            <p:cNvSpPr>
              <a:spLocks noChangeArrowheads="1"/>
            </p:cNvSpPr>
            <p:nvPr/>
          </p:nvSpPr>
          <p:spPr bwMode="auto">
            <a:xfrm>
              <a:off x="3848" y="2116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Recife</a:t>
              </a:r>
            </a:p>
          </p:txBody>
        </p:sp>
        <p:sp>
          <p:nvSpPr>
            <p:cNvPr id="15394" name="Rectangle 18"/>
            <p:cNvSpPr>
              <a:spLocks noChangeArrowheads="1"/>
            </p:cNvSpPr>
            <p:nvPr/>
          </p:nvSpPr>
          <p:spPr bwMode="auto">
            <a:xfrm>
              <a:off x="1573" y="2505"/>
              <a:ext cx="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0035</a:t>
              </a:r>
            </a:p>
          </p:txBody>
        </p:sp>
        <p:sp>
          <p:nvSpPr>
            <p:cNvPr id="15395" name="Rectangle 19"/>
            <p:cNvSpPr>
              <a:spLocks noChangeArrowheads="1"/>
            </p:cNvSpPr>
            <p:nvPr/>
          </p:nvSpPr>
          <p:spPr bwMode="auto">
            <a:xfrm>
              <a:off x="2308" y="2505"/>
              <a:ext cx="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José</a:t>
              </a:r>
            </a:p>
          </p:txBody>
        </p:sp>
        <p:sp>
          <p:nvSpPr>
            <p:cNvPr id="15396" name="Rectangle 20"/>
            <p:cNvSpPr>
              <a:spLocks noChangeArrowheads="1"/>
            </p:cNvSpPr>
            <p:nvPr/>
          </p:nvSpPr>
          <p:spPr bwMode="auto">
            <a:xfrm>
              <a:off x="2891" y="2498"/>
              <a:ext cx="7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234567</a:t>
              </a:r>
            </a:p>
          </p:txBody>
        </p:sp>
        <p:sp>
          <p:nvSpPr>
            <p:cNvPr id="15397" name="Rectangle 21"/>
            <p:cNvSpPr>
              <a:spLocks noChangeArrowheads="1"/>
            </p:cNvSpPr>
            <p:nvPr/>
          </p:nvSpPr>
          <p:spPr bwMode="auto">
            <a:xfrm>
              <a:off x="3848" y="2505"/>
              <a:ext cx="73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São Paulo</a:t>
              </a:r>
            </a:p>
          </p:txBody>
        </p:sp>
        <p:sp>
          <p:nvSpPr>
            <p:cNvPr id="15398" name="Rectangle 22"/>
            <p:cNvSpPr>
              <a:spLocks noChangeArrowheads="1"/>
            </p:cNvSpPr>
            <p:nvPr/>
          </p:nvSpPr>
          <p:spPr bwMode="auto">
            <a:xfrm>
              <a:off x="1834" y="2817"/>
              <a:ext cx="142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</p:txBody>
        </p:sp>
        <p:sp>
          <p:nvSpPr>
            <p:cNvPr id="15399" name="Rectangle 23"/>
            <p:cNvSpPr>
              <a:spLocks noChangeArrowheads="1"/>
            </p:cNvSpPr>
            <p:nvPr/>
          </p:nvSpPr>
          <p:spPr bwMode="auto">
            <a:xfrm>
              <a:off x="1573" y="3465"/>
              <a:ext cx="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0987</a:t>
              </a:r>
            </a:p>
          </p:txBody>
        </p:sp>
        <p:sp>
          <p:nvSpPr>
            <p:cNvPr id="15400" name="Rectangle 24"/>
            <p:cNvSpPr>
              <a:spLocks noChangeArrowheads="1"/>
            </p:cNvSpPr>
            <p:nvPr/>
          </p:nvSpPr>
          <p:spPr bwMode="auto">
            <a:xfrm>
              <a:off x="2245" y="3465"/>
              <a:ext cx="6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Pedro</a:t>
              </a:r>
            </a:p>
          </p:txBody>
        </p:sp>
        <p:sp>
          <p:nvSpPr>
            <p:cNvPr id="15401" name="Rectangle 25"/>
            <p:cNvSpPr>
              <a:spLocks noChangeArrowheads="1"/>
            </p:cNvSpPr>
            <p:nvPr/>
          </p:nvSpPr>
          <p:spPr bwMode="auto">
            <a:xfrm>
              <a:off x="2923" y="3455"/>
              <a:ext cx="7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567890</a:t>
              </a:r>
            </a:p>
          </p:txBody>
        </p:sp>
        <p:sp>
          <p:nvSpPr>
            <p:cNvPr id="15402" name="Rectangle 26"/>
            <p:cNvSpPr>
              <a:spLocks noChangeArrowheads="1"/>
            </p:cNvSpPr>
            <p:nvPr/>
          </p:nvSpPr>
          <p:spPr bwMode="auto">
            <a:xfrm>
              <a:off x="3880" y="3455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Recife</a:t>
              </a:r>
            </a:p>
          </p:txBody>
        </p:sp>
        <p:sp>
          <p:nvSpPr>
            <p:cNvPr id="15403" name="Line 27"/>
            <p:cNvSpPr>
              <a:spLocks noChangeShapeType="1"/>
            </p:cNvSpPr>
            <p:nvPr/>
          </p:nvSpPr>
          <p:spPr bwMode="auto">
            <a:xfrm>
              <a:off x="1478" y="197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363" name="Group 28"/>
          <p:cNvGrpSpPr>
            <a:grpSpLocks/>
          </p:cNvGrpSpPr>
          <p:nvPr/>
        </p:nvGrpSpPr>
        <p:grpSpPr bwMode="auto">
          <a:xfrm>
            <a:off x="3638550" y="1366838"/>
            <a:ext cx="3124200" cy="960437"/>
            <a:chOff x="1680" y="883"/>
            <a:chExt cx="1968" cy="605"/>
          </a:xfrm>
        </p:grpSpPr>
        <p:sp>
          <p:nvSpPr>
            <p:cNvPr id="15375" name="Line 29"/>
            <p:cNvSpPr>
              <a:spLocks noChangeShapeType="1"/>
            </p:cNvSpPr>
            <p:nvPr/>
          </p:nvSpPr>
          <p:spPr bwMode="auto">
            <a:xfrm flipV="1">
              <a:off x="1680" y="1200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6" name="Rectangle 30"/>
            <p:cNvSpPr>
              <a:spLocks noChangeArrowheads="1"/>
            </p:cNvSpPr>
            <p:nvPr/>
          </p:nvSpPr>
          <p:spPr bwMode="auto">
            <a:xfrm>
              <a:off x="1944" y="883"/>
              <a:ext cx="1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Atributos</a:t>
              </a:r>
              <a:endParaRPr lang="pt-BR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5377" name="Line 31"/>
            <p:cNvSpPr>
              <a:spLocks noChangeShapeType="1"/>
            </p:cNvSpPr>
            <p:nvPr/>
          </p:nvSpPr>
          <p:spPr bwMode="auto">
            <a:xfrm flipV="1">
              <a:off x="2256" y="12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8" name="Line 32"/>
            <p:cNvSpPr>
              <a:spLocks noChangeShapeType="1"/>
            </p:cNvSpPr>
            <p:nvPr/>
          </p:nvSpPr>
          <p:spPr bwMode="auto">
            <a:xfrm flipH="1" flipV="1">
              <a:off x="2592" y="120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9" name="Line 33"/>
            <p:cNvSpPr>
              <a:spLocks noChangeShapeType="1"/>
            </p:cNvSpPr>
            <p:nvPr/>
          </p:nvSpPr>
          <p:spPr bwMode="auto">
            <a:xfrm flipH="1" flipV="1">
              <a:off x="2832" y="1152"/>
              <a:ext cx="81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364" name="Group 34"/>
          <p:cNvGrpSpPr>
            <a:grpSpLocks/>
          </p:cNvGrpSpPr>
          <p:nvPr/>
        </p:nvGrpSpPr>
        <p:grpSpPr bwMode="auto">
          <a:xfrm>
            <a:off x="1223963" y="3576638"/>
            <a:ext cx="1744662" cy="2057400"/>
            <a:chOff x="591" y="2304"/>
            <a:chExt cx="1099" cy="1296"/>
          </a:xfrm>
        </p:grpSpPr>
        <p:sp>
          <p:nvSpPr>
            <p:cNvPr id="15371" name="Rectangle 35"/>
            <p:cNvSpPr>
              <a:spLocks noChangeArrowheads="1"/>
            </p:cNvSpPr>
            <p:nvPr/>
          </p:nvSpPr>
          <p:spPr bwMode="auto">
            <a:xfrm>
              <a:off x="591" y="2448"/>
              <a:ext cx="7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FF33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Tuplas</a:t>
              </a:r>
              <a:endParaRPr lang="pt-BR" altLang="pt-BR" sz="3000">
                <a:solidFill>
                  <a:srgbClr val="FF33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5372" name="Line 36"/>
            <p:cNvSpPr>
              <a:spLocks noChangeShapeType="1"/>
            </p:cNvSpPr>
            <p:nvPr/>
          </p:nvSpPr>
          <p:spPr bwMode="auto">
            <a:xfrm flipH="1">
              <a:off x="1306" y="23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3" name="Line 37"/>
            <p:cNvSpPr>
              <a:spLocks noChangeShapeType="1"/>
            </p:cNvSpPr>
            <p:nvPr/>
          </p:nvSpPr>
          <p:spPr bwMode="auto">
            <a:xfrm flipH="1">
              <a:off x="1354" y="259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4" name="Line 38"/>
            <p:cNvSpPr>
              <a:spLocks noChangeShapeType="1"/>
            </p:cNvSpPr>
            <p:nvPr/>
          </p:nvSpPr>
          <p:spPr bwMode="auto">
            <a:xfrm flipH="1" flipV="1">
              <a:off x="1258" y="2688"/>
              <a:ext cx="432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65" name="Line 40"/>
          <p:cNvSpPr>
            <a:spLocks noChangeShapeType="1"/>
          </p:cNvSpPr>
          <p:nvPr/>
        </p:nvSpPr>
        <p:spPr bwMode="auto">
          <a:xfrm flipH="1" flipV="1">
            <a:off x="1584325" y="2062163"/>
            <a:ext cx="892175" cy="406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6" name="Rectangle 41"/>
          <p:cNvSpPr>
            <a:spLocks noChangeArrowheads="1"/>
          </p:cNvSpPr>
          <p:nvPr/>
        </p:nvSpPr>
        <p:spPr bwMode="auto">
          <a:xfrm>
            <a:off x="166688" y="1100138"/>
            <a:ext cx="203041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738" tIns="32369" rIns="64738" bIns="32369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Chave</a:t>
            </a:r>
          </a:p>
          <a:p>
            <a:pPr algn="r"/>
            <a:r>
              <a:rPr lang="pt-BR" altLang="pt-BR" sz="3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Primária</a:t>
            </a:r>
            <a:endParaRPr lang="pt-BR" altLang="pt-BR" sz="3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5367" name="Group 42"/>
          <p:cNvGrpSpPr>
            <a:grpSpLocks/>
          </p:cNvGrpSpPr>
          <p:nvPr/>
        </p:nvGrpSpPr>
        <p:grpSpPr bwMode="auto">
          <a:xfrm>
            <a:off x="3576638" y="5641975"/>
            <a:ext cx="2962275" cy="974725"/>
            <a:chOff x="3190" y="3601"/>
            <a:chExt cx="1866" cy="614"/>
          </a:xfrm>
        </p:grpSpPr>
        <p:sp>
          <p:nvSpPr>
            <p:cNvPr id="15369" name="Line 43"/>
            <p:cNvSpPr>
              <a:spLocks noChangeShapeType="1"/>
            </p:cNvSpPr>
            <p:nvPr/>
          </p:nvSpPr>
          <p:spPr bwMode="auto">
            <a:xfrm rot="-5241226" flipH="1" flipV="1">
              <a:off x="3994" y="3533"/>
              <a:ext cx="382" cy="5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0" name="Rectangle 44"/>
            <p:cNvSpPr>
              <a:spLocks noChangeArrowheads="1"/>
            </p:cNvSpPr>
            <p:nvPr/>
          </p:nvSpPr>
          <p:spPr bwMode="auto">
            <a:xfrm>
              <a:off x="3190" y="3888"/>
              <a:ext cx="18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3366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Chave Candidata</a:t>
              </a:r>
              <a:endParaRPr lang="pt-BR" altLang="pt-BR" sz="3000" b="1">
                <a:solidFill>
                  <a:srgbClr val="FFFF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15368" name="Título 1"/>
          <p:cNvSpPr>
            <a:spLocks noGrp="1"/>
          </p:cNvSpPr>
          <p:nvPr>
            <p:ph type="title" idx="4294967295"/>
          </p:nvPr>
        </p:nvSpPr>
        <p:spPr>
          <a:xfrm>
            <a:off x="-661988" y="161926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3024442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1317625" y="2687638"/>
            <a:ext cx="5880100" cy="3200400"/>
            <a:chOff x="962" y="1920"/>
            <a:chExt cx="3704" cy="2016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1986" y="1928"/>
              <a:ext cx="2672" cy="200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962" y="2054"/>
              <a:ext cx="4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66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Vôo</a:t>
              </a:r>
              <a:endParaRPr lang="pt-BR" altLang="pt-BR" sz="3000" b="1">
                <a:solidFill>
                  <a:srgbClr val="FFFF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>
              <a:off x="1978" y="2352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2052" y="2049"/>
              <a:ext cx="71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Num-voo</a:t>
              </a:r>
              <a:endPara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2736" y="192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6" name="Rectangle 9"/>
            <p:cNvSpPr>
              <a:spLocks noChangeArrowheads="1"/>
            </p:cNvSpPr>
            <p:nvPr/>
          </p:nvSpPr>
          <p:spPr bwMode="auto">
            <a:xfrm>
              <a:off x="2790" y="2049"/>
              <a:ext cx="29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 .</a:t>
              </a:r>
              <a:r>
                <a:rPr lang="pt-BR" altLang="pt-BR" sz="24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 </a:t>
              </a:r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3274" y="192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277" y="2049"/>
              <a:ext cx="64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Num-pil</a:t>
              </a:r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>
              <a:off x="3984" y="192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3999" y="2049"/>
              <a:ext cx="28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2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 . .</a:t>
              </a:r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1978" y="230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2170" y="2529"/>
              <a:ext cx="142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956" y="3009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330</a:t>
              </a: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2699" y="3009"/>
              <a:ext cx="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 . .</a:t>
              </a: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3205" y="3009"/>
              <a:ext cx="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0101</a:t>
              </a: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3899" y="3009"/>
              <a:ext cx="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 . .</a:t>
              </a: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2170" y="3297"/>
              <a:ext cx="142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  <a:p>
              <a:pPr algn="r"/>
              <a:r>
                <a:rPr lang="pt-BR" altLang="pt-BR" sz="30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</a:t>
              </a:r>
            </a:p>
          </p:txBody>
        </p:sp>
      </p:grpSp>
      <p:grpSp>
        <p:nvGrpSpPr>
          <p:cNvPr id="16387" name="Group 21"/>
          <p:cNvGrpSpPr>
            <a:grpSpLocks/>
          </p:cNvGrpSpPr>
          <p:nvPr/>
        </p:nvGrpSpPr>
        <p:grpSpPr bwMode="auto">
          <a:xfrm>
            <a:off x="4724400" y="1606550"/>
            <a:ext cx="2044700" cy="1166813"/>
            <a:chOff x="2454" y="993"/>
            <a:chExt cx="1288" cy="735"/>
          </a:xfrm>
        </p:grpSpPr>
        <p:sp>
          <p:nvSpPr>
            <p:cNvPr id="16389" name="Line 22"/>
            <p:cNvSpPr>
              <a:spLocks noChangeShapeType="1"/>
            </p:cNvSpPr>
            <p:nvPr/>
          </p:nvSpPr>
          <p:spPr bwMode="auto">
            <a:xfrm flipV="1">
              <a:off x="2784" y="15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0" name="Rectangle 23"/>
            <p:cNvSpPr>
              <a:spLocks noChangeArrowheads="1"/>
            </p:cNvSpPr>
            <p:nvPr/>
          </p:nvSpPr>
          <p:spPr bwMode="auto">
            <a:xfrm>
              <a:off x="2454" y="993"/>
              <a:ext cx="128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3000" b="1">
                  <a:solidFill>
                    <a:srgbClr val="FF33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Chave</a:t>
              </a:r>
            </a:p>
            <a:p>
              <a:pPr algn="ctr"/>
              <a:r>
                <a:rPr lang="pt-BR" altLang="pt-BR" sz="3000" b="1">
                  <a:solidFill>
                    <a:srgbClr val="FF33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Estrangeira</a:t>
              </a:r>
              <a:endParaRPr lang="pt-BR" altLang="pt-BR" sz="3000">
                <a:solidFill>
                  <a:srgbClr val="FF33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16388" name="Título 1"/>
          <p:cNvSpPr>
            <a:spLocks noGrp="1"/>
          </p:cNvSpPr>
          <p:nvPr>
            <p:ph type="title" idx="4294967295"/>
          </p:nvPr>
        </p:nvSpPr>
        <p:spPr>
          <a:xfrm>
            <a:off x="-603250" y="185739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0004275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69888" y="1201738"/>
            <a:ext cx="8455025" cy="3290887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/>
            <a:r>
              <a:rPr lang="pt-BR" altLang="pt-BR" sz="3600">
                <a:solidFill>
                  <a:srgbClr val="0000FF"/>
                </a:solidFill>
              </a:rPr>
              <a:t>Esquema Relacional</a:t>
            </a:r>
          </a:p>
          <a:p>
            <a:pPr marL="1055688" lvl="1" indent="-404813" eaLnBrk="1" hangingPunct="1"/>
            <a:r>
              <a:rPr lang="pt-BR" altLang="pt-BR" sz="3600"/>
              <a:t>Conjunto de relações semanticamente ligadas por seus domínios de definição</a:t>
            </a:r>
          </a:p>
          <a:p>
            <a:pPr marL="1055688" lvl="1" indent="-404813" eaLnBrk="1" hangingPunct="1"/>
            <a:r>
              <a:rPr lang="pt-BR" altLang="pt-BR" sz="3600"/>
              <a:t>O conceito de relação permite ao mesmo tempo representar</a:t>
            </a:r>
          </a:p>
          <a:p>
            <a:pPr marL="1624013" lvl="2" indent="-323850" eaLnBrk="1" hangingPunct="1"/>
            <a:r>
              <a:rPr lang="pt-BR" altLang="pt-BR" sz="3600"/>
              <a:t>Uma entidade</a:t>
            </a:r>
          </a:p>
          <a:p>
            <a:pPr marL="1624013" lvl="2" indent="-323850" eaLnBrk="1" hangingPunct="1"/>
            <a:r>
              <a:rPr lang="pt-BR" altLang="pt-BR" sz="3600"/>
              <a:t>Uma relação semântica(relacionamento)</a:t>
            </a:r>
          </a:p>
        </p:txBody>
      </p:sp>
      <p:sp>
        <p:nvSpPr>
          <p:cNvPr id="17411" name="Título 1"/>
          <p:cNvSpPr>
            <a:spLocks noGrp="1"/>
          </p:cNvSpPr>
          <p:nvPr>
            <p:ph type="title" idx="4294967295"/>
          </p:nvPr>
        </p:nvSpPr>
        <p:spPr>
          <a:xfrm>
            <a:off x="-862273" y="188913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0219837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19014" y="1501849"/>
            <a:ext cx="8355012" cy="4857750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>
              <a:lnSpc>
                <a:spcPct val="90000"/>
              </a:lnSpc>
            </a:pPr>
            <a:r>
              <a:rPr lang="pt-BR" altLang="pt-BR" sz="3400" dirty="0">
                <a:solidFill>
                  <a:srgbClr val="0000FF"/>
                </a:solidFill>
              </a:rPr>
              <a:t>Restrições de Integridade</a:t>
            </a: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400" dirty="0">
                <a:solidFill>
                  <a:srgbClr val="990000"/>
                </a:solidFill>
              </a:rPr>
              <a:t>Integridade de Domínio:</a:t>
            </a:r>
            <a:r>
              <a:rPr lang="pt-BR" altLang="pt-BR" sz="3400" dirty="0"/>
              <a:t> diz respeito ao controle sintático e semântico de um dado e faz referência ao tipo de definição do domínio</a:t>
            </a:r>
          </a:p>
          <a:p>
            <a:pPr marL="1055688" lvl="1" indent="-404813" eaLnBrk="1" hangingPunct="1">
              <a:lnSpc>
                <a:spcPct val="90000"/>
              </a:lnSpc>
            </a:pPr>
            <a:endParaRPr lang="pt-BR" altLang="pt-BR" sz="3400" dirty="0"/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400" dirty="0">
                <a:solidFill>
                  <a:srgbClr val="990000"/>
                </a:solidFill>
              </a:rPr>
              <a:t>Integridade de Entidade:</a:t>
            </a:r>
            <a:r>
              <a:rPr lang="pt-BR" altLang="pt-BR" sz="3400" dirty="0"/>
              <a:t> diz respeito aos valores de chave primária que devem ser únicos e não nulos</a:t>
            </a:r>
          </a:p>
          <a:p>
            <a:pPr marL="487363" indent="-487363"/>
            <a:endParaRPr lang="pt-BR" altLang="pt-BR" sz="3400" dirty="0"/>
          </a:p>
        </p:txBody>
      </p:sp>
      <p:sp>
        <p:nvSpPr>
          <p:cNvPr id="18435" name="Título 1"/>
          <p:cNvSpPr>
            <a:spLocks noGrp="1"/>
          </p:cNvSpPr>
          <p:nvPr>
            <p:ph type="title" idx="4294967295"/>
          </p:nvPr>
        </p:nvSpPr>
        <p:spPr>
          <a:xfrm>
            <a:off x="-848626" y="188913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092966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04947" y="1628458"/>
            <a:ext cx="8355012" cy="4857750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>
              <a:lnSpc>
                <a:spcPct val="90000"/>
              </a:lnSpc>
            </a:pPr>
            <a:r>
              <a:rPr lang="pt-BR" altLang="pt-BR" sz="3400" dirty="0">
                <a:solidFill>
                  <a:srgbClr val="0000FF"/>
                </a:solidFill>
              </a:rPr>
              <a:t>Restrições de Integridade</a:t>
            </a: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400" dirty="0">
                <a:solidFill>
                  <a:srgbClr val="990000"/>
                </a:solidFill>
              </a:rPr>
              <a:t>Integridade Referencial:</a:t>
            </a:r>
            <a:r>
              <a:rPr lang="pt-BR" altLang="pt-BR" sz="3400" dirty="0"/>
              <a:t> diz respeito aos valores de um atributo chave estrangeira e os valores do atributo chave primária correspondente</a:t>
            </a:r>
          </a:p>
          <a:p>
            <a:pPr marL="487363" indent="-487363"/>
            <a:endParaRPr lang="pt-BR" altLang="pt-BR" sz="3400" dirty="0"/>
          </a:p>
        </p:txBody>
      </p:sp>
      <p:sp>
        <p:nvSpPr>
          <p:cNvPr id="19459" name="Título 1"/>
          <p:cNvSpPr>
            <a:spLocks noGrp="1"/>
          </p:cNvSpPr>
          <p:nvPr>
            <p:ph type="title" idx="4294967295"/>
          </p:nvPr>
        </p:nvSpPr>
        <p:spPr>
          <a:xfrm>
            <a:off x="-739443" y="188913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165133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476866" y="3400709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rgbClr val="0000CC"/>
                </a:solidFill>
              </a:rPr>
              <a:t>Fim de Aula </a:t>
            </a:r>
            <a:r>
              <a:rPr lang="pt-BR" b="1" dirty="0">
                <a:solidFill>
                  <a:srgbClr val="0000CC"/>
                </a:solidFill>
              </a:rPr>
              <a:t/>
            </a:r>
            <a:br>
              <a:rPr lang="pt-BR" b="1" dirty="0">
                <a:solidFill>
                  <a:srgbClr val="0000CC"/>
                </a:solidFill>
              </a:rPr>
            </a:br>
            <a:r>
              <a:rPr lang="pt-BR" sz="2400" dirty="0"/>
              <a:t>Modelagem Relacional</a:t>
            </a:r>
          </a:p>
        </p:txBody>
      </p:sp>
    </p:spTree>
    <p:extLst>
      <p:ext uri="{BB962C8B-B14F-4D97-AF65-F5344CB8AC3E}">
        <p14:creationId xmlns:p14="http://schemas.microsoft.com/office/powerpoint/2010/main" val="26815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 idx="4294967295"/>
          </p:nvPr>
        </p:nvSpPr>
        <p:spPr>
          <a:xfrm>
            <a:off x="-1013156" y="101648"/>
            <a:ext cx="8183563" cy="1052513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01076" y="940703"/>
            <a:ext cx="8689706" cy="5052133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/>
            <a:r>
              <a:rPr lang="pt-BR" altLang="pt-BR" sz="5400" dirty="0">
                <a:solidFill>
                  <a:schemeClr val="accent2"/>
                </a:solidFill>
              </a:rPr>
              <a:t> </a:t>
            </a:r>
            <a:r>
              <a:rPr lang="pt-BR" altLang="pt-BR" sz="3600" dirty="0">
                <a:solidFill>
                  <a:schemeClr val="accent2"/>
                </a:solidFill>
              </a:rPr>
              <a:t>Definido por E. F. </a:t>
            </a:r>
            <a:r>
              <a:rPr lang="pt-BR" altLang="pt-BR" sz="3600" dirty="0" err="1">
                <a:solidFill>
                  <a:schemeClr val="accent2"/>
                </a:solidFill>
              </a:rPr>
              <a:t>Codd</a:t>
            </a:r>
            <a:r>
              <a:rPr lang="pt-BR" altLang="pt-BR" sz="3600" dirty="0">
                <a:solidFill>
                  <a:schemeClr val="accent2"/>
                </a:solidFill>
              </a:rPr>
              <a:t> em 1970,  teve sua grande aceitação comercial a partir de meados da década de 1980</a:t>
            </a:r>
          </a:p>
          <a:p>
            <a:pPr marL="487363" indent="-487363" eaLnBrk="1" hangingPunct="1"/>
            <a:r>
              <a:rPr lang="pt-BR" altLang="pt-BR" sz="3600" dirty="0">
                <a:solidFill>
                  <a:schemeClr val="accent2"/>
                </a:solidFill>
              </a:rPr>
              <a:t>Razões da grande aceitação</a:t>
            </a:r>
          </a:p>
          <a:p>
            <a:pPr marL="1055688" lvl="1" indent="-404813" eaLnBrk="1" hangingPunct="1"/>
            <a:r>
              <a:rPr lang="pt-BR" altLang="pt-BR" sz="3600" dirty="0">
                <a:solidFill>
                  <a:schemeClr val="accent2"/>
                </a:solidFill>
              </a:rPr>
              <a:t> Simplicidade dos conceitos básicos</a:t>
            </a:r>
          </a:p>
          <a:p>
            <a:pPr marL="1055688" lvl="1" indent="-404813" eaLnBrk="1" hangingPunct="1"/>
            <a:r>
              <a:rPr lang="pt-BR" altLang="pt-BR" sz="3600" dirty="0">
                <a:solidFill>
                  <a:schemeClr val="accent2"/>
                </a:solidFill>
              </a:rPr>
              <a:t> Poder dos operadores de manipulação</a:t>
            </a:r>
          </a:p>
        </p:txBody>
      </p:sp>
    </p:spTree>
    <p:extLst>
      <p:ext uri="{BB962C8B-B14F-4D97-AF65-F5344CB8AC3E}">
        <p14:creationId xmlns:p14="http://schemas.microsoft.com/office/powerpoint/2010/main" val="5066052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 idx="4294967295"/>
          </p:nvPr>
        </p:nvSpPr>
        <p:spPr>
          <a:xfrm>
            <a:off x="-1138261" y="107027"/>
            <a:ext cx="8185150" cy="10509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 dirty="0">
                <a:solidFill>
                  <a:srgbClr val="7030A0"/>
                </a:solidFill>
              </a:rPr>
              <a:t>Modelo Relacional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41678" y="1371599"/>
            <a:ext cx="8819441" cy="5057335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>
              <a:lnSpc>
                <a:spcPct val="90000"/>
              </a:lnSpc>
            </a:pPr>
            <a:r>
              <a:rPr lang="pt-BR" altLang="pt-BR" sz="3600" dirty="0">
                <a:solidFill>
                  <a:schemeClr val="accent2"/>
                </a:solidFill>
              </a:rPr>
              <a:t>Conceitos Básicos</a:t>
            </a:r>
          </a:p>
          <a:p>
            <a:pPr marL="487363" indent="-487363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pt-BR" sz="3600" dirty="0"/>
              <a:t>	Dada uma coleção de conjuntos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1</a:t>
            </a:r>
            <a:r>
              <a:rPr lang="pt-BR" altLang="pt-BR" sz="3600" dirty="0"/>
              <a:t>,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2</a:t>
            </a:r>
            <a:r>
              <a:rPr lang="pt-BR" altLang="pt-BR" sz="3600" dirty="0"/>
              <a:t>, ..., </a:t>
            </a:r>
            <a:r>
              <a:rPr lang="pt-BR" altLang="pt-BR" sz="3600" dirty="0" err="1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 err="1">
                <a:solidFill>
                  <a:srgbClr val="C00000"/>
                </a:solidFill>
              </a:rPr>
              <a:t>n</a:t>
            </a:r>
            <a:r>
              <a:rPr lang="pt-BR" altLang="pt-BR" sz="3600" dirty="0"/>
              <a:t> , </a:t>
            </a:r>
            <a:r>
              <a:rPr lang="pt-BR" altLang="pt-BR" sz="3600" dirty="0">
                <a:solidFill>
                  <a:srgbClr val="C00000"/>
                </a:solidFill>
              </a:rPr>
              <a:t>R</a:t>
            </a:r>
            <a:r>
              <a:rPr lang="pt-BR" altLang="pt-BR" sz="3600" dirty="0"/>
              <a:t> é uma Relação sobre estes </a:t>
            </a:r>
            <a:r>
              <a:rPr lang="pt-BR" altLang="pt-BR" sz="3600" dirty="0">
                <a:solidFill>
                  <a:srgbClr val="C00000"/>
                </a:solidFill>
              </a:rPr>
              <a:t>n</a:t>
            </a:r>
            <a:r>
              <a:rPr lang="pt-BR" altLang="pt-BR" sz="3600" dirty="0"/>
              <a:t> conjuntos se ela é um conjunto de </a:t>
            </a:r>
            <a:r>
              <a:rPr lang="pt-BR" altLang="pt-BR" sz="3600" dirty="0" err="1">
                <a:solidFill>
                  <a:srgbClr val="800000"/>
                </a:solidFill>
              </a:rPr>
              <a:t>n-uplas</a:t>
            </a:r>
            <a:r>
              <a:rPr lang="pt-BR" altLang="pt-BR" sz="3600" dirty="0"/>
              <a:t> ordenadas &lt;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1</a:t>
            </a:r>
            <a:r>
              <a:rPr lang="pt-BR" altLang="pt-BR" sz="3600" dirty="0"/>
              <a:t>,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2</a:t>
            </a:r>
            <a:r>
              <a:rPr lang="pt-BR" altLang="pt-BR" sz="3600" dirty="0"/>
              <a:t>, ..., </a:t>
            </a:r>
            <a:r>
              <a:rPr lang="pt-BR" altLang="pt-BR" sz="3600" dirty="0" err="1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 err="1">
                <a:solidFill>
                  <a:srgbClr val="C00000"/>
                </a:solidFill>
              </a:rPr>
              <a:t>n</a:t>
            </a:r>
            <a:r>
              <a:rPr lang="pt-BR" altLang="pt-BR" sz="3600" dirty="0"/>
              <a:t>&gt; tal que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1</a:t>
            </a:r>
            <a:r>
              <a:rPr lang="pt-BR" altLang="pt-BR" sz="3600" dirty="0"/>
              <a:t> pertence a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1</a:t>
            </a:r>
            <a:r>
              <a:rPr lang="pt-BR" altLang="pt-BR" sz="3600" dirty="0"/>
              <a:t>,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2</a:t>
            </a:r>
            <a:r>
              <a:rPr lang="pt-BR" altLang="pt-BR" sz="3600" dirty="0"/>
              <a:t> pertence a </a:t>
            </a:r>
            <a:r>
              <a:rPr lang="pt-BR" altLang="pt-BR" sz="3600" dirty="0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C00000"/>
                </a:solidFill>
              </a:rPr>
              <a:t>2</a:t>
            </a:r>
            <a:r>
              <a:rPr lang="pt-BR" altLang="pt-BR" sz="3600" dirty="0"/>
              <a:t>, ..., </a:t>
            </a:r>
            <a:r>
              <a:rPr lang="pt-BR" altLang="pt-BR" sz="3600" dirty="0" err="1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 err="1">
                <a:solidFill>
                  <a:srgbClr val="C00000"/>
                </a:solidFill>
              </a:rPr>
              <a:t>n</a:t>
            </a:r>
            <a:r>
              <a:rPr lang="pt-BR" altLang="pt-BR" sz="3600" dirty="0"/>
              <a:t> pertence a </a:t>
            </a:r>
            <a:r>
              <a:rPr lang="pt-BR" altLang="pt-BR" sz="3600" dirty="0" err="1">
                <a:solidFill>
                  <a:srgbClr val="C00000"/>
                </a:solidFill>
              </a:rPr>
              <a:t>D</a:t>
            </a:r>
            <a:r>
              <a:rPr lang="pt-BR" altLang="pt-BR" sz="3600" baseline="-25000" dirty="0" err="1">
                <a:solidFill>
                  <a:srgbClr val="C00000"/>
                </a:solidFill>
              </a:rPr>
              <a:t>n</a:t>
            </a:r>
            <a:endParaRPr lang="pt-BR" altLang="pt-BR" sz="3600" baseline="-25000" dirty="0">
              <a:solidFill>
                <a:srgbClr val="C00000"/>
              </a:solidFill>
            </a:endParaRP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600" dirty="0"/>
              <a:t>	</a:t>
            </a:r>
            <a:r>
              <a:rPr lang="pt-BR" altLang="pt-BR" sz="3600" dirty="0">
                <a:solidFill>
                  <a:srgbClr val="8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800000"/>
                </a:solidFill>
              </a:rPr>
              <a:t>1</a:t>
            </a:r>
            <a:r>
              <a:rPr lang="pt-BR" altLang="pt-BR" sz="3600" dirty="0"/>
              <a:t>, </a:t>
            </a:r>
            <a:r>
              <a:rPr lang="pt-BR" altLang="pt-BR" sz="3600" dirty="0">
                <a:solidFill>
                  <a:srgbClr val="800000"/>
                </a:solidFill>
              </a:rPr>
              <a:t>D</a:t>
            </a:r>
            <a:r>
              <a:rPr lang="pt-BR" altLang="pt-BR" sz="3600" baseline="-25000" dirty="0">
                <a:solidFill>
                  <a:srgbClr val="800000"/>
                </a:solidFill>
              </a:rPr>
              <a:t>2</a:t>
            </a:r>
            <a:r>
              <a:rPr lang="pt-BR" altLang="pt-BR" sz="3600" dirty="0"/>
              <a:t>, ..., </a:t>
            </a:r>
            <a:r>
              <a:rPr lang="pt-BR" altLang="pt-BR" sz="3600" dirty="0" err="1">
                <a:solidFill>
                  <a:srgbClr val="800000"/>
                </a:solidFill>
              </a:rPr>
              <a:t>D</a:t>
            </a:r>
            <a:r>
              <a:rPr lang="pt-BR" altLang="pt-BR" sz="3600" baseline="-25000" dirty="0" err="1">
                <a:solidFill>
                  <a:srgbClr val="800000"/>
                </a:solidFill>
              </a:rPr>
              <a:t>n</a:t>
            </a:r>
            <a:r>
              <a:rPr lang="pt-BR" altLang="pt-BR" sz="3600" dirty="0"/>
              <a:t> são Domínios</a:t>
            </a: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600" dirty="0"/>
              <a:t>	</a:t>
            </a:r>
            <a:r>
              <a:rPr lang="pt-BR" altLang="pt-BR" sz="3600" dirty="0">
                <a:solidFill>
                  <a:srgbClr val="800000"/>
                </a:solidFill>
              </a:rPr>
              <a:t>n</a:t>
            </a:r>
            <a:r>
              <a:rPr lang="pt-BR" altLang="pt-BR" sz="3600" dirty="0"/>
              <a:t> é o grau de </a:t>
            </a:r>
            <a:r>
              <a:rPr lang="pt-BR" altLang="pt-BR" sz="3600" dirty="0">
                <a:solidFill>
                  <a:srgbClr val="800000"/>
                </a:solidFill>
              </a:rPr>
              <a:t>R</a:t>
            </a: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7268481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-9232" y="828257"/>
            <a:ext cx="7645400" cy="714375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/>
            <a:r>
              <a:rPr lang="pt-BR" altLang="pt-BR" sz="3600" dirty="0"/>
              <a:t>Sejam os domínios D</a:t>
            </a:r>
            <a:r>
              <a:rPr lang="pt-BR" altLang="pt-BR" sz="3600" baseline="-25000" dirty="0"/>
              <a:t>1</a:t>
            </a:r>
            <a:r>
              <a:rPr lang="pt-BR" altLang="pt-BR" sz="3600" dirty="0"/>
              <a:t> (Pessoa) e   D</a:t>
            </a:r>
            <a:r>
              <a:rPr lang="pt-BR" altLang="pt-BR" sz="3600" baseline="-25000" dirty="0"/>
              <a:t>2</a:t>
            </a:r>
            <a:r>
              <a:rPr lang="pt-BR" altLang="pt-BR" sz="3600" dirty="0"/>
              <a:t> (Endereço)</a:t>
            </a:r>
          </a:p>
        </p:txBody>
      </p:sp>
      <p:grpSp>
        <p:nvGrpSpPr>
          <p:cNvPr id="9219" name="Group 30"/>
          <p:cNvGrpSpPr>
            <a:grpSpLocks/>
          </p:cNvGrpSpPr>
          <p:nvPr/>
        </p:nvGrpSpPr>
        <p:grpSpPr bwMode="auto">
          <a:xfrm>
            <a:off x="2211388" y="1975584"/>
            <a:ext cx="2754312" cy="2571750"/>
            <a:chOff x="518" y="1074"/>
            <a:chExt cx="1636" cy="1798"/>
          </a:xfrm>
        </p:grpSpPr>
        <p:grpSp>
          <p:nvGrpSpPr>
            <p:cNvPr id="9228" name="Group 29"/>
            <p:cNvGrpSpPr>
              <a:grpSpLocks/>
            </p:cNvGrpSpPr>
            <p:nvPr/>
          </p:nvGrpSpPr>
          <p:grpSpPr bwMode="auto">
            <a:xfrm>
              <a:off x="1191" y="1074"/>
              <a:ext cx="963" cy="1798"/>
              <a:chOff x="1191" y="1074"/>
              <a:chExt cx="963" cy="1798"/>
            </a:xfrm>
          </p:grpSpPr>
          <p:sp>
            <p:nvSpPr>
              <p:cNvPr id="9230" name="Oval 5"/>
              <p:cNvSpPr>
                <a:spLocks noChangeArrowheads="1"/>
              </p:cNvSpPr>
              <p:nvPr/>
            </p:nvSpPr>
            <p:spPr bwMode="auto">
              <a:xfrm>
                <a:off x="1191" y="1074"/>
                <a:ext cx="963" cy="1798"/>
              </a:xfrm>
              <a:prstGeom prst="ellipse">
                <a:avLst/>
              </a:prstGeom>
              <a:solidFill>
                <a:srgbClr val="E6E6E6"/>
              </a:solidFill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9231" name="Text Box 7"/>
              <p:cNvSpPr txBox="1">
                <a:spLocks noChangeArrowheads="1"/>
              </p:cNvSpPr>
              <p:nvPr/>
            </p:nvSpPr>
            <p:spPr bwMode="auto">
              <a:xfrm>
                <a:off x="1240" y="1074"/>
                <a:ext cx="797" cy="1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José</a:t>
                </a:r>
              </a:p>
              <a:p>
                <a:pPr algn="ct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Maria</a:t>
                </a:r>
              </a:p>
              <a:p>
                <a:pPr algn="ct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João</a:t>
                </a:r>
              </a:p>
              <a:p>
                <a:pPr algn="ct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Thaís</a:t>
                </a:r>
              </a:p>
              <a:p>
                <a:pPr algn="ct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Branca</a:t>
                </a:r>
              </a:p>
            </p:txBody>
          </p:sp>
        </p:grpSp>
        <p:sp>
          <p:nvSpPr>
            <p:cNvPr id="9229" name="Text Box 20"/>
            <p:cNvSpPr txBox="1">
              <a:spLocks noChangeArrowheads="1"/>
            </p:cNvSpPr>
            <p:nvPr/>
          </p:nvSpPr>
          <p:spPr bwMode="auto">
            <a:xfrm>
              <a:off x="518" y="2348"/>
              <a:ext cx="73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FF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Pessoa</a:t>
              </a:r>
            </a:p>
          </p:txBody>
        </p:sp>
      </p:grpSp>
      <p:grpSp>
        <p:nvGrpSpPr>
          <p:cNvPr id="9220" name="Group 32"/>
          <p:cNvGrpSpPr>
            <a:grpSpLocks/>
          </p:cNvGrpSpPr>
          <p:nvPr/>
        </p:nvGrpSpPr>
        <p:grpSpPr bwMode="auto">
          <a:xfrm>
            <a:off x="5470525" y="2069247"/>
            <a:ext cx="3278188" cy="2630487"/>
            <a:chOff x="3808" y="1088"/>
            <a:chExt cx="2065" cy="1658"/>
          </a:xfrm>
        </p:grpSpPr>
        <p:grpSp>
          <p:nvGrpSpPr>
            <p:cNvPr id="9224" name="Group 31"/>
            <p:cNvGrpSpPr>
              <a:grpSpLocks/>
            </p:cNvGrpSpPr>
            <p:nvPr/>
          </p:nvGrpSpPr>
          <p:grpSpPr bwMode="auto">
            <a:xfrm>
              <a:off x="3808" y="1088"/>
              <a:ext cx="1052" cy="1658"/>
              <a:chOff x="3808" y="1088"/>
              <a:chExt cx="1052" cy="1658"/>
            </a:xfrm>
          </p:grpSpPr>
          <p:sp>
            <p:nvSpPr>
              <p:cNvPr id="9226" name="Oval 6"/>
              <p:cNvSpPr>
                <a:spLocks noChangeArrowheads="1"/>
              </p:cNvSpPr>
              <p:nvPr/>
            </p:nvSpPr>
            <p:spPr bwMode="auto">
              <a:xfrm>
                <a:off x="3808" y="1088"/>
                <a:ext cx="1052" cy="1658"/>
              </a:xfrm>
              <a:prstGeom prst="ellipse">
                <a:avLst/>
              </a:prstGeom>
              <a:solidFill>
                <a:srgbClr val="E6E6E6"/>
              </a:solidFill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9227" name="Text Box 8"/>
              <p:cNvSpPr txBox="1">
                <a:spLocks noChangeArrowheads="1"/>
              </p:cNvSpPr>
              <p:nvPr/>
            </p:nvSpPr>
            <p:spPr bwMode="auto">
              <a:xfrm>
                <a:off x="3868" y="1104"/>
                <a:ext cx="904" cy="1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R. A, 30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R. B, 45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R. C, 17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R. D, 67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R. E, 55</a:t>
                </a:r>
              </a:p>
            </p:txBody>
          </p:sp>
        </p:grpSp>
        <p:sp>
          <p:nvSpPr>
            <p:cNvPr id="9225" name="Text Box 22"/>
            <p:cNvSpPr txBox="1">
              <a:spLocks noChangeArrowheads="1"/>
            </p:cNvSpPr>
            <p:nvPr/>
          </p:nvSpPr>
          <p:spPr bwMode="auto">
            <a:xfrm>
              <a:off x="4829" y="2204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FF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Endereço</a:t>
              </a:r>
            </a:p>
          </p:txBody>
        </p:sp>
      </p:grpSp>
      <p:sp>
        <p:nvSpPr>
          <p:cNvPr id="9221" name="Text Box 18"/>
          <p:cNvSpPr txBox="1">
            <a:spLocks noChangeArrowheads="1"/>
          </p:cNvSpPr>
          <p:nvPr/>
        </p:nvSpPr>
        <p:spPr bwMode="auto">
          <a:xfrm>
            <a:off x="1835150" y="5576034"/>
            <a:ext cx="5503863" cy="987425"/>
          </a:xfrm>
          <a:prstGeom prst="rect">
            <a:avLst/>
          </a:prstGeom>
          <a:solidFill>
            <a:srgbClr val="E6E6E6"/>
          </a:solidFill>
          <a:ln w="9525">
            <a:solidFill>
              <a:srgbClr val="E6E6E6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000" b="1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&lt;José, Maria, R. A, 30&gt;</a:t>
            </a:r>
          </a:p>
          <a:p>
            <a:pPr algn="ctr"/>
            <a:r>
              <a:rPr lang="pt-BR" altLang="pt-BR" sz="3000" b="1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&lt;João, Thaís, R. D, 67&gt;</a:t>
            </a:r>
            <a:endParaRPr lang="pt-BR" altLang="pt-BR" sz="3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71500" y="4420334"/>
            <a:ext cx="7500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pt-BR" sz="28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Seja a relação &lt;Esposo, Esposa, Logradouro&gt; em D</a:t>
            </a:r>
            <a:r>
              <a:rPr lang="pt-BR" altLang="pt-BR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  <a:r>
              <a:rPr lang="pt-BR" altLang="pt-BR" sz="28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</a:t>
            </a:r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  <a:r>
              <a:rPr lang="pt-BR" altLang="pt-BR" sz="28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D</a:t>
            </a:r>
            <a:r>
              <a:rPr lang="pt-BR" altLang="pt-BR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  <a:r>
              <a:rPr lang="pt-BR" altLang="pt-BR" sz="28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</a:t>
            </a:r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  <a:r>
              <a:rPr lang="pt-BR" altLang="pt-BR" sz="28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D</a:t>
            </a:r>
            <a:r>
              <a:rPr lang="pt-BR" altLang="pt-BR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2</a:t>
            </a:r>
            <a:endParaRPr lang="pt-BR" altLang="pt-BR" sz="2800">
              <a:solidFill>
                <a:srgbClr val="0000FF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23" name="Título 1"/>
          <p:cNvSpPr>
            <a:spLocks noGrp="1"/>
          </p:cNvSpPr>
          <p:nvPr>
            <p:ph type="title" idx="4294967295"/>
          </p:nvPr>
        </p:nvSpPr>
        <p:spPr>
          <a:xfrm>
            <a:off x="-1120360" y="83608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2272364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765175"/>
            <a:ext cx="9144000" cy="4572000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/>
            <a:r>
              <a:rPr lang="pt-BR" altLang="pt-BR" sz="3400">
                <a:solidFill>
                  <a:schemeClr val="accent2"/>
                </a:solidFill>
              </a:rPr>
              <a:t>O Domínio representa o conjunto de valores atômicos admissíveis de um componente de uma relação. </a:t>
            </a:r>
          </a:p>
          <a:p>
            <a:pPr marL="487363" indent="-487363" eaLnBrk="1" hangingPunct="1"/>
            <a:r>
              <a:rPr lang="pt-BR" altLang="pt-BR" sz="3400">
                <a:solidFill>
                  <a:schemeClr val="accent2"/>
                </a:solidFill>
              </a:rPr>
              <a:t>Funciona como um conector semântico inter-relação a 2 níveis</a:t>
            </a:r>
          </a:p>
          <a:p>
            <a:pPr marL="1055688" lvl="1" indent="-404813" eaLnBrk="1" hangingPunct="1"/>
            <a:r>
              <a:rPr lang="pt-BR" altLang="pt-BR" sz="3400"/>
              <a:t>Definição: todo valor de uma n-upla </a:t>
            </a:r>
            <a:r>
              <a:rPr lang="pt-BR" altLang="pt-BR" sz="3400">
                <a:solidFill>
                  <a:srgbClr val="800000"/>
                </a:solidFill>
              </a:rPr>
              <a:t>pertence</a:t>
            </a:r>
            <a:r>
              <a:rPr lang="pt-BR" altLang="pt-BR" sz="3400"/>
              <a:t> a D</a:t>
            </a:r>
            <a:r>
              <a:rPr lang="pt-BR" altLang="pt-BR" sz="3400" baseline="-25000"/>
              <a:t>i</a:t>
            </a:r>
          </a:p>
          <a:p>
            <a:pPr marL="1055688" lvl="1" indent="-404813" eaLnBrk="1" hangingPunct="1"/>
            <a:r>
              <a:rPr lang="pt-BR" altLang="pt-BR" sz="3400"/>
              <a:t>Manipulação: 2 valores só podem ser </a:t>
            </a:r>
            <a:r>
              <a:rPr lang="pt-BR" altLang="pt-BR" sz="3400">
                <a:solidFill>
                  <a:srgbClr val="800000"/>
                </a:solidFill>
              </a:rPr>
              <a:t>comparados</a:t>
            </a:r>
            <a:r>
              <a:rPr lang="pt-BR" altLang="pt-BR" sz="3400"/>
              <a:t> se definidos sobre o mesmo domínio D</a:t>
            </a:r>
          </a:p>
          <a:p>
            <a:pPr marL="1055688" lvl="1" indent="-404813" eaLnBrk="1" hangingPunct="1">
              <a:buFont typeface="Arial" panose="020B0604020202020204" pitchFamily="34" charset="0"/>
              <a:buNone/>
            </a:pPr>
            <a:r>
              <a:rPr lang="pt-BR" altLang="pt-BR" sz="3400"/>
              <a:t>            Ex: D-IDADE: inteiro</a:t>
            </a:r>
          </a:p>
        </p:txBody>
      </p:sp>
      <p:sp>
        <p:nvSpPr>
          <p:cNvPr id="10243" name="Título 1"/>
          <p:cNvSpPr>
            <a:spLocks noGrp="1"/>
          </p:cNvSpPr>
          <p:nvPr>
            <p:ph type="title" idx="4294967295"/>
          </p:nvPr>
        </p:nvSpPr>
        <p:spPr>
          <a:xfrm>
            <a:off x="-698500" y="57150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40635568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8"/>
          <p:cNvGrpSpPr>
            <a:grpSpLocks/>
          </p:cNvGrpSpPr>
          <p:nvPr/>
        </p:nvGrpSpPr>
        <p:grpSpPr bwMode="auto">
          <a:xfrm>
            <a:off x="217488" y="1916113"/>
            <a:ext cx="1751012" cy="2378075"/>
            <a:chOff x="2405" y="1118"/>
            <a:chExt cx="1103" cy="1284"/>
          </a:xfrm>
        </p:grpSpPr>
        <p:grpSp>
          <p:nvGrpSpPr>
            <p:cNvPr id="11285" name="Group 6"/>
            <p:cNvGrpSpPr>
              <a:grpSpLocks/>
            </p:cNvGrpSpPr>
            <p:nvPr/>
          </p:nvGrpSpPr>
          <p:grpSpPr bwMode="auto">
            <a:xfrm>
              <a:off x="2880" y="1118"/>
              <a:ext cx="432" cy="982"/>
              <a:chOff x="2880" y="1118"/>
              <a:chExt cx="432" cy="982"/>
            </a:xfrm>
          </p:grpSpPr>
          <p:sp>
            <p:nvSpPr>
              <p:cNvPr id="11287" name="Oval 5"/>
              <p:cNvSpPr>
                <a:spLocks noChangeArrowheads="1"/>
              </p:cNvSpPr>
              <p:nvPr/>
            </p:nvSpPr>
            <p:spPr bwMode="auto">
              <a:xfrm>
                <a:off x="2880" y="1118"/>
                <a:ext cx="432" cy="898"/>
              </a:xfrm>
              <a:prstGeom prst="ellipse">
                <a:avLst/>
              </a:prstGeom>
              <a:solidFill>
                <a:srgbClr val="E6E6E6"/>
              </a:solidFill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1288" name="Text Box 4"/>
              <p:cNvSpPr txBox="1">
                <a:spLocks noChangeArrowheads="1"/>
              </p:cNvSpPr>
              <p:nvPr/>
            </p:nvSpPr>
            <p:spPr bwMode="auto">
              <a:xfrm>
                <a:off x="2915" y="1200"/>
                <a:ext cx="320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15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25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30</a:t>
                </a:r>
              </a:p>
            </p:txBody>
          </p:sp>
        </p:grpSp>
        <p:sp>
          <p:nvSpPr>
            <p:cNvPr id="11286" name="Text Box 7"/>
            <p:cNvSpPr txBox="1">
              <a:spLocks noChangeArrowheads="1"/>
            </p:cNvSpPr>
            <p:nvPr/>
          </p:nvSpPr>
          <p:spPr bwMode="auto">
            <a:xfrm>
              <a:off x="2405" y="2075"/>
              <a:ext cx="11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FF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D-IDADE</a:t>
              </a:r>
            </a:p>
          </p:txBody>
        </p:sp>
      </p:grpSp>
      <p:grpSp>
        <p:nvGrpSpPr>
          <p:cNvPr id="11267" name="Group 9"/>
          <p:cNvGrpSpPr>
            <a:grpSpLocks/>
          </p:cNvGrpSpPr>
          <p:nvPr/>
        </p:nvGrpSpPr>
        <p:grpSpPr bwMode="auto">
          <a:xfrm>
            <a:off x="1889125" y="1484313"/>
            <a:ext cx="1470025" cy="3040062"/>
            <a:chOff x="771" y="635"/>
            <a:chExt cx="910" cy="1950"/>
          </a:xfrm>
        </p:grpSpPr>
        <p:grpSp>
          <p:nvGrpSpPr>
            <p:cNvPr id="11281" name="Group 10"/>
            <p:cNvGrpSpPr>
              <a:grpSpLocks/>
            </p:cNvGrpSpPr>
            <p:nvPr/>
          </p:nvGrpSpPr>
          <p:grpSpPr bwMode="auto">
            <a:xfrm>
              <a:off x="833" y="635"/>
              <a:ext cx="848" cy="1754"/>
              <a:chOff x="833" y="635"/>
              <a:chExt cx="848" cy="1754"/>
            </a:xfrm>
          </p:grpSpPr>
          <p:sp>
            <p:nvSpPr>
              <p:cNvPr id="11283" name="Oval 11"/>
              <p:cNvSpPr>
                <a:spLocks noChangeArrowheads="1"/>
              </p:cNvSpPr>
              <p:nvPr/>
            </p:nvSpPr>
            <p:spPr bwMode="auto">
              <a:xfrm>
                <a:off x="865" y="635"/>
                <a:ext cx="816" cy="1754"/>
              </a:xfrm>
              <a:prstGeom prst="ellipse">
                <a:avLst/>
              </a:prstGeom>
              <a:solidFill>
                <a:srgbClr val="E6E6E6"/>
              </a:solidFill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1284" name="Text Box 12"/>
              <p:cNvSpPr txBox="1">
                <a:spLocks noChangeArrowheads="1"/>
              </p:cNvSpPr>
              <p:nvPr/>
            </p:nvSpPr>
            <p:spPr bwMode="auto">
              <a:xfrm>
                <a:off x="833" y="635"/>
                <a:ext cx="824" cy="1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pt-BR" altLang="pt-BR" sz="3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José</a:t>
                </a:r>
              </a:p>
              <a:p>
                <a:pPr algn="ctr"/>
                <a:r>
                  <a:rPr lang="pt-BR" altLang="pt-BR" sz="3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Maria</a:t>
                </a:r>
              </a:p>
              <a:p>
                <a:pPr algn="ctr"/>
                <a:r>
                  <a:rPr lang="pt-BR" altLang="pt-BR" sz="3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João</a:t>
                </a:r>
              </a:p>
              <a:p>
                <a:pPr algn="ctr"/>
                <a:r>
                  <a:rPr lang="pt-BR" altLang="pt-BR" sz="3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Thaís</a:t>
                </a:r>
              </a:p>
              <a:p>
                <a:pPr algn="ctr"/>
                <a:r>
                  <a:rPr lang="pt-BR" altLang="pt-BR" sz="3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Branca</a:t>
                </a:r>
              </a:p>
            </p:txBody>
          </p:sp>
        </p:grpSp>
        <p:sp>
          <p:nvSpPr>
            <p:cNvPr id="11282" name="Text Box 13"/>
            <p:cNvSpPr txBox="1">
              <a:spLocks noChangeArrowheads="1"/>
            </p:cNvSpPr>
            <p:nvPr/>
          </p:nvSpPr>
          <p:spPr bwMode="auto">
            <a:xfrm>
              <a:off x="771" y="2258"/>
              <a:ext cx="7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FF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Pessoa</a:t>
              </a:r>
            </a:p>
          </p:txBody>
        </p:sp>
      </p:grpSp>
      <p:grpSp>
        <p:nvGrpSpPr>
          <p:cNvPr id="11268" name="Group 33"/>
          <p:cNvGrpSpPr>
            <a:grpSpLocks/>
          </p:cNvGrpSpPr>
          <p:nvPr/>
        </p:nvGrpSpPr>
        <p:grpSpPr bwMode="auto">
          <a:xfrm>
            <a:off x="3543300" y="896938"/>
            <a:ext cx="4916488" cy="2246312"/>
            <a:chOff x="2425" y="545"/>
            <a:chExt cx="3097" cy="1414"/>
          </a:xfrm>
        </p:grpSpPr>
        <p:grpSp>
          <p:nvGrpSpPr>
            <p:cNvPr id="11277" name="Group 17"/>
            <p:cNvGrpSpPr>
              <a:grpSpLocks/>
            </p:cNvGrpSpPr>
            <p:nvPr/>
          </p:nvGrpSpPr>
          <p:grpSpPr bwMode="auto">
            <a:xfrm>
              <a:off x="2722" y="545"/>
              <a:ext cx="2520" cy="989"/>
              <a:chOff x="1810" y="1361"/>
              <a:chExt cx="2520" cy="989"/>
            </a:xfrm>
          </p:grpSpPr>
          <p:sp>
            <p:nvSpPr>
              <p:cNvPr id="11279" name="Oval 15"/>
              <p:cNvSpPr>
                <a:spLocks noChangeArrowheads="1"/>
              </p:cNvSpPr>
              <p:nvPr/>
            </p:nvSpPr>
            <p:spPr bwMode="auto">
              <a:xfrm>
                <a:off x="2735" y="1393"/>
                <a:ext cx="1595" cy="956"/>
              </a:xfrm>
              <a:prstGeom prst="ellipse">
                <a:avLst/>
              </a:prstGeom>
              <a:solidFill>
                <a:srgbClr val="E6E6E6"/>
              </a:solidFill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1280" name="Text Box 16"/>
              <p:cNvSpPr txBox="1">
                <a:spLocks noChangeArrowheads="1"/>
              </p:cNvSpPr>
              <p:nvPr/>
            </p:nvSpPr>
            <p:spPr bwMode="auto">
              <a:xfrm>
                <a:off x="1810" y="1361"/>
                <a:ext cx="2233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&lt;José, 25&gt;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&lt;João, 30&gt;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&lt;Thais, 25&gt;</a:t>
                </a:r>
                <a:endParaRPr lang="pt-BR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1278" name="Text Box 18"/>
            <p:cNvSpPr txBox="1">
              <a:spLocks noChangeArrowheads="1"/>
            </p:cNvSpPr>
            <p:nvPr/>
          </p:nvSpPr>
          <p:spPr bwMode="auto">
            <a:xfrm>
              <a:off x="2425" y="1632"/>
              <a:ext cx="30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>
                  <a:solidFill>
                    <a:srgbClr val="0000FF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Relação: Aluno(Nome, Idade)</a:t>
              </a:r>
            </a:p>
          </p:txBody>
        </p:sp>
      </p:grpSp>
      <p:grpSp>
        <p:nvGrpSpPr>
          <p:cNvPr id="11269" name="Group 30"/>
          <p:cNvGrpSpPr>
            <a:grpSpLocks/>
          </p:cNvGrpSpPr>
          <p:nvPr/>
        </p:nvGrpSpPr>
        <p:grpSpPr bwMode="auto">
          <a:xfrm>
            <a:off x="3478213" y="3328988"/>
            <a:ext cx="5665787" cy="1898369"/>
            <a:chOff x="2169" y="2238"/>
            <a:chExt cx="3569" cy="1197"/>
          </a:xfrm>
        </p:grpSpPr>
        <p:grpSp>
          <p:nvGrpSpPr>
            <p:cNvPr id="11273" name="Group 27"/>
            <p:cNvGrpSpPr>
              <a:grpSpLocks/>
            </p:cNvGrpSpPr>
            <p:nvPr/>
          </p:nvGrpSpPr>
          <p:grpSpPr bwMode="auto">
            <a:xfrm>
              <a:off x="3371" y="2238"/>
              <a:ext cx="1868" cy="702"/>
              <a:chOff x="3371" y="2238"/>
              <a:chExt cx="1868" cy="702"/>
            </a:xfrm>
          </p:grpSpPr>
          <p:sp>
            <p:nvSpPr>
              <p:cNvPr id="11275" name="Oval 20"/>
              <p:cNvSpPr>
                <a:spLocks noChangeArrowheads="1"/>
              </p:cNvSpPr>
              <p:nvPr/>
            </p:nvSpPr>
            <p:spPr bwMode="auto">
              <a:xfrm>
                <a:off x="3421" y="2238"/>
                <a:ext cx="1818" cy="702"/>
              </a:xfrm>
              <a:prstGeom prst="ellipse">
                <a:avLst/>
              </a:prstGeom>
              <a:solidFill>
                <a:srgbClr val="E6E6E6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1276" name="Text Box 21"/>
              <p:cNvSpPr txBox="1">
                <a:spLocks noChangeArrowheads="1"/>
              </p:cNvSpPr>
              <p:nvPr/>
            </p:nvSpPr>
            <p:spPr bwMode="auto">
              <a:xfrm>
                <a:off x="3371" y="2301"/>
                <a:ext cx="1754" cy="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&lt;Maria, 25&gt;</a:t>
                </a:r>
              </a:p>
              <a:p>
                <a:pPr algn="r"/>
                <a:r>
                  <a:rPr lang="pt-BR" altLang="pt-BR" sz="3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ヒラギノ角ゴ Pro W3" pitchFamily="1" charset="-128"/>
                    <a:sym typeface="Helvetica Neue Light" pitchFamily="1" charset="0"/>
                  </a:rPr>
                  <a:t>&lt;Branca, 15&gt;</a:t>
                </a:r>
                <a:endParaRPr lang="pt-BR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1274" name="Text Box 28"/>
            <p:cNvSpPr txBox="1">
              <a:spLocks noChangeArrowheads="1"/>
            </p:cNvSpPr>
            <p:nvPr/>
          </p:nvSpPr>
          <p:spPr bwMode="auto">
            <a:xfrm>
              <a:off x="2169" y="3108"/>
              <a:ext cx="35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Relação: Professora(Nome, Idade)</a:t>
              </a:r>
            </a:p>
          </p:txBody>
        </p:sp>
      </p:grpSp>
      <p:sp>
        <p:nvSpPr>
          <p:cNvPr id="11270" name="AutoShape 31"/>
          <p:cNvSpPr>
            <a:spLocks noChangeArrowheads="1"/>
          </p:cNvSpPr>
          <p:nvPr/>
        </p:nvSpPr>
        <p:spPr bwMode="auto">
          <a:xfrm>
            <a:off x="4095750" y="3138488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271" name="Espaço Reservado para Conteúdo 2"/>
          <p:cNvSpPr txBox="1">
            <a:spLocks/>
          </p:cNvSpPr>
          <p:nvPr/>
        </p:nvSpPr>
        <p:spPr bwMode="auto">
          <a:xfrm>
            <a:off x="217488" y="5560885"/>
            <a:ext cx="80041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bg2"/>
              </a:buClr>
              <a:buSzPct val="90000"/>
            </a:pPr>
            <a:r>
              <a:rPr lang="pt-BR" alt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É válido comparar a idade da professora com a dos alunos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(</a:t>
            </a:r>
            <a:r>
              <a:rPr lang="pt-BR" altLang="pt-BR" sz="2800" dirty="0">
                <a:solidFill>
                  <a:srgbClr val="8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mesmo domínio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)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90000"/>
              <a:buFont typeface="Monotype Sorts"/>
              <a:buChar char="•"/>
            </a:pPr>
            <a:endParaRPr kumimoji="1" lang="pt-BR" altLang="pt-BR" sz="2800" dirty="0">
              <a:solidFill>
                <a:srgbClr val="0000FF"/>
              </a:solidFill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272" name="Título 1"/>
          <p:cNvSpPr>
            <a:spLocks noGrp="1"/>
          </p:cNvSpPr>
          <p:nvPr>
            <p:ph type="title" idx="4294967295"/>
          </p:nvPr>
        </p:nvSpPr>
        <p:spPr>
          <a:xfrm>
            <a:off x="-479425" y="145540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9689116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 idx="4294967295"/>
          </p:nvPr>
        </p:nvSpPr>
        <p:spPr>
          <a:xfrm>
            <a:off x="306290" y="5638799"/>
            <a:ext cx="8183562" cy="10509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/>
              <a:t>Modelo Relacional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11188" y="693738"/>
            <a:ext cx="7772400" cy="2162175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/>
            <a:r>
              <a:rPr lang="pt-BR" altLang="pt-BR" dirty="0"/>
              <a:t>dupla: &lt;d</a:t>
            </a:r>
            <a:r>
              <a:rPr lang="pt-BR" altLang="pt-BR" baseline="-25000" dirty="0">
                <a:solidFill>
                  <a:srgbClr val="C00000"/>
                </a:solidFill>
              </a:rPr>
              <a:t>1</a:t>
            </a:r>
            <a:r>
              <a:rPr lang="pt-BR" altLang="pt-BR" dirty="0"/>
              <a:t>, d</a:t>
            </a:r>
            <a:r>
              <a:rPr lang="pt-BR" altLang="pt-BR" baseline="-25000" dirty="0">
                <a:solidFill>
                  <a:srgbClr val="C00000"/>
                </a:solidFill>
              </a:rPr>
              <a:t>2</a:t>
            </a:r>
            <a:r>
              <a:rPr lang="pt-BR" altLang="pt-BR" dirty="0"/>
              <a:t>&gt;, grau = 2</a:t>
            </a:r>
          </a:p>
          <a:p>
            <a:pPr marL="487363" indent="-487363" eaLnBrk="1" hangingPunct="1"/>
            <a:r>
              <a:rPr lang="pt-BR" altLang="pt-BR" dirty="0"/>
              <a:t>tripla: &lt;d</a:t>
            </a:r>
            <a:r>
              <a:rPr lang="pt-BR" altLang="pt-BR" baseline="-25000" dirty="0">
                <a:solidFill>
                  <a:srgbClr val="C00000"/>
                </a:solidFill>
              </a:rPr>
              <a:t>1</a:t>
            </a:r>
            <a:r>
              <a:rPr lang="pt-BR" altLang="pt-BR" dirty="0"/>
              <a:t>, d</a:t>
            </a:r>
            <a:r>
              <a:rPr lang="pt-BR" altLang="pt-BR" baseline="-25000" dirty="0">
                <a:solidFill>
                  <a:srgbClr val="C00000"/>
                </a:solidFill>
              </a:rPr>
              <a:t>2</a:t>
            </a:r>
            <a:r>
              <a:rPr lang="pt-BR" altLang="pt-BR" dirty="0"/>
              <a:t>, d</a:t>
            </a:r>
            <a:r>
              <a:rPr lang="pt-BR" altLang="pt-BR" baseline="-25000" dirty="0">
                <a:solidFill>
                  <a:srgbClr val="C00000"/>
                </a:solidFill>
              </a:rPr>
              <a:t>3</a:t>
            </a:r>
            <a:r>
              <a:rPr lang="pt-BR" altLang="pt-BR" dirty="0"/>
              <a:t>&gt;, grau = 3</a:t>
            </a:r>
          </a:p>
          <a:p>
            <a:pPr marL="487363" indent="-487363" eaLnBrk="1" hangingPunct="1"/>
            <a:r>
              <a:rPr lang="pt-BR" altLang="pt-BR" dirty="0"/>
              <a:t>...</a:t>
            </a:r>
          </a:p>
          <a:p>
            <a:pPr marL="487363" indent="-487363" eaLnBrk="1" hangingPunct="1"/>
            <a:r>
              <a:rPr lang="pt-BR" altLang="pt-BR" dirty="0" err="1"/>
              <a:t>n-upla</a:t>
            </a:r>
            <a:r>
              <a:rPr lang="pt-BR" altLang="pt-BR" dirty="0"/>
              <a:t>: &lt;d</a:t>
            </a:r>
            <a:r>
              <a:rPr lang="pt-BR" altLang="pt-BR" baseline="-25000" dirty="0">
                <a:solidFill>
                  <a:srgbClr val="C00000"/>
                </a:solidFill>
              </a:rPr>
              <a:t>1</a:t>
            </a:r>
            <a:r>
              <a:rPr lang="pt-BR" altLang="pt-BR" dirty="0"/>
              <a:t>, d</a:t>
            </a:r>
            <a:r>
              <a:rPr lang="pt-BR" altLang="pt-BR" baseline="-25000" dirty="0">
                <a:solidFill>
                  <a:srgbClr val="C00000"/>
                </a:solidFill>
              </a:rPr>
              <a:t>2</a:t>
            </a:r>
            <a:r>
              <a:rPr lang="pt-BR" altLang="pt-BR" dirty="0"/>
              <a:t>, ..., </a:t>
            </a:r>
            <a:r>
              <a:rPr lang="pt-BR" altLang="pt-BR" dirty="0" err="1"/>
              <a:t>d</a:t>
            </a:r>
            <a:r>
              <a:rPr lang="pt-BR" altLang="pt-BR" baseline="-25000" dirty="0" err="1">
                <a:solidFill>
                  <a:srgbClr val="C00000"/>
                </a:solidFill>
              </a:rPr>
              <a:t>n</a:t>
            </a:r>
            <a:r>
              <a:rPr lang="pt-BR" altLang="pt-BR" dirty="0"/>
              <a:t>&gt;, grau = n</a:t>
            </a:r>
          </a:p>
        </p:txBody>
      </p:sp>
      <p:grpSp>
        <p:nvGrpSpPr>
          <p:cNvPr id="12292" name="Group 11"/>
          <p:cNvGrpSpPr>
            <a:grpSpLocks/>
          </p:cNvGrpSpPr>
          <p:nvPr/>
        </p:nvGrpSpPr>
        <p:grpSpPr bwMode="auto">
          <a:xfrm>
            <a:off x="6540500" y="735013"/>
            <a:ext cx="1673225" cy="609600"/>
            <a:chOff x="4176" y="1056"/>
            <a:chExt cx="1054" cy="384"/>
          </a:xfrm>
        </p:grpSpPr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4602" y="1056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pt-BR" altLang="pt-BR" sz="32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tupla</a:t>
              </a:r>
            </a:p>
          </p:txBody>
        </p:sp>
        <p:sp>
          <p:nvSpPr>
            <p:cNvPr id="12295" name="AutoShape 10"/>
            <p:cNvSpPr>
              <a:spLocks noChangeArrowheads="1"/>
            </p:cNvSpPr>
            <p:nvPr/>
          </p:nvSpPr>
          <p:spPr bwMode="auto">
            <a:xfrm>
              <a:off x="4176" y="1104"/>
              <a:ext cx="336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153988" y="34290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Tupla</a:t>
            </a:r>
            <a:endParaRPr lang="pt-BR" altLang="pt-BR" sz="28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just">
              <a:spcBef>
                <a:spcPct val="20000"/>
              </a:spcBef>
            </a:pP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	É uma  </a:t>
            </a:r>
            <a:r>
              <a:rPr lang="pt-BR" altLang="pt-BR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n-upla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&lt;</a:t>
            </a:r>
            <a:r>
              <a:rPr lang="pt-BR" altLang="pt-BR" sz="28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</a:t>
            </a:r>
            <a:r>
              <a:rPr lang="pt-BR" altLang="pt-BR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, </a:t>
            </a:r>
            <a:r>
              <a:rPr lang="pt-BR" altLang="pt-BR" sz="28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</a:t>
            </a:r>
            <a:r>
              <a:rPr lang="pt-BR" altLang="pt-BR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2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, ..., </a:t>
            </a:r>
            <a:r>
              <a:rPr lang="pt-BR" altLang="pt-BR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</a:t>
            </a:r>
            <a:r>
              <a:rPr lang="pt-BR" altLang="pt-BR" sz="28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&gt;  de uma relação R(</a:t>
            </a:r>
            <a:r>
              <a:rPr lang="pt-BR" altLang="pt-BR" sz="28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</a:t>
            </a:r>
            <a:r>
              <a:rPr lang="pt-BR" altLang="pt-BR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, ..., </a:t>
            </a:r>
            <a:r>
              <a:rPr lang="pt-BR" altLang="pt-BR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</a:t>
            </a:r>
            <a:r>
              <a:rPr lang="pt-BR" altLang="pt-BR" sz="28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) tal que </a:t>
            </a:r>
            <a:r>
              <a:rPr lang="pt-BR" altLang="pt-BR" sz="28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</a:t>
            </a:r>
            <a:r>
              <a:rPr lang="pt-BR" altLang="pt-BR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i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pertence a </a:t>
            </a:r>
            <a:r>
              <a:rPr lang="pt-BR" altLang="pt-BR" sz="28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</a:t>
            </a:r>
            <a:r>
              <a:rPr lang="pt-BR" altLang="pt-BR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i</a:t>
            </a: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(1 &lt;=  i  &lt;=  n)</a:t>
            </a:r>
          </a:p>
          <a:p>
            <a:pPr lvl="1" algn="just">
              <a:spcBef>
                <a:spcPct val="20000"/>
              </a:spcBef>
            </a:pPr>
            <a:r>
              <a:rPr lang="pt-BR" altLang="pt-BR" sz="2800" dirty="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</a:t>
            </a:r>
            <a:r>
              <a:rPr lang="pt-BR" altLang="pt-B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&lt;José, 25&gt;</a:t>
            </a:r>
          </a:p>
        </p:txBody>
      </p:sp>
    </p:spTree>
    <p:extLst>
      <p:ext uri="{BB962C8B-B14F-4D97-AF65-F5344CB8AC3E}">
        <p14:creationId xmlns:p14="http://schemas.microsoft.com/office/powerpoint/2010/main" val="34140030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49225" y="1210469"/>
            <a:ext cx="8820150" cy="3571875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>
              <a:lnSpc>
                <a:spcPct val="90000"/>
              </a:lnSpc>
            </a:pPr>
            <a:r>
              <a:rPr lang="pt-BR" altLang="pt-BR" sz="3400" dirty="0"/>
              <a:t>Atributo: Explicita o papel de um domínio em uma relação</a:t>
            </a: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400" dirty="0" err="1"/>
              <a:t>Ex</a:t>
            </a:r>
            <a:r>
              <a:rPr lang="pt-BR" altLang="pt-BR" sz="3400" dirty="0"/>
              <a:t>: Fone-res: D-FONE</a:t>
            </a:r>
          </a:p>
          <a:p>
            <a:pPr marL="1055688" lvl="1" indent="-404813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pt-BR" sz="3400" dirty="0"/>
              <a:t>	     Fone-com: D-FONE</a:t>
            </a: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400" dirty="0"/>
              <a:t> Os atributos de uma  mesma relação devem ser diferentes</a:t>
            </a:r>
          </a:p>
          <a:p>
            <a:pPr marL="1055688" lvl="1" indent="-404813" eaLnBrk="1" hangingPunct="1">
              <a:lnSpc>
                <a:spcPct val="90000"/>
              </a:lnSpc>
            </a:pPr>
            <a:r>
              <a:rPr lang="pt-BR" altLang="pt-BR" sz="3400" dirty="0"/>
              <a:t> Um (ou vários) atributos identificam uma relação: Chave Primária</a:t>
            </a: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675380" y="5520861"/>
            <a:ext cx="1066800" cy="458787"/>
            <a:chOff x="1978" y="3715"/>
            <a:chExt cx="672" cy="288"/>
          </a:xfrm>
        </p:grpSpPr>
        <p:sp>
          <p:nvSpPr>
            <p:cNvPr id="13318" name="Line 3"/>
            <p:cNvSpPr>
              <a:spLocks noChangeShapeType="1"/>
            </p:cNvSpPr>
            <p:nvPr/>
          </p:nvSpPr>
          <p:spPr bwMode="auto">
            <a:xfrm>
              <a:off x="2266" y="3715"/>
              <a:ext cx="384" cy="28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9" name="Line 4"/>
            <p:cNvSpPr>
              <a:spLocks noChangeShapeType="1"/>
            </p:cNvSpPr>
            <p:nvPr/>
          </p:nvSpPr>
          <p:spPr bwMode="auto">
            <a:xfrm flipH="1">
              <a:off x="1978" y="3715"/>
              <a:ext cx="288" cy="28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581593" y="6054261"/>
            <a:ext cx="358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400" b="1" dirty="0">
                <a:solidFill>
                  <a:srgbClr val="3366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Unicidade   </a:t>
            </a:r>
            <a:r>
              <a:rPr lang="pt-BR" altLang="pt-BR" sz="2400" b="1" dirty="0" err="1">
                <a:solidFill>
                  <a:srgbClr val="3366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Minimalidade</a:t>
            </a:r>
            <a:endParaRPr lang="pt-BR" altLang="pt-BR" sz="20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3317" name="Título 1"/>
          <p:cNvSpPr>
            <a:spLocks noGrp="1"/>
          </p:cNvSpPr>
          <p:nvPr>
            <p:ph type="title" idx="4294967295"/>
          </p:nvPr>
        </p:nvSpPr>
        <p:spPr>
          <a:xfrm>
            <a:off x="-821329" y="200025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6511720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8313" y="981075"/>
            <a:ext cx="8353425" cy="1720850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487363" indent="-487363" eaLnBrk="1" hangingPunct="1"/>
            <a:r>
              <a:rPr lang="pt-BR" altLang="pt-BR" sz="3400">
                <a:solidFill>
                  <a:srgbClr val="0000FF"/>
                </a:solidFill>
              </a:rPr>
              <a:t>Chave Candidata</a:t>
            </a:r>
          </a:p>
          <a:p>
            <a:pPr marL="487363" indent="-487363" eaLnBrk="1" hangingPunct="1">
              <a:buFont typeface="Arial" panose="020B0604020202020204" pitchFamily="34" charset="0"/>
              <a:buNone/>
            </a:pPr>
            <a:r>
              <a:rPr lang="pt-BR" altLang="pt-BR" sz="3400"/>
              <a:t>	Uma relação pode ter mais de um atributo como identificador único. Um deles é escolhido como chave primária e os outros são chaves candidatas</a:t>
            </a:r>
          </a:p>
          <a:p>
            <a:pPr marL="487363" indent="-487363" eaLnBrk="1" hangingPunct="1">
              <a:buFont typeface="Arial" panose="020B0604020202020204" pitchFamily="34" charset="0"/>
              <a:buNone/>
            </a:pPr>
            <a:endParaRPr lang="pt-BR" altLang="pt-BR"/>
          </a:p>
          <a:p>
            <a:pPr marL="487363" indent="-487363" eaLnBrk="1" hangingPunct="1"/>
            <a:r>
              <a:rPr lang="pt-BR" altLang="pt-BR" sz="3600">
                <a:solidFill>
                  <a:srgbClr val="0000FF"/>
                </a:solidFill>
              </a:rPr>
              <a:t>Chave Estrangeira </a:t>
            </a:r>
          </a:p>
          <a:p>
            <a:pPr marL="487363" indent="-487363" eaLnBrk="1" hangingPunct="1">
              <a:buFont typeface="Arial" panose="020B0604020202020204" pitchFamily="34" charset="0"/>
              <a:buNone/>
            </a:pPr>
            <a:r>
              <a:rPr lang="pt-BR" altLang="pt-BR" sz="3600"/>
              <a:t>	Um atributo que corresponde a uma chave primária em outra relação</a:t>
            </a:r>
          </a:p>
        </p:txBody>
      </p:sp>
      <p:sp>
        <p:nvSpPr>
          <p:cNvPr id="14339" name="Título 1"/>
          <p:cNvSpPr>
            <a:spLocks noGrp="1"/>
          </p:cNvSpPr>
          <p:nvPr>
            <p:ph type="title" idx="4294967295"/>
          </p:nvPr>
        </p:nvSpPr>
        <p:spPr>
          <a:xfrm>
            <a:off x="-903216" y="175265"/>
            <a:ext cx="7677150" cy="7080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333663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483</Words>
  <Application>Microsoft Office PowerPoint</Application>
  <PresentationFormat>Apresentação na tela (4:3)</PresentationFormat>
  <Paragraphs>138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Banco de dados Modelagem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Fim de Aula  Modelagem Relacional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Silvio Caetano de Sa</dc:creator>
  <cp:lastModifiedBy>Usuario</cp:lastModifiedBy>
  <cp:revision>221</cp:revision>
  <cp:lastPrinted>2019-09-03T22:28:04Z</cp:lastPrinted>
  <dcterms:created xsi:type="dcterms:W3CDTF">2013-09-18T20:10:16Z</dcterms:created>
  <dcterms:modified xsi:type="dcterms:W3CDTF">2022-02-28T21:24:59Z</dcterms:modified>
</cp:coreProperties>
</file>