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72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3" r:id="rId36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14F76C4-62F7-43EF-AEAE-36903B2264C3}" type="datetime1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F3E2FBE-B784-4BD4-A0E5-58191D7581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917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1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8AA8A-CDF6-4044-96A6-3C6C1B3CFA7C}" type="datetime1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6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1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C84FC-C8A0-49D1-8F13-3036685B8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914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/>
          </a:p>
        </p:txBody>
      </p:sp>
      <p:sp>
        <p:nvSpPr>
          <p:cNvPr id="4506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061E39-C6F3-48A2-A990-88CDA233C3B3}" type="slidenum">
              <a:rPr lang="pt-BR" altLang="pt-BR">
                <a:latin typeface="Calibri" panose="020F0502020204030204" pitchFamily="34" charset="0"/>
              </a:rPr>
              <a:pPr eaLnBrk="1" hangingPunct="1"/>
              <a:t>3</a:t>
            </a:fld>
            <a:endParaRPr lang="pt-BR" alt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1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  <a:prstGeom prst="rect">
            <a:avLst/>
          </a:prstGeom>
        </p:spPr>
        <p:txBody>
          <a:bodyPr anchor="t"/>
          <a:lstStyle/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B395E3-5CB5-4365-9AB0-D97D804D3ED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9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25/04/2022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7956376" y="980728"/>
            <a:ext cx="1008112" cy="56886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 descr="Resultado de imagem para uninassau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3" b="24315"/>
          <a:stretch/>
        </p:blipFill>
        <p:spPr bwMode="auto">
          <a:xfrm>
            <a:off x="5413828" y="51815"/>
            <a:ext cx="3672115" cy="8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iana.cervino@gmail.com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mariana.cervino@gmail.com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ítulo 1"/>
          <p:cNvSpPr>
            <a:spLocks noGrp="1"/>
          </p:cNvSpPr>
          <p:nvPr>
            <p:ph type="ctrTitle"/>
          </p:nvPr>
        </p:nvSpPr>
        <p:spPr>
          <a:xfrm>
            <a:off x="685800" y="2461113"/>
            <a:ext cx="7825154" cy="1752600"/>
          </a:xfrm>
        </p:spPr>
        <p:txBody>
          <a:bodyPr/>
          <a:lstStyle/>
          <a:p>
            <a:pPr algn="ctr"/>
            <a:r>
              <a:rPr lang="pt-BR" sz="5400" b="1" dirty="0">
                <a:solidFill>
                  <a:srgbClr val="0000CC"/>
                </a:solidFill>
              </a:rPr>
              <a:t>BANCO DE DADOS</a:t>
            </a:r>
            <a:br>
              <a:rPr lang="pt-BR" sz="5400" b="1" dirty="0">
                <a:solidFill>
                  <a:srgbClr val="0000CC"/>
                </a:solidFill>
              </a:rPr>
            </a:br>
            <a:r>
              <a:rPr lang="pt-BR" sz="3200" dirty="0" smtClean="0"/>
              <a:t>Normalização I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4346" y="5105400"/>
            <a:ext cx="6400800" cy="17526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b="1" dirty="0" smtClean="0"/>
              <a:t>Clovis Holanda </a:t>
            </a:r>
            <a:endParaRPr lang="pt-BR" b="1" dirty="0"/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b="1" dirty="0" smtClean="0">
                <a:hlinkClick r:id="rId2"/>
              </a:rPr>
              <a:t>clovishn@gmail.com</a:t>
            </a:r>
            <a:endParaRPr lang="pt-BR" b="1" dirty="0"/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b="1" dirty="0" smtClean="0"/>
              <a:t>2022.1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1989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947382" y="457200"/>
            <a:ext cx="77724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3600" b="1" dirty="0">
                <a:solidFill>
                  <a:srgbClr val="7030A0"/>
                </a:solidFill>
                <a:latin typeface="Arial" panose="020B0604020202020204" pitchFamily="34" charset="0"/>
              </a:rPr>
              <a:t>Processo de normalização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84313"/>
            <a:ext cx="7834312" cy="4924425"/>
          </a:xfrm>
          <a:prstGeom prst="rect">
            <a:avLst/>
          </a:prstGeom>
        </p:spPr>
        <p:txBody>
          <a:bodyPr lIns="35717" tIns="35717" rIns="35717" bIns="35717"/>
          <a:lstStyle/>
          <a:p>
            <a:pPr>
              <a:lnSpc>
                <a:spcPct val="90000"/>
              </a:lnSpc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Gradativamente retira das relações do esquema as dependências funcionais indesejáveis. </a:t>
            </a:r>
          </a:p>
          <a:p>
            <a:pPr>
              <a:lnSpc>
                <a:spcPct val="90000"/>
              </a:lnSpc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Cada um dos passos do processo coloca a relação em uma das formas normais.</a:t>
            </a:r>
          </a:p>
          <a:p>
            <a:pPr>
              <a:lnSpc>
                <a:spcPct val="90000"/>
              </a:lnSpc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Toda tabela deve ser “minimamente” normalizada (1FN)</a:t>
            </a:r>
            <a:endParaRPr lang="pt-BR" altLang="pt-BR" sz="28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490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607325" y="110865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  <a:t>Processo de normalização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52550"/>
            <a:ext cx="8470900" cy="2987675"/>
          </a:xfrm>
          <a:prstGeom prst="rect">
            <a:avLst/>
          </a:prstGeom>
        </p:spPr>
        <p:txBody>
          <a:bodyPr lIns="35717" tIns="35717" rIns="35717" bIns="35717"/>
          <a:lstStyle/>
          <a:p>
            <a:pPr>
              <a:buFont typeface="Arial" panose="020B0604020202020204" pitchFamily="34" charset="0"/>
              <a:buNone/>
            </a:pPr>
            <a:endParaRPr lang="pt-BR" altLang="pt-BR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pt-BR" altLang="pt-BR" sz="3600" b="1" dirty="0">
                <a:solidFill>
                  <a:srgbClr val="002060"/>
                </a:solidFill>
                <a:latin typeface="Arial" panose="020B0604020202020204" pitchFamily="34" charset="0"/>
              </a:rPr>
              <a:t>Uma </a:t>
            </a:r>
            <a:r>
              <a:rPr lang="pt-BR" altLang="pt-BR" sz="3600" b="1" u="sng" dirty="0">
                <a:solidFill>
                  <a:srgbClr val="002060"/>
                </a:solidFill>
                <a:latin typeface="Arial" panose="020B0604020202020204" pitchFamily="34" charset="0"/>
              </a:rPr>
              <a:t>forma normal</a:t>
            </a:r>
            <a:r>
              <a:rPr lang="pt-BR" altLang="pt-BR" sz="3600" b="1" dirty="0">
                <a:solidFill>
                  <a:srgbClr val="002060"/>
                </a:solidFill>
                <a:latin typeface="Arial" panose="020B0604020202020204" pitchFamily="34" charset="0"/>
              </a:rPr>
              <a:t> é um conjunto de regras que uma tabela deve obedecer.</a:t>
            </a:r>
          </a:p>
        </p:txBody>
      </p:sp>
    </p:spTree>
    <p:extLst>
      <p:ext uri="{BB962C8B-B14F-4D97-AF65-F5344CB8AC3E}">
        <p14:creationId xmlns:p14="http://schemas.microsoft.com/office/powerpoint/2010/main" val="5151919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1253865"/>
            <a:ext cx="7090118" cy="4662559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-1330325" y="110865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  <a:t>Níveis de Normalização</a:t>
            </a:r>
          </a:p>
        </p:txBody>
      </p:sp>
      <p:sp>
        <p:nvSpPr>
          <p:cNvPr id="17410" name="Oval 3"/>
          <p:cNvSpPr>
            <a:spLocks noChangeArrowheads="1"/>
          </p:cNvSpPr>
          <p:nvPr/>
        </p:nvSpPr>
        <p:spPr bwMode="auto">
          <a:xfrm>
            <a:off x="-169400" y="682365"/>
            <a:ext cx="9046113" cy="586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2400" dirty="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  <a:p>
            <a:pPr algn="ctr" eaLnBrk="1" hangingPunct="1"/>
            <a:endParaRPr lang="pt-BR" altLang="pt-BR" sz="2400" dirty="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  <a:p>
            <a:pPr algn="ctr" eaLnBrk="1" hangingPunct="1"/>
            <a:endParaRPr lang="pt-BR" altLang="pt-BR" sz="2400" dirty="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  <a:p>
            <a:pPr algn="ctr" eaLnBrk="1" hangingPunct="1"/>
            <a:endParaRPr lang="pt-BR" altLang="pt-BR" sz="2400" dirty="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  <a:p>
            <a:pPr algn="ctr" eaLnBrk="1" hangingPunct="1"/>
            <a:endParaRPr lang="pt-BR" altLang="pt-BR" sz="2400" dirty="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  <a:p>
            <a:pPr algn="ctr" eaLnBrk="1" hangingPunct="1"/>
            <a:endParaRPr lang="pt-BR" altLang="pt-BR" sz="2400" dirty="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  <a:p>
            <a:pPr algn="ctr" eaLnBrk="1" hangingPunct="1"/>
            <a:endParaRPr lang="pt-BR" altLang="pt-BR" sz="2400" dirty="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  <a:p>
            <a:pPr algn="ctr" eaLnBrk="1" hangingPunct="1"/>
            <a:endParaRPr lang="pt-BR" altLang="pt-BR" sz="2400" dirty="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  <a:p>
            <a:pPr algn="ctr" eaLnBrk="1" hangingPunct="1"/>
            <a:endParaRPr lang="pt-BR" altLang="pt-BR" sz="2400" dirty="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  <a:p>
            <a:pPr algn="ctr" eaLnBrk="1" hangingPunct="1"/>
            <a:endParaRPr lang="pt-BR" altLang="pt-BR" sz="2400" dirty="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  <a:p>
            <a:pPr algn="ctr" eaLnBrk="1" hangingPunct="1"/>
            <a:endParaRPr lang="pt-BR" altLang="pt-BR" sz="2400" dirty="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953272" y="5863762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pt-BR" dirty="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Relações Não Normalizadas</a:t>
            </a:r>
          </a:p>
        </p:txBody>
      </p:sp>
    </p:spTree>
    <p:extLst>
      <p:ext uri="{BB962C8B-B14F-4D97-AF65-F5344CB8AC3E}">
        <p14:creationId xmlns:p14="http://schemas.microsoft.com/office/powerpoint/2010/main" val="4453333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805375" y="0"/>
            <a:ext cx="7772400" cy="100965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  <a:t>Normalização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68413"/>
            <a:ext cx="8280400" cy="5329237"/>
          </a:xfrm>
          <a:prstGeom prst="rect">
            <a:avLst/>
          </a:prstGeom>
        </p:spPr>
        <p:txBody>
          <a:bodyPr lIns="35717" tIns="35717" rIns="35717" bIns="35717"/>
          <a:lstStyle/>
          <a:p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Uma tabela </a:t>
            </a:r>
            <a:r>
              <a:rPr lang="pt-BR" altLang="pt-BR" sz="2800" b="1" i="1" dirty="0">
                <a:solidFill>
                  <a:srgbClr val="002060"/>
                </a:solidFill>
                <a:latin typeface="Arial" panose="020B0604020202020204" pitchFamily="34" charset="0"/>
              </a:rPr>
              <a:t>não normalizada</a:t>
            </a: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 (</a:t>
            </a:r>
            <a:r>
              <a:rPr lang="pt-BR" altLang="pt-BR" sz="2800" b="1" i="1" dirty="0">
                <a:solidFill>
                  <a:srgbClr val="002060"/>
                </a:solidFill>
                <a:latin typeface="Arial" panose="020B0604020202020204" pitchFamily="34" charset="0"/>
              </a:rPr>
              <a:t>ÑN</a:t>
            </a: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), que não satisfaz a primeira regra (1FN) contém valores de atributos não atômicos (compostos ou multivalorados), isto é, contém tabelas embutidas ou listas.</a:t>
            </a:r>
          </a:p>
          <a:p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No exemplo  abaixo existe uma atributo composto (tabela embutida)</a:t>
            </a:r>
          </a:p>
          <a:p>
            <a:endParaRPr lang="pt-BR" altLang="pt-BR" sz="28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	PROJ(</a:t>
            </a:r>
            <a:r>
              <a:rPr lang="pt-BR" altLang="pt-BR" sz="2800" b="1" u="sng" dirty="0">
                <a:solidFill>
                  <a:srgbClr val="002060"/>
                </a:solidFill>
                <a:latin typeface="Arial" panose="020B0604020202020204" pitchFamily="34" charset="0"/>
              </a:rPr>
              <a:t>CODPROJ</a:t>
            </a: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, TIPOPROJ, DESCR, (</a:t>
            </a:r>
            <a:r>
              <a:rPr lang="pt-BR" altLang="pt-BR" sz="2800" b="1" u="sng" dirty="0">
                <a:solidFill>
                  <a:srgbClr val="002060"/>
                </a:solidFill>
                <a:latin typeface="Arial" panose="020B0604020202020204" pitchFamily="34" charset="0"/>
              </a:rPr>
              <a:t>NOEMP</a:t>
            </a: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, NOME, CAT, SAL, DATAINICIO, TEMPOALOC))</a:t>
            </a:r>
          </a:p>
        </p:txBody>
      </p:sp>
    </p:spTree>
    <p:extLst>
      <p:ext uri="{BB962C8B-B14F-4D97-AF65-F5344CB8AC3E}">
        <p14:creationId xmlns:p14="http://schemas.microsoft.com/office/powerpoint/2010/main" val="35754541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946" name="Group 642"/>
          <p:cNvGraphicFramePr>
            <a:graphicFrameLocks noGrp="1"/>
          </p:cNvGraphicFramePr>
          <p:nvPr/>
        </p:nvGraphicFramePr>
        <p:xfrm>
          <a:off x="-36513" y="404813"/>
          <a:ext cx="3765550" cy="6553199"/>
        </p:xfrm>
        <a:graphic>
          <a:graphicData uri="http://schemas.openxmlformats.org/drawingml/2006/table">
            <a:tbl>
              <a:tblPr/>
              <a:tblGrid>
                <a:gridCol w="1296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32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11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CODIGO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PROJETO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TIPO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PROJETO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DESCRI-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ÇÃO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7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 LSC001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 Novo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 </a:t>
                      </a: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Desenv</a:t>
                      </a: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 </a:t>
                      </a: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Sistem</a:t>
                      </a: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 Estoque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245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PAG02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Manuten-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ção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xx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6959" name="Group 655"/>
          <p:cNvGraphicFramePr>
            <a:graphicFrameLocks noGrp="1"/>
          </p:cNvGraphicFramePr>
          <p:nvPr/>
        </p:nvGraphicFramePr>
        <p:xfrm>
          <a:off x="3752850" y="404813"/>
          <a:ext cx="5391150" cy="6634162"/>
        </p:xfrm>
        <a:graphic>
          <a:graphicData uri="http://schemas.openxmlformats.org/drawingml/2006/table">
            <a:tbl>
              <a:tblPr/>
              <a:tblGrid>
                <a:gridCol w="7683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683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34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11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11835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  EMPREGADO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3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NEm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91437" marR="91437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Nome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Cat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Sal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DatIni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TempAloc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1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2146</a:t>
                      </a:r>
                    </a:p>
                  </a:txBody>
                  <a:tcPr marL="91437" marR="91437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João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A1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1/11/91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24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3145</a:t>
                      </a:r>
                    </a:p>
                  </a:txBody>
                  <a:tcPr marL="91437" marR="91437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Silvio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A2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2/10/91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24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6126</a:t>
                      </a:r>
                    </a:p>
                  </a:txBody>
                  <a:tcPr marL="91437" marR="91437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José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B1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9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3/10/92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18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9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1214</a:t>
                      </a:r>
                      <a:endParaRPr kumimoji="0" 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Helvetica Neue Light" pitchFamily="1" charset="0"/>
                      </a:endParaRPr>
                    </a:p>
                  </a:txBody>
                  <a:tcPr marL="91437" marR="91437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Carlos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A2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4/10/92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18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1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8191</a:t>
                      </a:r>
                    </a:p>
                  </a:txBody>
                  <a:tcPr marL="91437" marR="91437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Mário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A1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1/11/92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12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2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8844</a:t>
                      </a:r>
                    </a:p>
                  </a:txBody>
                  <a:tcPr marL="91437" marR="91437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Mário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A1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1/05/93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12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30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4112</a:t>
                      </a:r>
                    </a:p>
                  </a:txBody>
                  <a:tcPr marL="91437" marR="91437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João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A2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4/01/91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24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2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6126</a:t>
                      </a:r>
                    </a:p>
                  </a:txBody>
                  <a:tcPr marL="91437" marR="91437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José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B1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9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1/11/92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18</a:t>
                      </a:r>
                    </a:p>
                  </a:txBody>
                  <a:tcPr marL="91437" marR="9143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oup 648"/>
          <p:cNvGrpSpPr>
            <a:grpSpLocks/>
          </p:cNvGrpSpPr>
          <p:nvPr/>
        </p:nvGrpSpPr>
        <p:grpSpPr bwMode="auto">
          <a:xfrm>
            <a:off x="4500563" y="2781300"/>
            <a:ext cx="1008062" cy="4076700"/>
            <a:chOff x="2744" y="2115"/>
            <a:chExt cx="635" cy="1860"/>
          </a:xfrm>
        </p:grpSpPr>
        <p:sp>
          <p:nvSpPr>
            <p:cNvPr id="19550" name="Freeform 646"/>
            <p:cNvSpPr>
              <a:spLocks/>
            </p:cNvSpPr>
            <p:nvPr/>
          </p:nvSpPr>
          <p:spPr bwMode="auto">
            <a:xfrm>
              <a:off x="2744" y="3612"/>
              <a:ext cx="627" cy="363"/>
            </a:xfrm>
            <a:custGeom>
              <a:avLst/>
              <a:gdLst>
                <a:gd name="T0" fmla="*/ 128 w 627"/>
                <a:gd name="T1" fmla="*/ 38 h 363"/>
                <a:gd name="T2" fmla="*/ 38 w 627"/>
                <a:gd name="T3" fmla="*/ 310 h 363"/>
                <a:gd name="T4" fmla="*/ 355 w 627"/>
                <a:gd name="T5" fmla="*/ 356 h 363"/>
                <a:gd name="T6" fmla="*/ 627 w 627"/>
                <a:gd name="T7" fmla="*/ 265 h 363"/>
                <a:gd name="T8" fmla="*/ 355 w 627"/>
                <a:gd name="T9" fmla="*/ 83 h 363"/>
                <a:gd name="T10" fmla="*/ 128 w 627"/>
                <a:gd name="T11" fmla="*/ 38 h 3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7"/>
                <a:gd name="T19" fmla="*/ 0 h 363"/>
                <a:gd name="T20" fmla="*/ 627 w 627"/>
                <a:gd name="T21" fmla="*/ 363 h 3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7" h="363">
                  <a:moveTo>
                    <a:pt x="128" y="38"/>
                  </a:moveTo>
                  <a:cubicBezTo>
                    <a:pt x="75" y="76"/>
                    <a:pt x="0" y="257"/>
                    <a:pt x="38" y="310"/>
                  </a:cubicBezTo>
                  <a:cubicBezTo>
                    <a:pt x="76" y="363"/>
                    <a:pt x="257" y="363"/>
                    <a:pt x="355" y="356"/>
                  </a:cubicBezTo>
                  <a:cubicBezTo>
                    <a:pt x="453" y="349"/>
                    <a:pt x="627" y="310"/>
                    <a:pt x="627" y="265"/>
                  </a:cubicBezTo>
                  <a:cubicBezTo>
                    <a:pt x="627" y="220"/>
                    <a:pt x="438" y="113"/>
                    <a:pt x="355" y="83"/>
                  </a:cubicBezTo>
                  <a:cubicBezTo>
                    <a:pt x="272" y="53"/>
                    <a:pt x="181" y="0"/>
                    <a:pt x="128" y="38"/>
                  </a:cubicBezTo>
                  <a:close/>
                </a:path>
              </a:pathLst>
            </a:custGeom>
            <a:noFill/>
            <a:ln w="57150">
              <a:solidFill>
                <a:srgbClr val="CCE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51" name="Freeform 647"/>
            <p:cNvSpPr>
              <a:spLocks/>
            </p:cNvSpPr>
            <p:nvPr/>
          </p:nvSpPr>
          <p:spPr bwMode="auto">
            <a:xfrm>
              <a:off x="2752" y="2115"/>
              <a:ext cx="627" cy="363"/>
            </a:xfrm>
            <a:custGeom>
              <a:avLst/>
              <a:gdLst>
                <a:gd name="T0" fmla="*/ 128 w 627"/>
                <a:gd name="T1" fmla="*/ 38 h 363"/>
                <a:gd name="T2" fmla="*/ 38 w 627"/>
                <a:gd name="T3" fmla="*/ 310 h 363"/>
                <a:gd name="T4" fmla="*/ 355 w 627"/>
                <a:gd name="T5" fmla="*/ 356 h 363"/>
                <a:gd name="T6" fmla="*/ 627 w 627"/>
                <a:gd name="T7" fmla="*/ 265 h 363"/>
                <a:gd name="T8" fmla="*/ 355 w 627"/>
                <a:gd name="T9" fmla="*/ 83 h 363"/>
                <a:gd name="T10" fmla="*/ 128 w 627"/>
                <a:gd name="T11" fmla="*/ 38 h 3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7"/>
                <a:gd name="T19" fmla="*/ 0 h 363"/>
                <a:gd name="T20" fmla="*/ 627 w 627"/>
                <a:gd name="T21" fmla="*/ 363 h 3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7" h="363">
                  <a:moveTo>
                    <a:pt x="128" y="38"/>
                  </a:moveTo>
                  <a:cubicBezTo>
                    <a:pt x="75" y="76"/>
                    <a:pt x="0" y="257"/>
                    <a:pt x="38" y="310"/>
                  </a:cubicBezTo>
                  <a:cubicBezTo>
                    <a:pt x="76" y="363"/>
                    <a:pt x="257" y="363"/>
                    <a:pt x="355" y="356"/>
                  </a:cubicBezTo>
                  <a:cubicBezTo>
                    <a:pt x="453" y="349"/>
                    <a:pt x="627" y="310"/>
                    <a:pt x="627" y="265"/>
                  </a:cubicBezTo>
                  <a:cubicBezTo>
                    <a:pt x="627" y="220"/>
                    <a:pt x="438" y="113"/>
                    <a:pt x="355" y="83"/>
                  </a:cubicBezTo>
                  <a:cubicBezTo>
                    <a:pt x="272" y="53"/>
                    <a:pt x="181" y="0"/>
                    <a:pt x="128" y="38"/>
                  </a:cubicBezTo>
                  <a:close/>
                </a:path>
              </a:pathLst>
            </a:custGeom>
            <a:noFill/>
            <a:ln w="57150">
              <a:solidFill>
                <a:srgbClr val="CCE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4197339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80531" y="160338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  <a:t>Normalização: 1FN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6802" y="1057678"/>
            <a:ext cx="8036446" cy="5075237"/>
          </a:xfrm>
          <a:prstGeom prst="rect">
            <a:avLst/>
          </a:prstGeom>
        </p:spPr>
        <p:txBody>
          <a:bodyPr lIns="35717" tIns="35717" rIns="35717" bIns="35717"/>
          <a:lstStyle/>
          <a:p>
            <a:pPr>
              <a:buFont typeface="Arial" panose="020B0604020202020204" pitchFamily="34" charset="0"/>
              <a:buNone/>
            </a:pPr>
            <a:endParaRPr lang="pt-BR" altLang="pt-BR" sz="4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Definição: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	Uma relação está na Primeira Forma Normal se todos os atributos que a compõem são atômicos.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relação não deve conter outras relações (</a:t>
            </a:r>
            <a:r>
              <a:rPr lang="pt-BR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 tabelas embutidas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seus atributos devem ser  monovalorados, isto é, </a:t>
            </a:r>
            <a:r>
              <a:rPr lang="pt-BR" alt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deve conter atributos multivalorados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4554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68413"/>
            <a:ext cx="8229600" cy="4724400"/>
          </a:xfrm>
          <a:prstGeom prst="rect">
            <a:avLst/>
          </a:prstGeom>
        </p:spPr>
        <p:txBody>
          <a:bodyPr lIns="35717" tIns="35717" rIns="35717" bIns="35717"/>
          <a:lstStyle/>
          <a:p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Passagem à 1FN: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- para cada tabela embutida inclusive a mais externa, é criada uma tabela na 1FN que contém: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as chaves primárias de cada tabela externa à tabela embutida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os atributos da própria tabela embutida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b="1" dirty="0">
                <a:solidFill>
                  <a:srgbClr val="002060"/>
                </a:solidFill>
                <a:latin typeface="Arial" panose="020B0604020202020204" pitchFamily="34" charset="0"/>
              </a:rPr>
              <a:t>- 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são definidas as chaves primárias das tabelas na 1FN.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-1091584" y="125413"/>
            <a:ext cx="7773988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  <a:t>Normalização: 1FN</a:t>
            </a:r>
          </a:p>
        </p:txBody>
      </p:sp>
    </p:spTree>
    <p:extLst>
      <p:ext uri="{BB962C8B-B14F-4D97-AF65-F5344CB8AC3E}">
        <p14:creationId xmlns:p14="http://schemas.microsoft.com/office/powerpoint/2010/main" val="364956039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557338"/>
            <a:ext cx="7558087" cy="3740150"/>
          </a:xfrm>
          <a:prstGeom prst="rect">
            <a:avLst/>
          </a:prstGeom>
        </p:spPr>
        <p:txBody>
          <a:bodyPr lIns="35717" tIns="35717" rIns="35717" bIns="35717"/>
          <a:lstStyle/>
          <a:p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Primeiro passo: subdivisão em tabelas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Tabela 1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PROJ (CODPROJ, TIPO PROJ, DESCR)</a:t>
            </a:r>
          </a:p>
          <a:p>
            <a:pPr lvl="2">
              <a:buFont typeface="Arial" panose="020B0604020202020204" pitchFamily="34" charset="0"/>
              <a:buNone/>
            </a:pPr>
            <a:endParaRPr lang="pt-BR" altLang="pt-BR" sz="28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 Tabela 2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PROJEMP(CODPROJ, NOEMP, NOME, CAT, SAL, DATAINICIO, TEMPOALOC)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-747214" y="184245"/>
            <a:ext cx="77724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  <a:t>Normalização: 1FN</a:t>
            </a:r>
          </a:p>
        </p:txBody>
      </p:sp>
    </p:spTree>
    <p:extLst>
      <p:ext uri="{BB962C8B-B14F-4D97-AF65-F5344CB8AC3E}">
        <p14:creationId xmlns:p14="http://schemas.microsoft.com/office/powerpoint/2010/main" val="41824209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8001000" cy="4953000"/>
          </a:xfrm>
          <a:prstGeom prst="rect">
            <a:avLst/>
          </a:prstGeom>
        </p:spPr>
        <p:txBody>
          <a:bodyPr lIns="35717" tIns="35717" rIns="35717" bIns="35717"/>
          <a:lstStyle/>
          <a:p>
            <a:r>
              <a:rPr lang="pt-BR" altLang="pt-BR" sz="3600" b="1" dirty="0">
                <a:solidFill>
                  <a:srgbClr val="002060"/>
                </a:solidFill>
                <a:latin typeface="Arial" panose="020B0604020202020204" pitchFamily="34" charset="0"/>
              </a:rPr>
              <a:t>1FN: IDENTIFICAÇÃO DE CHAVES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3600" dirty="0">
                <a:solidFill>
                  <a:srgbClr val="002060"/>
                </a:solidFill>
                <a:latin typeface="Arial" panose="020B0604020202020204" pitchFamily="34" charset="0"/>
              </a:rPr>
              <a:t>Tabela 1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altLang="pt-BR" sz="3600" dirty="0">
                <a:solidFill>
                  <a:srgbClr val="002060"/>
                </a:solidFill>
                <a:latin typeface="Arial" panose="020B0604020202020204" pitchFamily="34" charset="0"/>
              </a:rPr>
              <a:t>a chave primária é a chave da tabela externa na forma ÑN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pt-BR" altLang="pt-BR" sz="3600" b="1" dirty="0">
                <a:solidFill>
                  <a:srgbClr val="002060"/>
                </a:solidFill>
                <a:latin typeface="Arial" panose="020B0604020202020204" pitchFamily="34" charset="0"/>
              </a:rPr>
              <a:t>PROJ(</a:t>
            </a:r>
            <a:r>
              <a:rPr lang="pt-BR" altLang="pt-BR" sz="3600" b="1" u="sng" dirty="0">
                <a:solidFill>
                  <a:srgbClr val="002060"/>
                </a:solidFill>
                <a:latin typeface="Arial" panose="020B0604020202020204" pitchFamily="34" charset="0"/>
              </a:rPr>
              <a:t>CODPROJ</a:t>
            </a:r>
            <a:r>
              <a:rPr lang="pt-BR" altLang="pt-BR" sz="3600" b="1" dirty="0">
                <a:solidFill>
                  <a:srgbClr val="002060"/>
                </a:solidFill>
                <a:latin typeface="Arial" panose="020B0604020202020204" pitchFamily="34" charset="0"/>
              </a:rPr>
              <a:t>, TIPOPROJ, DESCR)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-975814" y="0"/>
            <a:ext cx="77724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  <a:t>Normalização: 1FN</a:t>
            </a:r>
          </a:p>
        </p:txBody>
      </p:sp>
    </p:spTree>
    <p:extLst>
      <p:ext uri="{BB962C8B-B14F-4D97-AF65-F5344CB8AC3E}">
        <p14:creationId xmlns:p14="http://schemas.microsoft.com/office/powerpoint/2010/main" val="38608414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-473975" y="931413"/>
            <a:ext cx="9828213" cy="4114800"/>
          </a:xfrm>
          <a:prstGeom prst="rect">
            <a:avLst/>
          </a:prstGeom>
        </p:spPr>
        <p:txBody>
          <a:bodyPr lIns="35717" tIns="35717" rIns="35717" bIns="35717"/>
          <a:lstStyle/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3600" dirty="0">
                <a:solidFill>
                  <a:srgbClr val="002060"/>
                </a:solidFill>
                <a:latin typeface="Arial" panose="020B0604020202020204" pitchFamily="34" charset="0"/>
              </a:rPr>
              <a:t>Tabela 2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altLang="pt-BR" sz="3600" dirty="0">
                <a:solidFill>
                  <a:srgbClr val="0070C0"/>
                </a:solidFill>
                <a:latin typeface="Arial" panose="020B0604020202020204" pitchFamily="34" charset="0"/>
              </a:rPr>
              <a:t>o atributo NOEMP é a chave da tabela embutida original, assim, faz parte da chave primária.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altLang="pt-BR" sz="3600" dirty="0">
                <a:solidFill>
                  <a:srgbClr val="0070C0"/>
                </a:solidFill>
                <a:latin typeface="Arial" panose="020B0604020202020204" pitchFamily="34" charset="0"/>
              </a:rPr>
              <a:t>Verifica-se que, no documento, um valor de NOEMP aparece associado a muitos valores de CODPROJ, se sim, CODPROJ faz parte da chave primária.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FF0000"/>
                </a:solidFill>
                <a:latin typeface="Arial" panose="020B0604020202020204" pitchFamily="34" charset="0"/>
              </a:rPr>
              <a:t>PROJEMP(</a:t>
            </a:r>
            <a:r>
              <a:rPr lang="pt-BR" altLang="pt-BR" sz="2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CODPROJ, NOEMP</a:t>
            </a:r>
            <a:r>
              <a:rPr lang="pt-BR" altLang="pt-BR" sz="2800" b="1" dirty="0">
                <a:solidFill>
                  <a:srgbClr val="FF0000"/>
                </a:solidFill>
                <a:latin typeface="Arial" panose="020B0604020202020204" pitchFamily="34" charset="0"/>
              </a:rPr>
              <a:t>, NOME, CAT, SAL, DATAINICIO, TEMPOALOC)</a:t>
            </a:r>
          </a:p>
          <a:p>
            <a:endParaRPr lang="pt-BR" altLang="pt-BR" sz="36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-1508078" y="0"/>
            <a:ext cx="8229600" cy="1143001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  <a:t>Normalização: 1FN</a:t>
            </a:r>
          </a:p>
        </p:txBody>
      </p:sp>
    </p:spTree>
    <p:extLst>
      <p:ext uri="{BB962C8B-B14F-4D97-AF65-F5344CB8AC3E}">
        <p14:creationId xmlns:p14="http://schemas.microsoft.com/office/powerpoint/2010/main" val="21819158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-1128475" y="245660"/>
            <a:ext cx="8393112" cy="1368425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  <a:t>MOTIVAÇÃO</a:t>
            </a:r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7488"/>
            <a:ext cx="7853363" cy="5370512"/>
          </a:xfrm>
          <a:prstGeom prst="rect">
            <a:avLst/>
          </a:prstGeom>
        </p:spPr>
        <p:txBody>
          <a:bodyPr lIns="35717" tIns="35717" rIns="35717" bIns="35717"/>
          <a:lstStyle/>
          <a:p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No projeto de um Banco de Dados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identificar dados e estruturá-los a fim de representar eficientemente o mundo real.</a:t>
            </a:r>
          </a:p>
          <a:p>
            <a:pPr lvl="1">
              <a:buFont typeface="Wingdings" panose="05000000000000000000" pitchFamily="2" charset="2"/>
              <a:buNone/>
            </a:pPr>
            <a:endParaRPr lang="pt-BR" altLang="pt-BR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pt-BR" altLang="pt-BR" sz="2800" b="1" dirty="0">
                <a:solidFill>
                  <a:srgbClr val="C00000"/>
                </a:solidFill>
                <a:latin typeface="Arial" panose="020B0604020202020204" pitchFamily="34" charset="0"/>
              </a:rPr>
              <a:t>Normalização </a:t>
            </a:r>
            <a:r>
              <a:rPr lang="pt-BR" altLang="pt-BR" sz="2800" b="1" dirty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altLang="pt-BR" sz="2800" b="1" dirty="0">
                <a:solidFill>
                  <a:srgbClr val="C00000"/>
                </a:solidFill>
                <a:latin typeface="Arial" panose="020B0604020202020204" pitchFamily="34" charset="0"/>
              </a:rPr>
              <a:t>auxilia na obtenção de 			     tabelas bem projetadas 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A normalização é necessária, embora não suficiente, para um bom projeto relacional.</a:t>
            </a:r>
            <a:endParaRPr lang="pt-BR" altLang="pt-BR" sz="2800" b="1" dirty="0">
              <a:solidFill>
                <a:srgbClr val="002060"/>
              </a:solidFill>
            </a:endParaRPr>
          </a:p>
          <a:p>
            <a:endParaRPr lang="pt-BR" altLang="pt-BR" sz="5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457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187" name="Group 35"/>
          <p:cNvGraphicFramePr>
            <a:graphicFrameLocks noGrp="1"/>
          </p:cNvGraphicFramePr>
          <p:nvPr/>
        </p:nvGraphicFramePr>
        <p:xfrm>
          <a:off x="1143000" y="1981200"/>
          <a:ext cx="6096000" cy="3232151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CodProj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Tipo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Descr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9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LSC001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Novo </a:t>
                      </a:r>
                      <a:r>
                        <a:rPr kumimoji="0" lang="pt-B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Desenv</a:t>
                      </a: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.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Sistema de Estoque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69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PAG02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Manutenção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Sistema de RH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20" name="Text Box 29"/>
          <p:cNvSpPr txBox="1">
            <a:spLocks noChangeArrowheads="1"/>
          </p:cNvSpPr>
          <p:nvPr/>
        </p:nvSpPr>
        <p:spPr bwMode="auto">
          <a:xfrm>
            <a:off x="588963" y="866775"/>
            <a:ext cx="7921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5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Proj</a:t>
            </a:r>
          </a:p>
        </p:txBody>
      </p:sp>
    </p:spTree>
    <p:extLst>
      <p:ext uri="{BB962C8B-B14F-4D97-AF65-F5344CB8AC3E}">
        <p14:creationId xmlns:p14="http://schemas.microsoft.com/office/powerpoint/2010/main" val="9015028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236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48552"/>
              </p:ext>
            </p:extLst>
          </p:nvPr>
        </p:nvGraphicFramePr>
        <p:xfrm>
          <a:off x="433767" y="893669"/>
          <a:ext cx="7991475" cy="5845175"/>
        </p:xfrm>
        <a:graphic>
          <a:graphicData uri="http://schemas.openxmlformats.org/drawingml/2006/table">
            <a:tbl>
              <a:tblPr/>
              <a:tblGrid>
                <a:gridCol w="13223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48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7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175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158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715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CodProj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CodEmp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Nome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Cat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Sal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DataIni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TempAl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LSC001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2146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Joao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A1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1/11/91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24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LSC001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3145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Silvio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A2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2/10/91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24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LSC001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6126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Jose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B1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9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3/10/92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18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LSC001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1214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Carlos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A2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4/10/92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18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LSC001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8191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Mario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A1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1/11/92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PAG02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8191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Mario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A1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1/05/93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PAG02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4112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Joao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A2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4/01/91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24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PAG02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6126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Jose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B1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9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1/11/92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708" name="Text Box 91"/>
          <p:cNvSpPr txBox="1">
            <a:spLocks noChangeArrowheads="1"/>
          </p:cNvSpPr>
          <p:nvPr/>
        </p:nvSpPr>
        <p:spPr bwMode="auto">
          <a:xfrm>
            <a:off x="1187450" y="0"/>
            <a:ext cx="14589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5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ProjEmp</a:t>
            </a:r>
          </a:p>
        </p:txBody>
      </p:sp>
    </p:spTree>
    <p:extLst>
      <p:ext uri="{BB962C8B-B14F-4D97-AF65-F5344CB8AC3E}">
        <p14:creationId xmlns:p14="http://schemas.microsoft.com/office/powerpoint/2010/main" val="25943192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-1869743" y="202560"/>
            <a:ext cx="8394700" cy="1368425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</a:rPr>
              <a:t>Exercícios 1FN</a:t>
            </a:r>
          </a:p>
        </p:txBody>
      </p:sp>
      <p:pic>
        <p:nvPicPr>
          <p:cNvPr id="29699" name="Espaço Reservado para Conteúdo 4" descr="1fn_2.gi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950" y="1303338"/>
            <a:ext cx="8909050" cy="213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541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-1473958" y="188118"/>
            <a:ext cx="8394700" cy="1368425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</a:rPr>
              <a:t>Exercícios 1FN</a:t>
            </a:r>
          </a:p>
        </p:txBody>
      </p:sp>
      <p:sp>
        <p:nvSpPr>
          <p:cNvPr id="30723" name="Espaço Reservado para Conteúdo 3"/>
          <p:cNvSpPr>
            <a:spLocks noGrp="1"/>
          </p:cNvSpPr>
          <p:nvPr>
            <p:ph idx="4294967295"/>
          </p:nvPr>
        </p:nvSpPr>
        <p:spPr>
          <a:xfrm>
            <a:off x="622300" y="2011363"/>
            <a:ext cx="5805488" cy="1366837"/>
          </a:xfrm>
          <a:prstGeom prst="rect">
            <a:avLst/>
          </a:prstGeom>
        </p:spPr>
        <p:txBody>
          <a:bodyPr lIns="35717" tIns="35717" rIns="35717" bIns="35717"/>
          <a:lstStyle/>
          <a:p>
            <a:endParaRPr lang="pt-BR" altLang="pt-BR" sz="3500" b="1">
              <a:solidFill>
                <a:schemeClr val="accent2"/>
              </a:solidFill>
            </a:endParaRPr>
          </a:p>
        </p:txBody>
      </p:sp>
      <p:pic>
        <p:nvPicPr>
          <p:cNvPr id="30724" name="Picture 2" descr="H:\FJN\2012.2\5 - Banco de Dados\Aula 10 - 25.Out\tabel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85" y="1151450"/>
            <a:ext cx="8416925" cy="547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7625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682625" y="-4028"/>
            <a:ext cx="7772400" cy="1143001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  <a:t>Teoria das </a:t>
            </a:r>
            <a:b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</a:br>
            <a: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  <a:t>Dependências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5340" y="1913768"/>
            <a:ext cx="8763000" cy="4895850"/>
          </a:xfrm>
          <a:prstGeom prst="rect">
            <a:avLst/>
          </a:prstGeom>
        </p:spPr>
        <p:txBody>
          <a:bodyPr lIns="35717" tIns="35717" rIns="35717" bIns="35717"/>
          <a:lstStyle/>
          <a:p>
            <a:pPr>
              <a:lnSpc>
                <a:spcPct val="110000"/>
              </a:lnSpc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Dependência Funcional (DF)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pt-BR" altLang="pt-BR" sz="28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002060"/>
                </a:solidFill>
              </a:rPr>
              <a:t>	</a:t>
            </a: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Sejam R(A</a:t>
            </a:r>
            <a:r>
              <a:rPr lang="pt-BR" altLang="pt-BR" sz="2800" b="1" baseline="-25000" dirty="0">
                <a:solidFill>
                  <a:srgbClr val="002060"/>
                </a:solidFill>
                <a:latin typeface="Arial" panose="020B0604020202020204" pitchFamily="34" charset="0"/>
              </a:rPr>
              <a:t>1</a:t>
            </a: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, A</a:t>
            </a:r>
            <a:r>
              <a:rPr lang="pt-BR" altLang="pt-BR" sz="2800" b="1" baseline="-25000" dirty="0">
                <a:solidFill>
                  <a:srgbClr val="002060"/>
                </a:solidFill>
                <a:latin typeface="Arial" panose="020B0604020202020204" pitchFamily="34" charset="0"/>
              </a:rPr>
              <a:t>2</a:t>
            </a: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, ..., </a:t>
            </a:r>
            <a:r>
              <a:rPr lang="pt-BR" altLang="pt-BR" sz="2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A</a:t>
            </a:r>
            <a:r>
              <a:rPr lang="pt-BR" altLang="pt-BR" sz="2800" b="1" baseline="-25000" dirty="0" err="1">
                <a:solidFill>
                  <a:srgbClr val="002060"/>
                </a:solidFill>
                <a:latin typeface="Arial" panose="020B0604020202020204" pitchFamily="34" charset="0"/>
              </a:rPr>
              <a:t>n</a:t>
            </a: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) e X, Y contidos em {A</a:t>
            </a:r>
            <a:r>
              <a:rPr lang="pt-BR" altLang="pt-BR" sz="2800" b="1" baseline="-25000" dirty="0">
                <a:solidFill>
                  <a:srgbClr val="002060"/>
                </a:solidFill>
                <a:latin typeface="Arial" panose="020B0604020202020204" pitchFamily="34" charset="0"/>
              </a:rPr>
              <a:t>1</a:t>
            </a: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,A</a:t>
            </a:r>
            <a:r>
              <a:rPr lang="pt-BR" altLang="pt-BR" sz="2800" b="1" baseline="-25000" dirty="0">
                <a:solidFill>
                  <a:srgbClr val="002060"/>
                </a:solidFill>
                <a:latin typeface="Arial" panose="020B0604020202020204" pitchFamily="34" charset="0"/>
              </a:rPr>
              <a:t>2</a:t>
            </a: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,..., </a:t>
            </a:r>
            <a:r>
              <a:rPr lang="pt-BR" altLang="pt-BR" sz="2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A</a:t>
            </a:r>
            <a:r>
              <a:rPr lang="pt-BR" altLang="pt-BR" sz="2800" b="1" baseline="-25000" dirty="0" err="1">
                <a:solidFill>
                  <a:srgbClr val="002060"/>
                </a:solidFill>
                <a:latin typeface="Arial" panose="020B0604020202020204" pitchFamily="34" charset="0"/>
              </a:rPr>
              <a:t>n</a:t>
            </a: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} diz-se que: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    existe uma Dependência Funcional de X para Y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	(X       Y) se somente se, em R, a um valor de X corresponde um e um só valor de Y.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    </a:t>
            </a:r>
            <a:r>
              <a:rPr lang="pt-BR" altLang="pt-BR" sz="2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Ex</a:t>
            </a: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: Num-</a:t>
            </a:r>
            <a:r>
              <a:rPr lang="pt-BR" altLang="pt-BR" sz="2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cad</a:t>
            </a: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           Nome</a:t>
            </a:r>
          </a:p>
        </p:txBody>
      </p:sp>
      <p:sp>
        <p:nvSpPr>
          <p:cNvPr id="31748" name="Line 29"/>
          <p:cNvSpPr>
            <a:spLocks noChangeShapeType="1"/>
          </p:cNvSpPr>
          <p:nvPr/>
        </p:nvSpPr>
        <p:spPr bwMode="auto">
          <a:xfrm>
            <a:off x="982733" y="4914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pt-BR"/>
          </a:p>
        </p:txBody>
      </p:sp>
      <p:sp>
        <p:nvSpPr>
          <p:cNvPr id="31749" name="Line 30"/>
          <p:cNvSpPr>
            <a:spLocks noChangeShapeType="1"/>
          </p:cNvSpPr>
          <p:nvPr/>
        </p:nvSpPr>
        <p:spPr bwMode="auto">
          <a:xfrm>
            <a:off x="3203575" y="5894767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1151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812042" y="725015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  <a:t>Teoria das Dependências</a:t>
            </a:r>
            <a:endParaRPr lang="pt-BR" altLang="pt-BR" sz="4000" b="1" dirty="0">
              <a:solidFill>
                <a:srgbClr val="7030A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2011363"/>
            <a:ext cx="5805488" cy="1366837"/>
          </a:xfrm>
          <a:prstGeom prst="rect">
            <a:avLst/>
          </a:prstGeom>
        </p:spPr>
        <p:txBody>
          <a:bodyPr lIns="35717" tIns="35717" rIns="35717" bIns="35717"/>
          <a:lstStyle/>
          <a:p>
            <a:r>
              <a:rPr lang="pt-BR" altLang="pt-BR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X  </a:t>
            </a:r>
            <a:r>
              <a:rPr lang="pt-BR" altLang="pt-BR" sz="2800" b="1" dirty="0">
                <a:solidFill>
                  <a:schemeClr val="accent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altLang="pt-BR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Y</a:t>
            </a:r>
          </a:p>
          <a:p>
            <a:r>
              <a:rPr lang="pt-BR" altLang="pt-BR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Lê - 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X  </a:t>
            </a:r>
            <a:r>
              <a:rPr lang="pt-BR" altLang="pt-BR" i="1" dirty="0">
                <a:solidFill>
                  <a:srgbClr val="002060"/>
                </a:solidFill>
                <a:latin typeface="Arial" panose="020B0604020202020204" pitchFamily="34" charset="0"/>
              </a:rPr>
              <a:t>funcionalmente  determina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 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Y  é</a:t>
            </a:r>
            <a:r>
              <a:rPr lang="pt-BR" altLang="pt-BR" i="1" dirty="0">
                <a:solidFill>
                  <a:srgbClr val="002060"/>
                </a:solidFill>
                <a:latin typeface="Arial" panose="020B0604020202020204" pitchFamily="34" charset="0"/>
              </a:rPr>
              <a:t>  funcionalmente  dependente  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de  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Y </a:t>
            </a:r>
            <a:r>
              <a:rPr lang="pt-BR" altLang="pt-BR" i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é</a:t>
            </a:r>
            <a:r>
              <a:rPr lang="pt-BR" altLang="pt-BR" i="1" dirty="0">
                <a:solidFill>
                  <a:srgbClr val="002060"/>
                </a:solidFill>
                <a:latin typeface="Arial" panose="020B0604020202020204" pitchFamily="34" charset="0"/>
              </a:rPr>
              <a:t>  função 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 de  X</a:t>
            </a:r>
          </a:p>
          <a:p>
            <a:r>
              <a:rPr lang="pt-BR" altLang="pt-BR" sz="2800" b="1" dirty="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X  ou  Y  podem  ser  um  conjunto  de  atributos</a:t>
            </a:r>
            <a:endParaRPr lang="pt-BR" altLang="pt-BR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pt-BR" altLang="pt-BR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9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976641" y="244313"/>
            <a:ext cx="7281907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  <a:t>Teoria das </a:t>
            </a:r>
            <a:b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</a:br>
            <a: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  <a:t>Dependências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760129" y="1751012"/>
            <a:ext cx="5545137" cy="3297238"/>
            <a:chOff x="1152" y="1200"/>
            <a:chExt cx="2880" cy="1776"/>
          </a:xfrm>
        </p:grpSpPr>
        <p:sp>
          <p:nvSpPr>
            <p:cNvPr id="33797" name="Rectangle 4"/>
            <p:cNvSpPr>
              <a:spLocks noChangeArrowheads="1"/>
            </p:cNvSpPr>
            <p:nvPr/>
          </p:nvSpPr>
          <p:spPr bwMode="auto">
            <a:xfrm>
              <a:off x="1152" y="1200"/>
              <a:ext cx="2816" cy="1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4291" tIns="32146" rIns="64291" bIns="32146" anchor="ctr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33798" name="Line 5"/>
            <p:cNvSpPr>
              <a:spLocks noChangeShapeType="1"/>
            </p:cNvSpPr>
            <p:nvPr/>
          </p:nvSpPr>
          <p:spPr bwMode="auto">
            <a:xfrm>
              <a:off x="1152" y="1584"/>
              <a:ext cx="28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799" name="Line 6"/>
            <p:cNvSpPr>
              <a:spLocks noChangeShapeType="1"/>
            </p:cNvSpPr>
            <p:nvPr/>
          </p:nvSpPr>
          <p:spPr bwMode="auto">
            <a:xfrm>
              <a:off x="1872" y="1200"/>
              <a:ext cx="0" cy="17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00" name="Rectangle 7"/>
            <p:cNvSpPr>
              <a:spLocks noChangeArrowheads="1"/>
            </p:cNvSpPr>
            <p:nvPr/>
          </p:nvSpPr>
          <p:spPr bwMode="auto">
            <a:xfrm>
              <a:off x="1998" y="1267"/>
              <a:ext cx="64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200" b="1">
                  <a:solidFill>
                    <a:srgbClr val="000000"/>
                  </a:solidFill>
                  <a:ea typeface="ヒラギノ角ゴ Pro W3" pitchFamily="1" charset="-128"/>
                  <a:sym typeface="Helvetica Neue Light" pitchFamily="1" charset="0"/>
                </a:rPr>
                <a:t>Código</a:t>
              </a:r>
            </a:p>
          </p:txBody>
        </p:sp>
        <p:sp>
          <p:nvSpPr>
            <p:cNvPr id="33801" name="Rectangle 8"/>
            <p:cNvSpPr>
              <a:spLocks noChangeArrowheads="1"/>
            </p:cNvSpPr>
            <p:nvPr/>
          </p:nvSpPr>
          <p:spPr bwMode="auto">
            <a:xfrm>
              <a:off x="2766" y="1267"/>
              <a:ext cx="49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2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......</a:t>
              </a:r>
            </a:p>
          </p:txBody>
        </p:sp>
        <p:sp>
          <p:nvSpPr>
            <p:cNvPr id="33802" name="Rectangle 9"/>
            <p:cNvSpPr>
              <a:spLocks noChangeArrowheads="1"/>
            </p:cNvSpPr>
            <p:nvPr/>
          </p:nvSpPr>
          <p:spPr bwMode="auto">
            <a:xfrm>
              <a:off x="3216" y="1267"/>
              <a:ext cx="81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200" b="1">
                  <a:solidFill>
                    <a:srgbClr val="000000"/>
                  </a:solidFill>
                  <a:ea typeface="ヒラギノ角ゴ Pro W3" pitchFamily="1" charset="-128"/>
                  <a:sym typeface="Helvetica Neue Light" pitchFamily="1" charset="0"/>
                </a:rPr>
                <a:t>Salário</a:t>
              </a:r>
            </a:p>
          </p:txBody>
        </p:sp>
        <p:sp>
          <p:nvSpPr>
            <p:cNvPr id="33803" name="Rectangle 10"/>
            <p:cNvSpPr>
              <a:spLocks noChangeArrowheads="1"/>
            </p:cNvSpPr>
            <p:nvPr/>
          </p:nvSpPr>
          <p:spPr bwMode="auto">
            <a:xfrm>
              <a:off x="1998" y="1593"/>
              <a:ext cx="38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200" b="1">
                  <a:solidFill>
                    <a:schemeClr val="tx2"/>
                  </a:solidFill>
                  <a:ea typeface="ヒラギノ角ゴ Pro W3" pitchFamily="1" charset="-128"/>
                  <a:sym typeface="Helvetica Neue Light" pitchFamily="1" charset="0"/>
                </a:rPr>
                <a:t>E1</a:t>
              </a:r>
            </a:p>
          </p:txBody>
        </p:sp>
        <p:sp>
          <p:nvSpPr>
            <p:cNvPr id="33804" name="Rectangle 11"/>
            <p:cNvSpPr>
              <a:spLocks noChangeArrowheads="1"/>
            </p:cNvSpPr>
            <p:nvPr/>
          </p:nvSpPr>
          <p:spPr bwMode="auto">
            <a:xfrm>
              <a:off x="1998" y="1785"/>
              <a:ext cx="36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200" b="1">
                  <a:solidFill>
                    <a:srgbClr val="000000"/>
                  </a:solidFill>
                  <a:ea typeface="ヒラギノ角ゴ Pro W3" pitchFamily="1" charset="-128"/>
                  <a:sym typeface="Helvetica Neue Light" pitchFamily="1" charset="0"/>
                </a:rPr>
                <a:t>E3</a:t>
              </a:r>
            </a:p>
          </p:txBody>
        </p:sp>
        <p:sp>
          <p:nvSpPr>
            <p:cNvPr id="33805" name="Rectangle 12"/>
            <p:cNvSpPr>
              <a:spLocks noChangeArrowheads="1"/>
            </p:cNvSpPr>
            <p:nvPr/>
          </p:nvSpPr>
          <p:spPr bwMode="auto">
            <a:xfrm>
              <a:off x="3216" y="1776"/>
              <a:ext cx="69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200" b="1">
                  <a:solidFill>
                    <a:srgbClr val="000000"/>
                  </a:solidFill>
                  <a:ea typeface="ヒラギノ角ゴ Pro W3" pitchFamily="1" charset="-128"/>
                  <a:sym typeface="Helvetica Neue Light" pitchFamily="1" charset="0"/>
                </a:rPr>
                <a:t>10</a:t>
              </a:r>
            </a:p>
          </p:txBody>
        </p:sp>
        <p:sp>
          <p:nvSpPr>
            <p:cNvPr id="33806" name="Rectangle 13"/>
            <p:cNvSpPr>
              <a:spLocks noChangeArrowheads="1"/>
            </p:cNvSpPr>
            <p:nvPr/>
          </p:nvSpPr>
          <p:spPr bwMode="auto">
            <a:xfrm>
              <a:off x="1998" y="1977"/>
              <a:ext cx="4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200" b="1">
                  <a:solidFill>
                    <a:schemeClr val="tx2"/>
                  </a:solidFill>
                  <a:ea typeface="ヒラギノ角ゴ Pro W3" pitchFamily="1" charset="-128"/>
                  <a:sym typeface="Helvetica Neue Light" pitchFamily="1" charset="0"/>
                </a:rPr>
                <a:t>E1</a:t>
              </a:r>
            </a:p>
          </p:txBody>
        </p:sp>
        <p:sp>
          <p:nvSpPr>
            <p:cNvPr id="33807" name="Rectangle 14"/>
            <p:cNvSpPr>
              <a:spLocks noChangeArrowheads="1"/>
            </p:cNvSpPr>
            <p:nvPr/>
          </p:nvSpPr>
          <p:spPr bwMode="auto">
            <a:xfrm>
              <a:off x="2503" y="1377"/>
              <a:ext cx="6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GB" altLang="pt-BR" sz="22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33808" name="Rectangle 15"/>
            <p:cNvSpPr>
              <a:spLocks noChangeArrowheads="1"/>
            </p:cNvSpPr>
            <p:nvPr/>
          </p:nvSpPr>
          <p:spPr bwMode="auto">
            <a:xfrm>
              <a:off x="2550" y="1905"/>
              <a:ext cx="6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GB" altLang="pt-BR" sz="22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33809" name="Rectangle 16"/>
            <p:cNvSpPr>
              <a:spLocks noChangeArrowheads="1"/>
            </p:cNvSpPr>
            <p:nvPr/>
          </p:nvSpPr>
          <p:spPr bwMode="auto">
            <a:xfrm>
              <a:off x="2016" y="2160"/>
              <a:ext cx="4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200" b="1">
                  <a:solidFill>
                    <a:srgbClr val="000000"/>
                  </a:solidFill>
                  <a:ea typeface="ヒラギノ角ゴ Pro W3" pitchFamily="1" charset="-128"/>
                  <a:sym typeface="Helvetica Neue Light" pitchFamily="1" charset="0"/>
                </a:rPr>
                <a:t>E2</a:t>
              </a:r>
            </a:p>
          </p:txBody>
        </p:sp>
        <p:sp>
          <p:nvSpPr>
            <p:cNvPr id="33810" name="Rectangle 17"/>
            <p:cNvSpPr>
              <a:spLocks noChangeArrowheads="1"/>
            </p:cNvSpPr>
            <p:nvPr/>
          </p:nvSpPr>
          <p:spPr bwMode="auto">
            <a:xfrm>
              <a:off x="2016" y="2352"/>
              <a:ext cx="4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200" b="1">
                  <a:solidFill>
                    <a:srgbClr val="000000"/>
                  </a:solidFill>
                  <a:ea typeface="ヒラギノ角ゴ Pro W3" pitchFamily="1" charset="-128"/>
                  <a:sym typeface="Helvetica Neue Light" pitchFamily="1" charset="0"/>
                </a:rPr>
                <a:t>E3</a:t>
              </a:r>
            </a:p>
          </p:txBody>
        </p:sp>
        <p:sp>
          <p:nvSpPr>
            <p:cNvPr id="33811" name="Rectangle 18"/>
            <p:cNvSpPr>
              <a:spLocks noChangeArrowheads="1"/>
            </p:cNvSpPr>
            <p:nvPr/>
          </p:nvSpPr>
          <p:spPr bwMode="auto">
            <a:xfrm>
              <a:off x="2016" y="2544"/>
              <a:ext cx="4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200" b="1">
                  <a:solidFill>
                    <a:srgbClr val="000000"/>
                  </a:solidFill>
                  <a:ea typeface="ヒラギノ角ゴ Pro W3" pitchFamily="1" charset="-128"/>
                  <a:sym typeface="Helvetica Neue Light" pitchFamily="1" charset="0"/>
                </a:rPr>
                <a:t>E2</a:t>
              </a:r>
            </a:p>
          </p:txBody>
        </p:sp>
        <p:sp>
          <p:nvSpPr>
            <p:cNvPr id="33812" name="Rectangle 19"/>
            <p:cNvSpPr>
              <a:spLocks noChangeArrowheads="1"/>
            </p:cNvSpPr>
            <p:nvPr/>
          </p:nvSpPr>
          <p:spPr bwMode="auto">
            <a:xfrm>
              <a:off x="2016" y="2736"/>
              <a:ext cx="4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200" b="1">
                  <a:solidFill>
                    <a:schemeClr val="tx2"/>
                  </a:solidFill>
                  <a:ea typeface="ヒラギノ角ゴ Pro W3" pitchFamily="1" charset="-128"/>
                  <a:sym typeface="Helvetica Neue Light" pitchFamily="1" charset="0"/>
                </a:rPr>
                <a:t>E1</a:t>
              </a:r>
            </a:p>
          </p:txBody>
        </p:sp>
        <p:sp>
          <p:nvSpPr>
            <p:cNvPr id="33813" name="Line 20"/>
            <p:cNvSpPr>
              <a:spLocks noChangeShapeType="1"/>
            </p:cNvSpPr>
            <p:nvPr/>
          </p:nvSpPr>
          <p:spPr bwMode="auto">
            <a:xfrm>
              <a:off x="2640" y="1200"/>
              <a:ext cx="0" cy="17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14" name="Line 21"/>
            <p:cNvSpPr>
              <a:spLocks noChangeShapeType="1"/>
            </p:cNvSpPr>
            <p:nvPr/>
          </p:nvSpPr>
          <p:spPr bwMode="auto">
            <a:xfrm>
              <a:off x="3216" y="1200"/>
              <a:ext cx="0" cy="17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15" name="Rectangle 22"/>
            <p:cNvSpPr>
              <a:spLocks noChangeArrowheads="1"/>
            </p:cNvSpPr>
            <p:nvPr/>
          </p:nvSpPr>
          <p:spPr bwMode="auto">
            <a:xfrm>
              <a:off x="3216" y="1584"/>
              <a:ext cx="69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200" b="1">
                  <a:solidFill>
                    <a:schemeClr val="tx2"/>
                  </a:solidFill>
                  <a:ea typeface="ヒラギノ角ゴ Pro W3" pitchFamily="1" charset="-128"/>
                  <a:sym typeface="Helvetica Neue Light" pitchFamily="1" charset="0"/>
                </a:rPr>
                <a:t>10</a:t>
              </a:r>
            </a:p>
          </p:txBody>
        </p:sp>
        <p:sp>
          <p:nvSpPr>
            <p:cNvPr id="33816" name="Rectangle 23"/>
            <p:cNvSpPr>
              <a:spLocks noChangeArrowheads="1"/>
            </p:cNvSpPr>
            <p:nvPr/>
          </p:nvSpPr>
          <p:spPr bwMode="auto">
            <a:xfrm>
              <a:off x="3216" y="1968"/>
              <a:ext cx="69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200" b="1">
                  <a:solidFill>
                    <a:schemeClr val="tx2"/>
                  </a:solidFill>
                  <a:ea typeface="ヒラギノ角ゴ Pro W3" pitchFamily="1" charset="-128"/>
                  <a:sym typeface="Helvetica Neue Light" pitchFamily="1" charset="0"/>
                </a:rPr>
                <a:t>10</a:t>
              </a:r>
            </a:p>
          </p:txBody>
        </p:sp>
        <p:sp>
          <p:nvSpPr>
            <p:cNvPr id="33817" name="Rectangle 24"/>
            <p:cNvSpPr>
              <a:spLocks noChangeArrowheads="1"/>
            </p:cNvSpPr>
            <p:nvPr/>
          </p:nvSpPr>
          <p:spPr bwMode="auto">
            <a:xfrm>
              <a:off x="3216" y="2160"/>
              <a:ext cx="69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200" b="1">
                  <a:solidFill>
                    <a:srgbClr val="000000"/>
                  </a:solidFill>
                  <a:ea typeface="ヒラギノ角ゴ Pro W3" pitchFamily="1" charset="-128"/>
                  <a:sym typeface="Helvetica Neue Light" pitchFamily="1" charset="0"/>
                </a:rPr>
                <a:t>5</a:t>
              </a:r>
            </a:p>
          </p:txBody>
        </p:sp>
        <p:sp>
          <p:nvSpPr>
            <p:cNvPr id="33818" name="Rectangle 25"/>
            <p:cNvSpPr>
              <a:spLocks noChangeArrowheads="1"/>
            </p:cNvSpPr>
            <p:nvPr/>
          </p:nvSpPr>
          <p:spPr bwMode="auto">
            <a:xfrm>
              <a:off x="3216" y="2544"/>
              <a:ext cx="69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200" b="1">
                  <a:solidFill>
                    <a:srgbClr val="000000"/>
                  </a:solidFill>
                  <a:ea typeface="ヒラギノ角ゴ Pro W3" pitchFamily="1" charset="-128"/>
                  <a:sym typeface="Helvetica Neue Light" pitchFamily="1" charset="0"/>
                </a:rPr>
                <a:t>5</a:t>
              </a:r>
            </a:p>
          </p:txBody>
        </p:sp>
        <p:sp>
          <p:nvSpPr>
            <p:cNvPr id="33819" name="Rectangle 26"/>
            <p:cNvSpPr>
              <a:spLocks noChangeArrowheads="1"/>
            </p:cNvSpPr>
            <p:nvPr/>
          </p:nvSpPr>
          <p:spPr bwMode="auto">
            <a:xfrm>
              <a:off x="3216" y="2352"/>
              <a:ext cx="69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200" b="1">
                  <a:solidFill>
                    <a:srgbClr val="000000"/>
                  </a:solidFill>
                  <a:ea typeface="ヒラギノ角ゴ Pro W3" pitchFamily="1" charset="-128"/>
                  <a:sym typeface="Helvetica Neue Light" pitchFamily="1" charset="0"/>
                </a:rPr>
                <a:t>10</a:t>
              </a:r>
            </a:p>
          </p:txBody>
        </p:sp>
        <p:sp>
          <p:nvSpPr>
            <p:cNvPr id="33820" name="Rectangle 27"/>
            <p:cNvSpPr>
              <a:spLocks noChangeArrowheads="1"/>
            </p:cNvSpPr>
            <p:nvPr/>
          </p:nvSpPr>
          <p:spPr bwMode="auto">
            <a:xfrm>
              <a:off x="3216" y="2736"/>
              <a:ext cx="69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200" b="1">
                  <a:solidFill>
                    <a:schemeClr val="tx2"/>
                  </a:solidFill>
                  <a:ea typeface="ヒラギノ角ゴ Pro W3" pitchFamily="1" charset="-128"/>
                  <a:sym typeface="Helvetica Neue Light" pitchFamily="1" charset="0"/>
                </a:rPr>
                <a:t>10</a:t>
              </a:r>
            </a:p>
          </p:txBody>
        </p:sp>
      </p:grpSp>
      <p:sp>
        <p:nvSpPr>
          <p:cNvPr id="33796" name="Rectangle 28"/>
          <p:cNvSpPr>
            <a:spLocks noChangeArrowheads="1"/>
          </p:cNvSpPr>
          <p:nvPr/>
        </p:nvSpPr>
        <p:spPr bwMode="auto">
          <a:xfrm>
            <a:off x="0" y="5048250"/>
            <a:ext cx="6985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0675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5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Lê - se:</a:t>
            </a:r>
          </a:p>
          <a:p>
            <a:pPr lvl="1" algn="ctr" eaLnBrk="1" hangingPunct="1"/>
            <a:r>
              <a:rPr lang="pt-BR" altLang="pt-BR" sz="25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Código</a:t>
            </a:r>
            <a:r>
              <a:rPr lang="pt-BR" altLang="pt-BR" sz="25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  </a:t>
            </a:r>
            <a:r>
              <a:rPr lang="pt-BR" altLang="pt-BR" sz="2500" i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funcionalmente  determina</a:t>
            </a:r>
            <a:r>
              <a:rPr lang="pt-BR" altLang="pt-BR" sz="25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  </a:t>
            </a:r>
            <a:r>
              <a:rPr lang="pt-BR" altLang="pt-BR" sz="25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Salário</a:t>
            </a:r>
          </a:p>
          <a:p>
            <a:pPr lvl="1" algn="ctr" eaLnBrk="1" hangingPunct="1"/>
            <a:r>
              <a:rPr lang="pt-BR" altLang="pt-BR" sz="25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Salário</a:t>
            </a:r>
            <a:r>
              <a:rPr lang="pt-BR" altLang="pt-BR" sz="25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 é</a:t>
            </a:r>
            <a:r>
              <a:rPr lang="pt-BR" altLang="pt-BR" sz="2500" i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  funcionalmente  dependente  </a:t>
            </a:r>
            <a:r>
              <a:rPr lang="pt-BR" altLang="pt-BR" sz="25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de </a:t>
            </a:r>
            <a:r>
              <a:rPr lang="pt-BR" altLang="pt-BR" sz="25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Código</a:t>
            </a:r>
            <a:endParaRPr lang="pt-BR" altLang="pt-BR" sz="25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19038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983163"/>
            <a:ext cx="8183562" cy="1052512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>
                <a:solidFill>
                  <a:srgbClr val="7030A0"/>
                </a:solidFill>
              </a:rPr>
              <a:t>Normalização: 2 FN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476250"/>
            <a:ext cx="7608888" cy="3857625"/>
          </a:xfrm>
          <a:prstGeom prst="rect">
            <a:avLst/>
          </a:prstGeom>
        </p:spPr>
        <p:txBody>
          <a:bodyPr lIns="35717" tIns="35717" rIns="35717" bIns="35717"/>
          <a:lstStyle/>
          <a:p>
            <a:pPr>
              <a:buFont typeface="Arial" panose="020B0604020202020204" pitchFamily="34" charset="0"/>
              <a:buNone/>
            </a:pPr>
            <a:endParaRPr lang="pt-BR" altLang="pt-BR" sz="3500" b="1" dirty="0">
              <a:solidFill>
                <a:srgbClr val="002060"/>
              </a:solidFill>
            </a:endParaRPr>
          </a:p>
          <a:p>
            <a:r>
              <a:rPr lang="pt-BR" altLang="pt-BR" sz="2800" b="1" dirty="0">
                <a:solidFill>
                  <a:srgbClr val="002060"/>
                </a:solidFill>
              </a:rPr>
              <a:t>Definição: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002060"/>
                </a:solidFill>
              </a:rPr>
              <a:t>	Uma relação está na Segunda Forma Normal se ela está na 1NF e todo atributo não-chave primária é </a:t>
            </a:r>
            <a:r>
              <a:rPr lang="pt-BR" altLang="pt-BR" sz="2800" b="1" dirty="0">
                <a:solidFill>
                  <a:srgbClr val="FF0000"/>
                </a:solidFill>
              </a:rPr>
              <a:t>plenamente dependente de toda a chave primária </a:t>
            </a:r>
            <a:r>
              <a:rPr lang="pt-BR" altLang="pt-BR" sz="2800" b="1" dirty="0">
                <a:solidFill>
                  <a:srgbClr val="002060"/>
                </a:solidFill>
              </a:rPr>
              <a:t>e não de apenas parte dela.</a:t>
            </a:r>
          </a:p>
        </p:txBody>
      </p:sp>
    </p:spTree>
    <p:extLst>
      <p:ext uri="{BB962C8B-B14F-4D97-AF65-F5344CB8AC3E}">
        <p14:creationId xmlns:p14="http://schemas.microsoft.com/office/powerpoint/2010/main" val="23273288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9888" y="1404938"/>
            <a:ext cx="8126412" cy="4113212"/>
          </a:xfrm>
          <a:prstGeom prst="rect">
            <a:avLst/>
          </a:prstGeom>
        </p:spPr>
        <p:txBody>
          <a:bodyPr lIns="35717" tIns="35717" rIns="35717" bIns="35717"/>
          <a:lstStyle/>
          <a:p>
            <a:pPr>
              <a:lnSpc>
                <a:spcPct val="90000"/>
              </a:lnSpc>
            </a:pPr>
            <a:r>
              <a:rPr lang="pt-BR" altLang="pt-BR" sz="3600" b="1" dirty="0">
                <a:solidFill>
                  <a:srgbClr val="002060"/>
                </a:solidFill>
              </a:rPr>
              <a:t>Toda tabela 1 FN que possui uma chave primária composta de um atributo somente já encontra-se na 2FN.</a:t>
            </a:r>
          </a:p>
          <a:p>
            <a:pPr>
              <a:lnSpc>
                <a:spcPct val="90000"/>
              </a:lnSpc>
            </a:pPr>
            <a:r>
              <a:rPr lang="pt-BR" altLang="pt-BR" sz="3600" b="1" dirty="0">
                <a:solidFill>
                  <a:srgbClr val="002060"/>
                </a:solidFill>
              </a:rPr>
              <a:t>Assim, ao passar para a 2 FN é necessário considerar apenas tabelas que tenham: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altLang="pt-BR" sz="3600" dirty="0">
                <a:solidFill>
                  <a:srgbClr val="002060"/>
                </a:solidFill>
              </a:rPr>
              <a:t>chave primária composta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altLang="pt-BR" sz="3600" dirty="0">
                <a:solidFill>
                  <a:srgbClr val="002060"/>
                </a:solidFill>
              </a:rPr>
              <a:t>pelo menos um atributo não chave.</a:t>
            </a:r>
          </a:p>
        </p:txBody>
      </p:sp>
      <p:sp>
        <p:nvSpPr>
          <p:cNvPr id="35843" name="Rectangle 2"/>
          <p:cNvSpPr txBox="1">
            <a:spLocks noChangeArrowheads="1"/>
          </p:cNvSpPr>
          <p:nvPr/>
        </p:nvSpPr>
        <p:spPr bwMode="auto">
          <a:xfrm>
            <a:off x="-2769927" y="147970"/>
            <a:ext cx="8183563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4200" b="1" dirty="0">
                <a:solidFill>
                  <a:srgbClr val="7030A0"/>
                </a:solidFill>
                <a:ea typeface="ヒラギノ角ゴ Pro W3" pitchFamily="1" charset="-128"/>
                <a:sym typeface="Helvetica Neue Light" pitchFamily="1" charset="0"/>
              </a:rPr>
              <a:t>Normalização: 2 FN</a:t>
            </a:r>
          </a:p>
        </p:txBody>
      </p:sp>
    </p:spTree>
    <p:extLst>
      <p:ext uri="{BB962C8B-B14F-4D97-AF65-F5344CB8AC3E}">
        <p14:creationId xmlns:p14="http://schemas.microsoft.com/office/powerpoint/2010/main" val="366134089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-436729" y="765175"/>
            <a:ext cx="8642350" cy="5256212"/>
          </a:xfrm>
          <a:prstGeom prst="rect">
            <a:avLst/>
          </a:prstGeom>
        </p:spPr>
        <p:txBody>
          <a:bodyPr lIns="35717" tIns="35717" rIns="35717" bIns="35717"/>
          <a:lstStyle/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4500" dirty="0">
                <a:solidFill>
                  <a:srgbClr val="002060"/>
                </a:solidFill>
              </a:rPr>
              <a:t>Para tabelas com chave primária composta e atributos não chaves: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altLang="pt-BR" dirty="0">
                <a:solidFill>
                  <a:srgbClr val="0070C0"/>
                </a:solidFill>
              </a:rPr>
              <a:t>criar uma tabela na 2 FN com as chaves primária da tabela na 1 FN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altLang="pt-BR" dirty="0">
                <a:solidFill>
                  <a:srgbClr val="0070C0"/>
                </a:solidFill>
              </a:rPr>
              <a:t>Para cada atributo não chave fazer a pergunta: </a:t>
            </a:r>
            <a:r>
              <a:rPr lang="pt-BR" altLang="pt-BR" b="1" dirty="0">
                <a:solidFill>
                  <a:srgbClr val="0070C0"/>
                </a:solidFill>
              </a:rPr>
              <a:t>“o atributo depende de toda a chave ou de parte dela?”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pt-BR" altLang="pt-BR" sz="3100" dirty="0">
                <a:solidFill>
                  <a:srgbClr val="A3A3E0"/>
                </a:solidFill>
              </a:rPr>
              <a:t>Caso o atributo depende de toda a chave, copiar o atributo para a 2FN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pt-BR" altLang="pt-BR" sz="3100" dirty="0">
                <a:solidFill>
                  <a:srgbClr val="A3A3E0"/>
                </a:solidFill>
              </a:rPr>
              <a:t>caso o atributo depende de parte da chave: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rgbClr val="0D0D0D"/>
                </a:solidFill>
              </a:rPr>
              <a:t> criar uma tabela na 2FN que tenha como chave a parte da chave da qual o atributo depende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rgbClr val="0D0D0D"/>
                </a:solidFill>
              </a:rPr>
              <a:t> copiar o atributo dependente para a tabela criada.</a:t>
            </a:r>
          </a:p>
          <a:p>
            <a:endParaRPr lang="pt-BR" altLang="pt-BR" sz="4000" b="1" dirty="0">
              <a:solidFill>
                <a:schemeClr val="accent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264219" y="0"/>
            <a:ext cx="8183563" cy="1052513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</a:rPr>
              <a:t>Normalização: 2 FN</a:t>
            </a:r>
          </a:p>
        </p:txBody>
      </p:sp>
    </p:spTree>
    <p:extLst>
      <p:ext uri="{BB962C8B-B14F-4D97-AF65-F5344CB8AC3E}">
        <p14:creationId xmlns:p14="http://schemas.microsoft.com/office/powerpoint/2010/main" val="7573068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569794" y="102904"/>
            <a:ext cx="77724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800" b="1" dirty="0">
                <a:solidFill>
                  <a:srgbClr val="7030A0"/>
                </a:solidFill>
                <a:latin typeface="Arial" panose="020B0604020202020204" pitchFamily="34" charset="0"/>
              </a:rPr>
              <a:t>MOTIVAÇÃO ...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85888"/>
            <a:ext cx="8748712" cy="5472112"/>
          </a:xfrm>
          <a:prstGeom prst="rect">
            <a:avLst/>
          </a:prstGeom>
        </p:spPr>
        <p:txBody>
          <a:bodyPr lIns="35717" tIns="35717" rIns="35717" bIns="35717"/>
          <a:lstStyle/>
          <a:p>
            <a:pPr>
              <a:lnSpc>
                <a:spcPct val="110000"/>
              </a:lnSpc>
            </a:pPr>
            <a:r>
              <a:rPr lang="pt-BR" altLang="pt-BR" b="1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Um bom projeto de um esquema de E/R, e seu consequente mapeamento para um esquema relacional praticamente deixa o esquema normalizado.</a:t>
            </a:r>
          </a:p>
          <a:p>
            <a:pPr>
              <a:lnSpc>
                <a:spcPct val="110000"/>
              </a:lnSpc>
            </a:pPr>
            <a:r>
              <a:rPr lang="pt-BR" altLang="pt-BR" b="1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Assim, utiliza-se a normalização, apenas para validar um projeto relacional.</a:t>
            </a:r>
          </a:p>
        </p:txBody>
      </p:sp>
    </p:spTree>
    <p:extLst>
      <p:ext uri="{BB962C8B-B14F-4D97-AF65-F5344CB8AC3E}">
        <p14:creationId xmlns:p14="http://schemas.microsoft.com/office/powerpoint/2010/main" val="240120999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125538"/>
            <a:ext cx="8305800" cy="5257800"/>
          </a:xfrm>
          <a:prstGeom prst="rect">
            <a:avLst/>
          </a:prstGeom>
        </p:spPr>
        <p:txBody>
          <a:bodyPr lIns="35717" tIns="35717" rIns="35717" bIns="35717"/>
          <a:lstStyle/>
          <a:p>
            <a:r>
              <a:rPr lang="pt-BR" altLang="pt-BR" sz="3500" b="1" dirty="0">
                <a:solidFill>
                  <a:schemeClr val="accent2"/>
                </a:solidFill>
              </a:rPr>
              <a:t>Exemplo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sz="3500" b="1" dirty="0">
              <a:solidFill>
                <a:schemeClr val="accent2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sz="2400" dirty="0">
                <a:solidFill>
                  <a:srgbClr val="002060"/>
                </a:solidFill>
              </a:rPr>
              <a:t>Tabela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2400" dirty="0">
                <a:solidFill>
                  <a:srgbClr val="002060"/>
                </a:solidFill>
              </a:rPr>
              <a:t>1FN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pt-BR" altLang="pt-BR" sz="3200" b="1" dirty="0">
                <a:solidFill>
                  <a:srgbClr val="FF0000"/>
                </a:solidFill>
              </a:rPr>
              <a:t>PROJ(</a:t>
            </a:r>
            <a:r>
              <a:rPr lang="pt-BR" altLang="pt-BR" sz="3200" b="1" u="sng" dirty="0">
                <a:solidFill>
                  <a:srgbClr val="FF0000"/>
                </a:solidFill>
              </a:rPr>
              <a:t>CODPROJ</a:t>
            </a:r>
            <a:r>
              <a:rPr lang="pt-BR" altLang="pt-BR" sz="3200" b="1" dirty="0">
                <a:solidFill>
                  <a:srgbClr val="FF0000"/>
                </a:solidFill>
              </a:rPr>
              <a:t>, TIPOPROJ, DESCR)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altLang="pt-BR" sz="2400" b="1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2400" dirty="0">
                <a:solidFill>
                  <a:srgbClr val="002060"/>
                </a:solidFill>
              </a:rPr>
              <a:t>2FN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pt-BR" altLang="pt-BR" sz="3200" dirty="0">
                <a:solidFill>
                  <a:srgbClr val="0070C0"/>
                </a:solidFill>
              </a:rPr>
              <a:t>A tabela possui uma chave primária simples, é transcrita para a 2FN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pt-BR" altLang="pt-BR" sz="3200" b="1" dirty="0">
                <a:solidFill>
                  <a:srgbClr val="FF0000"/>
                </a:solidFill>
              </a:rPr>
              <a:t>PROJ( </a:t>
            </a:r>
            <a:r>
              <a:rPr lang="pt-BR" altLang="pt-BR" sz="3200" b="1" u="sng" dirty="0">
                <a:solidFill>
                  <a:srgbClr val="FF0000"/>
                </a:solidFill>
              </a:rPr>
              <a:t>CODPROJ</a:t>
            </a:r>
            <a:r>
              <a:rPr lang="pt-BR" altLang="pt-BR" sz="3200" b="1" dirty="0">
                <a:solidFill>
                  <a:srgbClr val="FF0000"/>
                </a:solidFill>
              </a:rPr>
              <a:t>, TIPOPROJ, DESCR)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305090" y="13648"/>
            <a:ext cx="8183562" cy="1052513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</a:rPr>
              <a:t>Normalização: 2 FN</a:t>
            </a:r>
          </a:p>
        </p:txBody>
      </p:sp>
    </p:spTree>
    <p:extLst>
      <p:ext uri="{BB962C8B-B14F-4D97-AF65-F5344CB8AC3E}">
        <p14:creationId xmlns:p14="http://schemas.microsoft.com/office/powerpoint/2010/main" val="9135231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-317595" y="396828"/>
            <a:ext cx="8820150" cy="4953000"/>
          </a:xfrm>
          <a:prstGeom prst="rect">
            <a:avLst/>
          </a:prstGeom>
        </p:spPr>
        <p:txBody>
          <a:bodyPr lIns="35717" tIns="35717" rIns="35717" bIns="35717"/>
          <a:lstStyle/>
          <a:p>
            <a:pPr lvl="1">
              <a:buFont typeface="Arial" panose="020B0604020202020204" pitchFamily="34" charset="0"/>
              <a:buNone/>
            </a:pPr>
            <a:r>
              <a:rPr lang="pt-BR" altLang="pt-BR" dirty="0">
                <a:solidFill>
                  <a:srgbClr val="002060"/>
                </a:solidFill>
              </a:rPr>
              <a:t>Tabela 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</a:rPr>
              <a:t>1FN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PROJEMP(</a:t>
            </a:r>
            <a:r>
              <a:rPr lang="pt-BR" altLang="pt-BR" sz="2800" b="1" u="sng" dirty="0">
                <a:solidFill>
                  <a:srgbClr val="FF0000"/>
                </a:solidFill>
              </a:rPr>
              <a:t>CODPROJ, NOEMP</a:t>
            </a:r>
            <a:r>
              <a:rPr lang="pt-BR" altLang="pt-BR" sz="2800" b="1" dirty="0">
                <a:solidFill>
                  <a:srgbClr val="FF0000"/>
                </a:solidFill>
              </a:rPr>
              <a:t>, NOME, CAT, SAL, DATAINICIO, TEMPOALOC)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</a:rPr>
              <a:t>2FN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pt-BR" altLang="pt-BR" sz="2800" dirty="0">
                <a:solidFill>
                  <a:srgbClr val="0070C0"/>
                </a:solidFill>
              </a:rPr>
              <a:t>Nome: depende apenas de parte da chave (NOEMP)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pt-BR" altLang="pt-BR" sz="2800" dirty="0" err="1">
                <a:solidFill>
                  <a:srgbClr val="0070C0"/>
                </a:solidFill>
              </a:rPr>
              <a:t>Cat</a:t>
            </a:r>
            <a:r>
              <a:rPr lang="pt-BR" altLang="pt-BR" sz="2800" dirty="0">
                <a:solidFill>
                  <a:srgbClr val="0070C0"/>
                </a:solidFill>
              </a:rPr>
              <a:t>: depende apenas de parte da chave (NOEMP)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pt-BR" altLang="pt-BR" sz="2800" dirty="0" err="1">
                <a:solidFill>
                  <a:srgbClr val="0070C0"/>
                </a:solidFill>
              </a:rPr>
              <a:t>Datainicio</a:t>
            </a:r>
            <a:r>
              <a:rPr lang="pt-BR" altLang="pt-BR" sz="2800" dirty="0">
                <a:solidFill>
                  <a:srgbClr val="0070C0"/>
                </a:solidFill>
              </a:rPr>
              <a:t> depende de toda a chave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pt-BR" altLang="pt-BR" sz="2800" dirty="0" err="1">
                <a:solidFill>
                  <a:srgbClr val="0070C0"/>
                </a:solidFill>
              </a:rPr>
              <a:t>tempoaloc</a:t>
            </a:r>
            <a:r>
              <a:rPr lang="pt-BR" altLang="pt-BR" sz="2800" dirty="0">
                <a:solidFill>
                  <a:srgbClr val="0070C0"/>
                </a:solidFill>
              </a:rPr>
              <a:t> depende de toda a chave</a:t>
            </a:r>
          </a:p>
          <a:p>
            <a:pPr lvl="2">
              <a:buFont typeface="Arial" panose="020B0604020202020204" pitchFamily="34" charset="0"/>
              <a:buNone/>
            </a:pPr>
            <a:endParaRPr lang="pt-BR" altLang="pt-BR" sz="2800" dirty="0">
              <a:solidFill>
                <a:srgbClr val="0070C0"/>
              </a:solidFill>
            </a:endParaRPr>
          </a:p>
          <a:p>
            <a:pPr lvl="2"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PROJEMP(</a:t>
            </a:r>
            <a:r>
              <a:rPr lang="pt-BR" altLang="pt-BR" sz="2800" b="1" u="sng" dirty="0">
                <a:solidFill>
                  <a:srgbClr val="FF0000"/>
                </a:solidFill>
              </a:rPr>
              <a:t>CODPROJ, NOEMP</a:t>
            </a:r>
            <a:r>
              <a:rPr lang="pt-BR" altLang="pt-BR" sz="2800" b="1" dirty="0">
                <a:solidFill>
                  <a:srgbClr val="FF0000"/>
                </a:solidFill>
              </a:rPr>
              <a:t>, DATAINICIO, TEMPOALOC)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EMP(</a:t>
            </a:r>
            <a:r>
              <a:rPr lang="pt-BR" altLang="pt-BR" sz="2800" b="1" u="sng" dirty="0">
                <a:solidFill>
                  <a:srgbClr val="FF0000"/>
                </a:solidFill>
              </a:rPr>
              <a:t>NOEMP</a:t>
            </a:r>
            <a:r>
              <a:rPr lang="pt-BR" altLang="pt-BR" sz="2800" b="1" dirty="0">
                <a:solidFill>
                  <a:srgbClr val="FF0000"/>
                </a:solidFill>
              </a:rPr>
              <a:t>, NOME, CAT, SAL)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882009" y="-129429"/>
            <a:ext cx="8183562" cy="1052513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</a:rPr>
              <a:t>Normalização: 2 FN</a:t>
            </a:r>
          </a:p>
        </p:txBody>
      </p:sp>
    </p:spTree>
    <p:extLst>
      <p:ext uri="{BB962C8B-B14F-4D97-AF65-F5344CB8AC3E}">
        <p14:creationId xmlns:p14="http://schemas.microsoft.com/office/powerpoint/2010/main" val="9125476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6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667818"/>
              </p:ext>
            </p:extLst>
          </p:nvPr>
        </p:nvGraphicFramePr>
        <p:xfrm>
          <a:off x="1346888" y="1060948"/>
          <a:ext cx="4930775" cy="5695950"/>
        </p:xfrm>
        <a:graphic>
          <a:graphicData uri="http://schemas.openxmlformats.org/drawingml/2006/table">
            <a:tbl>
              <a:tblPr/>
              <a:tblGrid>
                <a:gridCol w="15827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54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63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763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CodEmp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Nome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Cat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Sal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2146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Joao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sym typeface="Helvetica Neue Light" pitchFamily="1" charset="0"/>
                      </a:endParaRP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A1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3145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Silvio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A2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6126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Jose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B1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9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1214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Carlos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A2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8191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Mario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A1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4112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Joao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A2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Helvetica Neue Light" pitchFamily="1" charset="0"/>
                        </a:rPr>
                        <a:t>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980" name="Text Box 58"/>
          <p:cNvSpPr txBox="1">
            <a:spLocks noChangeArrowheads="1"/>
          </p:cNvSpPr>
          <p:nvPr/>
        </p:nvSpPr>
        <p:spPr bwMode="auto">
          <a:xfrm>
            <a:off x="369011" y="549275"/>
            <a:ext cx="7985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500" dirty="0" err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Emp</a:t>
            </a:r>
            <a:endParaRPr lang="pt-BR" altLang="pt-BR" sz="2500" dirty="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9145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271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19643"/>
              </p:ext>
            </p:extLst>
          </p:nvPr>
        </p:nvGraphicFramePr>
        <p:xfrm>
          <a:off x="1226522" y="815975"/>
          <a:ext cx="5689600" cy="5857875"/>
        </p:xfrm>
        <a:graphic>
          <a:graphicData uri="http://schemas.openxmlformats.org/drawingml/2006/table">
            <a:tbl>
              <a:tblPr/>
              <a:tblGrid>
                <a:gridCol w="13731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8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668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CodProj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CodEmp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DataIni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TempAl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LSC001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2146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1/11/91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24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LSC001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3145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2/10/91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24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LSC001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6126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3/10/92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18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LSC001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1214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4/10/92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18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LSC001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8191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1/11/92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PAG02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8191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1/05/93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PAG02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4112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4/01/91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24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PAG02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6126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1/11/92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12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014" name="Text Box 85"/>
          <p:cNvSpPr txBox="1">
            <a:spLocks noChangeArrowheads="1"/>
          </p:cNvSpPr>
          <p:nvPr/>
        </p:nvSpPr>
        <p:spPr bwMode="auto">
          <a:xfrm>
            <a:off x="684213" y="333375"/>
            <a:ext cx="14287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5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ProjEmp</a:t>
            </a:r>
          </a:p>
        </p:txBody>
      </p:sp>
    </p:spTree>
    <p:extLst>
      <p:ext uri="{BB962C8B-B14F-4D97-AF65-F5344CB8AC3E}">
        <p14:creationId xmlns:p14="http://schemas.microsoft.com/office/powerpoint/2010/main" val="25508181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19200"/>
            <a:ext cx="7772400" cy="3581400"/>
          </a:xfrm>
          <a:prstGeom prst="rect">
            <a:avLst/>
          </a:prstGeom>
        </p:spPr>
        <p:txBody>
          <a:bodyPr lIns="35717" tIns="35717" rIns="35717" bIns="35717"/>
          <a:lstStyle/>
          <a:p>
            <a:endParaRPr lang="pt-BR" altLang="pt-BR" sz="3500" b="1">
              <a:solidFill>
                <a:schemeClr val="accent2"/>
              </a:solidFill>
            </a:endParaRPr>
          </a:p>
          <a:p>
            <a:endParaRPr lang="pt-BR" altLang="pt-BR" sz="3500" b="1">
              <a:solidFill>
                <a:schemeClr val="accent2"/>
              </a:solidFill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FontTx/>
              <a:buChar char="•"/>
            </a:pPr>
            <a:r>
              <a:rPr lang="pt-BR" altLang="pt-BR" sz="2400" dirty="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ÑN</a:t>
            </a:r>
          </a:p>
          <a:p>
            <a:pPr lvl="2" eaLnBrk="1" hangingPunct="1">
              <a:spcBef>
                <a:spcPct val="20000"/>
              </a:spcBef>
            </a:pPr>
            <a:r>
              <a:rPr lang="pt-BR" altLang="pt-BR" sz="2200" b="1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PROJ(</a:t>
            </a:r>
            <a:r>
              <a:rPr lang="pt-BR" altLang="pt-BR" sz="2200" b="1" u="sng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CODPROJ,</a:t>
            </a:r>
            <a:r>
              <a:rPr lang="pt-BR" altLang="pt-BR" sz="2200" b="1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 TIPOPROJ, DESCR, (</a:t>
            </a:r>
            <a:r>
              <a:rPr lang="pt-BR" altLang="pt-BR" sz="2200" b="1" u="sng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NOEMP</a:t>
            </a:r>
            <a:r>
              <a:rPr lang="pt-BR" altLang="pt-BR" sz="2200" b="1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, NOME, CAT, SAL, DATAINICIO, TEMPOALOC))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FontTx/>
              <a:buChar char="•"/>
            </a:pPr>
            <a:r>
              <a:rPr lang="pt-BR" altLang="pt-BR" sz="2400" dirty="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1 FN</a:t>
            </a:r>
          </a:p>
          <a:p>
            <a:pPr lvl="2" eaLnBrk="1" hangingPunct="1">
              <a:spcBef>
                <a:spcPct val="20000"/>
              </a:spcBef>
            </a:pPr>
            <a:r>
              <a:rPr lang="pt-BR" altLang="pt-BR" sz="2200" b="1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PROJ(</a:t>
            </a:r>
            <a:r>
              <a:rPr lang="pt-BR" altLang="pt-BR" sz="2200" b="1" u="sng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CODPROJ</a:t>
            </a:r>
            <a:r>
              <a:rPr lang="pt-BR" altLang="pt-BR" sz="2200" b="1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, TIPOPROJ, DESCR)</a:t>
            </a:r>
          </a:p>
          <a:p>
            <a:pPr lvl="2" eaLnBrk="1" hangingPunct="1">
              <a:spcBef>
                <a:spcPct val="20000"/>
              </a:spcBef>
            </a:pPr>
            <a:r>
              <a:rPr lang="pt-BR" altLang="pt-BR" sz="2200" b="1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PROJEMP(</a:t>
            </a:r>
            <a:r>
              <a:rPr lang="pt-BR" altLang="pt-BR" sz="2200" b="1" u="sng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CODPROJ, NOEMP</a:t>
            </a:r>
            <a:r>
              <a:rPr lang="pt-BR" altLang="pt-BR" sz="2200" b="1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, NOME, CAT, SAL, DATAINICIO, TEMPOALOC)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FontTx/>
              <a:buChar char="•"/>
            </a:pPr>
            <a:r>
              <a:rPr lang="pt-BR" altLang="pt-BR" sz="2400" dirty="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2 FN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pt-BR" altLang="pt-BR" sz="2400" dirty="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        </a:t>
            </a:r>
            <a:r>
              <a:rPr lang="pt-BR" altLang="pt-BR" sz="2400" b="1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PROJ( </a:t>
            </a:r>
            <a:r>
              <a:rPr lang="pt-BR" altLang="pt-BR" sz="2400" b="1" u="sng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CODPROJ</a:t>
            </a:r>
            <a:r>
              <a:rPr lang="pt-BR" altLang="pt-BR" sz="2400" b="1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, TIPOPROJ, DESCR)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pt-BR" altLang="pt-BR" sz="2400" b="1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        PROJEMP(</a:t>
            </a:r>
            <a:r>
              <a:rPr lang="pt-BR" altLang="pt-BR" sz="2400" b="1" u="sng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CODPROJ, NOEMP</a:t>
            </a:r>
            <a:r>
              <a:rPr lang="pt-BR" altLang="pt-BR" sz="2400" b="1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, DATAINICIO,   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pt-BR" altLang="pt-BR" sz="2400" b="1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                           TEMPOALOC)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pt-BR" altLang="pt-BR" sz="2400" b="1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        EMP(</a:t>
            </a:r>
            <a:r>
              <a:rPr lang="pt-BR" altLang="pt-BR" sz="2400" b="1" u="sng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NOEMP</a:t>
            </a:r>
            <a:r>
              <a:rPr lang="pt-BR" altLang="pt-BR" sz="2400" b="1" dirty="0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, NOME, CAT, SAL)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98918" y="165100"/>
            <a:ext cx="8185150" cy="10541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</a:rPr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36307867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ítulo 1"/>
          <p:cNvSpPr>
            <a:spLocks noGrp="1"/>
          </p:cNvSpPr>
          <p:nvPr>
            <p:ph type="ctrTitle"/>
          </p:nvPr>
        </p:nvSpPr>
        <p:spPr>
          <a:xfrm>
            <a:off x="685800" y="2461113"/>
            <a:ext cx="7825154" cy="1752600"/>
          </a:xfrm>
        </p:spPr>
        <p:txBody>
          <a:bodyPr/>
          <a:lstStyle/>
          <a:p>
            <a:pPr algn="ctr"/>
            <a:r>
              <a:rPr lang="pt-BR" sz="5400" b="1" dirty="0">
                <a:solidFill>
                  <a:srgbClr val="0000CC"/>
                </a:solidFill>
              </a:rPr>
              <a:t>BANCO DE DADOS</a:t>
            </a:r>
            <a:br>
              <a:rPr lang="pt-BR" sz="5400" b="1" dirty="0">
                <a:solidFill>
                  <a:srgbClr val="0000CC"/>
                </a:solidFill>
              </a:rPr>
            </a:br>
            <a:r>
              <a:rPr lang="pt-BR" sz="3200" dirty="0" smtClean="0"/>
              <a:t>Normalização </a:t>
            </a:r>
            <a:r>
              <a:rPr lang="pt-BR" sz="3200" dirty="0" smtClean="0"/>
              <a:t>I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4346" y="5105400"/>
            <a:ext cx="6400800" cy="17526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b="1" dirty="0" smtClean="0"/>
              <a:t>Clovis Holanda </a:t>
            </a:r>
            <a:endParaRPr lang="pt-BR" b="1" dirty="0"/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b="1" dirty="0" smtClean="0">
                <a:hlinkClick r:id="rId2"/>
              </a:rPr>
              <a:t>clovishn@gmail.com</a:t>
            </a:r>
            <a:endParaRPr lang="pt-BR" b="1" dirty="0"/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b="1" dirty="0" smtClean="0"/>
              <a:t>2022.1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4856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357953" y="198438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b="1" dirty="0">
                <a:solidFill>
                  <a:srgbClr val="7030A0"/>
                </a:solidFill>
                <a:latin typeface="Arial" panose="020B0604020202020204" pitchFamily="34" charset="0"/>
              </a:rPr>
              <a:t>OBJETIVOS GERAIS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925" y="1341438"/>
            <a:ext cx="9026525" cy="1366837"/>
          </a:xfrm>
          <a:prstGeom prst="rect">
            <a:avLst/>
          </a:prstGeom>
        </p:spPr>
        <p:txBody>
          <a:bodyPr lIns="35717" tIns="35717" rIns="35717" bIns="35717"/>
          <a:lstStyle/>
          <a:p>
            <a:r>
              <a:rPr lang="pt-BR" altLang="pt-BR" sz="3600" b="1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Organizar os dados de modo que eles possam ser representados em </a:t>
            </a:r>
            <a:r>
              <a:rPr lang="pt-BR" altLang="pt-BR" sz="3600" b="1" u="sng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tabelas</a:t>
            </a:r>
            <a:r>
              <a:rPr lang="pt-BR" altLang="pt-BR" sz="3600" b="1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onde cada atributo seja </a:t>
            </a:r>
            <a:r>
              <a:rPr lang="pt-BR" altLang="pt-BR" sz="3600" b="1" u="sng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atômico</a:t>
            </a:r>
            <a:r>
              <a:rPr lang="pt-BR" altLang="pt-BR" sz="3600" b="1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BR" altLang="pt-BR" sz="3600" b="1" dirty="0">
              <a:solidFill>
                <a:srgbClr val="00206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pt-BR" altLang="pt-BR" sz="3600" b="1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Garantir que os itens de dados estejam associados com as </a:t>
            </a:r>
            <a:r>
              <a:rPr lang="pt-BR" altLang="pt-BR" sz="3600" b="1" u="sng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chaves corretas</a:t>
            </a:r>
            <a:r>
              <a:rPr lang="pt-BR" altLang="pt-BR" sz="3600" b="1" dirty="0">
                <a:solidFill>
                  <a:srgbClr val="00206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minimizando a redundância dos dados.</a:t>
            </a:r>
          </a:p>
          <a:p>
            <a:endParaRPr lang="pt-BR" altLang="pt-BR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51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040191" y="292100"/>
            <a:ext cx="77724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  <a:t>Normalização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35100"/>
            <a:ext cx="7783513" cy="5233988"/>
          </a:xfrm>
          <a:prstGeom prst="rect">
            <a:avLst/>
          </a:prstGeom>
        </p:spPr>
        <p:txBody>
          <a:bodyPr lIns="35717" tIns="35717" rIns="35717" bIns="35717"/>
          <a:lstStyle/>
          <a:p>
            <a:pPr>
              <a:lnSpc>
                <a:spcPct val="90000"/>
              </a:lnSpc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Converte progressivamente uma tabela em tabelas de grau e cardinalidade menores até que pouca ou nenhuma redundância de dados exista</a:t>
            </a:r>
          </a:p>
          <a:p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Se a normalização é bem sucedida: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o espaço de armazenamento dos dados diminui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a tabela pode ser atualizada com maior eficiência.</a:t>
            </a:r>
          </a:p>
          <a:p>
            <a:pPr>
              <a:lnSpc>
                <a:spcPct val="90000"/>
              </a:lnSpc>
            </a:pPr>
            <a:endParaRPr lang="pt-BR" altLang="pt-BR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39750" y="3933825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Char char="•"/>
            </a:pPr>
            <a:endParaRPr lang="pt-BR" altLang="pt-BR" sz="2800" dirty="0">
              <a:solidFill>
                <a:srgbClr val="000000"/>
              </a:solidFill>
              <a:ea typeface="ヒラギノ角ゴ Pro W3" pitchFamily="1" charset="-128"/>
              <a:sym typeface="Helvetica Neue Light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6698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0"/>
          <p:cNvSpPr>
            <a:spLocks noChangeArrowheads="1"/>
          </p:cNvSpPr>
          <p:nvPr/>
        </p:nvSpPr>
        <p:spPr bwMode="auto">
          <a:xfrm>
            <a:off x="303545" y="95534"/>
            <a:ext cx="49561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dirty="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HABILIDADES-ESPORTIVAS</a:t>
            </a:r>
          </a:p>
        </p:txBody>
      </p:sp>
      <p:graphicFrame>
        <p:nvGraphicFramePr>
          <p:cNvPr id="200787" name="Group 8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04524795"/>
              </p:ext>
            </p:extLst>
          </p:nvPr>
        </p:nvGraphicFramePr>
        <p:xfrm>
          <a:off x="0" y="793039"/>
          <a:ext cx="8229600" cy="6283326"/>
        </p:xfrm>
        <a:graphic>
          <a:graphicData uri="http://schemas.openxmlformats.org/drawingml/2006/table">
            <a:tbl>
              <a:tblPr/>
              <a:tblGrid>
                <a:gridCol w="22526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589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0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20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Identidade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Nome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Endereço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Habilidades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9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8795835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Guga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Curitiba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Futebol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74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8795835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Guga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Curitiba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Voleibol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8795835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Guga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Curitiba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Basquete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69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8795835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Guga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Curitiba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Tênis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74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8795835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Guga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Curitiba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Atletismo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958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15704" y="169602"/>
            <a:ext cx="77724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  <a:t>DIAGNÓSTICO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557338"/>
            <a:ext cx="7772400" cy="4114800"/>
          </a:xfrm>
          <a:prstGeom prst="rect">
            <a:avLst/>
          </a:prstGeom>
        </p:spPr>
        <p:txBody>
          <a:bodyPr lIns="35717" tIns="35717" rIns="35717" bIns="35717"/>
          <a:lstStyle/>
          <a:p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Tabela mal projetada</a:t>
            </a:r>
          </a:p>
          <a:p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Redundâncias desnecessárias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Geram anomalias</a:t>
            </a:r>
          </a:p>
          <a:p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Se o Guga mudar de endereço?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Anomalia de Atualização</a:t>
            </a:r>
          </a:p>
          <a:p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Um novo esporte para o Guga?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Anomalia de Inclusão</a:t>
            </a:r>
          </a:p>
          <a:p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Excluir o Guga do BD?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Anomalia de Remoção</a:t>
            </a:r>
          </a:p>
        </p:txBody>
      </p:sp>
    </p:spTree>
    <p:extLst>
      <p:ext uri="{BB962C8B-B14F-4D97-AF65-F5344CB8AC3E}">
        <p14:creationId xmlns:p14="http://schemas.microsoft.com/office/powerpoint/2010/main" val="33233951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537908" y="171449"/>
            <a:ext cx="8229600" cy="1143001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 dirty="0">
                <a:solidFill>
                  <a:srgbClr val="7030A0"/>
                </a:solidFill>
                <a:latin typeface="Arial" panose="020B0604020202020204" pitchFamily="34" charset="0"/>
              </a:rPr>
              <a:t>IDEALMENTE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948238"/>
            <a:ext cx="8183563" cy="2100262"/>
          </a:xfrm>
          <a:prstGeom prst="rect">
            <a:avLst/>
          </a:prstGeom>
        </p:spPr>
        <p:txBody>
          <a:bodyPr lIns="35717" tIns="35717" rIns="35717" bIns="35717"/>
          <a:lstStyle/>
          <a:p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Mas isso não é tabela (Modelo Relacional)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</a:rPr>
              <a:t>O atributo habilidade não é atômico</a:t>
            </a:r>
          </a:p>
          <a:p>
            <a:endParaRPr lang="pt-BR" altLang="pt-BR" sz="35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2777" name="Group 25"/>
          <p:cNvGraphicFramePr>
            <a:graphicFrameLocks noGrp="1"/>
          </p:cNvGraphicFramePr>
          <p:nvPr/>
        </p:nvGraphicFramePr>
        <p:xfrm>
          <a:off x="468313" y="1773238"/>
          <a:ext cx="7696200" cy="2787679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24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44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Identidade</a:t>
                      </a:r>
                    </a:p>
                  </a:txBody>
                  <a:tcPr marL="91437" marR="9143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Nome</a:t>
                      </a:r>
                    </a:p>
                  </a:txBody>
                  <a:tcPr marL="91437" marR="9143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Endereço</a:t>
                      </a:r>
                    </a:p>
                  </a:txBody>
                  <a:tcPr marL="91437" marR="9143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Habilidades</a:t>
                      </a:r>
                    </a:p>
                  </a:txBody>
                  <a:tcPr marL="91437" marR="9143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2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87958835</a:t>
                      </a:r>
                    </a:p>
                  </a:txBody>
                  <a:tcPr marL="91437" marR="9143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Guga</a:t>
                      </a:r>
                    </a:p>
                  </a:txBody>
                  <a:tcPr marL="91437" marR="9143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Curitiba</a:t>
                      </a:r>
                    </a:p>
                  </a:txBody>
                  <a:tcPr marL="91437" marR="9143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{Futebol, Voleibol, Basquete, Atletismo, Tênis}</a:t>
                      </a:r>
                    </a:p>
                  </a:txBody>
                  <a:tcPr marL="91437" marR="9143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468313" y="1052513"/>
            <a:ext cx="4956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dirty="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HABILIDADES-ESPORTIVAS</a:t>
            </a:r>
          </a:p>
        </p:txBody>
      </p:sp>
    </p:spTree>
    <p:extLst>
      <p:ext uri="{BB962C8B-B14F-4D97-AF65-F5344CB8AC3E}">
        <p14:creationId xmlns:p14="http://schemas.microsoft.com/office/powerpoint/2010/main" val="30143016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866900" y="120649"/>
            <a:ext cx="7772400" cy="1143001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2800" b="1" dirty="0">
                <a:solidFill>
                  <a:srgbClr val="7030A0"/>
                </a:solidFill>
                <a:latin typeface="Arial" panose="020B0604020202020204" pitchFamily="34" charset="0"/>
              </a:rPr>
              <a:t>O QUE FAZER?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692150"/>
            <a:ext cx="8353425" cy="4114800"/>
          </a:xfrm>
          <a:prstGeom prst="rect">
            <a:avLst/>
          </a:prstGeom>
        </p:spPr>
        <p:txBody>
          <a:bodyPr lIns="35717" tIns="35717" rIns="35717" bIns="35717"/>
          <a:lstStyle/>
          <a:p>
            <a:r>
              <a:rPr lang="pt-BR" altLang="pt-BR" sz="4300" b="1" dirty="0">
                <a:solidFill>
                  <a:schemeClr val="accent2"/>
                </a:solidFill>
                <a:latin typeface="Arial" panose="020B0604020202020204" pitchFamily="34" charset="0"/>
              </a:rPr>
              <a:t>O que fazer, usando o modelo relacional?</a:t>
            </a:r>
          </a:p>
          <a:p>
            <a:endParaRPr lang="pt-BR" altLang="pt-BR" sz="5400" b="1" dirty="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4852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41572"/>
              </p:ext>
            </p:extLst>
          </p:nvPr>
        </p:nvGraphicFramePr>
        <p:xfrm>
          <a:off x="4038600" y="1408278"/>
          <a:ext cx="5181600" cy="2806700"/>
        </p:xfrm>
        <a:graphic>
          <a:graphicData uri="http://schemas.openxmlformats.org/drawingml/2006/table">
            <a:tbl>
              <a:tblPr/>
              <a:tblGrid>
                <a:gridCol w="179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3859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Identidade</a:t>
                      </a:r>
                    </a:p>
                  </a:txBody>
                  <a:tcPr marL="91437" marR="91437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Nome</a:t>
                      </a:r>
                    </a:p>
                  </a:txBody>
                  <a:tcPr marL="91437" marR="91437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Endereço</a:t>
                      </a:r>
                    </a:p>
                  </a:txBody>
                  <a:tcPr marL="91437" marR="91437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9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8795835</a:t>
                      </a:r>
                    </a:p>
                  </a:txBody>
                  <a:tcPr marL="91437" marR="91437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Guga</a:t>
                      </a:r>
                    </a:p>
                  </a:txBody>
                  <a:tcPr marL="91437" marR="91437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Curitiba</a:t>
                      </a:r>
                    </a:p>
                  </a:txBody>
                  <a:tcPr marL="91437" marR="91437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1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........</a:t>
                      </a:r>
                    </a:p>
                  </a:txBody>
                  <a:tcPr marL="91437" marR="91437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........</a:t>
                      </a:r>
                    </a:p>
                  </a:txBody>
                  <a:tcPr marL="91437" marR="91437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........</a:t>
                      </a:r>
                    </a:p>
                  </a:txBody>
                  <a:tcPr marL="91437" marR="91437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4853" name="Group 53"/>
          <p:cNvGraphicFramePr>
            <a:graphicFrameLocks noGrp="1"/>
          </p:cNvGraphicFramePr>
          <p:nvPr/>
        </p:nvGraphicFramePr>
        <p:xfrm>
          <a:off x="0" y="2565400"/>
          <a:ext cx="4038600" cy="390525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Identidade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Habilidades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8795835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Futebol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8795835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Voleibol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8795835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Basquetebol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8795835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Atletismo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8795835</a:t>
                      </a: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Helvetica Neue Light" pitchFamily="1" charset="0"/>
                        </a:rPr>
                        <a:t>Tênis</a:t>
                      </a: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7178675" y="4292600"/>
            <a:ext cx="196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000" dirty="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ESPORTISTAS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1042988" y="2060575"/>
            <a:ext cx="1866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000" dirty="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HABILIDADES</a:t>
            </a:r>
          </a:p>
        </p:txBody>
      </p:sp>
    </p:spTree>
    <p:extLst>
      <p:ext uri="{BB962C8B-B14F-4D97-AF65-F5344CB8AC3E}">
        <p14:creationId xmlns:p14="http://schemas.microsoft.com/office/powerpoint/2010/main" val="23970022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1236</Words>
  <Application>Microsoft Office PowerPoint</Application>
  <PresentationFormat>Apresentação na tela (4:3)</PresentationFormat>
  <Paragraphs>451</Paragraphs>
  <Slides>35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BANCO DE DADOS Normalização I</vt:lpstr>
      <vt:lpstr>MOTIVAÇÃO</vt:lpstr>
      <vt:lpstr>MOTIVAÇÃO ...</vt:lpstr>
      <vt:lpstr>OBJETIVOS GERAIS</vt:lpstr>
      <vt:lpstr>Normalização</vt:lpstr>
      <vt:lpstr>Apresentação do PowerPoint</vt:lpstr>
      <vt:lpstr>DIAGNÓSTICO</vt:lpstr>
      <vt:lpstr>IDEALMENTE</vt:lpstr>
      <vt:lpstr>O QUE FAZER?</vt:lpstr>
      <vt:lpstr>Processo de normalização</vt:lpstr>
      <vt:lpstr>Processo de normalização</vt:lpstr>
      <vt:lpstr>Apresentação do PowerPoint</vt:lpstr>
      <vt:lpstr>Normalização</vt:lpstr>
      <vt:lpstr>Apresentação do PowerPoint</vt:lpstr>
      <vt:lpstr>Normalização: 1FN</vt:lpstr>
      <vt:lpstr>Normalização: 1FN</vt:lpstr>
      <vt:lpstr>Normalização: 1FN</vt:lpstr>
      <vt:lpstr>Normalização: 1FN</vt:lpstr>
      <vt:lpstr>Normalização: 1FN</vt:lpstr>
      <vt:lpstr>Apresentação do PowerPoint</vt:lpstr>
      <vt:lpstr>Apresentação do PowerPoint</vt:lpstr>
      <vt:lpstr>Exercícios 1FN</vt:lpstr>
      <vt:lpstr>Exercícios 1FN</vt:lpstr>
      <vt:lpstr>Teoria das  Dependências</vt:lpstr>
      <vt:lpstr>Teoria das Dependências</vt:lpstr>
      <vt:lpstr>Teoria das  Dependências</vt:lpstr>
      <vt:lpstr>Normalização: 2 FN</vt:lpstr>
      <vt:lpstr>Apresentação do PowerPoint</vt:lpstr>
      <vt:lpstr>Normalização: 2 FN</vt:lpstr>
      <vt:lpstr>Normalização: 2 FN</vt:lpstr>
      <vt:lpstr>Normalização: 2 FN</vt:lpstr>
      <vt:lpstr>Apresentação do PowerPoint</vt:lpstr>
      <vt:lpstr>Apresentação do PowerPoint</vt:lpstr>
      <vt:lpstr>Resumo</vt:lpstr>
      <vt:lpstr>BANCO DE DADOS Normalização 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Silvio Caetano de Sa</dc:creator>
  <cp:lastModifiedBy>Usuario</cp:lastModifiedBy>
  <cp:revision>251</cp:revision>
  <cp:lastPrinted>2020-10-13T18:39:27Z</cp:lastPrinted>
  <dcterms:created xsi:type="dcterms:W3CDTF">2013-09-18T20:10:16Z</dcterms:created>
  <dcterms:modified xsi:type="dcterms:W3CDTF">2022-04-25T17:17:18Z</dcterms:modified>
</cp:coreProperties>
</file>