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handoutMasterIdLst>
    <p:handoutMasterId r:id="rId25"/>
  </p:handoutMasterIdLst>
  <p:sldIdLst>
    <p:sldId id="965" r:id="rId2"/>
    <p:sldId id="789" r:id="rId3"/>
    <p:sldId id="791" r:id="rId4"/>
    <p:sldId id="989" r:id="rId5"/>
    <p:sldId id="990" r:id="rId6"/>
    <p:sldId id="496" r:id="rId7"/>
    <p:sldId id="968" r:id="rId8"/>
    <p:sldId id="969" r:id="rId9"/>
    <p:sldId id="970" r:id="rId10"/>
    <p:sldId id="992" r:id="rId11"/>
    <p:sldId id="971" r:id="rId12"/>
    <p:sldId id="972" r:id="rId13"/>
    <p:sldId id="854" r:id="rId14"/>
    <p:sldId id="934" r:id="rId15"/>
    <p:sldId id="860" r:id="rId16"/>
    <p:sldId id="862" r:id="rId17"/>
    <p:sldId id="858" r:id="rId18"/>
    <p:sldId id="973" r:id="rId19"/>
    <p:sldId id="864" r:id="rId20"/>
    <p:sldId id="379" r:id="rId21"/>
    <p:sldId id="991" r:id="rId22"/>
    <p:sldId id="967" r:id="rId23"/>
  </p:sldIdLst>
  <p:sldSz cx="12192000" cy="6858000"/>
  <p:notesSz cx="6858000" cy="9144000"/>
  <p:custShowLst>
    <p:custShow name="AMD Short" id="0">
      <p:sldLst/>
    </p:custShow>
    <p:custShow name="Future Work" id="1">
      <p:sldLst/>
    </p:custShow>
    <p:custShow name="Introduction" id="2">
      <p:sldLst/>
    </p:custShow>
    <p:custShow name="Paper1" id="3">
      <p:sldLst/>
    </p:custShow>
    <p:custShow name="Paper2" id="4">
      <p:sldLst/>
    </p:custShow>
    <p:custShow name="Paper3" id="5">
      <p:sldLst/>
    </p:custShow>
    <p:custShow name="Backup" id="6">
      <p:sldLst/>
    </p:custShow>
    <p:custShow name="AMD Backup" id="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yiran, Onur" initials="KO" lastIdx="9" clrIdx="0">
    <p:extLst>
      <p:ext uri="{19B8F6BF-5375-455C-9EA6-DF929625EA0E}">
        <p15:presenceInfo xmlns:p15="http://schemas.microsoft.com/office/powerpoint/2012/main" userId="S::okayiran@amd.com::1a172a1d-a25c-43a6-b869-4ab256d03ff1" providerId="AD"/>
      </p:ext>
    </p:extLst>
  </p:cmAuthor>
  <p:cmAuthor id="2" name="Mohamed Assem" initials="MA" lastIdx="9" clrIdx="1">
    <p:extLst>
      <p:ext uri="{19B8F6BF-5375-455C-9EA6-DF929625EA0E}">
        <p15:presenceInfo xmlns:p15="http://schemas.microsoft.com/office/powerpoint/2012/main" userId="c1f95e3c243959e3" providerId="Windows Live"/>
      </p:ext>
    </p:extLst>
  </p:cmAuthor>
  <p:cmAuthor id="3" name="Ibrahim, Mohamed" initials="IM" lastIdx="5" clrIdx="2">
    <p:extLst>
      <p:ext uri="{19B8F6BF-5375-455C-9EA6-DF929625EA0E}">
        <p15:presenceInfo xmlns:p15="http://schemas.microsoft.com/office/powerpoint/2012/main" userId="S::maibrahim@wm.edu::d8094fdb-4131-45d0-87eb-c47feb72cf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9CE0BB"/>
    <a:srgbClr val="E7EAE8"/>
    <a:srgbClr val="CCD1CE"/>
    <a:srgbClr val="004E38"/>
    <a:srgbClr val="3399FF"/>
    <a:srgbClr val="6D3F1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8" autoAdjust="0"/>
    <p:restoredTop sz="60255" autoAdjust="0"/>
  </p:normalViewPr>
  <p:slideViewPr>
    <p:cSldViewPr snapToGrid="0">
      <p:cViewPr varScale="1">
        <p:scale>
          <a:sx n="72" d="100"/>
          <a:sy n="72" d="100"/>
        </p:scale>
        <p:origin x="1812" y="66"/>
      </p:cViewPr>
      <p:guideLst>
        <p:guide orient="horz" pos="2160"/>
        <p:guide pos="3840"/>
      </p:guideLst>
    </p:cSldViewPr>
  </p:slideViewPr>
  <p:notesTextViewPr>
    <p:cViewPr>
      <p:scale>
        <a:sx n="3" d="2"/>
        <a:sy n="3" d="2"/>
      </p:scale>
      <p:origin x="0" y="0"/>
    </p:cViewPr>
  </p:notesTextViewPr>
  <p:notesViewPr>
    <p:cSldViewPr snapToGrid="0">
      <p:cViewPr varScale="1">
        <p:scale>
          <a:sx n="93" d="100"/>
          <a:sy n="93" d="100"/>
        </p:scale>
        <p:origin x="36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amdcloud-my.sharepoint.com/personal/okayiran_amd_com/Documents/Talk/170127-CWM/Book1.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C:\Users\Mohamed%20Assem\Dropbox\Private\PhD\Research\Projects\Chiplet\Excel_Results_Files\shared_l1d_results.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Mohamed%20Assem\Dropbox\Private\PhD\Research\Projects\Chiplet\Excel_Results_Files\shared_l1d_results.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Mohamed%20Assem\Dropbox\Private\PhD\Research\Projects\Chiplet\Excel_Results_Files\shared_l1d_results.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Mohamed%20Assem\Dropbox\Private\PhD\Research\Projects\Chiplet\Excel_Results_Files\shared_l1d_results.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Mohamed%20Assem\Dropbox\Private\PhD\Research\Projects\Chiplet\Excel_Results_Files\shared_l1d_results.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Mohamed%20Assem\Dropbox\Private\PhD\Research\Projects\Chiplet\Excel_Results_Files\shared_l1d_results.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C:\Users\Mohamed%20Assem\Dropbox\Private\PhD\Research\Projects\Chiplet\Excel_Results_Files\shared_l1d_resul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Mohamed%20Assem\Dropbox\Private\PhD\Research\Projects\Chiplet\Excel_Results_Files\shared_l1d_result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Mohamed%20Assem\Dropbox\Private\PhD\Research\Projects\Chiplet\Excel_Results_Files\shared_l1d_result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Sheet1!$F$1</c:f>
              <c:strCache>
                <c:ptCount val="1"/>
                <c:pt idx="0">
                  <c:v>Area</c:v>
                </c:pt>
              </c:strCache>
            </c:strRef>
          </c:tx>
          <c:spPr>
            <a:ln w="28575" cap="rnd">
              <a:solidFill>
                <a:srgbClr val="115740"/>
              </a:solidFill>
              <a:round/>
            </a:ln>
            <a:effectLst/>
          </c:spPr>
          <c:marker>
            <c:symbol val="circle"/>
            <c:size val="7"/>
            <c:spPr>
              <a:solidFill>
                <a:srgbClr val="115740"/>
              </a:solidFill>
              <a:ln w="9525">
                <a:solidFill>
                  <a:srgbClr val="115740"/>
                </a:solidFill>
              </a:ln>
              <a:effectLst/>
            </c:spPr>
          </c:marker>
          <c:cat>
            <c:numRef>
              <c:f>Sheet1!$C$2:$C$16</c:f>
              <c:numCache>
                <c:formatCode>General</c:formatCode>
                <c:ptCount val="15"/>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2013</c:v>
                </c:pt>
                <c:pt idx="14">
                  <c:v>2015</c:v>
                </c:pt>
              </c:numCache>
            </c:numRef>
          </c:cat>
          <c:val>
            <c:numRef>
              <c:f>Sheet1!$F$2:$F$16</c:f>
              <c:numCache>
                <c:formatCode>0.00</c:formatCode>
                <c:ptCount val="15"/>
                <c:pt idx="0">
                  <c:v>70</c:v>
                </c:pt>
                <c:pt idx="1">
                  <c:v>97</c:v>
                </c:pt>
                <c:pt idx="2">
                  <c:v>68</c:v>
                </c:pt>
                <c:pt idx="3">
                  <c:v>218</c:v>
                </c:pt>
                <c:pt idx="4">
                  <c:v>218</c:v>
                </c:pt>
                <c:pt idx="5">
                  <c:v>297</c:v>
                </c:pt>
                <c:pt idx="6">
                  <c:v>288</c:v>
                </c:pt>
                <c:pt idx="7">
                  <c:v>352</c:v>
                </c:pt>
                <c:pt idx="8">
                  <c:v>420</c:v>
                </c:pt>
                <c:pt idx="9">
                  <c:v>282</c:v>
                </c:pt>
                <c:pt idx="10">
                  <c:v>334</c:v>
                </c:pt>
                <c:pt idx="11">
                  <c:v>389</c:v>
                </c:pt>
                <c:pt idx="12">
                  <c:v>365</c:v>
                </c:pt>
                <c:pt idx="13">
                  <c:v>438</c:v>
                </c:pt>
                <c:pt idx="14">
                  <c:v>596</c:v>
                </c:pt>
              </c:numCache>
            </c:numRef>
          </c:val>
          <c:smooth val="0"/>
          <c:extLst>
            <c:ext xmlns:c16="http://schemas.microsoft.com/office/drawing/2014/chart" uri="{C3380CC4-5D6E-409C-BE32-E72D297353CC}">
              <c16:uniqueId val="{0000000F-BCC2-4BB0-AAD4-C7E4ABC1EED2}"/>
            </c:ext>
          </c:extLst>
        </c:ser>
        <c:dLbls>
          <c:showLegendKey val="0"/>
          <c:showVal val="0"/>
          <c:showCatName val="0"/>
          <c:showSerName val="0"/>
          <c:showPercent val="0"/>
          <c:showBubbleSize val="0"/>
        </c:dLbls>
        <c:marker val="1"/>
        <c:smooth val="0"/>
        <c:axId val="458193656"/>
        <c:axId val="458204240"/>
        <c:extLst>
          <c:ext xmlns:c15="http://schemas.microsoft.com/office/drawing/2012/chart" uri="{02D57815-91ED-43cb-92C2-25804820EDAC}">
            <c15:filteredLineSeries>
              <c15:ser>
                <c:idx val="1"/>
                <c:order val="1"/>
                <c:tx>
                  <c:strRef>
                    <c:extLst>
                      <c:ext uri="{02D57815-91ED-43cb-92C2-25804820EDAC}">
                        <c15:formulaRef>
                          <c15:sqref>Sheet1!$A$1</c15:sqref>
                        </c15:formulaRef>
                      </c:ext>
                    </c:extLst>
                    <c:strCache>
                      <c:ptCount val="1"/>
                      <c:pt idx="0">
                        <c:v>Processor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extLst>
                      <c:ext uri="{02D57815-91ED-43cb-92C2-25804820EDAC}">
                        <c15:formulaRef>
                          <c15:sqref>Sheet1!$A$2:$A$16</c15:sqref>
                        </c15:formulaRef>
                      </c:ext>
                    </c:extLst>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mooth val="0"/>
                <c:extLst>
                  <c:ext xmlns:c16="http://schemas.microsoft.com/office/drawing/2014/chart" uri="{C3380CC4-5D6E-409C-BE32-E72D297353CC}">
                    <c16:uniqueId val="{00000010-BCC2-4BB0-AAD4-C7E4ABC1EED2}"/>
                  </c:ext>
                </c:extLst>
              </c15:ser>
            </c15:filteredLineSeries>
          </c:ext>
        </c:extLst>
      </c:lineChart>
      <c:catAx>
        <c:axId val="458193656"/>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Year</a:t>
                </a:r>
              </a:p>
            </c:rich>
          </c:tx>
          <c:layout>
            <c:manualLayout>
              <c:xMode val="edge"/>
              <c:yMode val="edge"/>
              <c:x val="0.53323762786985096"/>
              <c:y val="0.91086789787541977"/>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58204240"/>
        <c:crosses val="autoZero"/>
        <c:auto val="1"/>
        <c:lblAlgn val="ctr"/>
        <c:lblOffset val="100"/>
        <c:noMultiLvlLbl val="0"/>
      </c:catAx>
      <c:valAx>
        <c:axId val="458204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Die Area (mm2)</a:t>
                </a:r>
              </a:p>
            </c:rich>
          </c:tx>
          <c:layout>
            <c:manualLayout>
              <c:xMode val="edge"/>
              <c:yMode val="edge"/>
              <c:x val="1.1671077782679017E-2"/>
              <c:y val="0.23180470067892728"/>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58193656"/>
        <c:crosses val="autoZero"/>
        <c:crossBetween val="between"/>
      </c:valAx>
      <c:spPr>
        <a:noFill/>
        <a:ln>
          <a:solidFill>
            <a:schemeClr val="tx1"/>
          </a:solidFill>
        </a:ln>
        <a:effectLst/>
      </c:spPr>
    </c:plotArea>
    <c:plotVisOnly val="1"/>
    <c:dispBlanksAs val="gap"/>
    <c:showDLblsOverMax val="0"/>
  </c:chart>
  <c:spPr>
    <a:noFill/>
    <a:ln>
      <a:noFill/>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1"/>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Results_Talk!$A$8</c:f>
              <c:strCache>
                <c:ptCount val="1"/>
                <c:pt idx="0">
                  <c:v>Shared++</c:v>
                </c:pt>
              </c:strCache>
            </c:strRef>
          </c:tx>
          <c:spPr>
            <a:pattFill prst="dkUpDiag">
              <a:fgClr>
                <a:srgbClr val="115740"/>
              </a:fgClr>
              <a:bgClr>
                <a:schemeClr val="bg1"/>
              </a:bgClr>
            </a:pattFill>
            <a:ln>
              <a:solidFill>
                <a:schemeClr val="tx1"/>
              </a:solidFill>
            </a:ln>
            <a:effectLst/>
          </c:spPr>
          <c:invertIfNegative val="0"/>
          <c:cat>
            <c:strRef>
              <c:f>Results_Talk!$B$7:$AH$7</c:f>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extLst/>
            </c:strRef>
          </c:cat>
          <c:val>
            <c:numRef>
              <c:f>Results_Talk!$B$8:$AH$8</c:f>
              <c:numCache>
                <c:formatCode>General</c:formatCode>
                <c:ptCount val="12"/>
                <c:pt idx="0">
                  <c:v>1.395727022016678</c:v>
                </c:pt>
                <c:pt idx="1">
                  <c:v>1.3582712369597616</c:v>
                </c:pt>
                <c:pt idx="2">
                  <c:v>1.5558486930920095</c:v>
                </c:pt>
                <c:pt idx="3">
                  <c:v>1.0819822020589775</c:v>
                </c:pt>
                <c:pt idx="4">
                  <c:v>1.2030401675900011</c:v>
                </c:pt>
                <c:pt idx="5">
                  <c:v>1.368083745920726</c:v>
                </c:pt>
                <c:pt idx="6">
                  <c:v>1.1673079513009752</c:v>
                </c:pt>
                <c:pt idx="7">
                  <c:v>1.4517197045742201</c:v>
                </c:pt>
                <c:pt idx="8">
                  <c:v>1.1593210465714443</c:v>
                </c:pt>
                <c:pt idx="9">
                  <c:v>1.0709249296655148</c:v>
                </c:pt>
                <c:pt idx="10">
                  <c:v>1.1825248849217862</c:v>
                </c:pt>
                <c:pt idx="11">
                  <c:v>1.2632040308744985</c:v>
                </c:pt>
              </c:numCache>
              <c:extLst/>
            </c:numRef>
          </c:val>
          <c:extLst>
            <c:ext xmlns:c16="http://schemas.microsoft.com/office/drawing/2014/chart" uri="{C3380CC4-5D6E-409C-BE32-E72D297353CC}">
              <c16:uniqueId val="{00000000-2548-4E25-854D-5BFA42C8B3CC}"/>
            </c:ext>
          </c:extLst>
        </c:ser>
        <c:ser>
          <c:idx val="2"/>
          <c:order val="2"/>
          <c:tx>
            <c:strRef>
              <c:f>Results_Talk!$A$10</c:f>
              <c:strCache>
                <c:ptCount val="1"/>
                <c:pt idx="0">
                  <c:v>DynEB</c:v>
                </c:pt>
              </c:strCache>
            </c:strRef>
          </c:tx>
          <c:spPr>
            <a:solidFill>
              <a:schemeClr val="accent1"/>
            </a:solidFill>
            <a:ln>
              <a:solidFill>
                <a:schemeClr val="tx1"/>
              </a:solidFill>
            </a:ln>
            <a:effectLst/>
          </c:spPr>
          <c:invertIfNegative val="0"/>
          <c:cat>
            <c:strRef>
              <c:f>Results_Talk!$B$7:$AH$7</c:f>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extLst/>
            </c:strRef>
          </c:cat>
          <c:val>
            <c:numRef>
              <c:f>Results_Talk!$B$10:$AH$10</c:f>
              <c:numCache>
                <c:formatCode>General</c:formatCode>
                <c:ptCount val="12"/>
                <c:pt idx="0">
                  <c:v>1.3227988235062917</c:v>
                </c:pt>
                <c:pt idx="1">
                  <c:v>1.3201674410449724</c:v>
                </c:pt>
                <c:pt idx="2">
                  <c:v>1.5231383429777017</c:v>
                </c:pt>
                <c:pt idx="3">
                  <c:v>1.0662339324143546</c:v>
                </c:pt>
                <c:pt idx="4">
                  <c:v>1.1127119592053034</c:v>
                </c:pt>
                <c:pt idx="5">
                  <c:v>1.340782660094064</c:v>
                </c:pt>
                <c:pt idx="6">
                  <c:v>1.1698710696906032</c:v>
                </c:pt>
                <c:pt idx="7">
                  <c:v>1.4137363407961665</c:v>
                </c:pt>
                <c:pt idx="8">
                  <c:v>1.096028262835147</c:v>
                </c:pt>
                <c:pt idx="9">
                  <c:v>1.0498905707135917</c:v>
                </c:pt>
                <c:pt idx="10">
                  <c:v>1.1044890755478567</c:v>
                </c:pt>
                <c:pt idx="11">
                  <c:v>1.2197781755957284</c:v>
                </c:pt>
              </c:numCache>
              <c:extLst/>
            </c:numRef>
          </c:val>
          <c:extLst>
            <c:ext xmlns:c16="http://schemas.microsoft.com/office/drawing/2014/chart" uri="{C3380CC4-5D6E-409C-BE32-E72D297353CC}">
              <c16:uniqueId val="{00000001-2548-4E25-854D-5BFA42C8B3CC}"/>
            </c:ext>
          </c:extLst>
        </c:ser>
        <c:dLbls>
          <c:showLegendKey val="0"/>
          <c:showVal val="0"/>
          <c:showCatName val="0"/>
          <c:showSerName val="0"/>
          <c:showPercent val="0"/>
          <c:showBubbleSize val="0"/>
        </c:dLbls>
        <c:gapWidth val="150"/>
        <c:axId val="518755136"/>
        <c:axId val="518764320"/>
        <c:extLst>
          <c:ext xmlns:c15="http://schemas.microsoft.com/office/drawing/2012/chart" uri="{02D57815-91ED-43cb-92C2-25804820EDAC}">
            <c15:filteredBarSeries>
              <c15:ser>
                <c:idx val="1"/>
                <c:order val="1"/>
                <c:tx>
                  <c:strRef>
                    <c:extLst>
                      <c:ext uri="{02D57815-91ED-43cb-92C2-25804820EDAC}">
                        <c15:formulaRef>
                          <c15:sqref>Results_Talk!$A$9</c15:sqref>
                        </c15:formulaRef>
                      </c:ext>
                    </c:extLst>
                    <c:strCache>
                      <c:ptCount val="1"/>
                      <c:pt idx="0">
                        <c:v>Best(Private,Shared++)</c:v>
                      </c:pt>
                    </c:strCache>
                  </c:strRef>
                </c:tx>
                <c:spPr>
                  <a:solidFill>
                    <a:schemeClr val="accent2"/>
                  </a:solidFill>
                  <a:ln>
                    <a:solidFill>
                      <a:schemeClr val="tx1"/>
                    </a:solidFill>
                  </a:ln>
                  <a:effectLst/>
                </c:spPr>
                <c:invertIfNegative val="0"/>
                <c:cat>
                  <c:strRef>
                    <c:extLst>
                      <c:ext uri="{02D57815-91ED-43cb-92C2-25804820EDAC}">
                        <c15:formulaRef>
                          <c15:sqref>Results_Talk!$B$7:$AH$7</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c:ext uri="{02D57815-91ED-43cb-92C2-25804820EDAC}">
                        <c15:formulaRef>
                          <c15:sqref>Results_Talk!$B$9:$AH$9</c15:sqref>
                        </c15:formulaRef>
                      </c:ext>
                    </c:extLst>
                    <c:numCache>
                      <c:formatCode>General</c:formatCode>
                      <c:ptCount val="12"/>
                      <c:pt idx="0">
                        <c:v>1.395727022016678</c:v>
                      </c:pt>
                      <c:pt idx="1">
                        <c:v>1.3582712369597616</c:v>
                      </c:pt>
                      <c:pt idx="2">
                        <c:v>1.5558486930920095</c:v>
                      </c:pt>
                      <c:pt idx="3">
                        <c:v>1.0819822020589775</c:v>
                      </c:pt>
                      <c:pt idx="4">
                        <c:v>1.2030401675900011</c:v>
                      </c:pt>
                      <c:pt idx="5">
                        <c:v>1.368083745920726</c:v>
                      </c:pt>
                      <c:pt idx="6">
                        <c:v>1.1673079513009752</c:v>
                      </c:pt>
                      <c:pt idx="7">
                        <c:v>1.4517197045742201</c:v>
                      </c:pt>
                      <c:pt idx="8">
                        <c:v>1.1593210465714443</c:v>
                      </c:pt>
                      <c:pt idx="9">
                        <c:v>1.0709249296655148</c:v>
                      </c:pt>
                      <c:pt idx="10">
                        <c:v>1.1825248849217862</c:v>
                      </c:pt>
                      <c:pt idx="11">
                        <c:v>1.2632040308744985</c:v>
                      </c:pt>
                    </c:numCache>
                  </c:numRef>
                </c:val>
                <c:extLst>
                  <c:ext xmlns:c16="http://schemas.microsoft.com/office/drawing/2014/chart" uri="{C3380CC4-5D6E-409C-BE32-E72D297353CC}">
                    <c16:uniqueId val="{00000002-2548-4E25-854D-5BFA42C8B3CC}"/>
                  </c:ext>
                </c:extLst>
              </c15:ser>
            </c15:filteredBarSeries>
          </c:ext>
        </c:extLst>
      </c:barChart>
      <c:catAx>
        <c:axId val="5187551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18764320"/>
        <c:crosses val="autoZero"/>
        <c:auto val="1"/>
        <c:lblAlgn val="ctr"/>
        <c:lblOffset val="100"/>
        <c:noMultiLvlLbl val="0"/>
      </c:catAx>
      <c:valAx>
        <c:axId val="518764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Normalized IPC</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18755136"/>
        <c:crosses val="autoZero"/>
        <c:crossBetween val="between"/>
        <c:majorUnit val="0.25"/>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Shared_Results!$A$8</c:f>
              <c:strCache>
                <c:ptCount val="1"/>
                <c:pt idx="0">
                  <c:v>Shared</c:v>
                </c:pt>
              </c:strCache>
            </c:strRef>
          </c:tx>
          <c:spPr>
            <a:solidFill>
              <a:srgbClr val="115740"/>
            </a:solidFill>
            <a:ln>
              <a:solidFill>
                <a:schemeClr val="tx1"/>
              </a:solidFill>
            </a:ln>
            <a:effectLst/>
          </c:spPr>
          <c:invertIfNegative val="0"/>
          <c:cat>
            <c:strRef>
              <c:f>Shared_Results!$B$7:$M$7</c:f>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f>Shared_Results!$B$8:$M$8</c:f>
              <c:numCache>
                <c:formatCode>General</c:formatCode>
                <c:ptCount val="12"/>
                <c:pt idx="0">
                  <c:v>0.97191416050361257</c:v>
                </c:pt>
                <c:pt idx="1">
                  <c:v>0.69717717191198392</c:v>
                </c:pt>
                <c:pt idx="2">
                  <c:v>1.0839121084872703</c:v>
                </c:pt>
                <c:pt idx="3">
                  <c:v>1.094324434362822</c:v>
                </c:pt>
                <c:pt idx="4">
                  <c:v>0.75403862298690305</c:v>
                </c:pt>
                <c:pt idx="5">
                  <c:v>1.1835590319423244</c:v>
                </c:pt>
                <c:pt idx="6">
                  <c:v>0.81392532636606862</c:v>
                </c:pt>
                <c:pt idx="7">
                  <c:v>1.1487091059521066</c:v>
                </c:pt>
                <c:pt idx="8">
                  <c:v>1.0998586648702053</c:v>
                </c:pt>
                <c:pt idx="9">
                  <c:v>0.85487720526316358</c:v>
                </c:pt>
                <c:pt idx="10">
                  <c:v>0.86512423267058858</c:v>
                </c:pt>
                <c:pt idx="11">
                  <c:v>0.94639730989730531</c:v>
                </c:pt>
              </c:numCache>
            </c:numRef>
          </c:val>
          <c:extLst>
            <c:ext xmlns:c16="http://schemas.microsoft.com/office/drawing/2014/chart" uri="{C3380CC4-5D6E-409C-BE32-E72D297353CC}">
              <c16:uniqueId val="{00000000-23E0-40C6-AC2C-B0939554F234}"/>
            </c:ext>
          </c:extLst>
        </c:ser>
        <c:dLbls>
          <c:showLegendKey val="0"/>
          <c:showVal val="0"/>
          <c:showCatName val="0"/>
          <c:showSerName val="0"/>
          <c:showPercent val="0"/>
          <c:showBubbleSize val="0"/>
        </c:dLbls>
        <c:gapWidth val="150"/>
        <c:axId val="784279384"/>
        <c:axId val="784272824"/>
        <c:extLst>
          <c:ext xmlns:c15="http://schemas.microsoft.com/office/drawing/2012/chart" uri="{02D57815-91ED-43cb-92C2-25804820EDAC}">
            <c15:filteredBarSeries>
              <c15:ser>
                <c:idx val="1"/>
                <c:order val="1"/>
                <c:tx>
                  <c:strRef>
                    <c:extLst>
                      <c:ext uri="{02D57815-91ED-43cb-92C2-25804820EDAC}">
                        <c15:formulaRef>
                          <c15:sqref>Shared_Results!$A$9</c15:sqref>
                        </c15:formulaRef>
                      </c:ext>
                    </c:extLst>
                    <c:strCache>
                      <c:ptCount val="1"/>
                      <c:pt idx="0">
                        <c:v>Shared+Chunk</c:v>
                      </c:pt>
                    </c:strCache>
                  </c:strRef>
                </c:tx>
                <c:spPr>
                  <a:solidFill>
                    <a:srgbClr val="A5A5A5"/>
                  </a:solidFill>
                  <a:ln>
                    <a:solidFill>
                      <a:schemeClr val="tx1"/>
                    </a:solidFill>
                  </a:ln>
                  <a:effectLst/>
                </c:spPr>
                <c:invertIfNegative val="0"/>
                <c:cat>
                  <c:strRef>
                    <c:extLst>
                      <c:ext uri="{02D57815-91ED-43cb-92C2-25804820EDAC}">
                        <c15:formulaRef>
                          <c15:sqref>Shared_Results!$B$7:$M$7</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c:ext uri="{02D57815-91ED-43cb-92C2-25804820EDAC}">
                        <c15:formulaRef>
                          <c15:sqref>Shared_Results!$B$9:$M$9</c15:sqref>
                        </c15:formulaRef>
                      </c:ext>
                    </c:extLst>
                    <c:numCache>
                      <c:formatCode>General</c:formatCode>
                      <c:ptCount val="12"/>
                      <c:pt idx="0">
                        <c:v>1.4155459625172773</c:v>
                      </c:pt>
                      <c:pt idx="1">
                        <c:v>1.2837555886736216</c:v>
                      </c:pt>
                      <c:pt idx="2">
                        <c:v>1.4781478742817604</c:v>
                      </c:pt>
                      <c:pt idx="3">
                        <c:v>1.1180410632234048</c:v>
                      </c:pt>
                      <c:pt idx="4">
                        <c:v>1.1435317061706158</c:v>
                      </c:pt>
                      <c:pt idx="5">
                        <c:v>1.1835590319423244</c:v>
                      </c:pt>
                      <c:pt idx="6">
                        <c:v>1.0605296827021495</c:v>
                      </c:pt>
                      <c:pt idx="7">
                        <c:v>1.3422541360539577</c:v>
                      </c:pt>
                      <c:pt idx="8">
                        <c:v>1.1115440452579741</c:v>
                      </c:pt>
                      <c:pt idx="9">
                        <c:v>1.2067983915901614</c:v>
                      </c:pt>
                      <c:pt idx="10">
                        <c:v>1.2653574570281656</c:v>
                      </c:pt>
                      <c:pt idx="11">
                        <c:v>1.2308231718670006</c:v>
                      </c:pt>
                    </c:numCache>
                  </c:numRef>
                </c:val>
                <c:extLst>
                  <c:ext xmlns:c16="http://schemas.microsoft.com/office/drawing/2014/chart" uri="{C3380CC4-5D6E-409C-BE32-E72D297353CC}">
                    <c16:uniqueId val="{00000001-23E0-40C6-AC2C-B0939554F234}"/>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Shared_Results!$A$10</c15:sqref>
                        </c15:formulaRef>
                      </c:ext>
                    </c:extLst>
                    <c:strCache>
                      <c:ptCount val="1"/>
                      <c:pt idx="0">
                        <c:v>Shared+Chunk+Min(H,L2)</c:v>
                      </c:pt>
                    </c:strCache>
                  </c:strRef>
                </c:tx>
                <c:spPr>
                  <a:solidFill>
                    <a:srgbClr val="44546A"/>
                  </a:solidFill>
                  <a:ln>
                    <a:solidFill>
                      <a:schemeClr val="tx1"/>
                    </a:solidFill>
                  </a:ln>
                  <a:effectLst/>
                </c:spPr>
                <c:invertIfNegative val="0"/>
                <c:cat>
                  <c:strRef>
                    <c:extLst xmlns:c15="http://schemas.microsoft.com/office/drawing/2012/chart">
                      <c:ext xmlns:c15="http://schemas.microsoft.com/office/drawing/2012/chart" uri="{02D57815-91ED-43cb-92C2-25804820EDAC}">
                        <c15:formulaRef>
                          <c15:sqref>Shared_Results!$B$7:$M$7</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xmlns:c15="http://schemas.microsoft.com/office/drawing/2012/chart">
                      <c:ext xmlns:c15="http://schemas.microsoft.com/office/drawing/2012/chart" uri="{02D57815-91ED-43cb-92C2-25804820EDAC}">
                        <c15:formulaRef>
                          <c15:sqref>Shared_Results!$B$10:$M$10</c15:sqref>
                        </c15:formulaRef>
                      </c:ext>
                    </c:extLst>
                    <c:numCache>
                      <c:formatCode>General</c:formatCode>
                      <c:ptCount val="12"/>
                      <c:pt idx="0">
                        <c:v>1.395727022016678</c:v>
                      </c:pt>
                      <c:pt idx="1">
                        <c:v>1.3582712369597616</c:v>
                      </c:pt>
                      <c:pt idx="2">
                        <c:v>1.5558486930920095</c:v>
                      </c:pt>
                      <c:pt idx="3">
                        <c:v>1.0819822020589775</c:v>
                      </c:pt>
                      <c:pt idx="4">
                        <c:v>1.2030401675900011</c:v>
                      </c:pt>
                      <c:pt idx="5">
                        <c:v>1.368083745920726</c:v>
                      </c:pt>
                      <c:pt idx="6">
                        <c:v>1.1673079513009752</c:v>
                      </c:pt>
                      <c:pt idx="7">
                        <c:v>1.4517197045742201</c:v>
                      </c:pt>
                      <c:pt idx="8">
                        <c:v>1.1593210465714443</c:v>
                      </c:pt>
                      <c:pt idx="9">
                        <c:v>1.0709249296655148</c:v>
                      </c:pt>
                      <c:pt idx="10">
                        <c:v>1.1825248849217862</c:v>
                      </c:pt>
                      <c:pt idx="11">
                        <c:v>1.2632040308744985</c:v>
                      </c:pt>
                    </c:numCache>
                  </c:numRef>
                </c:val>
                <c:extLst xmlns:c15="http://schemas.microsoft.com/office/drawing/2012/chart">
                  <c:ext xmlns:c16="http://schemas.microsoft.com/office/drawing/2014/chart" uri="{C3380CC4-5D6E-409C-BE32-E72D297353CC}">
                    <c16:uniqueId val="{00000002-23E0-40C6-AC2C-B0939554F234}"/>
                  </c:ext>
                </c:extLst>
              </c15:ser>
            </c15:filteredBarSeries>
          </c:ext>
        </c:extLst>
      </c:barChart>
      <c:catAx>
        <c:axId val="784279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84272824"/>
        <c:crosses val="autoZero"/>
        <c:auto val="1"/>
        <c:lblAlgn val="ctr"/>
        <c:lblOffset val="100"/>
        <c:noMultiLvlLbl val="0"/>
      </c:catAx>
      <c:valAx>
        <c:axId val="784272824"/>
        <c:scaling>
          <c:orientation val="minMax"/>
          <c:max val="1.6"/>
        </c:scaling>
        <c:delete val="0"/>
        <c:axPos val="l"/>
        <c:majorGridlines>
          <c:spPr>
            <a:ln w="9525" cap="flat" cmpd="sng" algn="ctr">
              <a:solidFill>
                <a:schemeClr val="tx1">
                  <a:lumMod val="15000"/>
                  <a:lumOff val="85000"/>
                </a:schemeClr>
              </a:solidFill>
              <a:round/>
            </a:ln>
            <a:effectLst/>
          </c:spPr>
        </c:majorGridlines>
        <c:title>
          <c:tx>
            <c:strRef>
              <c:f>Shared_Results!$A$47</c:f>
              <c:strCache>
                <c:ptCount val="1"/>
                <c:pt idx="0">
                  <c:v>Normalized IPC</c:v>
                </c:pt>
              </c:strCache>
            </c:strRef>
          </c:tx>
          <c:layout>
            <c:manualLayout>
              <c:xMode val="edge"/>
              <c:yMode val="edge"/>
              <c:x val="2.0833333333333332E-2"/>
              <c:y val="0.11797499270924468"/>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84279384"/>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Shared_Results!$A$19</c:f>
              <c:strCache>
                <c:ptCount val="1"/>
                <c:pt idx="0">
                  <c:v>Shared</c:v>
                </c:pt>
              </c:strCache>
            </c:strRef>
          </c:tx>
          <c:spPr>
            <a:solidFill>
              <a:srgbClr val="115740"/>
            </a:solidFill>
            <a:ln>
              <a:solidFill>
                <a:schemeClr val="tx1"/>
              </a:solidFill>
            </a:ln>
            <a:effectLst/>
          </c:spPr>
          <c:invertIfNegative val="0"/>
          <c:cat>
            <c:strRef>
              <c:f>Shared_Results!$B$18:$M$18</c:f>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f>Shared_Results!$B$19:$M$19</c:f>
              <c:numCache>
                <c:formatCode>General</c:formatCode>
                <c:ptCount val="12"/>
                <c:pt idx="0">
                  <c:v>0.31042880151128011</c:v>
                </c:pt>
                <c:pt idx="1">
                  <c:v>0.39729501686897456</c:v>
                </c:pt>
                <c:pt idx="2">
                  <c:v>0.22255916549607926</c:v>
                </c:pt>
                <c:pt idx="3">
                  <c:v>4.7491109533208051E-2</c:v>
                </c:pt>
                <c:pt idx="4">
                  <c:v>0.91145693077852574</c:v>
                </c:pt>
                <c:pt idx="5">
                  <c:v>0.1161652152769079</c:v>
                </c:pt>
                <c:pt idx="6">
                  <c:v>0.16858723901469497</c:v>
                </c:pt>
                <c:pt idx="7">
                  <c:v>0.32525097278637732</c:v>
                </c:pt>
                <c:pt idx="8">
                  <c:v>0.3152447686171666</c:v>
                </c:pt>
                <c:pt idx="9">
                  <c:v>9.515248895823146E-2</c:v>
                </c:pt>
                <c:pt idx="10">
                  <c:v>8.223872517298024E-2</c:v>
                </c:pt>
                <c:pt idx="11">
                  <c:v>0.19832420292919428</c:v>
                </c:pt>
              </c:numCache>
            </c:numRef>
          </c:val>
          <c:extLst>
            <c:ext xmlns:c16="http://schemas.microsoft.com/office/drawing/2014/chart" uri="{C3380CC4-5D6E-409C-BE32-E72D297353CC}">
              <c16:uniqueId val="{00000000-C0E1-4002-AA2C-6DD76BF7DA7E}"/>
            </c:ext>
          </c:extLst>
        </c:ser>
        <c:dLbls>
          <c:showLegendKey val="0"/>
          <c:showVal val="0"/>
          <c:showCatName val="0"/>
          <c:showSerName val="0"/>
          <c:showPercent val="0"/>
          <c:showBubbleSize val="0"/>
        </c:dLbls>
        <c:gapWidth val="150"/>
        <c:axId val="784279384"/>
        <c:axId val="784272824"/>
        <c:extLst>
          <c:ext xmlns:c15="http://schemas.microsoft.com/office/drawing/2012/chart" uri="{02D57815-91ED-43cb-92C2-25804820EDAC}">
            <c15:filteredBarSeries>
              <c15:ser>
                <c:idx val="1"/>
                <c:order val="1"/>
                <c:tx>
                  <c:strRef>
                    <c:extLst>
                      <c:ext uri="{02D57815-91ED-43cb-92C2-25804820EDAC}">
                        <c15:formulaRef>
                          <c15:sqref>Shared_Results!$A$20</c15:sqref>
                        </c15:formulaRef>
                      </c:ext>
                    </c:extLst>
                    <c:strCache>
                      <c:ptCount val="1"/>
                      <c:pt idx="0">
                        <c:v>Shared+Chunk</c:v>
                      </c:pt>
                    </c:strCache>
                  </c:strRef>
                </c:tx>
                <c:spPr>
                  <a:solidFill>
                    <a:srgbClr val="A5A5A5"/>
                  </a:solidFill>
                  <a:ln>
                    <a:solidFill>
                      <a:schemeClr val="tx1"/>
                    </a:solidFill>
                  </a:ln>
                  <a:effectLst/>
                </c:spPr>
                <c:invertIfNegative val="0"/>
                <c:cat>
                  <c:strRef>
                    <c:extLst>
                      <c:ext uri="{02D57815-91ED-43cb-92C2-25804820EDAC}">
                        <c15:formulaRef>
                          <c15:sqref>Shared_Results!$B$18:$M$18</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c:ext uri="{02D57815-91ED-43cb-92C2-25804820EDAC}">
                        <c15:formulaRef>
                          <c15:sqref>Shared_Results!$B$20:$M$20</c15:sqref>
                        </c15:formulaRef>
                      </c:ext>
                    </c:extLst>
                    <c:numCache>
                      <c:formatCode>General</c:formatCode>
                      <c:ptCount val="12"/>
                      <c:pt idx="0">
                        <c:v>0.28717349447196017</c:v>
                      </c:pt>
                      <c:pt idx="1">
                        <c:v>0.40979899715401874</c:v>
                      </c:pt>
                      <c:pt idx="2">
                        <c:v>0.22382793120315475</c:v>
                      </c:pt>
                      <c:pt idx="3">
                        <c:v>4.7920686259892438E-2</c:v>
                      </c:pt>
                      <c:pt idx="4">
                        <c:v>0.85406697738650095</c:v>
                      </c:pt>
                      <c:pt idx="5">
                        <c:v>0.1161652152769079</c:v>
                      </c:pt>
                      <c:pt idx="6">
                        <c:v>0.19665729186682737</c:v>
                      </c:pt>
                      <c:pt idx="7">
                        <c:v>0.33383710859833376</c:v>
                      </c:pt>
                      <c:pt idx="8">
                        <c:v>0.31239687482926298</c:v>
                      </c:pt>
                      <c:pt idx="9">
                        <c:v>0.10344410031902755</c:v>
                      </c:pt>
                      <c:pt idx="10">
                        <c:v>0.10370569714769277</c:v>
                      </c:pt>
                      <c:pt idx="11">
                        <c:v>0.20546774810275631</c:v>
                      </c:pt>
                    </c:numCache>
                  </c:numRef>
                </c:val>
                <c:extLst>
                  <c:ext xmlns:c16="http://schemas.microsoft.com/office/drawing/2014/chart" uri="{C3380CC4-5D6E-409C-BE32-E72D297353CC}">
                    <c16:uniqueId val="{00000001-C0E1-4002-AA2C-6DD76BF7DA7E}"/>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Shared_Results!$A$21</c15:sqref>
                        </c15:formulaRef>
                      </c:ext>
                    </c:extLst>
                    <c:strCache>
                      <c:ptCount val="1"/>
                      <c:pt idx="0">
                        <c:v>Shared+Chunk+Min(H,L2)</c:v>
                      </c:pt>
                    </c:strCache>
                  </c:strRef>
                </c:tx>
                <c:spPr>
                  <a:solidFill>
                    <a:srgbClr val="44546A"/>
                  </a:solidFill>
                  <a:ln>
                    <a:solidFill>
                      <a:schemeClr val="tx1"/>
                    </a:solidFill>
                  </a:ln>
                  <a:effectLst/>
                </c:spPr>
                <c:invertIfNegative val="0"/>
                <c:cat>
                  <c:strRef>
                    <c:extLst xmlns:c15="http://schemas.microsoft.com/office/drawing/2012/chart">
                      <c:ext xmlns:c15="http://schemas.microsoft.com/office/drawing/2012/chart" uri="{02D57815-91ED-43cb-92C2-25804820EDAC}">
                        <c15:formulaRef>
                          <c15:sqref>Shared_Results!$B$18:$M$18</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xmlns:c15="http://schemas.microsoft.com/office/drawing/2012/chart">
                      <c:ext xmlns:c15="http://schemas.microsoft.com/office/drawing/2012/chart" uri="{02D57815-91ED-43cb-92C2-25804820EDAC}">
                        <c15:formulaRef>
                          <c15:sqref>Shared_Results!$B$21:$M$21</c15:sqref>
                        </c15:formulaRef>
                      </c:ext>
                    </c:extLst>
                    <c:numCache>
                      <c:formatCode>General</c:formatCode>
                      <c:ptCount val="12"/>
                      <c:pt idx="0">
                        <c:v>0.22159265672870829</c:v>
                      </c:pt>
                      <c:pt idx="1">
                        <c:v>0.3238582931794331</c:v>
                      </c:pt>
                      <c:pt idx="2">
                        <c:v>0.25743511808699876</c:v>
                      </c:pt>
                      <c:pt idx="3">
                        <c:v>7.2016840588652972E-2</c:v>
                      </c:pt>
                      <c:pt idx="4">
                        <c:v>0.78646987743828756</c:v>
                      </c:pt>
                      <c:pt idx="5">
                        <c:v>7.3180359343964108E-2</c:v>
                      </c:pt>
                      <c:pt idx="6">
                        <c:v>0.3415552074781012</c:v>
                      </c:pt>
                      <c:pt idx="7">
                        <c:v>0.35846110684182919</c:v>
                      </c:pt>
                      <c:pt idx="8">
                        <c:v>0.31680462219308309</c:v>
                      </c:pt>
                      <c:pt idx="9">
                        <c:v>0.18598141722748762</c:v>
                      </c:pt>
                      <c:pt idx="10">
                        <c:v>0.15339862611379362</c:v>
                      </c:pt>
                      <c:pt idx="11">
                        <c:v>0.2275609137497637</c:v>
                      </c:pt>
                    </c:numCache>
                  </c:numRef>
                </c:val>
                <c:extLst xmlns:c15="http://schemas.microsoft.com/office/drawing/2012/chart">
                  <c:ext xmlns:c16="http://schemas.microsoft.com/office/drawing/2014/chart" uri="{C3380CC4-5D6E-409C-BE32-E72D297353CC}">
                    <c16:uniqueId val="{00000002-C0E1-4002-AA2C-6DD76BF7DA7E}"/>
                  </c:ext>
                </c:extLst>
              </c15:ser>
            </c15:filteredBarSeries>
          </c:ext>
        </c:extLst>
      </c:barChart>
      <c:catAx>
        <c:axId val="784279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84272824"/>
        <c:crosses val="autoZero"/>
        <c:auto val="1"/>
        <c:lblAlgn val="ctr"/>
        <c:lblOffset val="100"/>
        <c:noMultiLvlLbl val="0"/>
      </c:catAx>
      <c:valAx>
        <c:axId val="784272824"/>
        <c:scaling>
          <c:orientation val="minMax"/>
        </c:scaling>
        <c:delete val="0"/>
        <c:axPos val="l"/>
        <c:majorGridlines>
          <c:spPr>
            <a:ln w="9525" cap="flat" cmpd="sng" algn="ctr">
              <a:solidFill>
                <a:schemeClr val="tx1">
                  <a:lumMod val="15000"/>
                  <a:lumOff val="85000"/>
                </a:schemeClr>
              </a:solidFill>
              <a:round/>
            </a:ln>
            <a:effectLst/>
          </c:spPr>
        </c:majorGridlines>
        <c:title>
          <c:tx>
            <c:strRef>
              <c:f>Shared_Results!$A$48</c:f>
              <c:strCache>
                <c:ptCount val="1"/>
                <c:pt idx="0">
                  <c:v>Normalized L1 Miss Rate</c:v>
                </c:pt>
              </c:strCache>
            </c:strRef>
          </c:tx>
          <c:layout>
            <c:manualLayout>
              <c:xMode val="edge"/>
              <c:yMode val="edge"/>
              <c:x val="1.6666666666666663E-2"/>
              <c:y val="2.4699985418489355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84279384"/>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percentStacked"/>
        <c:varyColors val="0"/>
        <c:ser>
          <c:idx val="0"/>
          <c:order val="0"/>
          <c:tx>
            <c:strRef>
              <c:f>Shared_Results!$B$51</c:f>
              <c:strCache>
                <c:ptCount val="1"/>
                <c:pt idx="0">
                  <c:v>Access=32</c:v>
                </c:pt>
              </c:strCache>
            </c:strRef>
          </c:tx>
          <c:spPr>
            <a:pattFill prst="dkUpDiag">
              <a:fgClr>
                <a:srgbClr val="115740"/>
              </a:fgClr>
              <a:bgClr>
                <a:sysClr val="window" lastClr="FFFFFF"/>
              </a:bgClr>
            </a:pattFill>
            <a:ln>
              <a:solidFill>
                <a:schemeClr val="tx1"/>
              </a:solidFill>
            </a:ln>
            <a:effectLst/>
          </c:spPr>
          <c:invertIfNegative val="0"/>
          <c:cat>
            <c:strRef>
              <c:f>Shared_Results!$A$52:$A$62</c:f>
              <c:strCache>
                <c:ptCount val="11"/>
                <c:pt idx="0">
                  <c:v>C-BFS</c:v>
                </c:pt>
                <c:pt idx="1">
                  <c:v>C-BFS2</c:v>
                </c:pt>
                <c:pt idx="2">
                  <c:v>R-CFD</c:v>
                </c:pt>
                <c:pt idx="3">
                  <c:v>R-LUD</c:v>
                </c:pt>
                <c:pt idx="4">
                  <c:v>S-QTC</c:v>
                </c:pt>
                <c:pt idx="5">
                  <c:v>S-Triad</c:v>
                </c:pt>
                <c:pt idx="6">
                  <c:v>P-2DCONV</c:v>
                </c:pt>
                <c:pt idx="7">
                  <c:v>P-3DCONV</c:v>
                </c:pt>
                <c:pt idx="8">
                  <c:v>P-2MM</c:v>
                </c:pt>
                <c:pt idx="9">
                  <c:v>P-3MM</c:v>
                </c:pt>
                <c:pt idx="10">
                  <c:v>P-GEMM</c:v>
                </c:pt>
              </c:strCache>
            </c:strRef>
          </c:cat>
          <c:val>
            <c:numRef>
              <c:f>Shared_Results!$B$52:$B$62</c:f>
              <c:numCache>
                <c:formatCode>General</c:formatCode>
                <c:ptCount val="11"/>
                <c:pt idx="0">
                  <c:v>461325</c:v>
                </c:pt>
                <c:pt idx="1">
                  <c:v>586247</c:v>
                </c:pt>
                <c:pt idx="2">
                  <c:v>505430</c:v>
                </c:pt>
                <c:pt idx="3">
                  <c:v>0</c:v>
                </c:pt>
                <c:pt idx="4">
                  <c:v>924217</c:v>
                </c:pt>
                <c:pt idx="5">
                  <c:v>0</c:v>
                </c:pt>
                <c:pt idx="6">
                  <c:v>190054</c:v>
                </c:pt>
                <c:pt idx="7">
                  <c:v>177952</c:v>
                </c:pt>
                <c:pt idx="8">
                  <c:v>157586</c:v>
                </c:pt>
                <c:pt idx="9">
                  <c:v>168817</c:v>
                </c:pt>
                <c:pt idx="10">
                  <c:v>143755</c:v>
                </c:pt>
              </c:numCache>
            </c:numRef>
          </c:val>
          <c:extLst>
            <c:ext xmlns:c16="http://schemas.microsoft.com/office/drawing/2014/chart" uri="{C3380CC4-5D6E-409C-BE32-E72D297353CC}">
              <c16:uniqueId val="{00000000-6C01-4F31-95D4-BBCB8D39E957}"/>
            </c:ext>
          </c:extLst>
        </c:ser>
        <c:ser>
          <c:idx val="1"/>
          <c:order val="1"/>
          <c:tx>
            <c:strRef>
              <c:f>Shared_Results!$C$51</c:f>
              <c:strCache>
                <c:ptCount val="1"/>
                <c:pt idx="0">
                  <c:v>Access=64</c:v>
                </c:pt>
              </c:strCache>
            </c:strRef>
          </c:tx>
          <c:spPr>
            <a:solidFill>
              <a:srgbClr val="115740"/>
            </a:solidFill>
            <a:ln>
              <a:solidFill>
                <a:schemeClr val="tx1"/>
              </a:solidFill>
            </a:ln>
            <a:effectLst/>
          </c:spPr>
          <c:invertIfNegative val="0"/>
          <c:cat>
            <c:strRef>
              <c:f>Shared_Results!$A$52:$A$62</c:f>
              <c:strCache>
                <c:ptCount val="11"/>
                <c:pt idx="0">
                  <c:v>C-BFS</c:v>
                </c:pt>
                <c:pt idx="1">
                  <c:v>C-BFS2</c:v>
                </c:pt>
                <c:pt idx="2">
                  <c:v>R-CFD</c:v>
                </c:pt>
                <c:pt idx="3">
                  <c:v>R-LUD</c:v>
                </c:pt>
                <c:pt idx="4">
                  <c:v>S-QTC</c:v>
                </c:pt>
                <c:pt idx="5">
                  <c:v>S-Triad</c:v>
                </c:pt>
                <c:pt idx="6">
                  <c:v>P-2DCONV</c:v>
                </c:pt>
                <c:pt idx="7">
                  <c:v>P-3DCONV</c:v>
                </c:pt>
                <c:pt idx="8">
                  <c:v>P-2MM</c:v>
                </c:pt>
                <c:pt idx="9">
                  <c:v>P-3MM</c:v>
                </c:pt>
                <c:pt idx="10">
                  <c:v>P-GEMM</c:v>
                </c:pt>
              </c:strCache>
            </c:strRef>
          </c:cat>
          <c:val>
            <c:numRef>
              <c:f>Shared_Results!$C$52:$C$62</c:f>
              <c:numCache>
                <c:formatCode>General</c:formatCode>
                <c:ptCount val="11"/>
                <c:pt idx="0">
                  <c:v>24781</c:v>
                </c:pt>
                <c:pt idx="1">
                  <c:v>13598</c:v>
                </c:pt>
                <c:pt idx="2">
                  <c:v>29963</c:v>
                </c:pt>
                <c:pt idx="3">
                  <c:v>56607</c:v>
                </c:pt>
                <c:pt idx="4">
                  <c:v>454</c:v>
                </c:pt>
                <c:pt idx="5">
                  <c:v>0</c:v>
                </c:pt>
                <c:pt idx="6">
                  <c:v>0</c:v>
                </c:pt>
                <c:pt idx="7">
                  <c:v>0</c:v>
                </c:pt>
                <c:pt idx="8">
                  <c:v>0</c:v>
                </c:pt>
                <c:pt idx="9">
                  <c:v>0</c:v>
                </c:pt>
                <c:pt idx="10">
                  <c:v>0</c:v>
                </c:pt>
              </c:numCache>
            </c:numRef>
          </c:val>
          <c:extLst>
            <c:ext xmlns:c16="http://schemas.microsoft.com/office/drawing/2014/chart" uri="{C3380CC4-5D6E-409C-BE32-E72D297353CC}">
              <c16:uniqueId val="{00000001-6C01-4F31-95D4-BBCB8D39E957}"/>
            </c:ext>
          </c:extLst>
        </c:ser>
        <c:ser>
          <c:idx val="2"/>
          <c:order val="2"/>
          <c:tx>
            <c:strRef>
              <c:f>Shared_Results!$D$51</c:f>
              <c:strCache>
                <c:ptCount val="1"/>
                <c:pt idx="0">
                  <c:v>Access=128</c:v>
                </c:pt>
              </c:strCache>
            </c:strRef>
          </c:tx>
          <c:spPr>
            <a:pattFill prst="wdDnDiag">
              <a:fgClr>
                <a:srgbClr val="B9975B"/>
              </a:fgClr>
              <a:bgClr>
                <a:sysClr val="window" lastClr="FFFFFF"/>
              </a:bgClr>
            </a:pattFill>
            <a:ln>
              <a:solidFill>
                <a:schemeClr val="tx1"/>
              </a:solidFill>
            </a:ln>
            <a:effectLst/>
          </c:spPr>
          <c:invertIfNegative val="0"/>
          <c:cat>
            <c:strRef>
              <c:f>Shared_Results!$A$52:$A$62</c:f>
              <c:strCache>
                <c:ptCount val="11"/>
                <c:pt idx="0">
                  <c:v>C-BFS</c:v>
                </c:pt>
                <c:pt idx="1">
                  <c:v>C-BFS2</c:v>
                </c:pt>
                <c:pt idx="2">
                  <c:v>R-CFD</c:v>
                </c:pt>
                <c:pt idx="3">
                  <c:v>R-LUD</c:v>
                </c:pt>
                <c:pt idx="4">
                  <c:v>S-QTC</c:v>
                </c:pt>
                <c:pt idx="5">
                  <c:v>S-Triad</c:v>
                </c:pt>
                <c:pt idx="6">
                  <c:v>P-2DCONV</c:v>
                </c:pt>
                <c:pt idx="7">
                  <c:v>P-3DCONV</c:v>
                </c:pt>
                <c:pt idx="8">
                  <c:v>P-2MM</c:v>
                </c:pt>
                <c:pt idx="9">
                  <c:v>P-3MM</c:v>
                </c:pt>
                <c:pt idx="10">
                  <c:v>P-GEMM</c:v>
                </c:pt>
              </c:strCache>
            </c:strRef>
          </c:cat>
          <c:val>
            <c:numRef>
              <c:f>Shared_Results!$D$52:$D$62</c:f>
              <c:numCache>
                <c:formatCode>General</c:formatCode>
                <c:ptCount val="11"/>
                <c:pt idx="0">
                  <c:v>132343</c:v>
                </c:pt>
                <c:pt idx="1">
                  <c:v>175971</c:v>
                </c:pt>
                <c:pt idx="2">
                  <c:v>184535</c:v>
                </c:pt>
                <c:pt idx="3">
                  <c:v>0</c:v>
                </c:pt>
                <c:pt idx="4">
                  <c:v>779</c:v>
                </c:pt>
                <c:pt idx="5">
                  <c:v>328824</c:v>
                </c:pt>
                <c:pt idx="6">
                  <c:v>126182</c:v>
                </c:pt>
                <c:pt idx="7">
                  <c:v>259932</c:v>
                </c:pt>
                <c:pt idx="8">
                  <c:v>123985</c:v>
                </c:pt>
                <c:pt idx="9">
                  <c:v>125942</c:v>
                </c:pt>
                <c:pt idx="10">
                  <c:v>113010</c:v>
                </c:pt>
              </c:numCache>
            </c:numRef>
          </c:val>
          <c:extLst>
            <c:ext xmlns:c16="http://schemas.microsoft.com/office/drawing/2014/chart" uri="{C3380CC4-5D6E-409C-BE32-E72D297353CC}">
              <c16:uniqueId val="{00000002-6C01-4F31-95D4-BBCB8D39E957}"/>
            </c:ext>
          </c:extLst>
        </c:ser>
        <c:dLbls>
          <c:showLegendKey val="0"/>
          <c:showVal val="0"/>
          <c:showCatName val="0"/>
          <c:showSerName val="0"/>
          <c:showPercent val="0"/>
          <c:showBubbleSize val="0"/>
        </c:dLbls>
        <c:gapWidth val="150"/>
        <c:overlap val="100"/>
        <c:axId val="779972184"/>
        <c:axId val="779970216"/>
      </c:barChart>
      <c:catAx>
        <c:axId val="779972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79970216"/>
        <c:crosses val="autoZero"/>
        <c:auto val="1"/>
        <c:lblAlgn val="ctr"/>
        <c:lblOffset val="100"/>
        <c:noMultiLvlLbl val="0"/>
      </c:catAx>
      <c:valAx>
        <c:axId val="779970216"/>
        <c:scaling>
          <c:orientation val="minMax"/>
        </c:scaling>
        <c:delete val="0"/>
        <c:axPos val="l"/>
        <c:majorGridlines>
          <c:spPr>
            <a:ln w="9525" cap="flat" cmpd="sng" algn="ctr">
              <a:solidFill>
                <a:schemeClr val="tx1">
                  <a:lumMod val="15000"/>
                  <a:lumOff val="85000"/>
                </a:schemeClr>
              </a:solidFill>
              <a:round/>
            </a:ln>
            <a:effectLst/>
          </c:spPr>
        </c:majorGridlines>
        <c:title>
          <c:tx>
            <c:strRef>
              <c:f>Shared_Results!$J$51</c:f>
              <c:strCache>
                <c:ptCount val="1"/>
                <c:pt idx="0">
                  <c:v>Requests %</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79972184"/>
        <c:crosses val="autoZero"/>
        <c:crossBetween val="between"/>
      </c:valAx>
      <c:spPr>
        <a:no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i="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2"/>
          <c:order val="2"/>
          <c:tx>
            <c:strRef>
              <c:f>Shared_Results!$A$10</c:f>
              <c:strCache>
                <c:ptCount val="1"/>
                <c:pt idx="0">
                  <c:v>Shared+Chunk+Min(H,L2)</c:v>
                </c:pt>
              </c:strCache>
              <c:extLst xmlns:c15="http://schemas.microsoft.com/office/drawing/2012/chart"/>
            </c:strRef>
          </c:tx>
          <c:spPr>
            <a:solidFill>
              <a:srgbClr val="115740"/>
            </a:solidFill>
            <a:ln>
              <a:solidFill>
                <a:schemeClr val="tx1"/>
              </a:solidFill>
            </a:ln>
            <a:effectLst/>
          </c:spPr>
          <c:invertIfNegative val="0"/>
          <c:cat>
            <c:strRef>
              <c:f>Shared_Results!$B$7:$M$7</c:f>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extLst xmlns:c15="http://schemas.microsoft.com/office/drawing/2012/chart"/>
            </c:strRef>
          </c:cat>
          <c:val>
            <c:numRef>
              <c:f>Shared_Results!$B$10:$M$10</c:f>
              <c:numCache>
                <c:formatCode>General</c:formatCode>
                <c:ptCount val="12"/>
                <c:pt idx="0">
                  <c:v>1.395727022016678</c:v>
                </c:pt>
                <c:pt idx="1">
                  <c:v>1.3582712369597616</c:v>
                </c:pt>
                <c:pt idx="2">
                  <c:v>1.5558486930920095</c:v>
                </c:pt>
                <c:pt idx="3">
                  <c:v>1.0819822020589775</c:v>
                </c:pt>
                <c:pt idx="4">
                  <c:v>1.2030401675900011</c:v>
                </c:pt>
                <c:pt idx="5">
                  <c:v>1.368083745920726</c:v>
                </c:pt>
                <c:pt idx="6">
                  <c:v>1.1673079513009752</c:v>
                </c:pt>
                <c:pt idx="7">
                  <c:v>1.4517197045742201</c:v>
                </c:pt>
                <c:pt idx="8">
                  <c:v>1.1593210465714443</c:v>
                </c:pt>
                <c:pt idx="9">
                  <c:v>1.0709249296655148</c:v>
                </c:pt>
                <c:pt idx="10">
                  <c:v>1.1825248849217862</c:v>
                </c:pt>
                <c:pt idx="11">
                  <c:v>1.2632040308744985</c:v>
                </c:pt>
              </c:numCache>
              <c:extLst xmlns:c15="http://schemas.microsoft.com/office/drawing/2012/chart"/>
            </c:numRef>
          </c:val>
          <c:extLst xmlns:c15="http://schemas.microsoft.com/office/drawing/2012/chart">
            <c:ext xmlns:c16="http://schemas.microsoft.com/office/drawing/2014/chart" uri="{C3380CC4-5D6E-409C-BE32-E72D297353CC}">
              <c16:uniqueId val="{00000000-1E1B-492E-87E7-84B81FACA858}"/>
            </c:ext>
          </c:extLst>
        </c:ser>
        <c:dLbls>
          <c:showLegendKey val="0"/>
          <c:showVal val="0"/>
          <c:showCatName val="0"/>
          <c:showSerName val="0"/>
          <c:showPercent val="0"/>
          <c:showBubbleSize val="0"/>
        </c:dLbls>
        <c:gapWidth val="150"/>
        <c:axId val="784279384"/>
        <c:axId val="784272824"/>
        <c:extLst>
          <c:ext xmlns:c15="http://schemas.microsoft.com/office/drawing/2012/chart" uri="{02D57815-91ED-43cb-92C2-25804820EDAC}">
            <c15:filteredBarSeries>
              <c15:ser>
                <c:idx val="0"/>
                <c:order val="0"/>
                <c:tx>
                  <c:strRef>
                    <c:extLst>
                      <c:ext uri="{02D57815-91ED-43cb-92C2-25804820EDAC}">
                        <c15:formulaRef>
                          <c15:sqref>Shared_Results!$A$8</c15:sqref>
                        </c15:formulaRef>
                      </c:ext>
                    </c:extLst>
                    <c:strCache>
                      <c:ptCount val="1"/>
                      <c:pt idx="0">
                        <c:v>Shared</c:v>
                      </c:pt>
                    </c:strCache>
                  </c:strRef>
                </c:tx>
                <c:spPr>
                  <a:solidFill>
                    <a:schemeClr val="tx1"/>
                  </a:solidFill>
                  <a:ln>
                    <a:solidFill>
                      <a:schemeClr val="tx1"/>
                    </a:solidFill>
                  </a:ln>
                  <a:effectLst/>
                </c:spPr>
                <c:invertIfNegative val="0"/>
                <c:cat>
                  <c:strRef>
                    <c:extLst>
                      <c:ext uri="{02D57815-91ED-43cb-92C2-25804820EDAC}">
                        <c15:formulaRef>
                          <c15:sqref>Shared_Results!$B$7:$M$7</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c:ext uri="{02D57815-91ED-43cb-92C2-25804820EDAC}">
                        <c15:formulaRef>
                          <c15:sqref>Shared_Results!$B$8:$M$8</c15:sqref>
                        </c15:formulaRef>
                      </c:ext>
                    </c:extLst>
                    <c:numCache>
                      <c:formatCode>General</c:formatCode>
                      <c:ptCount val="12"/>
                      <c:pt idx="0">
                        <c:v>0.97191416050361257</c:v>
                      </c:pt>
                      <c:pt idx="1">
                        <c:v>0.69717717191198392</c:v>
                      </c:pt>
                      <c:pt idx="2">
                        <c:v>1.0839121084872703</c:v>
                      </c:pt>
                      <c:pt idx="3">
                        <c:v>1.094324434362822</c:v>
                      </c:pt>
                      <c:pt idx="4">
                        <c:v>0.75403862298690305</c:v>
                      </c:pt>
                      <c:pt idx="5">
                        <c:v>1.1835590319423244</c:v>
                      </c:pt>
                      <c:pt idx="6">
                        <c:v>0.81392532636606862</c:v>
                      </c:pt>
                      <c:pt idx="7">
                        <c:v>1.1487091059521066</c:v>
                      </c:pt>
                      <c:pt idx="8">
                        <c:v>1.0998586648702053</c:v>
                      </c:pt>
                      <c:pt idx="9">
                        <c:v>0.85487720526316358</c:v>
                      </c:pt>
                      <c:pt idx="10">
                        <c:v>0.86512423267058858</c:v>
                      </c:pt>
                      <c:pt idx="11">
                        <c:v>0.94639730989730531</c:v>
                      </c:pt>
                    </c:numCache>
                  </c:numRef>
                </c:val>
                <c:extLst>
                  <c:ext xmlns:c16="http://schemas.microsoft.com/office/drawing/2014/chart" uri="{C3380CC4-5D6E-409C-BE32-E72D297353CC}">
                    <c16:uniqueId val="{00000001-1E1B-492E-87E7-84B81FACA858}"/>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Shared_Results!$A$9</c15:sqref>
                        </c15:formulaRef>
                      </c:ext>
                    </c:extLst>
                    <c:strCache>
                      <c:ptCount val="1"/>
                      <c:pt idx="0">
                        <c:v>Shared+Chunk</c:v>
                      </c:pt>
                    </c:strCache>
                  </c:strRef>
                </c:tx>
                <c:spPr>
                  <a:solidFill>
                    <a:srgbClr val="A5A5A5"/>
                  </a:solidFill>
                  <a:ln>
                    <a:solidFill>
                      <a:schemeClr val="tx1"/>
                    </a:solidFill>
                  </a:ln>
                  <a:effectLst/>
                </c:spPr>
                <c:invertIfNegative val="0"/>
                <c:cat>
                  <c:strRef>
                    <c:extLst xmlns:c15="http://schemas.microsoft.com/office/drawing/2012/chart">
                      <c:ext xmlns:c15="http://schemas.microsoft.com/office/drawing/2012/chart" uri="{02D57815-91ED-43cb-92C2-25804820EDAC}">
                        <c15:formulaRef>
                          <c15:sqref>Shared_Results!$B$7:$M$7</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xmlns:c15="http://schemas.microsoft.com/office/drawing/2012/chart">
                      <c:ext xmlns:c15="http://schemas.microsoft.com/office/drawing/2012/chart" uri="{02D57815-91ED-43cb-92C2-25804820EDAC}">
                        <c15:formulaRef>
                          <c15:sqref>Shared_Results!$B$9:$M$9</c15:sqref>
                        </c15:formulaRef>
                      </c:ext>
                    </c:extLst>
                    <c:numCache>
                      <c:formatCode>General</c:formatCode>
                      <c:ptCount val="12"/>
                      <c:pt idx="0">
                        <c:v>1.4155459625172773</c:v>
                      </c:pt>
                      <c:pt idx="1">
                        <c:v>1.2837555886736216</c:v>
                      </c:pt>
                      <c:pt idx="2">
                        <c:v>1.4781478742817604</c:v>
                      </c:pt>
                      <c:pt idx="3">
                        <c:v>1.1180410632234048</c:v>
                      </c:pt>
                      <c:pt idx="4">
                        <c:v>1.1435317061706158</c:v>
                      </c:pt>
                      <c:pt idx="5">
                        <c:v>1.1835590319423244</c:v>
                      </c:pt>
                      <c:pt idx="6">
                        <c:v>1.0605296827021495</c:v>
                      </c:pt>
                      <c:pt idx="7">
                        <c:v>1.3422541360539577</c:v>
                      </c:pt>
                      <c:pt idx="8">
                        <c:v>1.1115440452579741</c:v>
                      </c:pt>
                      <c:pt idx="9">
                        <c:v>1.2067983915901614</c:v>
                      </c:pt>
                      <c:pt idx="10">
                        <c:v>1.2653574570281656</c:v>
                      </c:pt>
                      <c:pt idx="11">
                        <c:v>1.2308231718670006</c:v>
                      </c:pt>
                    </c:numCache>
                  </c:numRef>
                </c:val>
                <c:extLst xmlns:c15="http://schemas.microsoft.com/office/drawing/2012/chart">
                  <c:ext xmlns:c16="http://schemas.microsoft.com/office/drawing/2014/chart" uri="{C3380CC4-5D6E-409C-BE32-E72D297353CC}">
                    <c16:uniqueId val="{00000002-1E1B-492E-87E7-84B81FACA858}"/>
                  </c:ext>
                </c:extLst>
              </c15:ser>
            </c15:filteredBarSeries>
          </c:ext>
        </c:extLst>
      </c:barChart>
      <c:catAx>
        <c:axId val="784279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84272824"/>
        <c:crosses val="autoZero"/>
        <c:auto val="1"/>
        <c:lblAlgn val="ctr"/>
        <c:lblOffset val="100"/>
        <c:noMultiLvlLbl val="0"/>
      </c:catAx>
      <c:valAx>
        <c:axId val="784272824"/>
        <c:scaling>
          <c:orientation val="minMax"/>
          <c:max val="1.6"/>
        </c:scaling>
        <c:delete val="0"/>
        <c:axPos val="l"/>
        <c:majorGridlines>
          <c:spPr>
            <a:ln w="9525" cap="flat" cmpd="sng" algn="ctr">
              <a:solidFill>
                <a:schemeClr val="tx1">
                  <a:lumMod val="15000"/>
                  <a:lumOff val="85000"/>
                </a:schemeClr>
              </a:solidFill>
              <a:round/>
            </a:ln>
            <a:effectLst/>
          </c:spPr>
        </c:majorGridlines>
        <c:title>
          <c:tx>
            <c:strRef>
              <c:f>Shared_Results!$A$47</c:f>
              <c:strCache>
                <c:ptCount val="1"/>
                <c:pt idx="0">
                  <c:v>Normalized IPC</c:v>
                </c:pt>
              </c:strCache>
            </c:strRef>
          </c:tx>
          <c:layout>
            <c:manualLayout>
              <c:xMode val="edge"/>
              <c:yMode val="edge"/>
              <c:x val="2.0833333333333332E-2"/>
              <c:y val="9.945647419072616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84279384"/>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2"/>
          <c:order val="2"/>
          <c:tx>
            <c:strRef>
              <c:f>Shared_Results!$A$21</c:f>
              <c:strCache>
                <c:ptCount val="1"/>
                <c:pt idx="0">
                  <c:v>Shared+Chunk+Min(H,L2)</c:v>
                </c:pt>
              </c:strCache>
            </c:strRef>
          </c:tx>
          <c:spPr>
            <a:solidFill>
              <a:srgbClr val="115740"/>
            </a:solidFill>
            <a:ln>
              <a:solidFill>
                <a:schemeClr val="tx1"/>
              </a:solidFill>
            </a:ln>
            <a:effectLst/>
          </c:spPr>
          <c:invertIfNegative val="0"/>
          <c:cat>
            <c:strRef>
              <c:f>Shared_Results!$B$18:$M$18</c:f>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f>Shared_Results!$B$21:$M$21</c:f>
              <c:numCache>
                <c:formatCode>General</c:formatCode>
                <c:ptCount val="12"/>
                <c:pt idx="0">
                  <c:v>0.22159265672870829</c:v>
                </c:pt>
                <c:pt idx="1">
                  <c:v>0.3238582931794331</c:v>
                </c:pt>
                <c:pt idx="2">
                  <c:v>0.25743511808699876</c:v>
                </c:pt>
                <c:pt idx="3">
                  <c:v>7.2016840588652972E-2</c:v>
                </c:pt>
                <c:pt idx="4">
                  <c:v>0.78646987743828756</c:v>
                </c:pt>
                <c:pt idx="5">
                  <c:v>7.3180359343964108E-2</c:v>
                </c:pt>
                <c:pt idx="6">
                  <c:v>0.3415552074781012</c:v>
                </c:pt>
                <c:pt idx="7">
                  <c:v>0.35846110684182919</c:v>
                </c:pt>
                <c:pt idx="8">
                  <c:v>0.31680462219308309</c:v>
                </c:pt>
                <c:pt idx="9">
                  <c:v>0.18598141722748762</c:v>
                </c:pt>
                <c:pt idx="10">
                  <c:v>0.15339862611379362</c:v>
                </c:pt>
                <c:pt idx="11">
                  <c:v>0.2275609137497637</c:v>
                </c:pt>
              </c:numCache>
            </c:numRef>
          </c:val>
          <c:extLst>
            <c:ext xmlns:c16="http://schemas.microsoft.com/office/drawing/2014/chart" uri="{C3380CC4-5D6E-409C-BE32-E72D297353CC}">
              <c16:uniqueId val="{00000000-2769-4F94-B52D-19BB59C6531A}"/>
            </c:ext>
          </c:extLst>
        </c:ser>
        <c:dLbls>
          <c:showLegendKey val="0"/>
          <c:showVal val="0"/>
          <c:showCatName val="0"/>
          <c:showSerName val="0"/>
          <c:showPercent val="0"/>
          <c:showBubbleSize val="0"/>
        </c:dLbls>
        <c:gapWidth val="150"/>
        <c:axId val="784279384"/>
        <c:axId val="784272824"/>
        <c:extLst>
          <c:ext xmlns:c15="http://schemas.microsoft.com/office/drawing/2012/chart" uri="{02D57815-91ED-43cb-92C2-25804820EDAC}">
            <c15:filteredBarSeries>
              <c15:ser>
                <c:idx val="0"/>
                <c:order val="0"/>
                <c:tx>
                  <c:strRef>
                    <c:extLst>
                      <c:ext uri="{02D57815-91ED-43cb-92C2-25804820EDAC}">
                        <c15:formulaRef>
                          <c15:sqref>Shared_Results!$A$19</c15:sqref>
                        </c15:formulaRef>
                      </c:ext>
                    </c:extLst>
                    <c:strCache>
                      <c:ptCount val="1"/>
                      <c:pt idx="0">
                        <c:v>Shared</c:v>
                      </c:pt>
                    </c:strCache>
                  </c:strRef>
                </c:tx>
                <c:spPr>
                  <a:solidFill>
                    <a:schemeClr val="tx1"/>
                  </a:solidFill>
                  <a:ln>
                    <a:solidFill>
                      <a:schemeClr val="tx1"/>
                    </a:solidFill>
                  </a:ln>
                  <a:effectLst/>
                </c:spPr>
                <c:invertIfNegative val="0"/>
                <c:cat>
                  <c:strRef>
                    <c:extLst>
                      <c:ext uri="{02D57815-91ED-43cb-92C2-25804820EDAC}">
                        <c15:formulaRef>
                          <c15:sqref>Shared_Results!$B$18:$M$18</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c:ext uri="{02D57815-91ED-43cb-92C2-25804820EDAC}">
                        <c15:formulaRef>
                          <c15:sqref>Shared_Results!$B$19:$M$19</c15:sqref>
                        </c15:formulaRef>
                      </c:ext>
                    </c:extLst>
                    <c:numCache>
                      <c:formatCode>General</c:formatCode>
                      <c:ptCount val="12"/>
                      <c:pt idx="0">
                        <c:v>0.31042880151128011</c:v>
                      </c:pt>
                      <c:pt idx="1">
                        <c:v>0.39729501686897456</c:v>
                      </c:pt>
                      <c:pt idx="2">
                        <c:v>0.22255916549607926</c:v>
                      </c:pt>
                      <c:pt idx="3">
                        <c:v>4.7491109533208051E-2</c:v>
                      </c:pt>
                      <c:pt idx="4">
                        <c:v>0.91145693077852574</c:v>
                      </c:pt>
                      <c:pt idx="5">
                        <c:v>0.1161652152769079</c:v>
                      </c:pt>
                      <c:pt idx="6">
                        <c:v>0.16858723901469497</c:v>
                      </c:pt>
                      <c:pt idx="7">
                        <c:v>0.32525097278637732</c:v>
                      </c:pt>
                      <c:pt idx="8">
                        <c:v>0.3152447686171666</c:v>
                      </c:pt>
                      <c:pt idx="9">
                        <c:v>9.515248895823146E-2</c:v>
                      </c:pt>
                      <c:pt idx="10">
                        <c:v>8.223872517298024E-2</c:v>
                      </c:pt>
                      <c:pt idx="11">
                        <c:v>0.19832420292919428</c:v>
                      </c:pt>
                    </c:numCache>
                  </c:numRef>
                </c:val>
                <c:extLst>
                  <c:ext xmlns:c16="http://schemas.microsoft.com/office/drawing/2014/chart" uri="{C3380CC4-5D6E-409C-BE32-E72D297353CC}">
                    <c16:uniqueId val="{00000001-2769-4F94-B52D-19BB59C6531A}"/>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Shared_Results!$A$20</c15:sqref>
                        </c15:formulaRef>
                      </c:ext>
                    </c:extLst>
                    <c:strCache>
                      <c:ptCount val="1"/>
                      <c:pt idx="0">
                        <c:v>Shared+Chunk</c:v>
                      </c:pt>
                    </c:strCache>
                  </c:strRef>
                </c:tx>
                <c:spPr>
                  <a:solidFill>
                    <a:srgbClr val="A5A5A5"/>
                  </a:solidFill>
                  <a:ln>
                    <a:solidFill>
                      <a:schemeClr val="tx1"/>
                    </a:solidFill>
                  </a:ln>
                  <a:effectLst/>
                </c:spPr>
                <c:invertIfNegative val="0"/>
                <c:cat>
                  <c:strRef>
                    <c:extLst xmlns:c15="http://schemas.microsoft.com/office/drawing/2012/chart">
                      <c:ext xmlns:c15="http://schemas.microsoft.com/office/drawing/2012/chart" uri="{02D57815-91ED-43cb-92C2-25804820EDAC}">
                        <c15:formulaRef>
                          <c15:sqref>Shared_Results!$B$18:$M$18</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xmlns:c15="http://schemas.microsoft.com/office/drawing/2012/chart">
                      <c:ext xmlns:c15="http://schemas.microsoft.com/office/drawing/2012/chart" uri="{02D57815-91ED-43cb-92C2-25804820EDAC}">
                        <c15:formulaRef>
                          <c15:sqref>Shared_Results!$B$20:$M$20</c15:sqref>
                        </c15:formulaRef>
                      </c:ext>
                    </c:extLst>
                    <c:numCache>
                      <c:formatCode>General</c:formatCode>
                      <c:ptCount val="12"/>
                      <c:pt idx="0">
                        <c:v>0.28717349447196017</c:v>
                      </c:pt>
                      <c:pt idx="1">
                        <c:v>0.40979899715401874</c:v>
                      </c:pt>
                      <c:pt idx="2">
                        <c:v>0.22382793120315475</c:v>
                      </c:pt>
                      <c:pt idx="3">
                        <c:v>4.7920686259892438E-2</c:v>
                      </c:pt>
                      <c:pt idx="4">
                        <c:v>0.85406697738650095</c:v>
                      </c:pt>
                      <c:pt idx="5">
                        <c:v>0.1161652152769079</c:v>
                      </c:pt>
                      <c:pt idx="6">
                        <c:v>0.19665729186682737</c:v>
                      </c:pt>
                      <c:pt idx="7">
                        <c:v>0.33383710859833376</c:v>
                      </c:pt>
                      <c:pt idx="8">
                        <c:v>0.31239687482926298</c:v>
                      </c:pt>
                      <c:pt idx="9">
                        <c:v>0.10344410031902755</c:v>
                      </c:pt>
                      <c:pt idx="10">
                        <c:v>0.10370569714769277</c:v>
                      </c:pt>
                      <c:pt idx="11">
                        <c:v>0.20546774810275631</c:v>
                      </c:pt>
                    </c:numCache>
                  </c:numRef>
                </c:val>
                <c:extLst xmlns:c15="http://schemas.microsoft.com/office/drawing/2012/chart">
                  <c:ext xmlns:c16="http://schemas.microsoft.com/office/drawing/2014/chart" uri="{C3380CC4-5D6E-409C-BE32-E72D297353CC}">
                    <c16:uniqueId val="{00000002-2769-4F94-B52D-19BB59C6531A}"/>
                  </c:ext>
                </c:extLst>
              </c15:ser>
            </c15:filteredBarSeries>
          </c:ext>
        </c:extLst>
      </c:barChart>
      <c:catAx>
        <c:axId val="784279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84272824"/>
        <c:crosses val="autoZero"/>
        <c:auto val="1"/>
        <c:lblAlgn val="ctr"/>
        <c:lblOffset val="100"/>
        <c:noMultiLvlLbl val="0"/>
      </c:catAx>
      <c:valAx>
        <c:axId val="784272824"/>
        <c:scaling>
          <c:orientation val="minMax"/>
          <c:max val="1"/>
        </c:scaling>
        <c:delete val="0"/>
        <c:axPos val="l"/>
        <c:majorGridlines>
          <c:spPr>
            <a:ln w="9525" cap="flat" cmpd="sng" algn="ctr">
              <a:solidFill>
                <a:schemeClr val="tx1">
                  <a:lumMod val="15000"/>
                  <a:lumOff val="85000"/>
                </a:schemeClr>
              </a:solidFill>
              <a:round/>
            </a:ln>
            <a:effectLst/>
          </c:spPr>
        </c:majorGridlines>
        <c:title>
          <c:tx>
            <c:strRef>
              <c:f>Shared_Results!$A$48</c:f>
              <c:strCache>
                <c:ptCount val="1"/>
                <c:pt idx="0">
                  <c:v>Normalized L1 Miss Rate</c:v>
                </c:pt>
              </c:strCache>
            </c:strRef>
          </c:tx>
          <c:layout>
            <c:manualLayout>
              <c:xMode val="edge"/>
              <c:yMode val="edge"/>
              <c:x val="1.8981481481481478E-2"/>
              <c:y val="2.0070355788859729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84279384"/>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Results_Talk!$A$8</c:f>
              <c:strCache>
                <c:ptCount val="1"/>
                <c:pt idx="0">
                  <c:v>Shared++</c:v>
                </c:pt>
              </c:strCache>
            </c:strRef>
          </c:tx>
          <c:spPr>
            <a:pattFill prst="dkUpDiag">
              <a:fgClr>
                <a:srgbClr val="115740"/>
              </a:fgClr>
              <a:bgClr>
                <a:schemeClr val="bg1"/>
              </a:bgClr>
            </a:pattFill>
            <a:ln>
              <a:solidFill>
                <a:schemeClr val="tx1"/>
              </a:solidFill>
            </a:ln>
            <a:effectLst/>
          </c:spPr>
          <c:invertIfNegative val="0"/>
          <c:cat>
            <c:strRef>
              <c:f>Results_Talk!$B$7:$AH$7</c:f>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extLst/>
            </c:strRef>
          </c:cat>
          <c:val>
            <c:numRef>
              <c:f>Results_Talk!$B$8:$AH$8</c:f>
              <c:numCache>
                <c:formatCode>General</c:formatCode>
                <c:ptCount val="12"/>
                <c:pt idx="0">
                  <c:v>1.395727022016678</c:v>
                </c:pt>
                <c:pt idx="1">
                  <c:v>1.3582712369597616</c:v>
                </c:pt>
                <c:pt idx="2">
                  <c:v>1.5558486930920095</c:v>
                </c:pt>
                <c:pt idx="3">
                  <c:v>1.0819822020589775</c:v>
                </c:pt>
                <c:pt idx="4">
                  <c:v>1.2030401675900011</c:v>
                </c:pt>
                <c:pt idx="5">
                  <c:v>1.368083745920726</c:v>
                </c:pt>
                <c:pt idx="6">
                  <c:v>1.1673079513009752</c:v>
                </c:pt>
                <c:pt idx="7">
                  <c:v>1.4517197045742201</c:v>
                </c:pt>
                <c:pt idx="8">
                  <c:v>1.1593210465714443</c:v>
                </c:pt>
                <c:pt idx="9">
                  <c:v>1.0709249296655148</c:v>
                </c:pt>
                <c:pt idx="10">
                  <c:v>1.1825248849217862</c:v>
                </c:pt>
                <c:pt idx="11">
                  <c:v>1.2632040308744985</c:v>
                </c:pt>
              </c:numCache>
              <c:extLst/>
            </c:numRef>
          </c:val>
          <c:extLst>
            <c:ext xmlns:c16="http://schemas.microsoft.com/office/drawing/2014/chart" uri="{C3380CC4-5D6E-409C-BE32-E72D297353CC}">
              <c16:uniqueId val="{00000000-F09C-417A-AB16-1958428B290A}"/>
            </c:ext>
          </c:extLst>
        </c:ser>
        <c:ser>
          <c:idx val="2"/>
          <c:order val="2"/>
          <c:tx>
            <c:strRef>
              <c:f>Results_Talk!$A$10</c:f>
              <c:strCache>
                <c:ptCount val="1"/>
                <c:pt idx="0">
                  <c:v>DynEB</c:v>
                </c:pt>
              </c:strCache>
            </c:strRef>
          </c:tx>
          <c:spPr>
            <a:solidFill>
              <a:schemeClr val="accent1"/>
            </a:solidFill>
            <a:ln>
              <a:solidFill>
                <a:schemeClr val="tx1"/>
              </a:solidFill>
            </a:ln>
            <a:effectLst/>
          </c:spPr>
          <c:invertIfNegative val="0"/>
          <c:cat>
            <c:strRef>
              <c:f>Results_Talk!$B$7:$AH$7</c:f>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extLst/>
            </c:strRef>
          </c:cat>
          <c:val>
            <c:numRef>
              <c:f>Results_Talk!$B$10:$AH$10</c:f>
              <c:numCache>
                <c:formatCode>General</c:formatCode>
                <c:ptCount val="12"/>
                <c:pt idx="0">
                  <c:v>1.3227988235062917</c:v>
                </c:pt>
                <c:pt idx="1">
                  <c:v>1.3201674410449724</c:v>
                </c:pt>
                <c:pt idx="2">
                  <c:v>1.5231383429777017</c:v>
                </c:pt>
                <c:pt idx="3">
                  <c:v>1.0662339324143546</c:v>
                </c:pt>
                <c:pt idx="4">
                  <c:v>1.1127119592053034</c:v>
                </c:pt>
                <c:pt idx="5">
                  <c:v>1.340782660094064</c:v>
                </c:pt>
                <c:pt idx="6">
                  <c:v>1.1698710696906032</c:v>
                </c:pt>
                <c:pt idx="7">
                  <c:v>1.4137363407961665</c:v>
                </c:pt>
                <c:pt idx="8">
                  <c:v>1.096028262835147</c:v>
                </c:pt>
                <c:pt idx="9">
                  <c:v>1.0498905707135917</c:v>
                </c:pt>
                <c:pt idx="10">
                  <c:v>1.1044890755478567</c:v>
                </c:pt>
                <c:pt idx="11">
                  <c:v>1.2197781755957284</c:v>
                </c:pt>
              </c:numCache>
              <c:extLst/>
            </c:numRef>
          </c:val>
          <c:extLst>
            <c:ext xmlns:c16="http://schemas.microsoft.com/office/drawing/2014/chart" uri="{C3380CC4-5D6E-409C-BE32-E72D297353CC}">
              <c16:uniqueId val="{00000001-F09C-417A-AB16-1958428B290A}"/>
            </c:ext>
          </c:extLst>
        </c:ser>
        <c:dLbls>
          <c:showLegendKey val="0"/>
          <c:showVal val="0"/>
          <c:showCatName val="0"/>
          <c:showSerName val="0"/>
          <c:showPercent val="0"/>
          <c:showBubbleSize val="0"/>
        </c:dLbls>
        <c:gapWidth val="150"/>
        <c:axId val="518755136"/>
        <c:axId val="518764320"/>
        <c:extLst>
          <c:ext xmlns:c15="http://schemas.microsoft.com/office/drawing/2012/chart" uri="{02D57815-91ED-43cb-92C2-25804820EDAC}">
            <c15:filteredBarSeries>
              <c15:ser>
                <c:idx val="1"/>
                <c:order val="1"/>
                <c:tx>
                  <c:strRef>
                    <c:extLst>
                      <c:ext uri="{02D57815-91ED-43cb-92C2-25804820EDAC}">
                        <c15:formulaRef>
                          <c15:sqref>Results_Talk!$A$9</c15:sqref>
                        </c15:formulaRef>
                      </c:ext>
                    </c:extLst>
                    <c:strCache>
                      <c:ptCount val="1"/>
                      <c:pt idx="0">
                        <c:v>Best(Private,Shared++)</c:v>
                      </c:pt>
                    </c:strCache>
                  </c:strRef>
                </c:tx>
                <c:spPr>
                  <a:solidFill>
                    <a:schemeClr val="accent2"/>
                  </a:solidFill>
                  <a:ln>
                    <a:solidFill>
                      <a:schemeClr val="tx1"/>
                    </a:solidFill>
                  </a:ln>
                  <a:effectLst/>
                </c:spPr>
                <c:invertIfNegative val="0"/>
                <c:cat>
                  <c:strRef>
                    <c:extLst>
                      <c:ext uri="{02D57815-91ED-43cb-92C2-25804820EDAC}">
                        <c15:formulaRef>
                          <c15:sqref>Results_Talk!$B$7:$AH$7</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c:ext uri="{02D57815-91ED-43cb-92C2-25804820EDAC}">
                        <c15:formulaRef>
                          <c15:sqref>Results_Talk!$B$9:$AH$9</c15:sqref>
                        </c15:formulaRef>
                      </c:ext>
                    </c:extLst>
                    <c:numCache>
                      <c:formatCode>General</c:formatCode>
                      <c:ptCount val="12"/>
                      <c:pt idx="0">
                        <c:v>1.395727022016678</c:v>
                      </c:pt>
                      <c:pt idx="1">
                        <c:v>1.3582712369597616</c:v>
                      </c:pt>
                      <c:pt idx="2">
                        <c:v>1.5558486930920095</c:v>
                      </c:pt>
                      <c:pt idx="3">
                        <c:v>1.0819822020589775</c:v>
                      </c:pt>
                      <c:pt idx="4">
                        <c:v>1.2030401675900011</c:v>
                      </c:pt>
                      <c:pt idx="5">
                        <c:v>1.368083745920726</c:v>
                      </c:pt>
                      <c:pt idx="6">
                        <c:v>1.1673079513009752</c:v>
                      </c:pt>
                      <c:pt idx="7">
                        <c:v>1.4517197045742201</c:v>
                      </c:pt>
                      <c:pt idx="8">
                        <c:v>1.1593210465714443</c:v>
                      </c:pt>
                      <c:pt idx="9">
                        <c:v>1.0709249296655148</c:v>
                      </c:pt>
                      <c:pt idx="10">
                        <c:v>1.1825248849217862</c:v>
                      </c:pt>
                      <c:pt idx="11">
                        <c:v>1.2632040308744985</c:v>
                      </c:pt>
                    </c:numCache>
                  </c:numRef>
                </c:val>
                <c:extLst>
                  <c:ext xmlns:c16="http://schemas.microsoft.com/office/drawing/2014/chart" uri="{C3380CC4-5D6E-409C-BE32-E72D297353CC}">
                    <c16:uniqueId val="{00000002-F09C-417A-AB16-1958428B290A}"/>
                  </c:ext>
                </c:extLst>
              </c15:ser>
            </c15:filteredBarSeries>
          </c:ext>
        </c:extLst>
      </c:barChart>
      <c:catAx>
        <c:axId val="518755136"/>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18764320"/>
        <c:crosses val="autoZero"/>
        <c:auto val="1"/>
        <c:lblAlgn val="ctr"/>
        <c:lblOffset val="100"/>
        <c:noMultiLvlLbl val="0"/>
      </c:catAx>
      <c:valAx>
        <c:axId val="518764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18755136"/>
        <c:crosses val="autoZero"/>
        <c:crossBetween val="between"/>
        <c:majorUnit val="0.25"/>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2"/>
          <c:tx>
            <c:strRef>
              <c:f>Results_Talk!$C$82</c:f>
              <c:strCache>
                <c:ptCount val="1"/>
                <c:pt idx="0">
                  <c:v>Shared++</c:v>
                </c:pt>
              </c:strCache>
            </c:strRef>
          </c:tx>
          <c:spPr>
            <a:ln w="28575" cap="rnd">
              <a:solidFill>
                <a:schemeClr val="tx2"/>
              </a:solidFill>
              <a:prstDash val="sysDash"/>
              <a:round/>
            </a:ln>
            <a:effectLst/>
          </c:spPr>
          <c:marker>
            <c:symbol val="none"/>
          </c:marker>
          <c:val>
            <c:numRef>
              <c:f>Results_Talk!$C$83:$C$110</c:f>
              <c:numCache>
                <c:formatCode>General</c:formatCode>
                <c:ptCount val="28"/>
                <c:pt idx="0">
                  <c:v>0.48512455277187067</c:v>
                </c:pt>
                <c:pt idx="1">
                  <c:v>0.63534401998542733</c:v>
                </c:pt>
                <c:pt idx="2">
                  <c:v>0.72795904153796254</c:v>
                </c:pt>
                <c:pt idx="3">
                  <c:v>0.79840047745717135</c:v>
                </c:pt>
                <c:pt idx="4">
                  <c:v>0.87639362827954637</c:v>
                </c:pt>
                <c:pt idx="5">
                  <c:v>0.96620624744230821</c:v>
                </c:pt>
                <c:pt idx="6">
                  <c:v>0.97862745530049222</c:v>
                </c:pt>
                <c:pt idx="7">
                  <c:v>0.98661785413856107</c:v>
                </c:pt>
                <c:pt idx="8">
                  <c:v>0.98924574297463297</c:v>
                </c:pt>
                <c:pt idx="9">
                  <c:v>0.99581819694123674</c:v>
                </c:pt>
                <c:pt idx="10">
                  <c:v>1.0002255935931419</c:v>
                </c:pt>
                <c:pt idx="11">
                  <c:v>1.0035136443782602</c:v>
                </c:pt>
                <c:pt idx="12">
                  <c:v>1.0051967645893352</c:v>
                </c:pt>
                <c:pt idx="13">
                  <c:v>1.013257876547264</c:v>
                </c:pt>
                <c:pt idx="14">
                  <c:v>1.067786750996317</c:v>
                </c:pt>
                <c:pt idx="15">
                  <c:v>1.0709249296655148</c:v>
                </c:pt>
                <c:pt idx="16">
                  <c:v>1.0819822020589775</c:v>
                </c:pt>
                <c:pt idx="17">
                  <c:v>1.139749134231413</c:v>
                </c:pt>
                <c:pt idx="18">
                  <c:v>1.1593210465714443</c:v>
                </c:pt>
                <c:pt idx="19">
                  <c:v>1.1673079513009752</c:v>
                </c:pt>
                <c:pt idx="20">
                  <c:v>1.1825248849217862</c:v>
                </c:pt>
                <c:pt idx="21">
                  <c:v>1.1959861704956936</c:v>
                </c:pt>
                <c:pt idx="22">
                  <c:v>1.2030401675900011</c:v>
                </c:pt>
                <c:pt idx="23">
                  <c:v>1.3582712369597616</c:v>
                </c:pt>
                <c:pt idx="24">
                  <c:v>1.368083745920726</c:v>
                </c:pt>
                <c:pt idx="25">
                  <c:v>1.395727022016678</c:v>
                </c:pt>
                <c:pt idx="26">
                  <c:v>1.4517197045742201</c:v>
                </c:pt>
                <c:pt idx="27">
                  <c:v>1.5558486930920095</c:v>
                </c:pt>
              </c:numCache>
            </c:numRef>
          </c:val>
          <c:smooth val="0"/>
          <c:extLst>
            <c:ext xmlns:c16="http://schemas.microsoft.com/office/drawing/2014/chart" uri="{C3380CC4-5D6E-409C-BE32-E72D297353CC}">
              <c16:uniqueId val="{00000000-B049-4C5A-AE80-0F16BC21EB3F}"/>
            </c:ext>
          </c:extLst>
        </c:ser>
        <c:ser>
          <c:idx val="3"/>
          <c:order val="3"/>
          <c:tx>
            <c:strRef>
              <c:f>Results_Talk!$D$82</c:f>
              <c:strCache>
                <c:ptCount val="1"/>
                <c:pt idx="0">
                  <c:v>DynEB</c:v>
                </c:pt>
              </c:strCache>
            </c:strRef>
          </c:tx>
          <c:spPr>
            <a:ln w="28575" cap="rnd">
              <a:solidFill>
                <a:schemeClr val="accent1"/>
              </a:solidFill>
              <a:prstDash val="solid"/>
              <a:round/>
            </a:ln>
            <a:effectLst/>
          </c:spPr>
          <c:marker>
            <c:symbol val="none"/>
          </c:marker>
          <c:val>
            <c:numRef>
              <c:f>Results_Talk!$D$83:$D$110</c:f>
              <c:numCache>
                <c:formatCode>General</c:formatCode>
                <c:ptCount val="28"/>
                <c:pt idx="0">
                  <c:v>0.91665829202412719</c:v>
                </c:pt>
                <c:pt idx="1">
                  <c:v>0.92124800241597571</c:v>
                </c:pt>
                <c:pt idx="2">
                  <c:v>0.98023729363581857</c:v>
                </c:pt>
                <c:pt idx="3">
                  <c:v>0.99090875258515743</c:v>
                </c:pt>
                <c:pt idx="4">
                  <c:v>0.99130321640470498</c:v>
                </c:pt>
                <c:pt idx="5">
                  <c:v>0.99473867932380788</c:v>
                </c:pt>
                <c:pt idx="6">
                  <c:v>0.99674139645954263</c:v>
                </c:pt>
                <c:pt idx="7">
                  <c:v>0.99759382606999125</c:v>
                </c:pt>
                <c:pt idx="8">
                  <c:v>1</c:v>
                </c:pt>
                <c:pt idx="9">
                  <c:v>1.0000323969455838</c:v>
                </c:pt>
                <c:pt idx="10">
                  <c:v>1.00296127037776</c:v>
                </c:pt>
                <c:pt idx="11">
                  <c:v>1.0032834211896691</c:v>
                </c:pt>
                <c:pt idx="12">
                  <c:v>1.0040105950301559</c:v>
                </c:pt>
                <c:pt idx="13">
                  <c:v>1.0105729251489242</c:v>
                </c:pt>
                <c:pt idx="14">
                  <c:v>1.0498905707135917</c:v>
                </c:pt>
                <c:pt idx="15">
                  <c:v>1.0662339324143546</c:v>
                </c:pt>
                <c:pt idx="16">
                  <c:v>1.0727659018963449</c:v>
                </c:pt>
                <c:pt idx="17">
                  <c:v>1.096028262835147</c:v>
                </c:pt>
                <c:pt idx="18">
                  <c:v>1.1044890755478567</c:v>
                </c:pt>
                <c:pt idx="19">
                  <c:v>1.1127119592053034</c:v>
                </c:pt>
                <c:pt idx="20">
                  <c:v>1.1698710696906032</c:v>
                </c:pt>
                <c:pt idx="21">
                  <c:v>1.2263602276081562</c:v>
                </c:pt>
                <c:pt idx="22">
                  <c:v>1.2482919366152452</c:v>
                </c:pt>
                <c:pt idx="23">
                  <c:v>1.3201674410449724</c:v>
                </c:pt>
                <c:pt idx="24">
                  <c:v>1.3227988235062917</c:v>
                </c:pt>
                <c:pt idx="25">
                  <c:v>1.340782660094064</c:v>
                </c:pt>
                <c:pt idx="26">
                  <c:v>1.4137363407961665</c:v>
                </c:pt>
                <c:pt idx="27">
                  <c:v>1.5231383429777017</c:v>
                </c:pt>
              </c:numCache>
            </c:numRef>
          </c:val>
          <c:smooth val="0"/>
          <c:extLst>
            <c:ext xmlns:c16="http://schemas.microsoft.com/office/drawing/2014/chart" uri="{C3380CC4-5D6E-409C-BE32-E72D297353CC}">
              <c16:uniqueId val="{00000001-B049-4C5A-AE80-0F16BC21EB3F}"/>
            </c:ext>
          </c:extLst>
        </c:ser>
        <c:dLbls>
          <c:showLegendKey val="0"/>
          <c:showVal val="0"/>
          <c:showCatName val="0"/>
          <c:showSerName val="0"/>
          <c:showPercent val="0"/>
          <c:showBubbleSize val="0"/>
        </c:dLbls>
        <c:smooth val="0"/>
        <c:axId val="441041208"/>
        <c:axId val="743063480"/>
        <c:extLst>
          <c:ext xmlns:c15="http://schemas.microsoft.com/office/drawing/2012/chart" uri="{02D57815-91ED-43cb-92C2-25804820EDAC}">
            <c15:filteredLineSeries>
              <c15:ser>
                <c:idx val="0"/>
                <c:order val="0"/>
                <c:tx>
                  <c:strRef>
                    <c:extLst>
                      <c:ext uri="{02D57815-91ED-43cb-92C2-25804820EDAC}">
                        <c15:formulaRef>
                          <c15:sqref>Results_Talk!$A$82</c15:sqref>
                        </c15:formulaRef>
                      </c:ext>
                    </c:extLst>
                    <c:strCache>
                      <c:ptCount val="1"/>
                      <c:pt idx="0">
                        <c:v>Shared</c:v>
                      </c:pt>
                    </c:strCache>
                  </c:strRef>
                </c:tx>
                <c:spPr>
                  <a:ln w="28575" cap="rnd">
                    <a:solidFill>
                      <a:schemeClr val="accent4"/>
                    </a:solidFill>
                    <a:round/>
                  </a:ln>
                  <a:effectLst/>
                </c:spPr>
                <c:marker>
                  <c:symbol val="none"/>
                </c:marker>
                <c:val>
                  <c:numRef>
                    <c:extLst>
                      <c:ext uri="{02D57815-91ED-43cb-92C2-25804820EDAC}">
                        <c15:formulaRef>
                          <c15:sqref>Results_Talk!$A$83:$A$110</c15:sqref>
                        </c15:formulaRef>
                      </c:ext>
                    </c:extLst>
                    <c:numCache>
                      <c:formatCode>General</c:formatCode>
                      <c:ptCount val="28"/>
                      <c:pt idx="0">
                        <c:v>0.19990940091354079</c:v>
                      </c:pt>
                      <c:pt idx="1">
                        <c:v>0.22722466231620647</c:v>
                      </c:pt>
                      <c:pt idx="2">
                        <c:v>0.69520141563443327</c:v>
                      </c:pt>
                      <c:pt idx="3">
                        <c:v>0.69717717191198392</c:v>
                      </c:pt>
                      <c:pt idx="4">
                        <c:v>0.75403862298690305</c:v>
                      </c:pt>
                      <c:pt idx="5">
                        <c:v>0.78464908316630599</c:v>
                      </c:pt>
                      <c:pt idx="6">
                        <c:v>0.81392532636606862</c:v>
                      </c:pt>
                      <c:pt idx="7">
                        <c:v>0.85487720526316358</c:v>
                      </c:pt>
                      <c:pt idx="8">
                        <c:v>0.86512423267058858</c:v>
                      </c:pt>
                      <c:pt idx="9">
                        <c:v>0.91484813839041612</c:v>
                      </c:pt>
                      <c:pt idx="10">
                        <c:v>0.95894340040567461</c:v>
                      </c:pt>
                      <c:pt idx="11">
                        <c:v>0.96795795596515655</c:v>
                      </c:pt>
                      <c:pt idx="12">
                        <c:v>0.97191416050361257</c:v>
                      </c:pt>
                      <c:pt idx="13">
                        <c:v>0.98363032894979663</c:v>
                      </c:pt>
                      <c:pt idx="14">
                        <c:v>0.98505364241838744</c:v>
                      </c:pt>
                      <c:pt idx="15">
                        <c:v>0.99660949899863993</c:v>
                      </c:pt>
                      <c:pt idx="16">
                        <c:v>0.99767074615080908</c:v>
                      </c:pt>
                      <c:pt idx="17">
                        <c:v>1.0070181529157036</c:v>
                      </c:pt>
                      <c:pt idx="18">
                        <c:v>1.0074355655178582</c:v>
                      </c:pt>
                      <c:pt idx="19">
                        <c:v>1.0249696474456838</c:v>
                      </c:pt>
                      <c:pt idx="20">
                        <c:v>1.0414502950117888</c:v>
                      </c:pt>
                      <c:pt idx="21">
                        <c:v>1.0697991627309482</c:v>
                      </c:pt>
                      <c:pt idx="22">
                        <c:v>1.0839121084872703</c:v>
                      </c:pt>
                      <c:pt idx="23">
                        <c:v>1.094324434362822</c:v>
                      </c:pt>
                      <c:pt idx="24">
                        <c:v>1.0998586648702053</c:v>
                      </c:pt>
                      <c:pt idx="25">
                        <c:v>1.1487091059521066</c:v>
                      </c:pt>
                      <c:pt idx="26">
                        <c:v>1.1552078371087802</c:v>
                      </c:pt>
                      <c:pt idx="27">
                        <c:v>1.1835590319423244</c:v>
                      </c:pt>
                    </c:numCache>
                  </c:numRef>
                </c:val>
                <c:smooth val="0"/>
                <c:extLst>
                  <c:ext xmlns:c16="http://schemas.microsoft.com/office/drawing/2014/chart" uri="{C3380CC4-5D6E-409C-BE32-E72D297353CC}">
                    <c16:uniqueId val="{00000002-B049-4C5A-AE80-0F16BC21EB3F}"/>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Results_Talk!$B$82</c15:sqref>
                        </c15:formulaRef>
                      </c:ext>
                    </c:extLst>
                    <c:strCache>
                      <c:ptCount val="1"/>
                      <c:pt idx="0">
                        <c:v>Shared+Chunk</c:v>
                      </c:pt>
                    </c:strCache>
                  </c:strRef>
                </c:tx>
                <c:spPr>
                  <a:ln w="28575" cap="rnd">
                    <a:solidFill>
                      <a:srgbClr val="0070C0"/>
                    </a:solidFill>
                    <a:prstDash val="sysDash"/>
                    <a:round/>
                  </a:ln>
                  <a:effectLst/>
                </c:spPr>
                <c:marker>
                  <c:symbol val="none"/>
                </c:marker>
                <c:val>
                  <c:numRef>
                    <c:extLst xmlns:c15="http://schemas.microsoft.com/office/drawing/2012/chart">
                      <c:ext xmlns:c15="http://schemas.microsoft.com/office/drawing/2012/chart" uri="{02D57815-91ED-43cb-92C2-25804820EDAC}">
                        <c15:formulaRef>
                          <c15:sqref>Results_Talk!$B$83:$B$110</c15:sqref>
                        </c15:formulaRef>
                      </c:ext>
                    </c:extLst>
                    <c:numCache>
                      <c:formatCode>General</c:formatCode>
                      <c:ptCount val="28"/>
                      <c:pt idx="0">
                        <c:v>0.38805769819598762</c:v>
                      </c:pt>
                      <c:pt idx="1">
                        <c:v>0.42544722292326326</c:v>
                      </c:pt>
                      <c:pt idx="2">
                        <c:v>0.75352867700634962</c:v>
                      </c:pt>
                      <c:pt idx="3">
                        <c:v>0.91155439064717991</c:v>
                      </c:pt>
                      <c:pt idx="4">
                        <c:v>0.93372334801999202</c:v>
                      </c:pt>
                      <c:pt idx="5">
                        <c:v>0.94144689211888033</c:v>
                      </c:pt>
                      <c:pt idx="6">
                        <c:v>0.96125443930782706</c:v>
                      </c:pt>
                      <c:pt idx="7">
                        <c:v>0.96626672768232669</c:v>
                      </c:pt>
                      <c:pt idx="8">
                        <c:v>0.98324625283400713</c:v>
                      </c:pt>
                      <c:pt idx="9">
                        <c:v>0.98505364241838744</c:v>
                      </c:pt>
                      <c:pt idx="10">
                        <c:v>0.99767074615080908</c:v>
                      </c:pt>
                      <c:pt idx="11">
                        <c:v>1.0022054689257065</c:v>
                      </c:pt>
                      <c:pt idx="12">
                        <c:v>1.0070181529157036</c:v>
                      </c:pt>
                      <c:pt idx="13">
                        <c:v>1.0125549092210502</c:v>
                      </c:pt>
                      <c:pt idx="14">
                        <c:v>1.0181178382715632</c:v>
                      </c:pt>
                      <c:pt idx="15">
                        <c:v>1.0249696474456838</c:v>
                      </c:pt>
                      <c:pt idx="16">
                        <c:v>1.0605296827021495</c:v>
                      </c:pt>
                      <c:pt idx="17">
                        <c:v>1.1022863104858154</c:v>
                      </c:pt>
                      <c:pt idx="18">
                        <c:v>1.1115440452579741</c:v>
                      </c:pt>
                      <c:pt idx="19">
                        <c:v>1.1180410632234048</c:v>
                      </c:pt>
                      <c:pt idx="20">
                        <c:v>1.1435317061706158</c:v>
                      </c:pt>
                      <c:pt idx="21">
                        <c:v>1.1835590319423244</c:v>
                      </c:pt>
                      <c:pt idx="22">
                        <c:v>1.2067983915901614</c:v>
                      </c:pt>
                      <c:pt idx="23">
                        <c:v>1.2653574570281656</c:v>
                      </c:pt>
                      <c:pt idx="24">
                        <c:v>1.2837555886736216</c:v>
                      </c:pt>
                      <c:pt idx="25">
                        <c:v>1.3422541360539577</c:v>
                      </c:pt>
                      <c:pt idx="26">
                        <c:v>1.4155459625172773</c:v>
                      </c:pt>
                      <c:pt idx="27">
                        <c:v>1.4781478742817604</c:v>
                      </c:pt>
                    </c:numCache>
                  </c:numRef>
                </c:val>
                <c:smooth val="0"/>
                <c:extLst xmlns:c15="http://schemas.microsoft.com/office/drawing/2012/chart">
                  <c:ext xmlns:c16="http://schemas.microsoft.com/office/drawing/2014/chart" uri="{C3380CC4-5D6E-409C-BE32-E72D297353CC}">
                    <c16:uniqueId val="{00000003-B049-4C5A-AE80-0F16BC21EB3F}"/>
                  </c:ext>
                </c:extLst>
              </c15:ser>
            </c15:filteredLineSeries>
          </c:ext>
        </c:extLst>
      </c:lineChart>
      <c:catAx>
        <c:axId val="441041208"/>
        <c:scaling>
          <c:orientation val="minMax"/>
        </c:scaling>
        <c:delete val="1"/>
        <c:axPos val="b"/>
        <c:title>
          <c:tx>
            <c:strRef>
              <c:f>Results_Talk!$F$98</c:f>
              <c:strCache>
                <c:ptCount val="1"/>
                <c:pt idx="0">
                  <c:v>Applications</c:v>
                </c:pt>
              </c:strCache>
            </c:strRef>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743063480"/>
        <c:crosses val="autoZero"/>
        <c:auto val="1"/>
        <c:lblAlgn val="ctr"/>
        <c:lblOffset val="100"/>
        <c:noMultiLvlLbl val="0"/>
      </c:catAx>
      <c:valAx>
        <c:axId val="743063480"/>
        <c:scaling>
          <c:orientation val="minMax"/>
          <c:max val="1.6"/>
        </c:scaling>
        <c:delete val="0"/>
        <c:axPos val="l"/>
        <c:majorGridlines>
          <c:spPr>
            <a:ln w="9525" cap="flat" cmpd="sng" algn="ctr">
              <a:solidFill>
                <a:schemeClr val="tx1">
                  <a:lumMod val="15000"/>
                  <a:lumOff val="85000"/>
                </a:schemeClr>
              </a:solidFill>
              <a:round/>
            </a:ln>
            <a:effectLst/>
          </c:spPr>
        </c:majorGridlines>
        <c:title>
          <c:tx>
            <c:strRef>
              <c:f>Results_Talk!$A$50</c:f>
              <c:strCache>
                <c:ptCount val="1"/>
                <c:pt idx="0">
                  <c:v>Normalized IPC</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41041208"/>
        <c:crosses val="autoZero"/>
        <c:crossBetween val="between"/>
        <c:majorUnit val="0.2"/>
      </c:valAx>
      <c:spPr>
        <a:noFill/>
        <a:ln>
          <a:solidFill>
            <a:schemeClr val="tx1"/>
          </a:solidFill>
        </a:ln>
        <a:effectLst/>
      </c:spPr>
    </c:plotArea>
    <c:legend>
      <c:legendPos val="t"/>
      <c:layout>
        <c:manualLayout>
          <c:xMode val="edge"/>
          <c:yMode val="edge"/>
          <c:x val="0.29926582093904924"/>
          <c:y val="6.9060586176727903E-2"/>
          <c:w val="0.45972368037328659"/>
          <c:h val="0.15327682997958592"/>
        </c:manualLayout>
      </c:layout>
      <c:overlay val="1"/>
      <c:spPr>
        <a:solidFill>
          <a:schemeClr val="bg1"/>
        </a:solid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Results_Talk!$A$8</c:f>
              <c:strCache>
                <c:ptCount val="1"/>
                <c:pt idx="0">
                  <c:v>Shared++</c:v>
                </c:pt>
              </c:strCache>
            </c:strRef>
          </c:tx>
          <c:spPr>
            <a:pattFill prst="dkUpDiag">
              <a:fgClr>
                <a:schemeClr val="accent1"/>
              </a:fgClr>
              <a:bgClr>
                <a:schemeClr val="bg1"/>
              </a:bgClr>
            </a:pattFill>
            <a:ln>
              <a:solidFill>
                <a:schemeClr val="tx1"/>
              </a:solidFill>
            </a:ln>
            <a:effectLst/>
          </c:spPr>
          <c:invertIfNegative val="0"/>
          <c:cat>
            <c:strRef>
              <c:f>Results_Talk!$B$7:$AH$7</c:f>
              <c:strCache>
                <c:ptCount val="6"/>
                <c:pt idx="0">
                  <c:v>C-RAY</c:v>
                </c:pt>
                <c:pt idx="1">
                  <c:v>C-TRA</c:v>
                </c:pt>
                <c:pt idx="2">
                  <c:v>C-NN</c:v>
                </c:pt>
                <c:pt idx="3">
                  <c:v>S-SpMV</c:v>
                </c:pt>
                <c:pt idx="4">
                  <c:v>S-BFS</c:v>
                </c:pt>
                <c:pt idx="5">
                  <c:v>Mean</c:v>
                </c:pt>
              </c:strCache>
              <c:extLst/>
            </c:strRef>
          </c:cat>
          <c:val>
            <c:numRef>
              <c:f>Results_Talk!$B$8:$AH$8</c:f>
              <c:numCache>
                <c:formatCode>General</c:formatCode>
                <c:ptCount val="6"/>
                <c:pt idx="0">
                  <c:v>0.87639362827954637</c:v>
                </c:pt>
                <c:pt idx="1">
                  <c:v>0.79840047745717135</c:v>
                </c:pt>
                <c:pt idx="2">
                  <c:v>0.48512455277187067</c:v>
                </c:pt>
                <c:pt idx="3">
                  <c:v>0.63534401998542733</c:v>
                </c:pt>
                <c:pt idx="4">
                  <c:v>0.72795904153796254</c:v>
                </c:pt>
                <c:pt idx="5">
                  <c:v>0.69052249200540572</c:v>
                </c:pt>
              </c:numCache>
              <c:extLst/>
            </c:numRef>
          </c:val>
          <c:extLst>
            <c:ext xmlns:c16="http://schemas.microsoft.com/office/drawing/2014/chart" uri="{C3380CC4-5D6E-409C-BE32-E72D297353CC}">
              <c16:uniqueId val="{00000000-62E8-4961-B91E-2664938C3383}"/>
            </c:ext>
          </c:extLst>
        </c:ser>
        <c:ser>
          <c:idx val="2"/>
          <c:order val="2"/>
          <c:tx>
            <c:strRef>
              <c:f>Results_Talk!$A$10</c:f>
              <c:strCache>
                <c:ptCount val="1"/>
                <c:pt idx="0">
                  <c:v>DynEB</c:v>
                </c:pt>
              </c:strCache>
            </c:strRef>
          </c:tx>
          <c:spPr>
            <a:solidFill>
              <a:schemeClr val="accent1"/>
            </a:solidFill>
            <a:ln>
              <a:solidFill>
                <a:schemeClr val="tx1"/>
              </a:solidFill>
            </a:ln>
            <a:effectLst/>
          </c:spPr>
          <c:invertIfNegative val="0"/>
          <c:cat>
            <c:strRef>
              <c:f>Results_Talk!$B$7:$AH$7</c:f>
              <c:strCache>
                <c:ptCount val="6"/>
                <c:pt idx="0">
                  <c:v>C-RAY</c:v>
                </c:pt>
                <c:pt idx="1">
                  <c:v>C-TRA</c:v>
                </c:pt>
                <c:pt idx="2">
                  <c:v>C-NN</c:v>
                </c:pt>
                <c:pt idx="3">
                  <c:v>S-SpMV</c:v>
                </c:pt>
                <c:pt idx="4">
                  <c:v>S-BFS</c:v>
                </c:pt>
                <c:pt idx="5">
                  <c:v>Mean</c:v>
                </c:pt>
              </c:strCache>
              <c:extLst/>
            </c:strRef>
          </c:cat>
          <c:val>
            <c:numRef>
              <c:f>Results_Talk!$B$10:$AH$10</c:f>
              <c:numCache>
                <c:formatCode>General</c:formatCode>
                <c:ptCount val="6"/>
                <c:pt idx="0">
                  <c:v>0.99674139645954263</c:v>
                </c:pt>
                <c:pt idx="1">
                  <c:v>0.91665829202412719</c:v>
                </c:pt>
                <c:pt idx="2">
                  <c:v>0.92124800241597571</c:v>
                </c:pt>
                <c:pt idx="3">
                  <c:v>0.99130321640470498</c:v>
                </c:pt>
                <c:pt idx="4">
                  <c:v>0.99090875258515743</c:v>
                </c:pt>
                <c:pt idx="5">
                  <c:v>0.96267865207663661</c:v>
                </c:pt>
              </c:numCache>
              <c:extLst/>
            </c:numRef>
          </c:val>
          <c:extLst>
            <c:ext xmlns:c16="http://schemas.microsoft.com/office/drawing/2014/chart" uri="{C3380CC4-5D6E-409C-BE32-E72D297353CC}">
              <c16:uniqueId val="{00000001-62E8-4961-B91E-2664938C3383}"/>
            </c:ext>
          </c:extLst>
        </c:ser>
        <c:dLbls>
          <c:showLegendKey val="0"/>
          <c:showVal val="0"/>
          <c:showCatName val="0"/>
          <c:showSerName val="0"/>
          <c:showPercent val="0"/>
          <c:showBubbleSize val="0"/>
        </c:dLbls>
        <c:gapWidth val="150"/>
        <c:axId val="518755136"/>
        <c:axId val="518764320"/>
        <c:extLst>
          <c:ext xmlns:c15="http://schemas.microsoft.com/office/drawing/2012/chart" uri="{02D57815-91ED-43cb-92C2-25804820EDAC}">
            <c15:filteredBarSeries>
              <c15:ser>
                <c:idx val="1"/>
                <c:order val="1"/>
                <c:tx>
                  <c:strRef>
                    <c:extLst>
                      <c:ext uri="{02D57815-91ED-43cb-92C2-25804820EDAC}">
                        <c15:formulaRef>
                          <c15:sqref>Results_Talk!$A$9</c15:sqref>
                        </c15:formulaRef>
                      </c:ext>
                    </c:extLst>
                    <c:strCache>
                      <c:ptCount val="1"/>
                      <c:pt idx="0">
                        <c:v>Best(Private,Shared++)</c:v>
                      </c:pt>
                    </c:strCache>
                  </c:strRef>
                </c:tx>
                <c:spPr>
                  <a:solidFill>
                    <a:schemeClr val="accent2"/>
                  </a:solidFill>
                  <a:ln>
                    <a:solidFill>
                      <a:schemeClr val="tx1"/>
                    </a:solidFill>
                  </a:ln>
                  <a:effectLst/>
                </c:spPr>
                <c:invertIfNegative val="0"/>
                <c:cat>
                  <c:strRef>
                    <c:extLst>
                      <c:ext uri="{02D57815-91ED-43cb-92C2-25804820EDAC}">
                        <c15:formulaRef>
                          <c15:sqref>Results_Talk!$B$7:$AH$7</c15:sqref>
                        </c15:formulaRef>
                      </c:ext>
                    </c:extLst>
                    <c:strCache>
                      <c:ptCount val="6"/>
                      <c:pt idx="0">
                        <c:v>C-RAY</c:v>
                      </c:pt>
                      <c:pt idx="1">
                        <c:v>C-TRA</c:v>
                      </c:pt>
                      <c:pt idx="2">
                        <c:v>C-NN</c:v>
                      </c:pt>
                      <c:pt idx="3">
                        <c:v>S-SpMV</c:v>
                      </c:pt>
                      <c:pt idx="4">
                        <c:v>S-BFS</c:v>
                      </c:pt>
                      <c:pt idx="5">
                        <c:v>Mean</c:v>
                      </c:pt>
                    </c:strCache>
                  </c:strRef>
                </c:cat>
                <c:val>
                  <c:numRef>
                    <c:extLst>
                      <c:ext uri="{02D57815-91ED-43cb-92C2-25804820EDAC}">
                        <c15:formulaRef>
                          <c15:sqref>Results_Talk!$B$9:$AH$9</c15:sqref>
                        </c15:formulaRef>
                      </c:ext>
                    </c:extLst>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2-62E8-4961-B91E-2664938C3383}"/>
                  </c:ext>
                </c:extLst>
              </c15:ser>
            </c15:filteredBarSeries>
          </c:ext>
        </c:extLst>
      </c:barChart>
      <c:catAx>
        <c:axId val="5187551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18764320"/>
        <c:crosses val="autoZero"/>
        <c:auto val="1"/>
        <c:lblAlgn val="ctr"/>
        <c:lblOffset val="100"/>
        <c:noMultiLvlLbl val="0"/>
      </c:catAx>
      <c:valAx>
        <c:axId val="518764320"/>
        <c:scaling>
          <c:orientation val="minMax"/>
          <c:max val="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Normalized IPC</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18755136"/>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BBBC40-5119-42DA-9C0A-1B795B4A3B9A}"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764BEF98-7C00-4FB3-854E-738C8EEFF631}">
      <dgm:prSet phldrT="[Text]" custT="1"/>
      <dgm:spPr>
        <a:ln>
          <a:solidFill>
            <a:schemeClr val="tx1"/>
          </a:solidFill>
        </a:ln>
      </dgm:spPr>
      <dgm:t>
        <a:bodyPr/>
        <a:lstStyle/>
        <a:p>
          <a:r>
            <a:rPr lang="en-US" sz="2800" b="1" dirty="0"/>
            <a:t>Sampling Phase</a:t>
          </a:r>
        </a:p>
      </dgm:t>
    </dgm:pt>
    <dgm:pt modelId="{7A987DFE-36E1-47AE-95BA-AC4CDE6A348F}" type="parTrans" cxnId="{F4C86BC6-CD75-4EB5-92FF-CEA76CED9086}">
      <dgm:prSet/>
      <dgm:spPr/>
      <dgm:t>
        <a:bodyPr/>
        <a:lstStyle/>
        <a:p>
          <a:endParaRPr lang="en-US"/>
        </a:p>
      </dgm:t>
    </dgm:pt>
    <dgm:pt modelId="{AB441FC6-EB89-4DD9-8EB0-202CD8BB8C5D}" type="sibTrans" cxnId="{F4C86BC6-CD75-4EB5-92FF-CEA76CED9086}">
      <dgm:prSet/>
      <dgm:spPr>
        <a:ln w="76200">
          <a:solidFill>
            <a:schemeClr val="tx1"/>
          </a:solidFill>
          <a:headEnd type="none" w="med" len="med"/>
          <a:tailEnd type="arrow" w="med" len="med"/>
        </a:ln>
      </dgm:spPr>
      <dgm:t>
        <a:bodyPr/>
        <a:lstStyle/>
        <a:p>
          <a:endParaRPr lang="en-US"/>
        </a:p>
      </dgm:t>
    </dgm:pt>
    <dgm:pt modelId="{38C2B1A0-D48B-4B68-B910-119BFC3C5785}">
      <dgm:prSet phldrT="[Text]" custT="1"/>
      <dgm:spPr>
        <a:ln>
          <a:solidFill>
            <a:schemeClr val="tx1"/>
          </a:solidFill>
        </a:ln>
      </dgm:spPr>
      <dgm:t>
        <a:bodyPr/>
        <a:lstStyle/>
        <a:p>
          <a:r>
            <a:rPr lang="en-US" sz="2800" b="1" dirty="0"/>
            <a:t>Execution Phase</a:t>
          </a:r>
        </a:p>
      </dgm:t>
    </dgm:pt>
    <dgm:pt modelId="{27E26869-191D-4BD3-BE4C-EB4A91568757}" type="parTrans" cxnId="{03FD2EAD-2240-41DD-A74A-DAFFDE6EE45E}">
      <dgm:prSet/>
      <dgm:spPr/>
      <dgm:t>
        <a:bodyPr/>
        <a:lstStyle/>
        <a:p>
          <a:endParaRPr lang="en-US"/>
        </a:p>
      </dgm:t>
    </dgm:pt>
    <dgm:pt modelId="{0C1443A4-E40F-492D-A1C8-0C567271F5A1}" type="sibTrans" cxnId="{03FD2EAD-2240-41DD-A74A-DAFFDE6EE45E}">
      <dgm:prSet/>
      <dgm:spPr>
        <a:ln w="76200">
          <a:solidFill>
            <a:schemeClr val="tx1"/>
          </a:solidFill>
          <a:headEnd type="none" w="med" len="med"/>
          <a:tailEnd type="arrow" w="med" len="med"/>
        </a:ln>
      </dgm:spPr>
      <dgm:t>
        <a:bodyPr/>
        <a:lstStyle/>
        <a:p>
          <a:endParaRPr lang="en-US"/>
        </a:p>
      </dgm:t>
    </dgm:pt>
    <dgm:pt modelId="{9DF0B95D-061E-4ECE-9B8F-537017B4D5CC}" type="pres">
      <dgm:prSet presAssocID="{2DBBBC40-5119-42DA-9C0A-1B795B4A3B9A}" presName="cycle" presStyleCnt="0">
        <dgm:presLayoutVars>
          <dgm:dir/>
          <dgm:resizeHandles val="exact"/>
        </dgm:presLayoutVars>
      </dgm:prSet>
      <dgm:spPr/>
    </dgm:pt>
    <dgm:pt modelId="{4CD20250-B879-4AA8-8843-DAE73440C460}" type="pres">
      <dgm:prSet presAssocID="{764BEF98-7C00-4FB3-854E-738C8EEFF631}" presName="node" presStyleLbl="node1" presStyleIdx="0" presStyleCnt="2">
        <dgm:presLayoutVars>
          <dgm:bulletEnabled val="1"/>
        </dgm:presLayoutVars>
      </dgm:prSet>
      <dgm:spPr/>
    </dgm:pt>
    <dgm:pt modelId="{35A8AF85-9A92-443A-B9FF-4BEAA8FD1179}" type="pres">
      <dgm:prSet presAssocID="{764BEF98-7C00-4FB3-854E-738C8EEFF631}" presName="spNode" presStyleCnt="0"/>
      <dgm:spPr/>
    </dgm:pt>
    <dgm:pt modelId="{C8B2CF63-90E1-4B70-A9A9-F0C15D4C8B53}" type="pres">
      <dgm:prSet presAssocID="{AB441FC6-EB89-4DD9-8EB0-202CD8BB8C5D}" presName="sibTrans" presStyleLbl="sibTrans1D1" presStyleIdx="0" presStyleCnt="2"/>
      <dgm:spPr/>
    </dgm:pt>
    <dgm:pt modelId="{E7A74BF1-D76F-4FB2-9EF3-962924493106}" type="pres">
      <dgm:prSet presAssocID="{38C2B1A0-D48B-4B68-B910-119BFC3C5785}" presName="node" presStyleLbl="node1" presStyleIdx="1" presStyleCnt="2">
        <dgm:presLayoutVars>
          <dgm:bulletEnabled val="1"/>
        </dgm:presLayoutVars>
      </dgm:prSet>
      <dgm:spPr/>
    </dgm:pt>
    <dgm:pt modelId="{B4337D1D-C50F-4891-8F97-EBF5FF5C5068}" type="pres">
      <dgm:prSet presAssocID="{38C2B1A0-D48B-4B68-B910-119BFC3C5785}" presName="spNode" presStyleCnt="0"/>
      <dgm:spPr/>
    </dgm:pt>
    <dgm:pt modelId="{8CC8F0EE-9FAE-44FC-A690-1D08D8D33B47}" type="pres">
      <dgm:prSet presAssocID="{0C1443A4-E40F-492D-A1C8-0C567271F5A1}" presName="sibTrans" presStyleLbl="sibTrans1D1" presStyleIdx="1" presStyleCnt="2"/>
      <dgm:spPr/>
    </dgm:pt>
  </dgm:ptLst>
  <dgm:cxnLst>
    <dgm:cxn modelId="{A8E9760E-F87B-4BDE-B648-BB594DE718A4}" type="presOf" srcId="{38C2B1A0-D48B-4B68-B910-119BFC3C5785}" destId="{E7A74BF1-D76F-4FB2-9EF3-962924493106}" srcOrd="0" destOrd="0" presId="urn:microsoft.com/office/officeart/2005/8/layout/cycle6"/>
    <dgm:cxn modelId="{F8E1969E-DAD8-4B26-985D-71560C858A64}" type="presOf" srcId="{764BEF98-7C00-4FB3-854E-738C8EEFF631}" destId="{4CD20250-B879-4AA8-8843-DAE73440C460}" srcOrd="0" destOrd="0" presId="urn:microsoft.com/office/officeart/2005/8/layout/cycle6"/>
    <dgm:cxn modelId="{4BFBA9A1-7E91-40B5-BA69-C1A106A5658C}" type="presOf" srcId="{2DBBBC40-5119-42DA-9C0A-1B795B4A3B9A}" destId="{9DF0B95D-061E-4ECE-9B8F-537017B4D5CC}" srcOrd="0" destOrd="0" presId="urn:microsoft.com/office/officeart/2005/8/layout/cycle6"/>
    <dgm:cxn modelId="{03FD2EAD-2240-41DD-A74A-DAFFDE6EE45E}" srcId="{2DBBBC40-5119-42DA-9C0A-1B795B4A3B9A}" destId="{38C2B1A0-D48B-4B68-B910-119BFC3C5785}" srcOrd="1" destOrd="0" parTransId="{27E26869-191D-4BD3-BE4C-EB4A91568757}" sibTransId="{0C1443A4-E40F-492D-A1C8-0C567271F5A1}"/>
    <dgm:cxn modelId="{5BE34FB5-0F31-42ED-AD3E-955958A56DF7}" type="presOf" srcId="{AB441FC6-EB89-4DD9-8EB0-202CD8BB8C5D}" destId="{C8B2CF63-90E1-4B70-A9A9-F0C15D4C8B53}" srcOrd="0" destOrd="0" presId="urn:microsoft.com/office/officeart/2005/8/layout/cycle6"/>
    <dgm:cxn modelId="{D4968EC5-24B9-4F1C-8F18-DC2C604EFD78}" type="presOf" srcId="{0C1443A4-E40F-492D-A1C8-0C567271F5A1}" destId="{8CC8F0EE-9FAE-44FC-A690-1D08D8D33B47}" srcOrd="0" destOrd="0" presId="urn:microsoft.com/office/officeart/2005/8/layout/cycle6"/>
    <dgm:cxn modelId="{F4C86BC6-CD75-4EB5-92FF-CEA76CED9086}" srcId="{2DBBBC40-5119-42DA-9C0A-1B795B4A3B9A}" destId="{764BEF98-7C00-4FB3-854E-738C8EEFF631}" srcOrd="0" destOrd="0" parTransId="{7A987DFE-36E1-47AE-95BA-AC4CDE6A348F}" sibTransId="{AB441FC6-EB89-4DD9-8EB0-202CD8BB8C5D}"/>
    <dgm:cxn modelId="{BE212B74-760A-4FDB-8466-1A6C8C70D027}" type="presParOf" srcId="{9DF0B95D-061E-4ECE-9B8F-537017B4D5CC}" destId="{4CD20250-B879-4AA8-8843-DAE73440C460}" srcOrd="0" destOrd="0" presId="urn:microsoft.com/office/officeart/2005/8/layout/cycle6"/>
    <dgm:cxn modelId="{546447A7-5251-4F3E-A293-2E13B30B33DB}" type="presParOf" srcId="{9DF0B95D-061E-4ECE-9B8F-537017B4D5CC}" destId="{35A8AF85-9A92-443A-B9FF-4BEAA8FD1179}" srcOrd="1" destOrd="0" presId="urn:microsoft.com/office/officeart/2005/8/layout/cycle6"/>
    <dgm:cxn modelId="{58679F6F-E420-44C1-A139-D5B1C619F46E}" type="presParOf" srcId="{9DF0B95D-061E-4ECE-9B8F-537017B4D5CC}" destId="{C8B2CF63-90E1-4B70-A9A9-F0C15D4C8B53}" srcOrd="2" destOrd="0" presId="urn:microsoft.com/office/officeart/2005/8/layout/cycle6"/>
    <dgm:cxn modelId="{8778E777-DB93-4A8B-8175-FB5A9EBF5AB8}" type="presParOf" srcId="{9DF0B95D-061E-4ECE-9B8F-537017B4D5CC}" destId="{E7A74BF1-D76F-4FB2-9EF3-962924493106}" srcOrd="3" destOrd="0" presId="urn:microsoft.com/office/officeart/2005/8/layout/cycle6"/>
    <dgm:cxn modelId="{259F99B3-D063-4C93-A1A7-795772D6BEE6}" type="presParOf" srcId="{9DF0B95D-061E-4ECE-9B8F-537017B4D5CC}" destId="{B4337D1D-C50F-4891-8F97-EBF5FF5C5068}" srcOrd="4" destOrd="0" presId="urn:microsoft.com/office/officeart/2005/8/layout/cycle6"/>
    <dgm:cxn modelId="{D2479731-1F3C-4F1D-B0F4-31A4B59C89E6}" type="presParOf" srcId="{9DF0B95D-061E-4ECE-9B8F-537017B4D5CC}" destId="{8CC8F0EE-9FAE-44FC-A690-1D08D8D33B47}" srcOrd="5"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20250-B879-4AA8-8843-DAE73440C460}">
      <dsp:nvSpPr>
        <dsp:cNvPr id="0" name=""/>
        <dsp:cNvSpPr/>
      </dsp:nvSpPr>
      <dsp:spPr>
        <a:xfrm>
          <a:off x="1136168" y="734377"/>
          <a:ext cx="2118241" cy="1376856"/>
        </a:xfrm>
        <a:prstGeom prst="round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Sampling Phase</a:t>
          </a:r>
        </a:p>
      </dsp:txBody>
      <dsp:txXfrm>
        <a:off x="1203381" y="801590"/>
        <a:ext cx="1983815" cy="1242430"/>
      </dsp:txXfrm>
    </dsp:sp>
    <dsp:sp modelId="{C8B2CF63-90E1-4B70-A9A9-F0C15D4C8B53}">
      <dsp:nvSpPr>
        <dsp:cNvPr id="0" name=""/>
        <dsp:cNvSpPr/>
      </dsp:nvSpPr>
      <dsp:spPr>
        <a:xfrm>
          <a:off x="2195289" y="255181"/>
          <a:ext cx="2335248" cy="2335248"/>
        </a:xfrm>
        <a:custGeom>
          <a:avLst/>
          <a:gdLst/>
          <a:ahLst/>
          <a:cxnLst/>
          <a:rect l="0" t="0" r="0" b="0"/>
          <a:pathLst>
            <a:path>
              <a:moveTo>
                <a:pt x="235780" y="464051"/>
              </a:moveTo>
              <a:arcTo wR="1167624" hR="1167624" stAng="13023241" swAng="6353519"/>
            </a:path>
          </a:pathLst>
        </a:custGeom>
        <a:noFill/>
        <a:ln w="76200" cap="flat" cmpd="sng" algn="ctr">
          <a:solidFill>
            <a:schemeClr val="tx1"/>
          </a:solidFill>
          <a:prstDash val="solid"/>
          <a:headEnd type="none" w="med" len="med"/>
          <a:tailEnd type="arrow" w="med" len="med"/>
        </a:ln>
        <a:effectLst/>
      </dsp:spPr>
      <dsp:style>
        <a:lnRef idx="1">
          <a:scrgbClr r="0" g="0" b="0"/>
        </a:lnRef>
        <a:fillRef idx="0">
          <a:scrgbClr r="0" g="0" b="0"/>
        </a:fillRef>
        <a:effectRef idx="0">
          <a:scrgbClr r="0" g="0" b="0"/>
        </a:effectRef>
        <a:fontRef idx="minor"/>
      </dsp:style>
    </dsp:sp>
    <dsp:sp modelId="{E7A74BF1-D76F-4FB2-9EF3-962924493106}">
      <dsp:nvSpPr>
        <dsp:cNvPr id="0" name=""/>
        <dsp:cNvSpPr/>
      </dsp:nvSpPr>
      <dsp:spPr>
        <a:xfrm>
          <a:off x="3471417" y="734377"/>
          <a:ext cx="2118241" cy="1376856"/>
        </a:xfrm>
        <a:prstGeom prst="round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Execution Phase</a:t>
          </a:r>
        </a:p>
      </dsp:txBody>
      <dsp:txXfrm>
        <a:off x="3538630" y="801590"/>
        <a:ext cx="1983815" cy="1242430"/>
      </dsp:txXfrm>
    </dsp:sp>
    <dsp:sp modelId="{8CC8F0EE-9FAE-44FC-A690-1D08D8D33B47}">
      <dsp:nvSpPr>
        <dsp:cNvPr id="0" name=""/>
        <dsp:cNvSpPr/>
      </dsp:nvSpPr>
      <dsp:spPr>
        <a:xfrm>
          <a:off x="2195289" y="255181"/>
          <a:ext cx="2335248" cy="2335248"/>
        </a:xfrm>
        <a:custGeom>
          <a:avLst/>
          <a:gdLst/>
          <a:ahLst/>
          <a:cxnLst/>
          <a:rect l="0" t="0" r="0" b="0"/>
          <a:pathLst>
            <a:path>
              <a:moveTo>
                <a:pt x="2099467" y="1871196"/>
              </a:moveTo>
              <a:arcTo wR="1167624" hR="1167624" stAng="2223241" swAng="6353519"/>
            </a:path>
          </a:pathLst>
        </a:custGeom>
        <a:noFill/>
        <a:ln w="76200" cap="flat" cmpd="sng" algn="ctr">
          <a:solidFill>
            <a:schemeClr val="tx1"/>
          </a:solidFill>
          <a:prstDash val="solid"/>
          <a:headEnd type="none" w="med" len="med"/>
          <a:tailEnd type="arrow" w="med" len="me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B02C91-06C9-4275-BC20-2F1CDCDD07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048EFD-6BF8-43A4-9832-5F1A284D2B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0E0917-6050-4F40-8FD2-4855B9AB65D1}" type="datetimeFigureOut">
              <a:rPr lang="en-US" smtClean="0"/>
              <a:t>10/5/2020</a:t>
            </a:fld>
            <a:endParaRPr lang="en-US"/>
          </a:p>
        </p:txBody>
      </p:sp>
      <p:sp>
        <p:nvSpPr>
          <p:cNvPr id="4" name="Footer Placeholder 3">
            <a:extLst>
              <a:ext uri="{FF2B5EF4-FFF2-40B4-BE49-F238E27FC236}">
                <a16:creationId xmlns:a16="http://schemas.microsoft.com/office/drawing/2014/main" id="{E62C264A-20DD-4212-AED0-4D83959A14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B1E134D-69D7-4A0D-B20F-2F5FB48A2D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DD4CBE-4886-4408-8C65-53B45F08D532}" type="slidenum">
              <a:rPr lang="en-US" smtClean="0"/>
              <a:t>‹#›</a:t>
            </a:fld>
            <a:endParaRPr lang="en-US"/>
          </a:p>
        </p:txBody>
      </p:sp>
    </p:spTree>
    <p:extLst>
      <p:ext uri="{BB962C8B-B14F-4D97-AF65-F5344CB8AC3E}">
        <p14:creationId xmlns:p14="http://schemas.microsoft.com/office/powerpoint/2010/main" val="1965975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E8861-0912-4207-854D-FA9ED013A7CC}" type="datetimeFigureOut">
              <a:rPr lang="en-US" smtClean="0"/>
              <a:t>10/5/2020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26AB6-F954-4078-A837-A8BDFB0913E1}" type="slidenum">
              <a:rPr lang="en-US" smtClean="0"/>
              <a:t>‹#›</a:t>
            </a:fld>
            <a:endParaRPr lang="en-US"/>
          </a:p>
        </p:txBody>
      </p:sp>
    </p:spTree>
    <p:extLst>
      <p:ext uri="{BB962C8B-B14F-4D97-AF65-F5344CB8AC3E}">
        <p14:creationId xmlns:p14="http://schemas.microsoft.com/office/powerpoint/2010/main" val="2488490004"/>
      </p:ext>
    </p:extLst>
  </p:cSld>
  <p:clrMap bg1="lt1" tx1="dk1" bg2="lt2" tx2="dk2" accent1="accent1" accent2="accent2" accent3="accent3" accent4="accent4" accent5="accent5" accent6="accent6" hlink="hlink" folHlink="folHlink"/>
  <p:notesStyle>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p>
        </p:txBody>
      </p:sp>
      <p:sp>
        <p:nvSpPr>
          <p:cNvPr id="4" name="Slide Number Placeholder 3"/>
          <p:cNvSpPr>
            <a:spLocks noGrp="1"/>
          </p:cNvSpPr>
          <p:nvPr>
            <p:ph type="sldNum" sz="quarter" idx="10"/>
          </p:nvPr>
        </p:nvSpPr>
        <p:spPr/>
        <p:txBody>
          <a:bodyPr/>
          <a:lstStyle/>
          <a:p>
            <a:fld id="{5E326AB6-F954-4078-A837-A8BDFB0913E1}" type="slidenum">
              <a:rPr lang="en-US" smtClean="0"/>
              <a:t>1</a:t>
            </a:fld>
            <a:endParaRPr lang="en-US"/>
          </a:p>
        </p:txBody>
      </p:sp>
    </p:spTree>
    <p:extLst>
      <p:ext uri="{BB962C8B-B14F-4D97-AF65-F5344CB8AC3E}">
        <p14:creationId xmlns:p14="http://schemas.microsoft.com/office/powerpoint/2010/main" val="55385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10</a:t>
            </a:fld>
            <a:endParaRPr lang="en-US"/>
          </a:p>
        </p:txBody>
      </p:sp>
    </p:spTree>
    <p:extLst>
      <p:ext uri="{BB962C8B-B14F-4D97-AF65-F5344CB8AC3E}">
        <p14:creationId xmlns:p14="http://schemas.microsoft.com/office/powerpoint/2010/main" val="2058270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11</a:t>
            </a:fld>
            <a:endParaRPr lang="en-US"/>
          </a:p>
        </p:txBody>
      </p:sp>
    </p:spTree>
    <p:extLst>
      <p:ext uri="{BB962C8B-B14F-4D97-AF65-F5344CB8AC3E}">
        <p14:creationId xmlns:p14="http://schemas.microsoft.com/office/powerpoint/2010/main" val="2207122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12</a:t>
            </a:fld>
            <a:endParaRPr lang="en-US"/>
          </a:p>
        </p:txBody>
      </p:sp>
    </p:spTree>
    <p:extLst>
      <p:ext uri="{BB962C8B-B14F-4D97-AF65-F5344CB8AC3E}">
        <p14:creationId xmlns:p14="http://schemas.microsoft.com/office/powerpoint/2010/main" val="2843195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13</a:t>
            </a:fld>
            <a:endParaRPr lang="en-US"/>
          </a:p>
        </p:txBody>
      </p:sp>
    </p:spTree>
    <p:extLst>
      <p:ext uri="{BB962C8B-B14F-4D97-AF65-F5344CB8AC3E}">
        <p14:creationId xmlns:p14="http://schemas.microsoft.com/office/powerpoint/2010/main" val="4103030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14</a:t>
            </a:fld>
            <a:endParaRPr lang="en-US"/>
          </a:p>
        </p:txBody>
      </p:sp>
    </p:spTree>
    <p:extLst>
      <p:ext uri="{BB962C8B-B14F-4D97-AF65-F5344CB8AC3E}">
        <p14:creationId xmlns:p14="http://schemas.microsoft.com/office/powerpoint/2010/main" val="680964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15</a:t>
            </a:fld>
            <a:endParaRPr lang="en-US"/>
          </a:p>
        </p:txBody>
      </p:sp>
    </p:spTree>
    <p:extLst>
      <p:ext uri="{BB962C8B-B14F-4D97-AF65-F5344CB8AC3E}">
        <p14:creationId xmlns:p14="http://schemas.microsoft.com/office/powerpoint/2010/main" val="2529933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16</a:t>
            </a:fld>
            <a:endParaRPr lang="en-US"/>
          </a:p>
        </p:txBody>
      </p:sp>
    </p:spTree>
    <p:extLst>
      <p:ext uri="{BB962C8B-B14F-4D97-AF65-F5344CB8AC3E}">
        <p14:creationId xmlns:p14="http://schemas.microsoft.com/office/powerpoint/2010/main" val="950914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17</a:t>
            </a:fld>
            <a:endParaRPr lang="en-US"/>
          </a:p>
        </p:txBody>
      </p:sp>
    </p:spTree>
    <p:extLst>
      <p:ext uri="{BB962C8B-B14F-4D97-AF65-F5344CB8AC3E}">
        <p14:creationId xmlns:p14="http://schemas.microsoft.com/office/powerpoint/2010/main" val="2452715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18</a:t>
            </a:fld>
            <a:endParaRPr lang="en-US"/>
          </a:p>
        </p:txBody>
      </p:sp>
    </p:spTree>
    <p:extLst>
      <p:ext uri="{BB962C8B-B14F-4D97-AF65-F5344CB8AC3E}">
        <p14:creationId xmlns:p14="http://schemas.microsoft.com/office/powerpoint/2010/main" val="3582582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19</a:t>
            </a:fld>
            <a:endParaRPr lang="en-US"/>
          </a:p>
        </p:txBody>
      </p:sp>
    </p:spTree>
    <p:extLst>
      <p:ext uri="{BB962C8B-B14F-4D97-AF65-F5344CB8AC3E}">
        <p14:creationId xmlns:p14="http://schemas.microsoft.com/office/powerpoint/2010/main" val="4022113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2</a:t>
            </a:fld>
            <a:endParaRPr lang="en-US"/>
          </a:p>
        </p:txBody>
      </p:sp>
    </p:spTree>
    <p:extLst>
      <p:ext uri="{BB962C8B-B14F-4D97-AF65-F5344CB8AC3E}">
        <p14:creationId xmlns:p14="http://schemas.microsoft.com/office/powerpoint/2010/main" val="3878961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E326AB6-F954-4078-A837-A8BDFB0913E1}" type="slidenum">
              <a:rPr lang="en-US" smtClean="0"/>
              <a:t>20</a:t>
            </a:fld>
            <a:endParaRPr lang="en-US"/>
          </a:p>
        </p:txBody>
      </p:sp>
    </p:spTree>
    <p:extLst>
      <p:ext uri="{BB962C8B-B14F-4D97-AF65-F5344CB8AC3E}">
        <p14:creationId xmlns:p14="http://schemas.microsoft.com/office/powerpoint/2010/main" val="2866662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E326AB6-F954-4078-A837-A8BDFB0913E1}" type="slidenum">
              <a:rPr lang="en-US" smtClean="0"/>
              <a:t>21</a:t>
            </a:fld>
            <a:endParaRPr lang="en-US"/>
          </a:p>
        </p:txBody>
      </p:sp>
    </p:spTree>
    <p:extLst>
      <p:ext uri="{BB962C8B-B14F-4D97-AF65-F5344CB8AC3E}">
        <p14:creationId xmlns:p14="http://schemas.microsoft.com/office/powerpoint/2010/main" val="2958332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p>
        </p:txBody>
      </p:sp>
      <p:sp>
        <p:nvSpPr>
          <p:cNvPr id="4" name="Slide Number Placeholder 3"/>
          <p:cNvSpPr>
            <a:spLocks noGrp="1"/>
          </p:cNvSpPr>
          <p:nvPr>
            <p:ph type="sldNum" sz="quarter" idx="10"/>
          </p:nvPr>
        </p:nvSpPr>
        <p:spPr/>
        <p:txBody>
          <a:bodyPr/>
          <a:lstStyle/>
          <a:p>
            <a:fld id="{5E326AB6-F954-4078-A837-A8BDFB0913E1}" type="slidenum">
              <a:rPr lang="en-US" smtClean="0"/>
              <a:t>22</a:t>
            </a:fld>
            <a:endParaRPr lang="en-US"/>
          </a:p>
        </p:txBody>
      </p:sp>
    </p:spTree>
    <p:extLst>
      <p:ext uri="{BB962C8B-B14F-4D97-AF65-F5344CB8AC3E}">
        <p14:creationId xmlns:p14="http://schemas.microsoft.com/office/powerpoint/2010/main" val="316857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a:t>
            </a:fld>
            <a:endParaRPr lang="en-US"/>
          </a:p>
        </p:txBody>
      </p:sp>
    </p:spTree>
    <p:extLst>
      <p:ext uri="{BB962C8B-B14F-4D97-AF65-F5344CB8AC3E}">
        <p14:creationId xmlns:p14="http://schemas.microsoft.com/office/powerpoint/2010/main" val="1915007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4</a:t>
            </a:fld>
            <a:endParaRPr lang="en-US"/>
          </a:p>
        </p:txBody>
      </p:sp>
    </p:spTree>
    <p:extLst>
      <p:ext uri="{BB962C8B-B14F-4D97-AF65-F5344CB8AC3E}">
        <p14:creationId xmlns:p14="http://schemas.microsoft.com/office/powerpoint/2010/main" val="302126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5</a:t>
            </a:fld>
            <a:endParaRPr lang="en-US"/>
          </a:p>
        </p:txBody>
      </p:sp>
    </p:spTree>
    <p:extLst>
      <p:ext uri="{BB962C8B-B14F-4D97-AF65-F5344CB8AC3E}">
        <p14:creationId xmlns:p14="http://schemas.microsoft.com/office/powerpoint/2010/main" val="72546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u="none"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5E326AB6-F954-4078-A837-A8BDFB0913E1}" type="slidenum">
              <a:rPr lang="en-US" smtClean="0"/>
              <a:t>6</a:t>
            </a:fld>
            <a:endParaRPr lang="en-US"/>
          </a:p>
        </p:txBody>
      </p:sp>
    </p:spTree>
    <p:extLst>
      <p:ext uri="{BB962C8B-B14F-4D97-AF65-F5344CB8AC3E}">
        <p14:creationId xmlns:p14="http://schemas.microsoft.com/office/powerpoint/2010/main" val="2797862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7</a:t>
            </a:fld>
            <a:endParaRPr lang="en-US"/>
          </a:p>
        </p:txBody>
      </p:sp>
    </p:spTree>
    <p:extLst>
      <p:ext uri="{BB962C8B-B14F-4D97-AF65-F5344CB8AC3E}">
        <p14:creationId xmlns:p14="http://schemas.microsoft.com/office/powerpoint/2010/main" val="135864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8</a:t>
            </a:fld>
            <a:endParaRPr lang="en-US"/>
          </a:p>
        </p:txBody>
      </p:sp>
    </p:spTree>
    <p:extLst>
      <p:ext uri="{BB962C8B-B14F-4D97-AF65-F5344CB8AC3E}">
        <p14:creationId xmlns:p14="http://schemas.microsoft.com/office/powerpoint/2010/main" val="131304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9</a:t>
            </a:fld>
            <a:endParaRPr lang="en-US"/>
          </a:p>
        </p:txBody>
      </p:sp>
    </p:spTree>
    <p:extLst>
      <p:ext uri="{BB962C8B-B14F-4D97-AF65-F5344CB8AC3E}">
        <p14:creationId xmlns:p14="http://schemas.microsoft.com/office/powerpoint/2010/main" val="3383327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9600" y="6356351"/>
            <a:ext cx="2844800" cy="365125"/>
          </a:xfrm>
        </p:spPr>
        <p:txBody>
          <a:bodyPr/>
          <a:lstStyle/>
          <a:p>
            <a:fld id="{7369AA69-52B6-40F7-8F37-2445994FCB56}" type="datetime1">
              <a:rPr lang="en-US" smtClean="0"/>
              <a:t>10/5/2020</a:t>
            </a:fld>
            <a:endParaRPr lang="en-US"/>
          </a:p>
        </p:txBody>
      </p:sp>
      <p:sp>
        <p:nvSpPr>
          <p:cNvPr id="6"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23269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9A66-B802-481A-8F67-E2F0D94EC7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DF5132-7AB4-46A8-B90F-FE5076396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D7B751-5C5A-4304-B7DE-F1B11EAD12B4}"/>
              </a:ext>
            </a:extLst>
          </p:cNvPr>
          <p:cNvSpPr>
            <a:spLocks noGrp="1"/>
          </p:cNvSpPr>
          <p:nvPr>
            <p:ph type="dt" sz="half" idx="10"/>
          </p:nvPr>
        </p:nvSpPr>
        <p:spPr/>
        <p:txBody>
          <a:bodyPr/>
          <a:lstStyle/>
          <a:p>
            <a:fld id="{91033900-97A3-4B5B-83EF-A7718BD217F7}" type="datetime1">
              <a:rPr lang="en-US" smtClean="0"/>
              <a:t>10/5/2020</a:t>
            </a:fld>
            <a:endParaRPr lang="en-US"/>
          </a:p>
        </p:txBody>
      </p:sp>
      <p:sp>
        <p:nvSpPr>
          <p:cNvPr id="6" name="Slide Number Placeholder 5">
            <a:extLst>
              <a:ext uri="{FF2B5EF4-FFF2-40B4-BE49-F238E27FC236}">
                <a16:creationId xmlns:a16="http://schemas.microsoft.com/office/drawing/2014/main" id="{D57B8E20-8090-4857-8749-4F857C18A9E8}"/>
              </a:ext>
            </a:extLst>
          </p:cNvPr>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70298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Bulleted List &amp; Description">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1F4AB32-A871-D445-A617-12BDB624CA2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368342" y="6467047"/>
            <a:ext cx="607178" cy="145694"/>
          </a:xfrm>
          <a:prstGeom prst="rect">
            <a:avLst/>
          </a:prstGeom>
        </p:spPr>
      </p:pic>
      <p:sp>
        <p:nvSpPr>
          <p:cNvPr id="18" name="Slide Number Placeholder 7">
            <a:extLst>
              <a:ext uri="{FF2B5EF4-FFF2-40B4-BE49-F238E27FC236}">
                <a16:creationId xmlns:a16="http://schemas.microsoft.com/office/drawing/2014/main" id="{A100F1BA-FE3D-744C-96E3-6B551FE1166C}"/>
              </a:ext>
            </a:extLst>
          </p:cNvPr>
          <p:cNvSpPr txBox="1">
            <a:spLocks/>
          </p:cNvSpPr>
          <p:nvPr/>
        </p:nvSpPr>
        <p:spPr>
          <a:xfrm>
            <a:off x="165204" y="6442744"/>
            <a:ext cx="345990" cy="204829"/>
          </a:xfrm>
          <a:prstGeom prst="rect">
            <a:avLst/>
          </a:prstGeom>
        </p:spPr>
        <p:txBody>
          <a:bodyPr vert="horz" lIns="81280" tIns="40640" rIns="81280" bIns="4064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z="711" smtClean="0">
                <a:solidFill>
                  <a:schemeClr val="accent6">
                    <a:lumMod val="50000"/>
                    <a:lumOff val="50000"/>
                  </a:schemeClr>
                </a:solidFill>
              </a:rPr>
              <a:pPr/>
              <a:t>‹#›</a:t>
            </a:fld>
            <a:endParaRPr lang="en-US" sz="711" dirty="0">
              <a:solidFill>
                <a:schemeClr val="accent6">
                  <a:lumMod val="50000"/>
                  <a:lumOff val="50000"/>
                </a:schemeClr>
              </a:solidFill>
            </a:endParaRPr>
          </a:p>
        </p:txBody>
      </p:sp>
      <p:cxnSp>
        <p:nvCxnSpPr>
          <p:cNvPr id="19" name="Straight Connector 18">
            <a:extLst>
              <a:ext uri="{FF2B5EF4-FFF2-40B4-BE49-F238E27FC236}">
                <a16:creationId xmlns:a16="http://schemas.microsoft.com/office/drawing/2014/main" id="{8A3D588C-0B53-B540-B647-D8E5AA61A9ED}"/>
              </a:ext>
            </a:extLst>
          </p:cNvPr>
          <p:cNvCxnSpPr>
            <a:cxnSpLocks/>
          </p:cNvCxnSpPr>
          <p:nvPr/>
        </p:nvCxnSpPr>
        <p:spPr>
          <a:xfrm>
            <a:off x="0" y="160151"/>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C1A766-7F70-634B-AD08-7C0432CA9F77}"/>
              </a:ext>
            </a:extLst>
          </p:cNvPr>
          <p:cNvCxnSpPr>
            <a:cxnSpLocks/>
          </p:cNvCxnSpPr>
          <p:nvPr/>
        </p:nvCxnSpPr>
        <p:spPr>
          <a:xfrm>
            <a:off x="0" y="6693686"/>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224D2590-BF05-0146-BD80-3091FEDD6A64}"/>
              </a:ext>
            </a:extLst>
          </p:cNvPr>
          <p:cNvSpPr>
            <a:spLocks noGrp="1"/>
          </p:cNvSpPr>
          <p:nvPr>
            <p:ph type="body" sz="quarter" idx="10"/>
          </p:nvPr>
        </p:nvSpPr>
        <p:spPr>
          <a:xfrm>
            <a:off x="391238" y="1695268"/>
            <a:ext cx="11409528" cy="4500816"/>
          </a:xfrm>
        </p:spPr>
        <p:txBody>
          <a:bodyPr>
            <a:normAutofit/>
          </a:bodyPr>
          <a:lstStyle>
            <a:lvl1pPr marL="406405" marR="0" indent="-406405" algn="l" defTabSz="812810" rtl="0" eaLnBrk="1" fontAlgn="auto" latinLnBrk="0" hangingPunct="1">
              <a:lnSpc>
                <a:spcPct val="90000"/>
              </a:lnSpc>
              <a:spcBef>
                <a:spcPts val="889"/>
              </a:spcBef>
              <a:spcAft>
                <a:spcPts val="0"/>
              </a:spcAft>
              <a:buClr>
                <a:schemeClr val="tx1">
                  <a:lumMod val="85000"/>
                </a:schemeClr>
              </a:buClr>
              <a:buSzTx/>
              <a:buFont typeface="Arial" panose="020B0604020202020204" pitchFamily="34" charset="0"/>
              <a:buChar char="•"/>
              <a:tabLst/>
              <a:defRPr sz="2133"/>
            </a:lvl1pPr>
            <a:lvl2pPr marL="711209" indent="-304804">
              <a:buFont typeface="Arial" panose="020B0604020202020204" pitchFamily="34" charset="0"/>
              <a:buChar char="•"/>
              <a:defRPr/>
            </a:lvl2pPr>
            <a:lvl3pPr marL="1117614" indent="-304804">
              <a:buFont typeface="Arial" panose="020B0604020202020204" pitchFamily="34" charset="0"/>
              <a:buChar char="•"/>
              <a:defRPr/>
            </a:lvl3pPr>
            <a:lvl4pPr marL="1473218" indent="-254003">
              <a:buFont typeface="Arial" panose="020B0604020202020204" pitchFamily="34" charset="0"/>
              <a:buChar char="•"/>
              <a:defRPr/>
            </a:lvl4pPr>
            <a:lvl5pPr marL="1879623" indent="-254003">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3">
            <a:extLst>
              <a:ext uri="{FF2B5EF4-FFF2-40B4-BE49-F238E27FC236}">
                <a16:creationId xmlns:a16="http://schemas.microsoft.com/office/drawing/2014/main" id="{177BDB90-1E59-074D-9825-03BCAD17A2E7}"/>
              </a:ext>
            </a:extLst>
          </p:cNvPr>
          <p:cNvSpPr>
            <a:spLocks noGrp="1"/>
          </p:cNvSpPr>
          <p:nvPr>
            <p:ph type="title"/>
          </p:nvPr>
        </p:nvSpPr>
        <p:spPr>
          <a:xfrm>
            <a:off x="391237" y="447260"/>
            <a:ext cx="11409528" cy="1041171"/>
          </a:xfrm>
          <a:prstGeom prst="rect">
            <a:avLst/>
          </a:prstGeom>
        </p:spPr>
        <p:txBody>
          <a:bodyPr>
            <a:normAutofit/>
          </a:bodyPr>
          <a:lstStyle>
            <a:lvl1pPr>
              <a:defRPr sz="3556" b="1"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68966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222807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466311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176337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t"/>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2111"/>
            <a:ext cx="11018838" cy="4699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279971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9"/>
            <a:ext cx="10972800" cy="1143000"/>
          </a:xfrm>
        </p:spPr>
        <p:txBody>
          <a:bodyPr/>
          <a:lstStyle/>
          <a:p>
            <a:r>
              <a:rPr lang="en-US"/>
              <a:t>Click to edit Master title style</a:t>
            </a:r>
          </a:p>
        </p:txBody>
      </p:sp>
      <p:sp>
        <p:nvSpPr>
          <p:cNvPr id="5" name="Content Placeholder 2"/>
          <p:cNvSpPr>
            <a:spLocks noGrp="1"/>
          </p:cNvSpPr>
          <p:nvPr>
            <p:ph idx="1"/>
          </p:nvPr>
        </p:nvSpPr>
        <p:spPr>
          <a:xfrm>
            <a:off x="609600" y="1600201"/>
            <a:ext cx="10972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609600" y="6356351"/>
            <a:ext cx="2844800" cy="365125"/>
          </a:xfrm>
        </p:spPr>
        <p:txBody>
          <a:bodyPr/>
          <a:lstStyle/>
          <a:p>
            <a:fld id="{FE67A0F2-C572-4015-8BFC-2BF8BB9FDD65}" type="datetime1">
              <a:rPr lang="en-US" smtClean="0"/>
              <a:t>10/5/2020</a:t>
            </a:fld>
            <a:endParaRPr lang="en-US"/>
          </a:p>
        </p:txBody>
      </p:sp>
      <p:sp>
        <p:nvSpPr>
          <p:cNvPr id="9"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26173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7FD45-D83E-4803-A992-92BD30DEE2B2}" type="datetime1">
              <a:rPr lang="en-US" smtClean="0"/>
              <a:t>10/5/2020</a:t>
            </a:fld>
            <a:endParaRPr lang="en-US"/>
          </a:p>
        </p:txBody>
      </p:sp>
      <p:sp>
        <p:nvSpPr>
          <p:cNvPr id="6" name="Slide Number Placeholder 5"/>
          <p:cNvSpPr>
            <a:spLocks noGrp="1"/>
          </p:cNvSpPr>
          <p:nvPr>
            <p:ph type="sldNum" sz="quarter" idx="12"/>
          </p:nvPr>
        </p:nvSpPr>
        <p:spPr/>
        <p:txBody>
          <a:bodyPr/>
          <a:lstStyle/>
          <a:p>
            <a:fld id="{98ECD8BD-D1A9-4DC4-89AE-4427480F30AB}" type="slidenum">
              <a:rPr lang="en-US" smtClean="0"/>
              <a:t>‹#›</a:t>
            </a:fld>
            <a:endParaRPr lang="en-US" dirty="0"/>
          </a:p>
        </p:txBody>
      </p:sp>
    </p:spTree>
    <p:extLst>
      <p:ext uri="{BB962C8B-B14F-4D97-AF65-F5344CB8AC3E}">
        <p14:creationId xmlns:p14="http://schemas.microsoft.com/office/powerpoint/2010/main" val="14658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03129-507B-4614-B9A3-0DA3CA2AC85C}" type="datetime1">
              <a:rPr lang="en-US" smtClean="0"/>
              <a:t>10/5/2020</a:t>
            </a:fld>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7" name="Title 1"/>
          <p:cNvSpPr>
            <a:spLocks noGrp="1"/>
          </p:cNvSpPr>
          <p:nvPr>
            <p:ph type="title"/>
          </p:nvPr>
        </p:nvSpPr>
        <p:spPr>
          <a:xfrm>
            <a:off x="609600" y="274639"/>
            <a:ext cx="10972800" cy="1143000"/>
          </a:xfrm>
        </p:spPr>
        <p:txBody>
          <a:bodyPr>
            <a:normAutofit/>
          </a:bodyPr>
          <a:lstStyle>
            <a:lvl1pPr algn="l">
              <a:defRPr sz="4000" b="1"/>
            </a:lvl1pPr>
          </a:lstStyle>
          <a:p>
            <a:r>
              <a:rPr lang="en-US" dirty="0"/>
              <a:t>Click to edit Master title style</a:t>
            </a:r>
          </a:p>
        </p:txBody>
      </p:sp>
    </p:spTree>
    <p:extLst>
      <p:ext uri="{BB962C8B-B14F-4D97-AF65-F5344CB8AC3E}">
        <p14:creationId xmlns:p14="http://schemas.microsoft.com/office/powerpoint/2010/main" val="247897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Date Placeholder 2"/>
          <p:cNvSpPr>
            <a:spLocks noGrp="1"/>
          </p:cNvSpPr>
          <p:nvPr>
            <p:ph type="dt" sz="half" idx="10"/>
          </p:nvPr>
        </p:nvSpPr>
        <p:spPr/>
        <p:txBody>
          <a:bodyPr/>
          <a:lstStyle/>
          <a:p>
            <a:fld id="{4DA2D4BD-58A2-4A78-8E14-DB79698CB7F8}" type="datetime1">
              <a:rPr lang="en-US" smtClean="0"/>
              <a:t>10/5/2020</a:t>
            </a:fld>
            <a:endParaRPr lang="en-US"/>
          </a:p>
        </p:txBody>
      </p:sp>
      <p:sp>
        <p:nvSpPr>
          <p:cNvPr id="5" name="Slide Number Placeholder 4"/>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382375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DEF7CB-51EC-4D8A-8AE1-BA5E952DE26D}" type="datetime1">
              <a:rPr lang="en-US" smtClean="0"/>
              <a:t>10/5/2020</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4533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49"/>
            <a:ext cx="10972800" cy="1162051"/>
          </a:xfrm>
        </p:spPr>
        <p:txBody>
          <a:bodyPr anchor="b">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a:xfrm>
            <a:off x="4766733" y="1435102"/>
            <a:ext cx="6815667" cy="469106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BC7667FE-E100-4123-90D8-162381CF6880}" type="datetime1">
              <a:rPr lang="en-US" smtClean="0"/>
              <a:t>10/5/2020</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73085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7E585F48-B2E6-40D1-ABC6-A2F44D6E28F2}" type="datetime1">
              <a:rPr lang="en-US" smtClean="0"/>
              <a:t>10/5/2020</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28362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D8E29-2727-42D6-8A86-727D6984C4B1}" type="datetime1">
              <a:rPr lang="en-US" smtClean="0"/>
              <a:t>10/5/2020</a:t>
            </a:fld>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10" name="Text Placeholder 3"/>
          <p:cNvSpPr>
            <a:spLocks noGrp="1"/>
          </p:cNvSpPr>
          <p:nvPr>
            <p:ph type="body" sz="half" idx="2" hasCustomPrompt="1"/>
          </p:nvPr>
        </p:nvSpPr>
        <p:spPr>
          <a:xfrm>
            <a:off x="2389717" y="3539518"/>
            <a:ext cx="7315200" cy="380389"/>
          </a:xfrm>
        </p:spPr>
        <p:txBody>
          <a:bodyPr>
            <a:normAutofit/>
          </a:bodyPr>
          <a:lstStyle>
            <a:lvl1pPr marL="0" indent="0" algn="ctr">
              <a:buNone/>
              <a:defRPr sz="2400"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-Johnny Appleseed</a:t>
            </a:r>
          </a:p>
        </p:txBody>
      </p:sp>
      <p:sp>
        <p:nvSpPr>
          <p:cNvPr id="8" name="Text Placeholder 7"/>
          <p:cNvSpPr>
            <a:spLocks noGrp="1"/>
          </p:cNvSpPr>
          <p:nvPr>
            <p:ph type="body" sz="quarter" idx="13" hasCustomPrompt="1"/>
          </p:nvPr>
        </p:nvSpPr>
        <p:spPr>
          <a:xfrm>
            <a:off x="866141" y="1854360"/>
            <a:ext cx="10472420" cy="1396841"/>
          </a:xfrm>
        </p:spPr>
        <p:txBody>
          <a:bodyPr anchor="ctr" anchorCtr="1">
            <a:normAutofit/>
          </a:bodyPr>
          <a:lstStyle>
            <a:lvl1pPr marL="0" indent="0" algn="ctr">
              <a:buNone/>
              <a:defRPr sz="3733">
                <a:latin typeface="+mn-lt"/>
              </a:defRPr>
            </a:lvl1pPr>
          </a:lstStyle>
          <a:p>
            <a:pPr lvl="0"/>
            <a:r>
              <a:rPr lang="en-US" dirty="0"/>
              <a:t>“Type a quote here.”</a:t>
            </a:r>
          </a:p>
        </p:txBody>
      </p:sp>
    </p:spTree>
    <p:extLst>
      <p:ext uri="{BB962C8B-B14F-4D97-AF65-F5344CB8AC3E}">
        <p14:creationId xmlns:p14="http://schemas.microsoft.com/office/powerpoint/2010/main" val="37528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venir Next Regular"/>
                <a:cs typeface="Avenir Next Regular"/>
              </a:defRPr>
            </a:lvl1pPr>
          </a:lstStyle>
          <a:p>
            <a:fld id="{FBC30879-3482-4B6F-A328-A608F1381A26}" type="datetime1">
              <a:rPr lang="en-US" smtClean="0"/>
              <a:t>10/5/2020</a:t>
            </a:fld>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0" i="0">
                <a:solidFill>
                  <a:schemeClr val="tx1">
                    <a:tint val="75000"/>
                  </a:schemeClr>
                </a:solidFill>
                <a:latin typeface="Avenir Next Regular"/>
                <a:cs typeface="Avenir Next Regular"/>
              </a:defRPr>
            </a:lvl1pPr>
          </a:lstStyle>
          <a:p>
            <a:fld id="{98ECD8BD-D1A9-4DC4-89AE-4427480F30AB}" type="slidenum">
              <a:rPr lang="en-US" smtClean="0"/>
              <a:t>‹#›</a:t>
            </a:fld>
            <a:endParaRPr lang="en-US"/>
          </a:p>
        </p:txBody>
      </p:sp>
    </p:spTree>
    <p:extLst>
      <p:ext uri="{BB962C8B-B14F-4D97-AF65-F5344CB8AC3E}">
        <p14:creationId xmlns:p14="http://schemas.microsoft.com/office/powerpoint/2010/main" val="3777571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ctr" defTabSz="609585" rtl="0" eaLnBrk="1" latinLnBrk="0" hangingPunct="1">
        <a:spcBef>
          <a:spcPct val="0"/>
        </a:spcBef>
        <a:buNone/>
        <a:defRPr sz="5867" kern="1200">
          <a:solidFill>
            <a:schemeClr val="tx2"/>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massemibrahim.github.io/"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6.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12.png"/><Relationship Id="rId5" Type="http://schemas.openxmlformats.org/officeDocument/2006/relationships/image" Target="../media/image17.png"/><Relationship Id="rId15" Type="http://schemas.openxmlformats.org/officeDocument/2006/relationships/image" Target="../media/image16.png"/><Relationship Id="rId10"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8.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7269-2765-43F6-9333-69A3C47403F5}"/>
              </a:ext>
            </a:extLst>
          </p:cNvPr>
          <p:cNvSpPr>
            <a:spLocks noGrp="1"/>
          </p:cNvSpPr>
          <p:nvPr>
            <p:ph type="ctrTitle"/>
          </p:nvPr>
        </p:nvSpPr>
        <p:spPr>
          <a:xfrm>
            <a:off x="222069" y="935659"/>
            <a:ext cx="11747863" cy="1558979"/>
          </a:xfrm>
        </p:spPr>
        <p:txBody>
          <a:bodyPr anchor="ctr">
            <a:noAutofit/>
          </a:bodyPr>
          <a:lstStyle/>
          <a:p>
            <a:r>
              <a:rPr lang="en-US" sz="4800" b="1" dirty="0">
                <a:latin typeface="Arial" panose="020B0604020202020204" pitchFamily="34" charset="0"/>
                <a:cs typeface="Arial" panose="020B0604020202020204" pitchFamily="34" charset="0"/>
              </a:rPr>
              <a:t>Analyzing and Leveraging Shared L1 Caches in GPUs</a:t>
            </a:r>
          </a:p>
        </p:txBody>
      </p:sp>
      <p:sp>
        <p:nvSpPr>
          <p:cNvPr id="3" name="Subtitle 2">
            <a:extLst>
              <a:ext uri="{FF2B5EF4-FFF2-40B4-BE49-F238E27FC236}">
                <a16:creationId xmlns:a16="http://schemas.microsoft.com/office/drawing/2014/main" id="{B9F2C1E0-3DEA-45BA-ADAB-4DD66F0DFCFD}"/>
              </a:ext>
            </a:extLst>
          </p:cNvPr>
          <p:cNvSpPr>
            <a:spLocks noGrp="1"/>
          </p:cNvSpPr>
          <p:nvPr>
            <p:ph type="subTitle" idx="1"/>
          </p:nvPr>
        </p:nvSpPr>
        <p:spPr>
          <a:xfrm>
            <a:off x="591671" y="2494639"/>
            <a:ext cx="10999694" cy="2082586"/>
          </a:xfrm>
        </p:spPr>
        <p:txBody>
          <a:bodyPr anchor="ctr">
            <a:noAutofit/>
          </a:bodyPr>
          <a:lstStyle/>
          <a:p>
            <a:pPr algn="ctr"/>
            <a:r>
              <a:rPr lang="en-US" sz="3200" b="1" u="sng" dirty="0">
                <a:solidFill>
                  <a:schemeClr val="bg1"/>
                </a:solidFill>
                <a:latin typeface="Arial" panose="020B0604020202020204" pitchFamily="34" charset="0"/>
                <a:cs typeface="Arial" panose="020B0604020202020204" pitchFamily="34" charset="0"/>
              </a:rPr>
              <a:t>Mohamed Assem Ibrahim</a:t>
            </a:r>
            <a:r>
              <a:rPr lang="en-US" sz="3200" dirty="0">
                <a:solidFill>
                  <a:schemeClr val="bg1"/>
                </a:solidFill>
                <a:latin typeface="Arial" panose="020B0604020202020204" pitchFamily="34" charset="0"/>
                <a:cs typeface="Arial" panose="020B0604020202020204" pitchFamily="34" charset="0"/>
              </a:rPr>
              <a:t>, Onur Kayiran, Yasuko Eckert, Gabriel H. Loh, Adwait Jog</a:t>
            </a:r>
          </a:p>
        </p:txBody>
      </p:sp>
      <p:grpSp>
        <p:nvGrpSpPr>
          <p:cNvPr id="4" name="Group 3">
            <a:extLst>
              <a:ext uri="{FF2B5EF4-FFF2-40B4-BE49-F238E27FC236}">
                <a16:creationId xmlns:a16="http://schemas.microsoft.com/office/drawing/2014/main" id="{EA637A88-45E0-4331-8745-F18D68FD614C}"/>
              </a:ext>
            </a:extLst>
          </p:cNvPr>
          <p:cNvGrpSpPr/>
          <p:nvPr/>
        </p:nvGrpSpPr>
        <p:grpSpPr>
          <a:xfrm>
            <a:off x="3211548" y="5040016"/>
            <a:ext cx="5768904" cy="1424766"/>
            <a:chOff x="2664759" y="4440677"/>
            <a:chExt cx="6479241" cy="1600200"/>
          </a:xfrm>
        </p:grpSpPr>
        <p:pic>
          <p:nvPicPr>
            <p:cNvPr id="5" name="Picture 4">
              <a:extLst>
                <a:ext uri="{FF2B5EF4-FFF2-40B4-BE49-F238E27FC236}">
                  <a16:creationId xmlns:a16="http://schemas.microsoft.com/office/drawing/2014/main" id="{238A2886-B6CC-4B5A-BC04-B42C7300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550" y="4986600"/>
              <a:ext cx="2269450" cy="542399"/>
            </a:xfrm>
            <a:prstGeom prst="rect">
              <a:avLst/>
            </a:prstGeom>
          </p:spPr>
        </p:pic>
        <p:pic>
          <p:nvPicPr>
            <p:cNvPr id="7" name="Picture 6">
              <a:extLst>
                <a:ext uri="{FF2B5EF4-FFF2-40B4-BE49-F238E27FC236}">
                  <a16:creationId xmlns:a16="http://schemas.microsoft.com/office/drawing/2014/main" id="{D0BCA324-BFCA-408C-8090-B6B59761E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759" y="4440677"/>
              <a:ext cx="3524250" cy="1600200"/>
            </a:xfrm>
            <a:prstGeom prst="rect">
              <a:avLst/>
            </a:prstGeom>
          </p:spPr>
        </p:pic>
      </p:grpSp>
    </p:spTree>
    <p:extLst>
      <p:ext uri="{BB962C8B-B14F-4D97-AF65-F5344CB8AC3E}">
        <p14:creationId xmlns:p14="http://schemas.microsoft.com/office/powerpoint/2010/main" val="94647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50680A-6F68-4628-A4BB-CCE2FF59FD90}"/>
              </a:ext>
            </a:extLst>
          </p:cNvPr>
          <p:cNvPicPr>
            <a:picLocks noChangeAspect="1"/>
          </p:cNvPicPr>
          <p:nvPr/>
        </p:nvPicPr>
        <p:blipFill>
          <a:blip r:embed="rId3"/>
          <a:stretch>
            <a:fillRect/>
          </a:stretch>
        </p:blipFill>
        <p:spPr>
          <a:xfrm>
            <a:off x="151885" y="2057400"/>
            <a:ext cx="11888230" cy="2737341"/>
          </a:xfrm>
          <a:prstGeom prst="rect">
            <a:avLst/>
          </a:prstGeom>
        </p:spPr>
      </p:pic>
      <p:sp>
        <p:nvSpPr>
          <p:cNvPr id="2" name="Title 1">
            <a:extLst>
              <a:ext uri="{FF2B5EF4-FFF2-40B4-BE49-F238E27FC236}">
                <a16:creationId xmlns:a16="http://schemas.microsoft.com/office/drawing/2014/main" id="{F0919288-987E-4F07-8F09-801DFC080C45}"/>
              </a:ext>
            </a:extLst>
          </p:cNvPr>
          <p:cNvSpPr>
            <a:spLocks noGrp="1"/>
          </p:cNvSpPr>
          <p:nvPr>
            <p:ph type="title"/>
          </p:nvPr>
        </p:nvSpPr>
        <p:spPr/>
        <p:txBody>
          <a:bodyPr>
            <a:normAutofit fontScale="90000"/>
          </a:bodyPr>
          <a:lstStyle/>
          <a:p>
            <a:r>
              <a:rPr lang="en-US" sz="4400" dirty="0"/>
              <a:t>Shared L1 Caches</a:t>
            </a:r>
            <a:br>
              <a:rPr lang="en-US" dirty="0"/>
            </a:br>
            <a:r>
              <a:rPr lang="en-US" sz="3100" dirty="0"/>
              <a:t>Performance Scope</a:t>
            </a:r>
            <a:endParaRPr lang="en-US" dirty="0"/>
          </a:p>
        </p:txBody>
      </p:sp>
      <p:sp>
        <p:nvSpPr>
          <p:cNvPr id="3" name="Content Placeholder 2">
            <a:extLst>
              <a:ext uri="{FF2B5EF4-FFF2-40B4-BE49-F238E27FC236}">
                <a16:creationId xmlns:a16="http://schemas.microsoft.com/office/drawing/2014/main" id="{BC1DE76F-F6D7-4C3F-BC99-78705328FF35}"/>
              </a:ext>
            </a:extLst>
          </p:cNvPr>
          <p:cNvSpPr>
            <a:spLocks noGrp="1"/>
          </p:cNvSpPr>
          <p:nvPr>
            <p:ph idx="1"/>
          </p:nvPr>
        </p:nvSpPr>
        <p:spPr>
          <a:xfrm>
            <a:off x="609600" y="1533295"/>
            <a:ext cx="10972800" cy="4525963"/>
          </a:xfrm>
        </p:spPr>
        <p:txBody>
          <a:bodyPr>
            <a:normAutofit/>
          </a:bodyPr>
          <a:lstStyle/>
          <a:p>
            <a:r>
              <a:rPr lang="en-US" sz="2800" dirty="0"/>
              <a:t>Zero-cycle Communication</a:t>
            </a:r>
          </a:p>
        </p:txBody>
      </p:sp>
      <p:sp>
        <p:nvSpPr>
          <p:cNvPr id="5" name="Slide Number Placeholder 4">
            <a:extLst>
              <a:ext uri="{FF2B5EF4-FFF2-40B4-BE49-F238E27FC236}">
                <a16:creationId xmlns:a16="http://schemas.microsoft.com/office/drawing/2014/main" id="{B34D3F40-39F0-4A7E-85B7-2D700E25A2A5}"/>
              </a:ext>
            </a:extLst>
          </p:cNvPr>
          <p:cNvSpPr>
            <a:spLocks noGrp="1"/>
          </p:cNvSpPr>
          <p:nvPr>
            <p:ph type="sldNum" sz="quarter" idx="12"/>
          </p:nvPr>
        </p:nvSpPr>
        <p:spPr/>
        <p:txBody>
          <a:bodyPr/>
          <a:lstStyle/>
          <a:p>
            <a:fld id="{98ECD8BD-D1A9-4DC4-89AE-4427480F30AB}" type="slidenum">
              <a:rPr lang="en-US" smtClean="0"/>
              <a:t>10</a:t>
            </a:fld>
            <a:endParaRPr lang="en-US" dirty="0"/>
          </a:p>
        </p:txBody>
      </p:sp>
      <p:sp>
        <p:nvSpPr>
          <p:cNvPr id="6" name="Text Placeholder 5">
            <a:extLst>
              <a:ext uri="{FF2B5EF4-FFF2-40B4-BE49-F238E27FC236}">
                <a16:creationId xmlns:a16="http://schemas.microsoft.com/office/drawing/2014/main" id="{4CFE61B4-76A5-4296-A2BB-559B81B2D57D}"/>
              </a:ext>
            </a:extLst>
          </p:cNvPr>
          <p:cNvSpPr txBox="1">
            <a:spLocks/>
          </p:cNvSpPr>
          <p:nvPr/>
        </p:nvSpPr>
        <p:spPr>
          <a:xfrm>
            <a:off x="609600" y="4928607"/>
            <a:ext cx="10972800" cy="1718363"/>
          </a:xfrm>
          <a:prstGeom prst="rect">
            <a:avLst/>
          </a:prstGeom>
        </p:spPr>
        <p:txBody>
          <a:bodyPr vert="horz" lIns="91440" tIns="45720" rIns="91440" bIns="45720" rtlCol="0">
            <a:normAutofit fontScale="775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500" dirty="0"/>
              <a:t>Additional bandwidth from eliminating replication</a:t>
            </a:r>
          </a:p>
          <a:p>
            <a:pPr lvl="1"/>
            <a:r>
              <a:rPr lang="en-US" sz="2966" dirty="0"/>
              <a:t>More Capacity </a:t>
            </a:r>
            <a:r>
              <a:rPr lang="en-US" sz="2966" dirty="0">
                <a:sym typeface="Wingdings" panose="05000000000000000000" pitchFamily="2" charset="2"/>
              </a:rPr>
              <a:t> More Cached Data  Higher Hit Rate  More Bandwidth</a:t>
            </a:r>
            <a:endParaRPr lang="en-US" sz="2966" dirty="0"/>
          </a:p>
          <a:p>
            <a:r>
              <a:rPr lang="en-US" sz="3500" dirty="0"/>
              <a:t>This additional bandwidth is correlated with IPC</a:t>
            </a:r>
          </a:p>
          <a:p>
            <a:pPr lvl="1"/>
            <a:r>
              <a:rPr lang="en-US" sz="3000" dirty="0"/>
              <a:t>IPC increases (up to </a:t>
            </a:r>
            <a:r>
              <a:rPr lang="en-US" sz="3000" dirty="0">
                <a:solidFill>
                  <a:srgbClr val="00B050"/>
                </a:solidFill>
              </a:rPr>
              <a:t>84%</a:t>
            </a:r>
            <a:r>
              <a:rPr lang="en-US" sz="3000" dirty="0"/>
              <a:t>)</a:t>
            </a:r>
          </a:p>
        </p:txBody>
      </p:sp>
      <p:sp>
        <p:nvSpPr>
          <p:cNvPr id="10" name="Rectangle: Rounded Corners 9">
            <a:extLst>
              <a:ext uri="{FF2B5EF4-FFF2-40B4-BE49-F238E27FC236}">
                <a16:creationId xmlns:a16="http://schemas.microsoft.com/office/drawing/2014/main" id="{06D49813-AAA3-4102-928C-3EC45902938F}"/>
              </a:ext>
            </a:extLst>
          </p:cNvPr>
          <p:cNvSpPr/>
          <p:nvPr/>
        </p:nvSpPr>
        <p:spPr>
          <a:xfrm>
            <a:off x="11496675" y="2589160"/>
            <a:ext cx="360045" cy="1879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59754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a:xfrm>
            <a:off x="609600" y="1600201"/>
            <a:ext cx="11239500" cy="4525963"/>
          </a:xfrm>
        </p:spPr>
        <p:txBody>
          <a:bodyPr>
            <a:normAutofit/>
          </a:bodyPr>
          <a:lstStyle/>
          <a:p>
            <a:r>
              <a:rPr lang="en-US" dirty="0">
                <a:solidFill>
                  <a:schemeClr val="bg2">
                    <a:lumMod val="90000"/>
                  </a:schemeClr>
                </a:solidFill>
              </a:rPr>
              <a:t>Introduction</a:t>
            </a:r>
          </a:p>
          <a:p>
            <a:r>
              <a:rPr lang="en-US" dirty="0">
                <a:solidFill>
                  <a:schemeClr val="bg2">
                    <a:lumMod val="90000"/>
                  </a:schemeClr>
                </a:solidFill>
              </a:rPr>
              <a:t>Motivation</a:t>
            </a:r>
          </a:p>
          <a:p>
            <a:r>
              <a:rPr lang="en-US" dirty="0"/>
              <a:t>Enabling Shared L1 Caches</a:t>
            </a:r>
          </a:p>
          <a:p>
            <a:r>
              <a:rPr lang="en-US" dirty="0"/>
              <a:t>Evaluation</a:t>
            </a:r>
          </a:p>
          <a:p>
            <a:r>
              <a:rPr lang="en-US" dirty="0"/>
              <a:t>Conclusions</a:t>
            </a:r>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11</a:t>
            </a:fld>
            <a:endParaRPr lang="en-US"/>
          </a:p>
        </p:txBody>
      </p:sp>
    </p:spTree>
    <p:extLst>
      <p:ext uri="{BB962C8B-B14F-4D97-AF65-F5344CB8AC3E}">
        <p14:creationId xmlns:p14="http://schemas.microsoft.com/office/powerpoint/2010/main" val="2139059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E347-AE21-4710-8A17-7C16AF4DAD4B}"/>
              </a:ext>
            </a:extLst>
          </p:cNvPr>
          <p:cNvSpPr>
            <a:spLocks noGrp="1"/>
          </p:cNvSpPr>
          <p:nvPr>
            <p:ph type="title"/>
          </p:nvPr>
        </p:nvSpPr>
        <p:spPr/>
        <p:txBody>
          <a:bodyPr/>
          <a:lstStyle/>
          <a:p>
            <a:r>
              <a:rPr lang="en-US" dirty="0"/>
              <a:t>Inter-core Communication</a:t>
            </a:r>
          </a:p>
        </p:txBody>
      </p:sp>
      <p:sp>
        <p:nvSpPr>
          <p:cNvPr id="3" name="Content Placeholder 2">
            <a:extLst>
              <a:ext uri="{FF2B5EF4-FFF2-40B4-BE49-F238E27FC236}">
                <a16:creationId xmlns:a16="http://schemas.microsoft.com/office/drawing/2014/main" id="{DE16D068-7E88-42C2-84BB-34B1B36CBAA8}"/>
              </a:ext>
            </a:extLst>
          </p:cNvPr>
          <p:cNvSpPr>
            <a:spLocks noGrp="1"/>
          </p:cNvSpPr>
          <p:nvPr>
            <p:ph idx="1"/>
          </p:nvPr>
        </p:nvSpPr>
        <p:spPr>
          <a:xfrm>
            <a:off x="609600" y="1600201"/>
            <a:ext cx="6766397" cy="4525963"/>
          </a:xfrm>
        </p:spPr>
        <p:txBody>
          <a:bodyPr>
            <a:normAutofit fontScale="92500"/>
          </a:bodyPr>
          <a:lstStyle/>
          <a:p>
            <a:r>
              <a:rPr lang="en-US" sz="4000" dirty="0"/>
              <a:t>2D Mesh</a:t>
            </a:r>
          </a:p>
          <a:p>
            <a:pPr lvl="1"/>
            <a:r>
              <a:rPr lang="en-US" sz="3600" dirty="0"/>
              <a:t>Inherent core-to-core communication</a:t>
            </a:r>
          </a:p>
          <a:p>
            <a:pPr lvl="1"/>
            <a:r>
              <a:rPr lang="en-US" sz="3600" dirty="0"/>
              <a:t>Under-utilized links</a:t>
            </a:r>
          </a:p>
          <a:p>
            <a:endParaRPr lang="en-US" sz="4000" dirty="0"/>
          </a:p>
          <a:p>
            <a:r>
              <a:rPr lang="en-US" sz="4000" dirty="0"/>
              <a:t>Work Distribution Crossbar</a:t>
            </a:r>
          </a:p>
          <a:p>
            <a:pPr lvl="1"/>
            <a:r>
              <a:rPr lang="en-US" sz="3600" dirty="0"/>
              <a:t>Used in the graphics pipeline </a:t>
            </a:r>
          </a:p>
        </p:txBody>
      </p:sp>
      <p:sp>
        <p:nvSpPr>
          <p:cNvPr id="5" name="Slide Number Placeholder 4">
            <a:extLst>
              <a:ext uri="{FF2B5EF4-FFF2-40B4-BE49-F238E27FC236}">
                <a16:creationId xmlns:a16="http://schemas.microsoft.com/office/drawing/2014/main" id="{32AE05F5-4658-47B7-BF84-C168B2112A9D}"/>
              </a:ext>
            </a:extLst>
          </p:cNvPr>
          <p:cNvSpPr>
            <a:spLocks noGrp="1"/>
          </p:cNvSpPr>
          <p:nvPr>
            <p:ph type="sldNum" sz="quarter" idx="12"/>
          </p:nvPr>
        </p:nvSpPr>
        <p:spPr/>
        <p:txBody>
          <a:bodyPr/>
          <a:lstStyle/>
          <a:p>
            <a:fld id="{98ECD8BD-D1A9-4DC4-89AE-4427480F30AB}" type="slidenum">
              <a:rPr lang="en-US" smtClean="0"/>
              <a:t>12</a:t>
            </a:fld>
            <a:endParaRPr lang="en-US" dirty="0"/>
          </a:p>
        </p:txBody>
      </p:sp>
      <p:grpSp>
        <p:nvGrpSpPr>
          <p:cNvPr id="6" name="Group 5">
            <a:extLst>
              <a:ext uri="{FF2B5EF4-FFF2-40B4-BE49-F238E27FC236}">
                <a16:creationId xmlns:a16="http://schemas.microsoft.com/office/drawing/2014/main" id="{6BBEC708-3078-47DD-8078-15605E660D55}"/>
              </a:ext>
            </a:extLst>
          </p:cNvPr>
          <p:cNvGrpSpPr/>
          <p:nvPr/>
        </p:nvGrpSpPr>
        <p:grpSpPr>
          <a:xfrm>
            <a:off x="6902707" y="1156340"/>
            <a:ext cx="4814791" cy="4730311"/>
            <a:chOff x="6547107" y="1156340"/>
            <a:chExt cx="4814791" cy="4730311"/>
          </a:xfrm>
        </p:grpSpPr>
        <p:sp>
          <p:nvSpPr>
            <p:cNvPr id="7" name="Rectangle 6">
              <a:extLst>
                <a:ext uri="{FF2B5EF4-FFF2-40B4-BE49-F238E27FC236}">
                  <a16:creationId xmlns:a16="http://schemas.microsoft.com/office/drawing/2014/main" id="{6DD50328-3C42-4B9E-94C6-80EA61809AB4}"/>
                </a:ext>
              </a:extLst>
            </p:cNvPr>
            <p:cNvSpPr/>
            <p:nvPr/>
          </p:nvSpPr>
          <p:spPr>
            <a:xfrm>
              <a:off x="7346349" y="185991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8" name="Rectangle 7">
              <a:extLst>
                <a:ext uri="{FF2B5EF4-FFF2-40B4-BE49-F238E27FC236}">
                  <a16:creationId xmlns:a16="http://schemas.microsoft.com/office/drawing/2014/main" id="{A6DDA473-686A-4BA9-85EC-9D2CFEB38970}"/>
                </a:ext>
              </a:extLst>
            </p:cNvPr>
            <p:cNvSpPr/>
            <p:nvPr/>
          </p:nvSpPr>
          <p:spPr>
            <a:xfrm>
              <a:off x="8054147" y="1859918"/>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9" name="Rectangle 8">
              <a:extLst>
                <a:ext uri="{FF2B5EF4-FFF2-40B4-BE49-F238E27FC236}">
                  <a16:creationId xmlns:a16="http://schemas.microsoft.com/office/drawing/2014/main" id="{DFB44EE1-A05A-40BA-9DBC-638318FBB6B6}"/>
                </a:ext>
              </a:extLst>
            </p:cNvPr>
            <p:cNvSpPr/>
            <p:nvPr/>
          </p:nvSpPr>
          <p:spPr>
            <a:xfrm>
              <a:off x="8761947" y="186159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0" name="Rectangle 9">
              <a:extLst>
                <a:ext uri="{FF2B5EF4-FFF2-40B4-BE49-F238E27FC236}">
                  <a16:creationId xmlns:a16="http://schemas.microsoft.com/office/drawing/2014/main" id="{99C35163-2DD4-4A0E-803B-5007EE9D9AFE}"/>
                </a:ext>
              </a:extLst>
            </p:cNvPr>
            <p:cNvSpPr/>
            <p:nvPr/>
          </p:nvSpPr>
          <p:spPr>
            <a:xfrm>
              <a:off x="9469747" y="186159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1" name="Rectangle 10">
              <a:extLst>
                <a:ext uri="{FF2B5EF4-FFF2-40B4-BE49-F238E27FC236}">
                  <a16:creationId xmlns:a16="http://schemas.microsoft.com/office/drawing/2014/main" id="{7DBE030F-2DB5-4439-8861-A88765D73311}"/>
                </a:ext>
              </a:extLst>
            </p:cNvPr>
            <p:cNvSpPr/>
            <p:nvPr/>
          </p:nvSpPr>
          <p:spPr>
            <a:xfrm>
              <a:off x="10160776" y="1859918"/>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2" name="Rectangle 11">
              <a:extLst>
                <a:ext uri="{FF2B5EF4-FFF2-40B4-BE49-F238E27FC236}">
                  <a16:creationId xmlns:a16="http://schemas.microsoft.com/office/drawing/2014/main" id="{2A6E464E-B1FC-4611-B2B5-E03156325B9B}"/>
                </a:ext>
              </a:extLst>
            </p:cNvPr>
            <p:cNvSpPr/>
            <p:nvPr/>
          </p:nvSpPr>
          <p:spPr>
            <a:xfrm>
              <a:off x="10868576" y="185991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cxnSp>
          <p:nvCxnSpPr>
            <p:cNvPr id="13" name="Straight Connector 12">
              <a:extLst>
                <a:ext uri="{FF2B5EF4-FFF2-40B4-BE49-F238E27FC236}">
                  <a16:creationId xmlns:a16="http://schemas.microsoft.com/office/drawing/2014/main" id="{B93D4247-96E6-4AF4-BA74-ADFB16F61583}"/>
                </a:ext>
              </a:extLst>
            </p:cNvPr>
            <p:cNvCxnSpPr>
              <a:cxnSpLocks/>
              <a:stCxn id="248" idx="3"/>
              <a:endCxn id="245" idx="1"/>
            </p:cNvCxnSpPr>
            <p:nvPr/>
          </p:nvCxnSpPr>
          <p:spPr>
            <a:xfrm flipV="1">
              <a:off x="7839247" y="2244544"/>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EDE6D2D-A78A-459D-A3E4-EDCE3A24CFCF}"/>
                </a:ext>
              </a:extLst>
            </p:cNvPr>
            <p:cNvCxnSpPr>
              <a:cxnSpLocks/>
              <a:stCxn id="245" idx="3"/>
              <a:endCxn id="242" idx="1"/>
            </p:cNvCxnSpPr>
            <p:nvPr/>
          </p:nvCxnSpPr>
          <p:spPr>
            <a:xfrm>
              <a:off x="8546835" y="2244544"/>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C9E4CF-37A2-4494-8FE0-FD2765F6E451}"/>
                </a:ext>
              </a:extLst>
            </p:cNvPr>
            <p:cNvCxnSpPr>
              <a:cxnSpLocks/>
              <a:stCxn id="242" idx="3"/>
              <a:endCxn id="239" idx="1"/>
            </p:cNvCxnSpPr>
            <p:nvPr/>
          </p:nvCxnSpPr>
          <p:spPr>
            <a:xfrm>
              <a:off x="9254633" y="2249440"/>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EC188A-B70A-44FF-9D1B-2BDF37CE0345}"/>
                </a:ext>
              </a:extLst>
            </p:cNvPr>
            <p:cNvCxnSpPr>
              <a:cxnSpLocks/>
              <a:stCxn id="239" idx="3"/>
              <a:endCxn id="236" idx="1"/>
            </p:cNvCxnSpPr>
            <p:nvPr/>
          </p:nvCxnSpPr>
          <p:spPr>
            <a:xfrm flipV="1">
              <a:off x="9963070" y="2247760"/>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8D09C8-43D7-438E-970E-18D4CAB243A6}"/>
                </a:ext>
              </a:extLst>
            </p:cNvPr>
            <p:cNvCxnSpPr>
              <a:cxnSpLocks/>
              <a:stCxn id="236" idx="3"/>
              <a:endCxn id="233" idx="1"/>
            </p:cNvCxnSpPr>
            <p:nvPr/>
          </p:nvCxnSpPr>
          <p:spPr>
            <a:xfrm>
              <a:off x="10653464" y="2247760"/>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2ED8707-C8CB-42AF-87D7-88E79DF536E4}"/>
                </a:ext>
              </a:extLst>
            </p:cNvPr>
            <p:cNvSpPr/>
            <p:nvPr/>
          </p:nvSpPr>
          <p:spPr>
            <a:xfrm>
              <a:off x="7340758" y="255949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9" name="Rectangle 18">
              <a:extLst>
                <a:ext uri="{FF2B5EF4-FFF2-40B4-BE49-F238E27FC236}">
                  <a16:creationId xmlns:a16="http://schemas.microsoft.com/office/drawing/2014/main" id="{D3C743C4-75A8-4551-8639-AA902AA05B60}"/>
                </a:ext>
              </a:extLst>
            </p:cNvPr>
            <p:cNvSpPr/>
            <p:nvPr/>
          </p:nvSpPr>
          <p:spPr>
            <a:xfrm>
              <a:off x="8048558" y="255949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0" name="Rectangle 19">
              <a:extLst>
                <a:ext uri="{FF2B5EF4-FFF2-40B4-BE49-F238E27FC236}">
                  <a16:creationId xmlns:a16="http://schemas.microsoft.com/office/drawing/2014/main" id="{FAE44193-3E82-430F-A240-1A563E149C41}"/>
                </a:ext>
              </a:extLst>
            </p:cNvPr>
            <p:cNvSpPr/>
            <p:nvPr/>
          </p:nvSpPr>
          <p:spPr>
            <a:xfrm>
              <a:off x="8756358" y="256117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1" name="Rectangle 20">
              <a:extLst>
                <a:ext uri="{FF2B5EF4-FFF2-40B4-BE49-F238E27FC236}">
                  <a16:creationId xmlns:a16="http://schemas.microsoft.com/office/drawing/2014/main" id="{5DC30A57-B211-490D-B3AC-D0E6FEECB9C7}"/>
                </a:ext>
              </a:extLst>
            </p:cNvPr>
            <p:cNvSpPr/>
            <p:nvPr/>
          </p:nvSpPr>
          <p:spPr>
            <a:xfrm>
              <a:off x="9464156" y="256117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2" name="Rectangle 21">
              <a:extLst>
                <a:ext uri="{FF2B5EF4-FFF2-40B4-BE49-F238E27FC236}">
                  <a16:creationId xmlns:a16="http://schemas.microsoft.com/office/drawing/2014/main" id="{1245D02B-1A73-4C3A-90A8-F1DBF9CA8A04}"/>
                </a:ext>
              </a:extLst>
            </p:cNvPr>
            <p:cNvSpPr/>
            <p:nvPr/>
          </p:nvSpPr>
          <p:spPr>
            <a:xfrm>
              <a:off x="10155186" y="255949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3" name="Rectangle 22">
              <a:extLst>
                <a:ext uri="{FF2B5EF4-FFF2-40B4-BE49-F238E27FC236}">
                  <a16:creationId xmlns:a16="http://schemas.microsoft.com/office/drawing/2014/main" id="{4A173099-0FBA-498B-8710-B9F91A831A79}"/>
                </a:ext>
              </a:extLst>
            </p:cNvPr>
            <p:cNvSpPr/>
            <p:nvPr/>
          </p:nvSpPr>
          <p:spPr>
            <a:xfrm>
              <a:off x="10862986" y="255949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4" name="Rectangle 23">
              <a:extLst>
                <a:ext uri="{FF2B5EF4-FFF2-40B4-BE49-F238E27FC236}">
                  <a16:creationId xmlns:a16="http://schemas.microsoft.com/office/drawing/2014/main" id="{222E169C-F6B5-4A70-B262-179D043A5E14}"/>
                </a:ext>
              </a:extLst>
            </p:cNvPr>
            <p:cNvSpPr/>
            <p:nvPr/>
          </p:nvSpPr>
          <p:spPr>
            <a:xfrm>
              <a:off x="7340756"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5" name="Rectangle 24">
              <a:extLst>
                <a:ext uri="{FF2B5EF4-FFF2-40B4-BE49-F238E27FC236}">
                  <a16:creationId xmlns:a16="http://schemas.microsoft.com/office/drawing/2014/main" id="{71D34C3D-D165-48BA-B17B-6AD6FA6521B0}"/>
                </a:ext>
              </a:extLst>
            </p:cNvPr>
            <p:cNvSpPr/>
            <p:nvPr/>
          </p:nvSpPr>
          <p:spPr>
            <a:xfrm>
              <a:off x="8048556"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6" name="Rectangle 25">
              <a:extLst>
                <a:ext uri="{FF2B5EF4-FFF2-40B4-BE49-F238E27FC236}">
                  <a16:creationId xmlns:a16="http://schemas.microsoft.com/office/drawing/2014/main" id="{A0220E9D-8B0F-4296-B76E-D8B638A1EDCC}"/>
                </a:ext>
              </a:extLst>
            </p:cNvPr>
            <p:cNvSpPr/>
            <p:nvPr/>
          </p:nvSpPr>
          <p:spPr>
            <a:xfrm>
              <a:off x="8756356" y="327752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7" name="Rectangle 26">
              <a:extLst>
                <a:ext uri="{FF2B5EF4-FFF2-40B4-BE49-F238E27FC236}">
                  <a16:creationId xmlns:a16="http://schemas.microsoft.com/office/drawing/2014/main" id="{FE8300D8-2AF0-4DF1-B803-DE3D604A2E92}"/>
                </a:ext>
              </a:extLst>
            </p:cNvPr>
            <p:cNvSpPr/>
            <p:nvPr/>
          </p:nvSpPr>
          <p:spPr>
            <a:xfrm>
              <a:off x="9464154" y="327752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8" name="Rectangle 27">
              <a:extLst>
                <a:ext uri="{FF2B5EF4-FFF2-40B4-BE49-F238E27FC236}">
                  <a16:creationId xmlns:a16="http://schemas.microsoft.com/office/drawing/2014/main" id="{453DCED6-ED96-4640-B9CD-5E0A2998B72A}"/>
                </a:ext>
              </a:extLst>
            </p:cNvPr>
            <p:cNvSpPr/>
            <p:nvPr/>
          </p:nvSpPr>
          <p:spPr>
            <a:xfrm>
              <a:off x="10155185"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9" name="Rectangle 28">
              <a:extLst>
                <a:ext uri="{FF2B5EF4-FFF2-40B4-BE49-F238E27FC236}">
                  <a16:creationId xmlns:a16="http://schemas.microsoft.com/office/drawing/2014/main" id="{41ED6AC1-E4F7-405D-B01A-C6B445D5B7C1}"/>
                </a:ext>
              </a:extLst>
            </p:cNvPr>
            <p:cNvSpPr/>
            <p:nvPr/>
          </p:nvSpPr>
          <p:spPr>
            <a:xfrm>
              <a:off x="10862985"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0" name="Rectangle 29">
              <a:extLst>
                <a:ext uri="{FF2B5EF4-FFF2-40B4-BE49-F238E27FC236}">
                  <a16:creationId xmlns:a16="http://schemas.microsoft.com/office/drawing/2014/main" id="{D5E8BAB9-56B9-422B-A42E-BEB04A737EEF}"/>
                </a:ext>
              </a:extLst>
            </p:cNvPr>
            <p:cNvSpPr/>
            <p:nvPr/>
          </p:nvSpPr>
          <p:spPr>
            <a:xfrm>
              <a:off x="7335167"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1" name="Rectangle 30">
              <a:extLst>
                <a:ext uri="{FF2B5EF4-FFF2-40B4-BE49-F238E27FC236}">
                  <a16:creationId xmlns:a16="http://schemas.microsoft.com/office/drawing/2014/main" id="{37D03F55-D845-4AA8-B828-D1639948AA28}"/>
                </a:ext>
              </a:extLst>
            </p:cNvPr>
            <p:cNvSpPr/>
            <p:nvPr/>
          </p:nvSpPr>
          <p:spPr>
            <a:xfrm>
              <a:off x="8042967"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2" name="Rectangle 31">
              <a:extLst>
                <a:ext uri="{FF2B5EF4-FFF2-40B4-BE49-F238E27FC236}">
                  <a16:creationId xmlns:a16="http://schemas.microsoft.com/office/drawing/2014/main" id="{F45DB9E9-03BA-4ADE-A8AA-6EE843EC9665}"/>
                </a:ext>
              </a:extLst>
            </p:cNvPr>
            <p:cNvSpPr/>
            <p:nvPr/>
          </p:nvSpPr>
          <p:spPr>
            <a:xfrm>
              <a:off x="8750765" y="397710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3" name="Rectangle 32">
              <a:extLst>
                <a:ext uri="{FF2B5EF4-FFF2-40B4-BE49-F238E27FC236}">
                  <a16:creationId xmlns:a16="http://schemas.microsoft.com/office/drawing/2014/main" id="{F23BF542-21C8-47B6-AC40-8B4FC3FB2455}"/>
                </a:ext>
              </a:extLst>
            </p:cNvPr>
            <p:cNvSpPr/>
            <p:nvPr/>
          </p:nvSpPr>
          <p:spPr>
            <a:xfrm>
              <a:off x="9458565" y="397710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4" name="Rectangle 33">
              <a:extLst>
                <a:ext uri="{FF2B5EF4-FFF2-40B4-BE49-F238E27FC236}">
                  <a16:creationId xmlns:a16="http://schemas.microsoft.com/office/drawing/2014/main" id="{2B16A836-64B7-4AA9-BCC5-4D68287E6627}"/>
                </a:ext>
              </a:extLst>
            </p:cNvPr>
            <p:cNvSpPr/>
            <p:nvPr/>
          </p:nvSpPr>
          <p:spPr>
            <a:xfrm>
              <a:off x="10149595"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5" name="Rectangle 34">
              <a:extLst>
                <a:ext uri="{FF2B5EF4-FFF2-40B4-BE49-F238E27FC236}">
                  <a16:creationId xmlns:a16="http://schemas.microsoft.com/office/drawing/2014/main" id="{475A05D3-9C9B-460C-959F-D1967BDB4089}"/>
                </a:ext>
              </a:extLst>
            </p:cNvPr>
            <p:cNvSpPr/>
            <p:nvPr/>
          </p:nvSpPr>
          <p:spPr>
            <a:xfrm>
              <a:off x="10857393"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6" name="Rectangle 35">
              <a:extLst>
                <a:ext uri="{FF2B5EF4-FFF2-40B4-BE49-F238E27FC236}">
                  <a16:creationId xmlns:a16="http://schemas.microsoft.com/office/drawing/2014/main" id="{72FBA7E0-62A0-4E0A-824A-ABF0BE919090}"/>
                </a:ext>
              </a:extLst>
            </p:cNvPr>
            <p:cNvSpPr/>
            <p:nvPr/>
          </p:nvSpPr>
          <p:spPr>
            <a:xfrm>
              <a:off x="7335165" y="4680585"/>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7" name="Rectangle 36">
              <a:extLst>
                <a:ext uri="{FF2B5EF4-FFF2-40B4-BE49-F238E27FC236}">
                  <a16:creationId xmlns:a16="http://schemas.microsoft.com/office/drawing/2014/main" id="{9A94F128-62E7-4E30-9B2E-5B612A93F64B}"/>
                </a:ext>
              </a:extLst>
            </p:cNvPr>
            <p:cNvSpPr/>
            <p:nvPr/>
          </p:nvSpPr>
          <p:spPr>
            <a:xfrm>
              <a:off x="8042965" y="468058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8" name="Rectangle 37">
              <a:extLst>
                <a:ext uri="{FF2B5EF4-FFF2-40B4-BE49-F238E27FC236}">
                  <a16:creationId xmlns:a16="http://schemas.microsoft.com/office/drawing/2014/main" id="{05E47409-71D2-4976-A6BF-1B48F344BEC4}"/>
                </a:ext>
              </a:extLst>
            </p:cNvPr>
            <p:cNvSpPr/>
            <p:nvPr/>
          </p:nvSpPr>
          <p:spPr>
            <a:xfrm>
              <a:off x="8750763" y="468226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9" name="Rectangle 38">
              <a:extLst>
                <a:ext uri="{FF2B5EF4-FFF2-40B4-BE49-F238E27FC236}">
                  <a16:creationId xmlns:a16="http://schemas.microsoft.com/office/drawing/2014/main" id="{76BC76B2-51D2-4503-BD83-37C77E7CCAD2}"/>
                </a:ext>
              </a:extLst>
            </p:cNvPr>
            <p:cNvSpPr/>
            <p:nvPr/>
          </p:nvSpPr>
          <p:spPr>
            <a:xfrm>
              <a:off x="9458563" y="468226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0" name="Rectangle 39">
              <a:extLst>
                <a:ext uri="{FF2B5EF4-FFF2-40B4-BE49-F238E27FC236}">
                  <a16:creationId xmlns:a16="http://schemas.microsoft.com/office/drawing/2014/main" id="{43792A68-5E1D-418C-9F00-C373438CFF66}"/>
                </a:ext>
              </a:extLst>
            </p:cNvPr>
            <p:cNvSpPr/>
            <p:nvPr/>
          </p:nvSpPr>
          <p:spPr>
            <a:xfrm>
              <a:off x="10149593" y="468058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1" name="Rectangle 40">
              <a:extLst>
                <a:ext uri="{FF2B5EF4-FFF2-40B4-BE49-F238E27FC236}">
                  <a16:creationId xmlns:a16="http://schemas.microsoft.com/office/drawing/2014/main" id="{934924F1-8158-4D6B-AE94-174D736F5895}"/>
                </a:ext>
              </a:extLst>
            </p:cNvPr>
            <p:cNvSpPr/>
            <p:nvPr/>
          </p:nvSpPr>
          <p:spPr>
            <a:xfrm>
              <a:off x="10857392" y="4680585"/>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2" name="Rectangle 41">
              <a:extLst>
                <a:ext uri="{FF2B5EF4-FFF2-40B4-BE49-F238E27FC236}">
                  <a16:creationId xmlns:a16="http://schemas.microsoft.com/office/drawing/2014/main" id="{B440C999-972D-46D9-8966-E3F549BDC6DF}"/>
                </a:ext>
              </a:extLst>
            </p:cNvPr>
            <p:cNvSpPr/>
            <p:nvPr/>
          </p:nvSpPr>
          <p:spPr>
            <a:xfrm>
              <a:off x="7340756" y="539135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3" name="Rectangle 42">
              <a:extLst>
                <a:ext uri="{FF2B5EF4-FFF2-40B4-BE49-F238E27FC236}">
                  <a16:creationId xmlns:a16="http://schemas.microsoft.com/office/drawing/2014/main" id="{D88E939A-9CBC-45F6-A615-96B5F093BEB2}"/>
                </a:ext>
              </a:extLst>
            </p:cNvPr>
            <p:cNvSpPr/>
            <p:nvPr/>
          </p:nvSpPr>
          <p:spPr>
            <a:xfrm>
              <a:off x="8048556" y="539135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4" name="Rectangle 43">
              <a:extLst>
                <a:ext uri="{FF2B5EF4-FFF2-40B4-BE49-F238E27FC236}">
                  <a16:creationId xmlns:a16="http://schemas.microsoft.com/office/drawing/2014/main" id="{0F2A1E32-9C4A-4092-931E-3763A988F439}"/>
                </a:ext>
              </a:extLst>
            </p:cNvPr>
            <p:cNvSpPr/>
            <p:nvPr/>
          </p:nvSpPr>
          <p:spPr>
            <a:xfrm>
              <a:off x="8756356" y="539303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5" name="Rectangle 44">
              <a:extLst>
                <a:ext uri="{FF2B5EF4-FFF2-40B4-BE49-F238E27FC236}">
                  <a16:creationId xmlns:a16="http://schemas.microsoft.com/office/drawing/2014/main" id="{F2DEF585-C53D-4015-BCFE-1142538FE1D2}"/>
                </a:ext>
              </a:extLst>
            </p:cNvPr>
            <p:cNvSpPr/>
            <p:nvPr/>
          </p:nvSpPr>
          <p:spPr>
            <a:xfrm>
              <a:off x="9464154" y="539303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6" name="Rectangle 45">
              <a:extLst>
                <a:ext uri="{FF2B5EF4-FFF2-40B4-BE49-F238E27FC236}">
                  <a16:creationId xmlns:a16="http://schemas.microsoft.com/office/drawing/2014/main" id="{465AD10C-C5F1-49D8-9A1D-315A2A7AD194}"/>
                </a:ext>
              </a:extLst>
            </p:cNvPr>
            <p:cNvSpPr/>
            <p:nvPr/>
          </p:nvSpPr>
          <p:spPr>
            <a:xfrm>
              <a:off x="10155185" y="539135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7" name="Rectangle 46">
              <a:extLst>
                <a:ext uri="{FF2B5EF4-FFF2-40B4-BE49-F238E27FC236}">
                  <a16:creationId xmlns:a16="http://schemas.microsoft.com/office/drawing/2014/main" id="{86326855-9AB3-4B63-B3C1-ABAECCAC6F91}"/>
                </a:ext>
              </a:extLst>
            </p:cNvPr>
            <p:cNvSpPr/>
            <p:nvPr/>
          </p:nvSpPr>
          <p:spPr>
            <a:xfrm>
              <a:off x="10862985" y="539135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cxnSp>
          <p:nvCxnSpPr>
            <p:cNvPr id="48" name="Straight Connector 47">
              <a:extLst>
                <a:ext uri="{FF2B5EF4-FFF2-40B4-BE49-F238E27FC236}">
                  <a16:creationId xmlns:a16="http://schemas.microsoft.com/office/drawing/2014/main" id="{3B5CB728-ADA0-47D8-904C-536A4871D7A3}"/>
                </a:ext>
              </a:extLst>
            </p:cNvPr>
            <p:cNvCxnSpPr>
              <a:cxnSpLocks/>
              <a:stCxn id="248" idx="2"/>
            </p:cNvCxnSpPr>
            <p:nvPr/>
          </p:nvCxnSpPr>
          <p:spPr>
            <a:xfrm flipH="1">
              <a:off x="7728202" y="2351157"/>
              <a:ext cx="5377" cy="490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B5939A5-F004-4DA8-8756-54C52A4E9CF7}"/>
                </a:ext>
              </a:extLst>
            </p:cNvPr>
            <p:cNvCxnSpPr>
              <a:cxnSpLocks/>
            </p:cNvCxnSpPr>
            <p:nvPr/>
          </p:nvCxnSpPr>
          <p:spPr>
            <a:xfrm flipH="1">
              <a:off x="8436001" y="235353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F3FEB41-93C1-44F0-8C7B-1A7385557BB7}"/>
                </a:ext>
              </a:extLst>
            </p:cNvPr>
            <p:cNvCxnSpPr>
              <a:cxnSpLocks/>
            </p:cNvCxnSpPr>
            <p:nvPr/>
          </p:nvCxnSpPr>
          <p:spPr>
            <a:xfrm flipH="1">
              <a:off x="9143801" y="235521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7E2AE95-6D0E-4ACF-B3E4-0B31C784C0AE}"/>
                </a:ext>
              </a:extLst>
            </p:cNvPr>
            <p:cNvCxnSpPr>
              <a:cxnSpLocks/>
            </p:cNvCxnSpPr>
            <p:nvPr/>
          </p:nvCxnSpPr>
          <p:spPr>
            <a:xfrm flipH="1">
              <a:off x="9851601" y="235521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1DE53A9-3405-45C7-9A2D-8A3BA9D372E3}"/>
                </a:ext>
              </a:extLst>
            </p:cNvPr>
            <p:cNvCxnSpPr>
              <a:cxnSpLocks/>
            </p:cNvCxnSpPr>
            <p:nvPr/>
          </p:nvCxnSpPr>
          <p:spPr>
            <a:xfrm flipH="1">
              <a:off x="10542631" y="235353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3CB5A21-333A-42F8-98D7-D3EDB8756CC6}"/>
                </a:ext>
              </a:extLst>
            </p:cNvPr>
            <p:cNvCxnSpPr>
              <a:cxnSpLocks/>
            </p:cNvCxnSpPr>
            <p:nvPr/>
          </p:nvCxnSpPr>
          <p:spPr>
            <a:xfrm flipH="1">
              <a:off x="11250429" y="235353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7CF9415-793A-4CF2-AB8A-1204F0599936}"/>
                </a:ext>
              </a:extLst>
            </p:cNvPr>
            <p:cNvCxnSpPr>
              <a:cxnSpLocks/>
            </p:cNvCxnSpPr>
            <p:nvPr/>
          </p:nvCxnSpPr>
          <p:spPr>
            <a:xfrm flipH="1">
              <a:off x="7728201"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C558C2E-F0A3-4FE4-B6A2-4EA2B688DD87}"/>
                </a:ext>
              </a:extLst>
            </p:cNvPr>
            <p:cNvCxnSpPr>
              <a:cxnSpLocks/>
            </p:cNvCxnSpPr>
            <p:nvPr/>
          </p:nvCxnSpPr>
          <p:spPr>
            <a:xfrm flipH="1">
              <a:off x="8436001"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8752E95-37E4-4A33-8A6D-BD28CE0A1F75}"/>
                </a:ext>
              </a:extLst>
            </p:cNvPr>
            <p:cNvCxnSpPr>
              <a:cxnSpLocks/>
            </p:cNvCxnSpPr>
            <p:nvPr/>
          </p:nvCxnSpPr>
          <p:spPr>
            <a:xfrm flipH="1">
              <a:off x="9143799" y="305479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3B44963-C0FB-4F38-80B3-4DE7C9B5A563}"/>
                </a:ext>
              </a:extLst>
            </p:cNvPr>
            <p:cNvCxnSpPr>
              <a:cxnSpLocks/>
            </p:cNvCxnSpPr>
            <p:nvPr/>
          </p:nvCxnSpPr>
          <p:spPr>
            <a:xfrm flipH="1">
              <a:off x="9851599" y="305479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EA77F22-76CD-4C0D-BDA2-2C181EDE92BC}"/>
                </a:ext>
              </a:extLst>
            </p:cNvPr>
            <p:cNvCxnSpPr>
              <a:cxnSpLocks/>
            </p:cNvCxnSpPr>
            <p:nvPr/>
          </p:nvCxnSpPr>
          <p:spPr>
            <a:xfrm flipH="1">
              <a:off x="10542629"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1FA7198-45C9-49E5-8A74-8CECDC4EF689}"/>
                </a:ext>
              </a:extLst>
            </p:cNvPr>
            <p:cNvCxnSpPr>
              <a:cxnSpLocks/>
            </p:cNvCxnSpPr>
            <p:nvPr/>
          </p:nvCxnSpPr>
          <p:spPr>
            <a:xfrm flipH="1">
              <a:off x="11250428"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0E80998-2A1F-4916-8C37-CBA41BD0FF28}"/>
                </a:ext>
              </a:extLst>
            </p:cNvPr>
            <p:cNvCxnSpPr>
              <a:cxnSpLocks/>
            </p:cNvCxnSpPr>
            <p:nvPr/>
          </p:nvCxnSpPr>
          <p:spPr>
            <a:xfrm flipH="1">
              <a:off x="7722611"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647C53A-AFE9-4F87-981B-89E2A943BFA4}"/>
                </a:ext>
              </a:extLst>
            </p:cNvPr>
            <p:cNvCxnSpPr>
              <a:cxnSpLocks/>
            </p:cNvCxnSpPr>
            <p:nvPr/>
          </p:nvCxnSpPr>
          <p:spPr>
            <a:xfrm flipH="1">
              <a:off x="8430410"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BD4F2EB-44D0-4B7A-9C28-EC0814C7468E}"/>
                </a:ext>
              </a:extLst>
            </p:cNvPr>
            <p:cNvCxnSpPr>
              <a:cxnSpLocks/>
            </p:cNvCxnSpPr>
            <p:nvPr/>
          </p:nvCxnSpPr>
          <p:spPr>
            <a:xfrm flipH="1">
              <a:off x="9138210" y="377114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FD40309-2651-4DC0-AD05-6E10C93D2405}"/>
                </a:ext>
              </a:extLst>
            </p:cNvPr>
            <p:cNvCxnSpPr>
              <a:cxnSpLocks/>
            </p:cNvCxnSpPr>
            <p:nvPr/>
          </p:nvCxnSpPr>
          <p:spPr>
            <a:xfrm flipH="1">
              <a:off x="9846010" y="377114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FFF0EC5-0E4A-4CEC-A560-FE9549680D3F}"/>
                </a:ext>
              </a:extLst>
            </p:cNvPr>
            <p:cNvCxnSpPr>
              <a:cxnSpLocks/>
            </p:cNvCxnSpPr>
            <p:nvPr/>
          </p:nvCxnSpPr>
          <p:spPr>
            <a:xfrm flipH="1">
              <a:off x="10537038"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1D652CF-51A2-45C6-B35A-11CA95214355}"/>
                </a:ext>
              </a:extLst>
            </p:cNvPr>
            <p:cNvCxnSpPr>
              <a:cxnSpLocks/>
            </p:cNvCxnSpPr>
            <p:nvPr/>
          </p:nvCxnSpPr>
          <p:spPr>
            <a:xfrm flipH="1">
              <a:off x="11244838"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5C49224-ADA0-4CEB-9024-8AAFE6ECA3D2}"/>
                </a:ext>
              </a:extLst>
            </p:cNvPr>
            <p:cNvCxnSpPr>
              <a:cxnSpLocks/>
            </p:cNvCxnSpPr>
            <p:nvPr/>
          </p:nvCxnSpPr>
          <p:spPr>
            <a:xfrm flipH="1">
              <a:off x="7722610"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C21246-5B26-4332-A2A0-162BD0431144}"/>
                </a:ext>
              </a:extLst>
            </p:cNvPr>
            <p:cNvCxnSpPr>
              <a:cxnSpLocks/>
            </p:cNvCxnSpPr>
            <p:nvPr/>
          </p:nvCxnSpPr>
          <p:spPr>
            <a:xfrm flipH="1">
              <a:off x="8430408"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875D1BC-8FBC-4B91-BE9D-CC7AECE229BB}"/>
                </a:ext>
              </a:extLst>
            </p:cNvPr>
            <p:cNvCxnSpPr>
              <a:cxnSpLocks/>
            </p:cNvCxnSpPr>
            <p:nvPr/>
          </p:nvCxnSpPr>
          <p:spPr>
            <a:xfrm flipH="1">
              <a:off x="9138208" y="4470721"/>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1059737-7D23-4E19-A2AD-0BA14DB40880}"/>
                </a:ext>
              </a:extLst>
            </p:cNvPr>
            <p:cNvCxnSpPr>
              <a:cxnSpLocks/>
            </p:cNvCxnSpPr>
            <p:nvPr/>
          </p:nvCxnSpPr>
          <p:spPr>
            <a:xfrm flipH="1">
              <a:off x="9846008" y="4470721"/>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6EDEF7F-884B-40D2-A1E7-49A3E9098834}"/>
                </a:ext>
              </a:extLst>
            </p:cNvPr>
            <p:cNvCxnSpPr>
              <a:cxnSpLocks/>
            </p:cNvCxnSpPr>
            <p:nvPr/>
          </p:nvCxnSpPr>
          <p:spPr>
            <a:xfrm flipH="1">
              <a:off x="10537037"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0B19B49-0AE0-445E-84CA-33E2C543D8BA}"/>
                </a:ext>
              </a:extLst>
            </p:cNvPr>
            <p:cNvCxnSpPr>
              <a:cxnSpLocks/>
            </p:cNvCxnSpPr>
            <p:nvPr/>
          </p:nvCxnSpPr>
          <p:spPr>
            <a:xfrm flipH="1">
              <a:off x="11244837"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89EEC6E-B33B-4F5E-9987-3E075DA3486B}"/>
                </a:ext>
              </a:extLst>
            </p:cNvPr>
            <p:cNvCxnSpPr>
              <a:cxnSpLocks/>
            </p:cNvCxnSpPr>
            <p:nvPr/>
          </p:nvCxnSpPr>
          <p:spPr>
            <a:xfrm>
              <a:off x="7722610"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575ED55-CC35-4105-BDAE-AA4BFEC0730B}"/>
                </a:ext>
              </a:extLst>
            </p:cNvPr>
            <p:cNvCxnSpPr>
              <a:cxnSpLocks/>
            </p:cNvCxnSpPr>
            <p:nvPr/>
          </p:nvCxnSpPr>
          <p:spPr>
            <a:xfrm>
              <a:off x="8430408"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1CF7748-375B-4C20-A3EF-C04A30C0F446}"/>
                </a:ext>
              </a:extLst>
            </p:cNvPr>
            <p:cNvCxnSpPr>
              <a:cxnSpLocks/>
            </p:cNvCxnSpPr>
            <p:nvPr/>
          </p:nvCxnSpPr>
          <p:spPr>
            <a:xfrm>
              <a:off x="9138208" y="517588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62AC700-15D1-4A79-AC0E-A4410EF978AF}"/>
                </a:ext>
              </a:extLst>
            </p:cNvPr>
            <p:cNvCxnSpPr>
              <a:cxnSpLocks/>
            </p:cNvCxnSpPr>
            <p:nvPr/>
          </p:nvCxnSpPr>
          <p:spPr>
            <a:xfrm>
              <a:off x="9846008" y="517588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D199996-41DD-4443-A332-3FA18A8747A3}"/>
                </a:ext>
              </a:extLst>
            </p:cNvPr>
            <p:cNvCxnSpPr>
              <a:cxnSpLocks/>
            </p:cNvCxnSpPr>
            <p:nvPr/>
          </p:nvCxnSpPr>
          <p:spPr>
            <a:xfrm>
              <a:off x="10537037"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06CAC9E-E649-4532-A37F-44AE91433842}"/>
                </a:ext>
              </a:extLst>
            </p:cNvPr>
            <p:cNvCxnSpPr>
              <a:cxnSpLocks/>
            </p:cNvCxnSpPr>
            <p:nvPr/>
          </p:nvCxnSpPr>
          <p:spPr>
            <a:xfrm>
              <a:off x="11244837"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D276CE78-BA6B-48CF-A4AD-B9BB0B3A760A}"/>
                </a:ext>
              </a:extLst>
            </p:cNvPr>
            <p:cNvGrpSpPr/>
            <p:nvPr/>
          </p:nvGrpSpPr>
          <p:grpSpPr>
            <a:xfrm>
              <a:off x="7627490" y="2139606"/>
              <a:ext cx="211757" cy="211550"/>
              <a:chOff x="2468389" y="1081651"/>
              <a:chExt cx="274870" cy="274320"/>
            </a:xfrm>
          </p:grpSpPr>
          <p:sp>
            <p:nvSpPr>
              <p:cNvPr id="248" name="Rectangle 247">
                <a:extLst>
                  <a:ext uri="{FF2B5EF4-FFF2-40B4-BE49-F238E27FC236}">
                    <a16:creationId xmlns:a16="http://schemas.microsoft.com/office/drawing/2014/main" id="{AC0B48F6-E1FC-464D-BC2E-07872354FAB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9" name="Straight Connector 248">
                <a:extLst>
                  <a:ext uri="{FF2B5EF4-FFF2-40B4-BE49-F238E27FC236}">
                    <a16:creationId xmlns:a16="http://schemas.microsoft.com/office/drawing/2014/main" id="{F8352674-A23A-44F4-8C75-EEB0323F964F}"/>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0635036-C359-429C-9D0F-5DB2AAA50C9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FB1897AD-B080-402E-8F38-FBE7E70C9F2B}"/>
                </a:ext>
              </a:extLst>
            </p:cNvPr>
            <p:cNvGrpSpPr/>
            <p:nvPr/>
          </p:nvGrpSpPr>
          <p:grpSpPr>
            <a:xfrm>
              <a:off x="8335078" y="2138769"/>
              <a:ext cx="211757" cy="211550"/>
              <a:chOff x="2468389" y="1081651"/>
              <a:chExt cx="274870" cy="274320"/>
            </a:xfrm>
            <a:solidFill>
              <a:schemeClr val="bg1"/>
            </a:solidFill>
          </p:grpSpPr>
          <p:sp>
            <p:nvSpPr>
              <p:cNvPr id="245" name="Rectangle 244">
                <a:extLst>
                  <a:ext uri="{FF2B5EF4-FFF2-40B4-BE49-F238E27FC236}">
                    <a16:creationId xmlns:a16="http://schemas.microsoft.com/office/drawing/2014/main" id="{A3788D2B-6718-457D-A34A-14DE3DAAA38B}"/>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6" name="Straight Connector 245">
                <a:extLst>
                  <a:ext uri="{FF2B5EF4-FFF2-40B4-BE49-F238E27FC236}">
                    <a16:creationId xmlns:a16="http://schemas.microsoft.com/office/drawing/2014/main" id="{448B9A84-1564-4C72-83A1-9D74BF382DE6}"/>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30D3D28C-C4FE-4521-9B91-8D1EF0DE8530}"/>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853F93A0-900C-4B68-9D71-F9DDCB1A6BE3}"/>
                </a:ext>
              </a:extLst>
            </p:cNvPr>
            <p:cNvGrpSpPr/>
            <p:nvPr/>
          </p:nvGrpSpPr>
          <p:grpSpPr>
            <a:xfrm>
              <a:off x="9042876" y="2143664"/>
              <a:ext cx="211757" cy="211550"/>
              <a:chOff x="2468389" y="1081651"/>
              <a:chExt cx="274870" cy="274320"/>
            </a:xfrm>
          </p:grpSpPr>
          <p:sp>
            <p:nvSpPr>
              <p:cNvPr id="242" name="Rectangle 241">
                <a:extLst>
                  <a:ext uri="{FF2B5EF4-FFF2-40B4-BE49-F238E27FC236}">
                    <a16:creationId xmlns:a16="http://schemas.microsoft.com/office/drawing/2014/main" id="{6BBD78BC-F84A-4452-9EB8-3CFA37D6CC20}"/>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3" name="Straight Connector 242">
                <a:extLst>
                  <a:ext uri="{FF2B5EF4-FFF2-40B4-BE49-F238E27FC236}">
                    <a16:creationId xmlns:a16="http://schemas.microsoft.com/office/drawing/2014/main" id="{328A9320-4525-42B9-9BAE-FA0E00D4AC94}"/>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DDC95DF-9311-435D-87AA-FF7754913667}"/>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B64FC828-0195-4CE5-9D9D-E27820738BE5}"/>
                </a:ext>
              </a:extLst>
            </p:cNvPr>
            <p:cNvGrpSpPr/>
            <p:nvPr/>
          </p:nvGrpSpPr>
          <p:grpSpPr>
            <a:xfrm>
              <a:off x="9751312" y="2143664"/>
              <a:ext cx="211757" cy="211550"/>
              <a:chOff x="2468389" y="1081651"/>
              <a:chExt cx="274870" cy="274320"/>
            </a:xfrm>
          </p:grpSpPr>
          <p:sp>
            <p:nvSpPr>
              <p:cNvPr id="239" name="Rectangle 238">
                <a:extLst>
                  <a:ext uri="{FF2B5EF4-FFF2-40B4-BE49-F238E27FC236}">
                    <a16:creationId xmlns:a16="http://schemas.microsoft.com/office/drawing/2014/main" id="{C7FE3AD3-90B0-49F2-8279-6D3D2BE22DBA}"/>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0" name="Straight Connector 239">
                <a:extLst>
                  <a:ext uri="{FF2B5EF4-FFF2-40B4-BE49-F238E27FC236}">
                    <a16:creationId xmlns:a16="http://schemas.microsoft.com/office/drawing/2014/main" id="{184DC33C-C0FD-4E99-A78B-8AD39586F396}"/>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B5550DF3-FC86-4876-A7D4-4BD488138A8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A2C04139-B700-4796-9237-ABD5492F467A}"/>
                </a:ext>
              </a:extLst>
            </p:cNvPr>
            <p:cNvGrpSpPr/>
            <p:nvPr/>
          </p:nvGrpSpPr>
          <p:grpSpPr>
            <a:xfrm>
              <a:off x="10441706" y="2141985"/>
              <a:ext cx="211757" cy="211550"/>
              <a:chOff x="2468389" y="1081651"/>
              <a:chExt cx="274870" cy="274320"/>
            </a:xfrm>
            <a:solidFill>
              <a:schemeClr val="bg1"/>
            </a:solidFill>
          </p:grpSpPr>
          <p:sp>
            <p:nvSpPr>
              <p:cNvPr id="236" name="Rectangle 235">
                <a:extLst>
                  <a:ext uri="{FF2B5EF4-FFF2-40B4-BE49-F238E27FC236}">
                    <a16:creationId xmlns:a16="http://schemas.microsoft.com/office/drawing/2014/main" id="{88CE5D77-94B6-435A-B566-48140043BE4A}"/>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37" name="Straight Connector 236">
                <a:extLst>
                  <a:ext uri="{FF2B5EF4-FFF2-40B4-BE49-F238E27FC236}">
                    <a16:creationId xmlns:a16="http://schemas.microsoft.com/office/drawing/2014/main" id="{01B8DEF5-6AEF-4A40-AFB0-A37C796FF490}"/>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957B1720-2C6E-4A22-844D-96787CB67D60}"/>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145959BF-441F-45B9-9B29-180361B67C18}"/>
                </a:ext>
              </a:extLst>
            </p:cNvPr>
            <p:cNvGrpSpPr/>
            <p:nvPr/>
          </p:nvGrpSpPr>
          <p:grpSpPr>
            <a:xfrm>
              <a:off x="11150141" y="2143375"/>
              <a:ext cx="211757" cy="211550"/>
              <a:chOff x="2468389" y="1081651"/>
              <a:chExt cx="274870" cy="274320"/>
            </a:xfrm>
          </p:grpSpPr>
          <p:sp>
            <p:nvSpPr>
              <p:cNvPr id="233" name="Rectangle 232">
                <a:extLst>
                  <a:ext uri="{FF2B5EF4-FFF2-40B4-BE49-F238E27FC236}">
                    <a16:creationId xmlns:a16="http://schemas.microsoft.com/office/drawing/2014/main" id="{53B3DA75-C8C7-4F19-B77F-E9685426CC53}"/>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34" name="Straight Connector 233">
                <a:extLst>
                  <a:ext uri="{FF2B5EF4-FFF2-40B4-BE49-F238E27FC236}">
                    <a16:creationId xmlns:a16="http://schemas.microsoft.com/office/drawing/2014/main" id="{21E537B8-9533-4077-9F56-49D0D3723878}"/>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3B1A9F01-1941-4AA1-A6F2-8FF9031FCEDD}"/>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4" name="Straight Connector 83">
              <a:extLst>
                <a:ext uri="{FF2B5EF4-FFF2-40B4-BE49-F238E27FC236}">
                  <a16:creationId xmlns:a16="http://schemas.microsoft.com/office/drawing/2014/main" id="{2D283BFB-542F-4C49-AB1C-B0750B95113B}"/>
                </a:ext>
              </a:extLst>
            </p:cNvPr>
            <p:cNvCxnSpPr>
              <a:cxnSpLocks/>
              <a:stCxn id="230" idx="3"/>
              <a:endCxn id="227" idx="1"/>
            </p:cNvCxnSpPr>
            <p:nvPr/>
          </p:nvCxnSpPr>
          <p:spPr>
            <a:xfrm flipV="1">
              <a:off x="7833444" y="2944874"/>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4C6B37-5753-4B45-8AD8-2B8EF4831C72}"/>
                </a:ext>
              </a:extLst>
            </p:cNvPr>
            <p:cNvCxnSpPr>
              <a:cxnSpLocks/>
              <a:stCxn id="227" idx="3"/>
              <a:endCxn id="224" idx="1"/>
            </p:cNvCxnSpPr>
            <p:nvPr/>
          </p:nvCxnSpPr>
          <p:spPr>
            <a:xfrm>
              <a:off x="8541030" y="2944874"/>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D954C5-C5EB-45A0-B16C-7E599A15BCDE}"/>
                </a:ext>
              </a:extLst>
            </p:cNvPr>
            <p:cNvCxnSpPr>
              <a:cxnSpLocks/>
              <a:stCxn id="224" idx="3"/>
              <a:endCxn id="221" idx="1"/>
            </p:cNvCxnSpPr>
            <p:nvPr/>
          </p:nvCxnSpPr>
          <p:spPr>
            <a:xfrm>
              <a:off x="9248830" y="2949770"/>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8AD5CDD-F104-4520-8509-433A6B4C3186}"/>
                </a:ext>
              </a:extLst>
            </p:cNvPr>
            <p:cNvCxnSpPr>
              <a:cxnSpLocks/>
              <a:stCxn id="221" idx="3"/>
              <a:endCxn id="218" idx="1"/>
            </p:cNvCxnSpPr>
            <p:nvPr/>
          </p:nvCxnSpPr>
          <p:spPr>
            <a:xfrm flipV="1">
              <a:off x="9957265" y="2948091"/>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5367A6B-E3D1-49CE-A5B2-44C028F5D40D}"/>
                </a:ext>
              </a:extLst>
            </p:cNvPr>
            <p:cNvCxnSpPr>
              <a:cxnSpLocks/>
              <a:stCxn id="218" idx="3"/>
              <a:endCxn id="215" idx="1"/>
            </p:cNvCxnSpPr>
            <p:nvPr/>
          </p:nvCxnSpPr>
          <p:spPr>
            <a:xfrm>
              <a:off x="10647659" y="2948091"/>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AB5F9F7E-92C6-4EAD-930C-D9DA842DACEB}"/>
                </a:ext>
              </a:extLst>
            </p:cNvPr>
            <p:cNvGrpSpPr/>
            <p:nvPr/>
          </p:nvGrpSpPr>
          <p:grpSpPr>
            <a:xfrm>
              <a:off x="7621687" y="2839938"/>
              <a:ext cx="211757" cy="211550"/>
              <a:chOff x="2468389" y="1081651"/>
              <a:chExt cx="274870" cy="274320"/>
            </a:xfrm>
            <a:solidFill>
              <a:schemeClr val="bg1"/>
            </a:solidFill>
          </p:grpSpPr>
          <p:sp>
            <p:nvSpPr>
              <p:cNvPr id="230" name="Rectangle 229">
                <a:extLst>
                  <a:ext uri="{FF2B5EF4-FFF2-40B4-BE49-F238E27FC236}">
                    <a16:creationId xmlns:a16="http://schemas.microsoft.com/office/drawing/2014/main" id="{DA681591-ADD6-4071-B23A-248333E31024}"/>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31" name="Straight Connector 230">
                <a:extLst>
                  <a:ext uri="{FF2B5EF4-FFF2-40B4-BE49-F238E27FC236}">
                    <a16:creationId xmlns:a16="http://schemas.microsoft.com/office/drawing/2014/main" id="{B82DAB5B-C19A-43BA-AD53-AEBBDF50FEA0}"/>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09B7287-2D8A-4BC5-8600-0237AA1DCB24}"/>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B6D69387-E257-417B-96D0-B53930AEF37E}"/>
                </a:ext>
              </a:extLst>
            </p:cNvPr>
            <p:cNvGrpSpPr/>
            <p:nvPr/>
          </p:nvGrpSpPr>
          <p:grpSpPr>
            <a:xfrm>
              <a:off x="8329275" y="2839099"/>
              <a:ext cx="211757" cy="211550"/>
              <a:chOff x="2468389" y="1081651"/>
              <a:chExt cx="274870" cy="274320"/>
            </a:xfrm>
          </p:grpSpPr>
          <p:sp>
            <p:nvSpPr>
              <p:cNvPr id="227" name="Rectangle 226">
                <a:extLst>
                  <a:ext uri="{FF2B5EF4-FFF2-40B4-BE49-F238E27FC236}">
                    <a16:creationId xmlns:a16="http://schemas.microsoft.com/office/drawing/2014/main" id="{C4450926-C202-463F-85BA-9139154ED540}"/>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28" name="Straight Connector 227">
                <a:extLst>
                  <a:ext uri="{FF2B5EF4-FFF2-40B4-BE49-F238E27FC236}">
                    <a16:creationId xmlns:a16="http://schemas.microsoft.com/office/drawing/2014/main" id="{330D917A-E5CC-4881-AC16-62A5D19E9CF0}"/>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8CEE9624-BDD0-4A8F-8CF5-7D0562756DF0}"/>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6B10A56E-B5BE-4214-826F-9E3995F95EAD}"/>
                </a:ext>
              </a:extLst>
            </p:cNvPr>
            <p:cNvGrpSpPr/>
            <p:nvPr/>
          </p:nvGrpSpPr>
          <p:grpSpPr>
            <a:xfrm>
              <a:off x="9037073" y="2843995"/>
              <a:ext cx="211757" cy="211550"/>
              <a:chOff x="2468389" y="1081651"/>
              <a:chExt cx="274870" cy="274320"/>
            </a:xfrm>
          </p:grpSpPr>
          <p:sp>
            <p:nvSpPr>
              <p:cNvPr id="224" name="Rectangle 223">
                <a:extLst>
                  <a:ext uri="{FF2B5EF4-FFF2-40B4-BE49-F238E27FC236}">
                    <a16:creationId xmlns:a16="http://schemas.microsoft.com/office/drawing/2014/main" id="{7A40FF83-C670-4458-9A84-B7FBA0E0F9E1}"/>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25" name="Straight Connector 224">
                <a:extLst>
                  <a:ext uri="{FF2B5EF4-FFF2-40B4-BE49-F238E27FC236}">
                    <a16:creationId xmlns:a16="http://schemas.microsoft.com/office/drawing/2014/main" id="{FDBE63D6-7265-4D94-B72B-720D0FC65DE1}"/>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4207723E-30E5-44BF-9DAA-D25FA7817D60}"/>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F0EBF1E6-6E72-4129-ABCA-22AEF9D36749}"/>
                </a:ext>
              </a:extLst>
            </p:cNvPr>
            <p:cNvGrpSpPr/>
            <p:nvPr/>
          </p:nvGrpSpPr>
          <p:grpSpPr>
            <a:xfrm>
              <a:off x="9745509" y="2843995"/>
              <a:ext cx="211757" cy="211550"/>
              <a:chOff x="2468389" y="1081651"/>
              <a:chExt cx="274870" cy="274320"/>
            </a:xfrm>
          </p:grpSpPr>
          <p:sp>
            <p:nvSpPr>
              <p:cNvPr id="221" name="Rectangle 220">
                <a:extLst>
                  <a:ext uri="{FF2B5EF4-FFF2-40B4-BE49-F238E27FC236}">
                    <a16:creationId xmlns:a16="http://schemas.microsoft.com/office/drawing/2014/main" id="{C9BE2A26-6323-403C-B662-C3D59CDBE49A}"/>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22" name="Straight Connector 221">
                <a:extLst>
                  <a:ext uri="{FF2B5EF4-FFF2-40B4-BE49-F238E27FC236}">
                    <a16:creationId xmlns:a16="http://schemas.microsoft.com/office/drawing/2014/main" id="{B42DD3A0-0DC6-41DF-82F2-CA6C14297A81}"/>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D4923BE4-C698-4CBD-BBDE-50CBF0FAB2D7}"/>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CD9D22E4-A517-4D12-8709-81C94CE1787E}"/>
                </a:ext>
              </a:extLst>
            </p:cNvPr>
            <p:cNvGrpSpPr/>
            <p:nvPr/>
          </p:nvGrpSpPr>
          <p:grpSpPr>
            <a:xfrm>
              <a:off x="10435903" y="2842316"/>
              <a:ext cx="211757" cy="211550"/>
              <a:chOff x="2468389" y="1081651"/>
              <a:chExt cx="274870" cy="274320"/>
            </a:xfrm>
          </p:grpSpPr>
          <p:sp>
            <p:nvSpPr>
              <p:cNvPr id="218" name="Rectangle 217">
                <a:extLst>
                  <a:ext uri="{FF2B5EF4-FFF2-40B4-BE49-F238E27FC236}">
                    <a16:creationId xmlns:a16="http://schemas.microsoft.com/office/drawing/2014/main" id="{86155E3C-6FC2-4E35-A3C2-16127BFD51C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9" name="Straight Connector 218">
                <a:extLst>
                  <a:ext uri="{FF2B5EF4-FFF2-40B4-BE49-F238E27FC236}">
                    <a16:creationId xmlns:a16="http://schemas.microsoft.com/office/drawing/2014/main" id="{E63C6F52-E7A6-4140-8A9D-03625E8A7E26}"/>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3A17C07-1DD6-4E42-A08D-29BBE3DDA75E}"/>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E3BD3E83-99BF-416D-8911-C1EB2051DF0B}"/>
                </a:ext>
              </a:extLst>
            </p:cNvPr>
            <p:cNvGrpSpPr/>
            <p:nvPr/>
          </p:nvGrpSpPr>
          <p:grpSpPr>
            <a:xfrm>
              <a:off x="11144338" y="2843707"/>
              <a:ext cx="211757" cy="211550"/>
              <a:chOff x="2468389" y="1081651"/>
              <a:chExt cx="274870" cy="274320"/>
            </a:xfrm>
            <a:solidFill>
              <a:schemeClr val="bg1"/>
            </a:solidFill>
          </p:grpSpPr>
          <p:sp>
            <p:nvSpPr>
              <p:cNvPr id="215" name="Rectangle 214">
                <a:extLst>
                  <a:ext uri="{FF2B5EF4-FFF2-40B4-BE49-F238E27FC236}">
                    <a16:creationId xmlns:a16="http://schemas.microsoft.com/office/drawing/2014/main" id="{A90358C9-E703-4146-89DD-F8F758BC0E49}"/>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6" name="Straight Connector 215">
                <a:extLst>
                  <a:ext uri="{FF2B5EF4-FFF2-40B4-BE49-F238E27FC236}">
                    <a16:creationId xmlns:a16="http://schemas.microsoft.com/office/drawing/2014/main" id="{E15FCEAE-02E1-4D46-8BAF-63C69E9979D7}"/>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3ACE64AB-B2B3-477B-9144-BF4564A0A79B}"/>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5" name="Straight Connector 94">
              <a:extLst>
                <a:ext uri="{FF2B5EF4-FFF2-40B4-BE49-F238E27FC236}">
                  <a16:creationId xmlns:a16="http://schemas.microsoft.com/office/drawing/2014/main" id="{7046ECD0-6433-4A39-BE88-9605446940E3}"/>
                </a:ext>
              </a:extLst>
            </p:cNvPr>
            <p:cNvCxnSpPr>
              <a:cxnSpLocks/>
              <a:stCxn id="212" idx="3"/>
              <a:endCxn id="209" idx="1"/>
            </p:cNvCxnSpPr>
            <p:nvPr/>
          </p:nvCxnSpPr>
          <p:spPr>
            <a:xfrm flipV="1">
              <a:off x="7834079" y="3661519"/>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51365BB-23CE-410B-9986-4DE4DE7E75AF}"/>
                </a:ext>
              </a:extLst>
            </p:cNvPr>
            <p:cNvCxnSpPr>
              <a:cxnSpLocks/>
              <a:stCxn id="209" idx="3"/>
              <a:endCxn id="206" idx="1"/>
            </p:cNvCxnSpPr>
            <p:nvPr/>
          </p:nvCxnSpPr>
          <p:spPr>
            <a:xfrm>
              <a:off x="8541667" y="3661519"/>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08DC10E-D290-4336-8C14-CE52B4E94796}"/>
                </a:ext>
              </a:extLst>
            </p:cNvPr>
            <p:cNvCxnSpPr>
              <a:cxnSpLocks/>
              <a:stCxn id="206" idx="3"/>
              <a:endCxn id="203" idx="1"/>
            </p:cNvCxnSpPr>
            <p:nvPr/>
          </p:nvCxnSpPr>
          <p:spPr>
            <a:xfrm>
              <a:off x="9249466" y="3666415"/>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95685EF-CEEA-4C16-BB58-83739C67AFFA}"/>
                </a:ext>
              </a:extLst>
            </p:cNvPr>
            <p:cNvCxnSpPr>
              <a:cxnSpLocks/>
              <a:stCxn id="203" idx="3"/>
              <a:endCxn id="200" idx="1"/>
            </p:cNvCxnSpPr>
            <p:nvPr/>
          </p:nvCxnSpPr>
          <p:spPr>
            <a:xfrm flipV="1">
              <a:off x="9957901" y="3664735"/>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0695E8E-404C-4316-8755-A30F8BB0A841}"/>
                </a:ext>
              </a:extLst>
            </p:cNvPr>
            <p:cNvCxnSpPr>
              <a:cxnSpLocks/>
              <a:stCxn id="200" idx="3"/>
              <a:endCxn id="197" idx="1"/>
            </p:cNvCxnSpPr>
            <p:nvPr/>
          </p:nvCxnSpPr>
          <p:spPr>
            <a:xfrm>
              <a:off x="10648295" y="3664735"/>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77DBAD36-B62C-492F-8496-9004449082E5}"/>
                </a:ext>
              </a:extLst>
            </p:cNvPr>
            <p:cNvGrpSpPr/>
            <p:nvPr/>
          </p:nvGrpSpPr>
          <p:grpSpPr>
            <a:xfrm>
              <a:off x="7622321" y="3556582"/>
              <a:ext cx="211757" cy="211550"/>
              <a:chOff x="2468389" y="1081651"/>
              <a:chExt cx="274870" cy="274320"/>
            </a:xfrm>
          </p:grpSpPr>
          <p:sp>
            <p:nvSpPr>
              <p:cNvPr id="212" name="Rectangle 211">
                <a:extLst>
                  <a:ext uri="{FF2B5EF4-FFF2-40B4-BE49-F238E27FC236}">
                    <a16:creationId xmlns:a16="http://schemas.microsoft.com/office/drawing/2014/main" id="{9CA251DC-3D40-4FBD-8BEC-70194C70A07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3" name="Straight Connector 212">
                <a:extLst>
                  <a:ext uri="{FF2B5EF4-FFF2-40B4-BE49-F238E27FC236}">
                    <a16:creationId xmlns:a16="http://schemas.microsoft.com/office/drawing/2014/main" id="{83054FB5-A657-4B1C-AF35-C34C228DFF90}"/>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EC3F917-C369-495F-8403-A80A6B2408C6}"/>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A794D026-6E94-442A-9153-4B3490E08036}"/>
                </a:ext>
              </a:extLst>
            </p:cNvPr>
            <p:cNvGrpSpPr/>
            <p:nvPr/>
          </p:nvGrpSpPr>
          <p:grpSpPr>
            <a:xfrm>
              <a:off x="8329909" y="3555744"/>
              <a:ext cx="211757" cy="211550"/>
              <a:chOff x="2468389" y="1081651"/>
              <a:chExt cx="274870" cy="274320"/>
            </a:xfrm>
          </p:grpSpPr>
          <p:sp>
            <p:nvSpPr>
              <p:cNvPr id="209" name="Rectangle 208">
                <a:extLst>
                  <a:ext uri="{FF2B5EF4-FFF2-40B4-BE49-F238E27FC236}">
                    <a16:creationId xmlns:a16="http://schemas.microsoft.com/office/drawing/2014/main" id="{624BC41E-07D4-4811-888A-6357F9ABC99B}"/>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0" name="Straight Connector 209">
                <a:extLst>
                  <a:ext uri="{FF2B5EF4-FFF2-40B4-BE49-F238E27FC236}">
                    <a16:creationId xmlns:a16="http://schemas.microsoft.com/office/drawing/2014/main" id="{F10795AD-BCB7-4169-B6DC-EADAB97BB94A}"/>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D3AEB846-1C58-48C2-843D-D870BBC154D0}"/>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3CF4A2E-6B0B-4628-9DC1-B05F60D425E8}"/>
                </a:ext>
              </a:extLst>
            </p:cNvPr>
            <p:cNvGrpSpPr/>
            <p:nvPr/>
          </p:nvGrpSpPr>
          <p:grpSpPr>
            <a:xfrm>
              <a:off x="9037709" y="3560640"/>
              <a:ext cx="211757" cy="211550"/>
              <a:chOff x="2468389" y="1081651"/>
              <a:chExt cx="274870" cy="274320"/>
            </a:xfrm>
            <a:solidFill>
              <a:schemeClr val="bg1"/>
            </a:solidFill>
          </p:grpSpPr>
          <p:sp>
            <p:nvSpPr>
              <p:cNvPr id="206" name="Rectangle 205">
                <a:extLst>
                  <a:ext uri="{FF2B5EF4-FFF2-40B4-BE49-F238E27FC236}">
                    <a16:creationId xmlns:a16="http://schemas.microsoft.com/office/drawing/2014/main" id="{BEBD5944-3758-42A1-8CB4-B1C02DA45191}"/>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07" name="Straight Connector 206">
                <a:extLst>
                  <a:ext uri="{FF2B5EF4-FFF2-40B4-BE49-F238E27FC236}">
                    <a16:creationId xmlns:a16="http://schemas.microsoft.com/office/drawing/2014/main" id="{8391450C-0745-4449-83FE-6F3A0CC26003}"/>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93619184-5532-4D73-8422-D5C146155B9C}"/>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EE8D8334-4D0C-4B12-ABDD-7E7F885D05E5}"/>
                </a:ext>
              </a:extLst>
            </p:cNvPr>
            <p:cNvGrpSpPr/>
            <p:nvPr/>
          </p:nvGrpSpPr>
          <p:grpSpPr>
            <a:xfrm>
              <a:off x="9746144" y="3560640"/>
              <a:ext cx="211757" cy="211550"/>
              <a:chOff x="2468389" y="1081651"/>
              <a:chExt cx="274870" cy="274320"/>
            </a:xfrm>
          </p:grpSpPr>
          <p:sp>
            <p:nvSpPr>
              <p:cNvPr id="203" name="Rectangle 202">
                <a:extLst>
                  <a:ext uri="{FF2B5EF4-FFF2-40B4-BE49-F238E27FC236}">
                    <a16:creationId xmlns:a16="http://schemas.microsoft.com/office/drawing/2014/main" id="{568120AD-375A-4035-AAA7-EF777A89D03E}"/>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04" name="Straight Connector 203">
                <a:extLst>
                  <a:ext uri="{FF2B5EF4-FFF2-40B4-BE49-F238E27FC236}">
                    <a16:creationId xmlns:a16="http://schemas.microsoft.com/office/drawing/2014/main" id="{6DAE241C-C991-43EE-AAEC-0A82B4280276}"/>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8B9E433-02BD-4977-91A3-B9AEE7114017}"/>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D30A8B74-6983-453F-BDAA-4E1E52BE00BC}"/>
                </a:ext>
              </a:extLst>
            </p:cNvPr>
            <p:cNvGrpSpPr/>
            <p:nvPr/>
          </p:nvGrpSpPr>
          <p:grpSpPr>
            <a:xfrm>
              <a:off x="10436538" y="3558960"/>
              <a:ext cx="211757" cy="211550"/>
              <a:chOff x="2468389" y="1081651"/>
              <a:chExt cx="274870" cy="274320"/>
            </a:xfrm>
          </p:grpSpPr>
          <p:sp>
            <p:nvSpPr>
              <p:cNvPr id="200" name="Rectangle 199">
                <a:extLst>
                  <a:ext uri="{FF2B5EF4-FFF2-40B4-BE49-F238E27FC236}">
                    <a16:creationId xmlns:a16="http://schemas.microsoft.com/office/drawing/2014/main" id="{716BCDBC-6BBC-4476-80D7-16922CBE5D4B}"/>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01" name="Straight Connector 200">
                <a:extLst>
                  <a:ext uri="{FF2B5EF4-FFF2-40B4-BE49-F238E27FC236}">
                    <a16:creationId xmlns:a16="http://schemas.microsoft.com/office/drawing/2014/main" id="{8088A1EF-C1B0-4716-90A9-DB0F98327772}"/>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5221CCB5-32A5-411C-9824-E7E76F64BC18}"/>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957FD66F-62DB-41AB-8483-485AA26765A0}"/>
                </a:ext>
              </a:extLst>
            </p:cNvPr>
            <p:cNvGrpSpPr/>
            <p:nvPr/>
          </p:nvGrpSpPr>
          <p:grpSpPr>
            <a:xfrm>
              <a:off x="11144974" y="3560352"/>
              <a:ext cx="211757" cy="211550"/>
              <a:chOff x="2468389" y="1081651"/>
              <a:chExt cx="274870" cy="274320"/>
            </a:xfrm>
          </p:grpSpPr>
          <p:sp>
            <p:nvSpPr>
              <p:cNvPr id="197" name="Rectangle 196">
                <a:extLst>
                  <a:ext uri="{FF2B5EF4-FFF2-40B4-BE49-F238E27FC236}">
                    <a16:creationId xmlns:a16="http://schemas.microsoft.com/office/drawing/2014/main" id="{01B62D54-5C13-451F-93EE-C02E6A30971A}"/>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98" name="Straight Connector 197">
                <a:extLst>
                  <a:ext uri="{FF2B5EF4-FFF2-40B4-BE49-F238E27FC236}">
                    <a16:creationId xmlns:a16="http://schemas.microsoft.com/office/drawing/2014/main" id="{5F6EA419-A962-4F8E-AB30-30E30CD30E43}"/>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51D9342-C720-4B7B-B8BC-78689152232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6" name="Straight Connector 105">
              <a:extLst>
                <a:ext uri="{FF2B5EF4-FFF2-40B4-BE49-F238E27FC236}">
                  <a16:creationId xmlns:a16="http://schemas.microsoft.com/office/drawing/2014/main" id="{9C09556D-7A66-4BA4-81A4-715721E867BE}"/>
                </a:ext>
              </a:extLst>
            </p:cNvPr>
            <p:cNvCxnSpPr>
              <a:cxnSpLocks/>
              <a:stCxn id="194" idx="3"/>
              <a:endCxn id="191" idx="1"/>
            </p:cNvCxnSpPr>
            <p:nvPr/>
          </p:nvCxnSpPr>
          <p:spPr>
            <a:xfrm flipV="1">
              <a:off x="7828275" y="4360725"/>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85ABE78-61CD-4755-A64B-6E25D4A9BC84}"/>
                </a:ext>
              </a:extLst>
            </p:cNvPr>
            <p:cNvCxnSpPr>
              <a:cxnSpLocks/>
              <a:stCxn id="191" idx="3"/>
              <a:endCxn id="188" idx="1"/>
            </p:cNvCxnSpPr>
            <p:nvPr/>
          </p:nvCxnSpPr>
          <p:spPr>
            <a:xfrm>
              <a:off x="8535863" y="4360725"/>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560B829-72F9-4A05-A6F4-220B30A49967}"/>
                </a:ext>
              </a:extLst>
            </p:cNvPr>
            <p:cNvCxnSpPr>
              <a:cxnSpLocks/>
              <a:stCxn id="188" idx="3"/>
              <a:endCxn id="185" idx="1"/>
            </p:cNvCxnSpPr>
            <p:nvPr/>
          </p:nvCxnSpPr>
          <p:spPr>
            <a:xfrm>
              <a:off x="9243663" y="4365622"/>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BB9E21A-525F-4425-BBE1-93BA422A9350}"/>
                </a:ext>
              </a:extLst>
            </p:cNvPr>
            <p:cNvCxnSpPr>
              <a:cxnSpLocks/>
              <a:stCxn id="185" idx="3"/>
              <a:endCxn id="182" idx="1"/>
            </p:cNvCxnSpPr>
            <p:nvPr/>
          </p:nvCxnSpPr>
          <p:spPr>
            <a:xfrm flipV="1">
              <a:off x="9952098" y="4363942"/>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CAD3F28-81C3-4350-B144-F219FD7A3A2E}"/>
                </a:ext>
              </a:extLst>
            </p:cNvPr>
            <p:cNvCxnSpPr>
              <a:cxnSpLocks/>
              <a:stCxn id="182" idx="3"/>
              <a:endCxn id="179" idx="1"/>
            </p:cNvCxnSpPr>
            <p:nvPr/>
          </p:nvCxnSpPr>
          <p:spPr>
            <a:xfrm>
              <a:off x="10642492" y="4363942"/>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36B97979-7B1C-4770-B956-81403188DA44}"/>
                </a:ext>
              </a:extLst>
            </p:cNvPr>
            <p:cNvGrpSpPr/>
            <p:nvPr/>
          </p:nvGrpSpPr>
          <p:grpSpPr>
            <a:xfrm>
              <a:off x="7616518" y="4255789"/>
              <a:ext cx="211757" cy="211550"/>
              <a:chOff x="2468389" y="1081651"/>
              <a:chExt cx="274870" cy="274320"/>
            </a:xfrm>
          </p:grpSpPr>
          <p:sp>
            <p:nvSpPr>
              <p:cNvPr id="194" name="Rectangle 193">
                <a:extLst>
                  <a:ext uri="{FF2B5EF4-FFF2-40B4-BE49-F238E27FC236}">
                    <a16:creationId xmlns:a16="http://schemas.microsoft.com/office/drawing/2014/main" id="{0A651514-7C8C-4DCB-8C34-3DC7C4194A54}"/>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95" name="Straight Connector 194">
                <a:extLst>
                  <a:ext uri="{FF2B5EF4-FFF2-40B4-BE49-F238E27FC236}">
                    <a16:creationId xmlns:a16="http://schemas.microsoft.com/office/drawing/2014/main" id="{E59C4D57-CC3F-40A8-A8F3-A6AF5A7708D8}"/>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3C8D4544-6A3A-4D95-98CA-6AB7EA76B5C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2B253F13-EAE7-40DF-AA24-16DCB70537AC}"/>
                </a:ext>
              </a:extLst>
            </p:cNvPr>
            <p:cNvGrpSpPr/>
            <p:nvPr/>
          </p:nvGrpSpPr>
          <p:grpSpPr>
            <a:xfrm>
              <a:off x="8324106" y="4254950"/>
              <a:ext cx="211757" cy="211550"/>
              <a:chOff x="2468389" y="1081651"/>
              <a:chExt cx="274870" cy="274320"/>
            </a:xfrm>
          </p:grpSpPr>
          <p:sp>
            <p:nvSpPr>
              <p:cNvPr id="191" name="Rectangle 190">
                <a:extLst>
                  <a:ext uri="{FF2B5EF4-FFF2-40B4-BE49-F238E27FC236}">
                    <a16:creationId xmlns:a16="http://schemas.microsoft.com/office/drawing/2014/main" id="{DAFE89E7-9248-4AFE-A216-010F3ECF6556}"/>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92" name="Straight Connector 191">
                <a:extLst>
                  <a:ext uri="{FF2B5EF4-FFF2-40B4-BE49-F238E27FC236}">
                    <a16:creationId xmlns:a16="http://schemas.microsoft.com/office/drawing/2014/main" id="{155A8EBA-1A1C-4BE8-9F07-2C1B9853315A}"/>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2B3CF506-9A85-42FF-B54D-D717771E1045}"/>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446A0B6E-DF70-4E11-A6BF-151247B8FE15}"/>
                </a:ext>
              </a:extLst>
            </p:cNvPr>
            <p:cNvGrpSpPr/>
            <p:nvPr/>
          </p:nvGrpSpPr>
          <p:grpSpPr>
            <a:xfrm>
              <a:off x="9031906" y="4259847"/>
              <a:ext cx="211757" cy="211550"/>
              <a:chOff x="2468389" y="1081651"/>
              <a:chExt cx="274870" cy="274320"/>
            </a:xfrm>
          </p:grpSpPr>
          <p:sp>
            <p:nvSpPr>
              <p:cNvPr id="188" name="Rectangle 187">
                <a:extLst>
                  <a:ext uri="{FF2B5EF4-FFF2-40B4-BE49-F238E27FC236}">
                    <a16:creationId xmlns:a16="http://schemas.microsoft.com/office/drawing/2014/main" id="{713F575A-25CF-4E6C-B950-588E989BA241}"/>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9" name="Straight Connector 188">
                <a:extLst>
                  <a:ext uri="{FF2B5EF4-FFF2-40B4-BE49-F238E27FC236}">
                    <a16:creationId xmlns:a16="http://schemas.microsoft.com/office/drawing/2014/main" id="{90309977-BFE2-4E38-85EC-38FBECE74874}"/>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4D9D531-3DF7-436F-9EA8-277B48819EB4}"/>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DC726078-F000-4301-9213-7DA5885342C7}"/>
                </a:ext>
              </a:extLst>
            </p:cNvPr>
            <p:cNvGrpSpPr/>
            <p:nvPr/>
          </p:nvGrpSpPr>
          <p:grpSpPr>
            <a:xfrm>
              <a:off x="9740341" y="4259847"/>
              <a:ext cx="211757" cy="211550"/>
              <a:chOff x="2468389" y="1081651"/>
              <a:chExt cx="274870" cy="274320"/>
            </a:xfrm>
          </p:grpSpPr>
          <p:sp>
            <p:nvSpPr>
              <p:cNvPr id="185" name="Rectangle 184">
                <a:extLst>
                  <a:ext uri="{FF2B5EF4-FFF2-40B4-BE49-F238E27FC236}">
                    <a16:creationId xmlns:a16="http://schemas.microsoft.com/office/drawing/2014/main" id="{ABB93139-CA76-4826-8434-AAC670DBEB9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6" name="Straight Connector 185">
                <a:extLst>
                  <a:ext uri="{FF2B5EF4-FFF2-40B4-BE49-F238E27FC236}">
                    <a16:creationId xmlns:a16="http://schemas.microsoft.com/office/drawing/2014/main" id="{25853B38-C740-45BD-80A0-4979BCDAFE7B}"/>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749EA85-131A-4449-B999-70DC32423DA7}"/>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862942E3-E50E-49C4-B369-D50986CA3C6B}"/>
                </a:ext>
              </a:extLst>
            </p:cNvPr>
            <p:cNvGrpSpPr/>
            <p:nvPr/>
          </p:nvGrpSpPr>
          <p:grpSpPr>
            <a:xfrm>
              <a:off x="10430735" y="4258167"/>
              <a:ext cx="211757" cy="211550"/>
              <a:chOff x="2468389" y="1081651"/>
              <a:chExt cx="274870" cy="274320"/>
            </a:xfrm>
          </p:grpSpPr>
          <p:sp>
            <p:nvSpPr>
              <p:cNvPr id="182" name="Rectangle 181">
                <a:extLst>
                  <a:ext uri="{FF2B5EF4-FFF2-40B4-BE49-F238E27FC236}">
                    <a16:creationId xmlns:a16="http://schemas.microsoft.com/office/drawing/2014/main" id="{1A064DFC-AE8A-4EAF-98EE-6B58426B9B6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3" name="Straight Connector 182">
                <a:extLst>
                  <a:ext uri="{FF2B5EF4-FFF2-40B4-BE49-F238E27FC236}">
                    <a16:creationId xmlns:a16="http://schemas.microsoft.com/office/drawing/2014/main" id="{DCDE02C5-A9D4-4A0E-B6E2-1AFB11EA9F18}"/>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ADA04F73-D5D3-43D9-88EC-7E69618C41C2}"/>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EE66DF83-0703-471D-93E2-C4A0B3ED59D5}"/>
                </a:ext>
              </a:extLst>
            </p:cNvPr>
            <p:cNvGrpSpPr/>
            <p:nvPr/>
          </p:nvGrpSpPr>
          <p:grpSpPr>
            <a:xfrm>
              <a:off x="11139171" y="4259558"/>
              <a:ext cx="211757" cy="211550"/>
              <a:chOff x="2468389" y="1081651"/>
              <a:chExt cx="274870" cy="274320"/>
            </a:xfrm>
          </p:grpSpPr>
          <p:sp>
            <p:nvSpPr>
              <p:cNvPr id="179" name="Rectangle 178">
                <a:extLst>
                  <a:ext uri="{FF2B5EF4-FFF2-40B4-BE49-F238E27FC236}">
                    <a16:creationId xmlns:a16="http://schemas.microsoft.com/office/drawing/2014/main" id="{7D5502B6-F6D1-4FFC-8AFA-EDBD7622A55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0" name="Straight Connector 179">
                <a:extLst>
                  <a:ext uri="{FF2B5EF4-FFF2-40B4-BE49-F238E27FC236}">
                    <a16:creationId xmlns:a16="http://schemas.microsoft.com/office/drawing/2014/main" id="{CD1D5CAD-D0A2-46DE-8A0C-2AD656C691F9}"/>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C7AB4C4-F9F4-4CE1-8A11-8A8000D8F9E2}"/>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7" name="Straight Connector 116">
              <a:extLst>
                <a:ext uri="{FF2B5EF4-FFF2-40B4-BE49-F238E27FC236}">
                  <a16:creationId xmlns:a16="http://schemas.microsoft.com/office/drawing/2014/main" id="{A4BB6759-16A6-4F79-9BB3-73EA88F47E71}"/>
                </a:ext>
              </a:extLst>
            </p:cNvPr>
            <p:cNvCxnSpPr>
              <a:cxnSpLocks/>
              <a:stCxn id="176" idx="3"/>
              <a:endCxn id="173" idx="1"/>
            </p:cNvCxnSpPr>
            <p:nvPr/>
          </p:nvCxnSpPr>
          <p:spPr>
            <a:xfrm flipV="1">
              <a:off x="7827851" y="5065141"/>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4387426-069B-461E-B59D-4625FB7E31B1}"/>
                </a:ext>
              </a:extLst>
            </p:cNvPr>
            <p:cNvCxnSpPr>
              <a:cxnSpLocks/>
              <a:stCxn id="173" idx="3"/>
              <a:endCxn id="170" idx="1"/>
            </p:cNvCxnSpPr>
            <p:nvPr/>
          </p:nvCxnSpPr>
          <p:spPr>
            <a:xfrm>
              <a:off x="8535439" y="5065141"/>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2C2F352-AED8-47B2-BE16-C3DB8B15F141}"/>
                </a:ext>
              </a:extLst>
            </p:cNvPr>
            <p:cNvCxnSpPr>
              <a:cxnSpLocks/>
              <a:stCxn id="170" idx="3"/>
              <a:endCxn id="167" idx="1"/>
            </p:cNvCxnSpPr>
            <p:nvPr/>
          </p:nvCxnSpPr>
          <p:spPr>
            <a:xfrm>
              <a:off x="9243239" y="5070037"/>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032F880-6CFC-4929-9EAF-39A28BE46708}"/>
                </a:ext>
              </a:extLst>
            </p:cNvPr>
            <p:cNvCxnSpPr>
              <a:cxnSpLocks/>
              <a:stCxn id="167" idx="3"/>
              <a:endCxn id="164" idx="1"/>
            </p:cNvCxnSpPr>
            <p:nvPr/>
          </p:nvCxnSpPr>
          <p:spPr>
            <a:xfrm flipV="1">
              <a:off x="9951674" y="5068359"/>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5E9BB83-62C3-478F-AE13-61A901C44635}"/>
                </a:ext>
              </a:extLst>
            </p:cNvPr>
            <p:cNvCxnSpPr>
              <a:cxnSpLocks/>
              <a:stCxn id="164" idx="3"/>
              <a:endCxn id="161" idx="1"/>
            </p:cNvCxnSpPr>
            <p:nvPr/>
          </p:nvCxnSpPr>
          <p:spPr>
            <a:xfrm>
              <a:off x="10642068" y="5068359"/>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C232FA73-9BE6-4BD8-8FB7-FC90D6C714D2}"/>
                </a:ext>
              </a:extLst>
            </p:cNvPr>
            <p:cNvGrpSpPr/>
            <p:nvPr/>
          </p:nvGrpSpPr>
          <p:grpSpPr>
            <a:xfrm>
              <a:off x="7616094" y="4960205"/>
              <a:ext cx="211757" cy="211550"/>
              <a:chOff x="2468389" y="1081651"/>
              <a:chExt cx="274870" cy="274320"/>
            </a:xfrm>
            <a:solidFill>
              <a:schemeClr val="bg1"/>
            </a:solidFill>
          </p:grpSpPr>
          <p:sp>
            <p:nvSpPr>
              <p:cNvPr id="176" name="Rectangle 175">
                <a:extLst>
                  <a:ext uri="{FF2B5EF4-FFF2-40B4-BE49-F238E27FC236}">
                    <a16:creationId xmlns:a16="http://schemas.microsoft.com/office/drawing/2014/main" id="{F392E34A-4890-4534-99FE-F36198473289}"/>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77" name="Straight Connector 176">
                <a:extLst>
                  <a:ext uri="{FF2B5EF4-FFF2-40B4-BE49-F238E27FC236}">
                    <a16:creationId xmlns:a16="http://schemas.microsoft.com/office/drawing/2014/main" id="{42BDDF61-0FDE-4739-8C45-5F1A8E971238}"/>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9C821643-C9CB-4539-8B2F-FF4EAB8F824D}"/>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9DA29F02-4173-43CB-959F-560BD89D9493}"/>
                </a:ext>
              </a:extLst>
            </p:cNvPr>
            <p:cNvGrpSpPr/>
            <p:nvPr/>
          </p:nvGrpSpPr>
          <p:grpSpPr>
            <a:xfrm>
              <a:off x="8323682" y="4959366"/>
              <a:ext cx="211757" cy="211550"/>
              <a:chOff x="2468389" y="1081651"/>
              <a:chExt cx="274870" cy="274320"/>
            </a:xfrm>
            <a:solidFill>
              <a:schemeClr val="bg1"/>
            </a:solidFill>
          </p:grpSpPr>
          <p:sp>
            <p:nvSpPr>
              <p:cNvPr id="173" name="Rectangle 172">
                <a:extLst>
                  <a:ext uri="{FF2B5EF4-FFF2-40B4-BE49-F238E27FC236}">
                    <a16:creationId xmlns:a16="http://schemas.microsoft.com/office/drawing/2014/main" id="{4EE06E72-CAA0-4241-A01C-ACBAA0B934F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74" name="Straight Connector 173">
                <a:extLst>
                  <a:ext uri="{FF2B5EF4-FFF2-40B4-BE49-F238E27FC236}">
                    <a16:creationId xmlns:a16="http://schemas.microsoft.com/office/drawing/2014/main" id="{EB5CF000-6DB6-4773-B185-6A135EAC96C0}"/>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2D940F5F-BAD5-4959-9FAD-C3609E0CDFCB}"/>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D59B453B-37B8-413A-9BA1-57234DBC190A}"/>
                </a:ext>
              </a:extLst>
            </p:cNvPr>
            <p:cNvGrpSpPr/>
            <p:nvPr/>
          </p:nvGrpSpPr>
          <p:grpSpPr>
            <a:xfrm>
              <a:off x="9031482" y="4964262"/>
              <a:ext cx="211757" cy="211550"/>
              <a:chOff x="2468389" y="1081651"/>
              <a:chExt cx="274870" cy="274320"/>
            </a:xfrm>
          </p:grpSpPr>
          <p:sp>
            <p:nvSpPr>
              <p:cNvPr id="170" name="Rectangle 169">
                <a:extLst>
                  <a:ext uri="{FF2B5EF4-FFF2-40B4-BE49-F238E27FC236}">
                    <a16:creationId xmlns:a16="http://schemas.microsoft.com/office/drawing/2014/main" id="{0822C10B-0882-4F48-8878-6F105C3FADDE}"/>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71" name="Straight Connector 170">
                <a:extLst>
                  <a:ext uri="{FF2B5EF4-FFF2-40B4-BE49-F238E27FC236}">
                    <a16:creationId xmlns:a16="http://schemas.microsoft.com/office/drawing/2014/main" id="{48425239-33AB-4673-BA78-0A24569623F9}"/>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FA232E2-9779-4A1C-BCDB-A10DB9E275A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F1FF7076-3981-4FF0-A111-85C9860A609E}"/>
                </a:ext>
              </a:extLst>
            </p:cNvPr>
            <p:cNvGrpSpPr/>
            <p:nvPr/>
          </p:nvGrpSpPr>
          <p:grpSpPr>
            <a:xfrm>
              <a:off x="9739917" y="4964262"/>
              <a:ext cx="211757" cy="211550"/>
              <a:chOff x="2468389" y="1081651"/>
              <a:chExt cx="274870" cy="274320"/>
            </a:xfrm>
          </p:grpSpPr>
          <p:sp>
            <p:nvSpPr>
              <p:cNvPr id="167" name="Rectangle 166">
                <a:extLst>
                  <a:ext uri="{FF2B5EF4-FFF2-40B4-BE49-F238E27FC236}">
                    <a16:creationId xmlns:a16="http://schemas.microsoft.com/office/drawing/2014/main" id="{04034A54-DE47-48D4-9C03-D05F9795FC7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68" name="Straight Connector 167">
                <a:extLst>
                  <a:ext uri="{FF2B5EF4-FFF2-40B4-BE49-F238E27FC236}">
                    <a16:creationId xmlns:a16="http://schemas.microsoft.com/office/drawing/2014/main" id="{F760A5A3-A9CC-4B5D-9E25-DBD393D851E2}"/>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319025D8-6A59-471A-8DB9-320F7A856928}"/>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2B715A93-2443-4284-9EED-3E4F097BFDAE}"/>
                </a:ext>
              </a:extLst>
            </p:cNvPr>
            <p:cNvGrpSpPr/>
            <p:nvPr/>
          </p:nvGrpSpPr>
          <p:grpSpPr>
            <a:xfrm>
              <a:off x="10430311" y="4962584"/>
              <a:ext cx="211757" cy="211550"/>
              <a:chOff x="2468389" y="1081651"/>
              <a:chExt cx="274870" cy="274320"/>
            </a:xfrm>
          </p:grpSpPr>
          <p:sp>
            <p:nvSpPr>
              <p:cNvPr id="164" name="Rectangle 163">
                <a:extLst>
                  <a:ext uri="{FF2B5EF4-FFF2-40B4-BE49-F238E27FC236}">
                    <a16:creationId xmlns:a16="http://schemas.microsoft.com/office/drawing/2014/main" id="{8B6BFF29-35E4-4EEC-AF2C-2B0B03005C2A}"/>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65" name="Straight Connector 164">
                <a:extLst>
                  <a:ext uri="{FF2B5EF4-FFF2-40B4-BE49-F238E27FC236}">
                    <a16:creationId xmlns:a16="http://schemas.microsoft.com/office/drawing/2014/main" id="{EB919DA7-CFCA-4AA2-B813-53E2FDE0CDD3}"/>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97BEAB6-7FE0-4B21-A303-8553C2E44AA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66EC56A3-6621-4013-AE2D-446164593D3E}"/>
                </a:ext>
              </a:extLst>
            </p:cNvPr>
            <p:cNvGrpSpPr/>
            <p:nvPr/>
          </p:nvGrpSpPr>
          <p:grpSpPr>
            <a:xfrm>
              <a:off x="11138747" y="4963974"/>
              <a:ext cx="211757" cy="211550"/>
              <a:chOff x="2468389" y="1081651"/>
              <a:chExt cx="274870" cy="274320"/>
            </a:xfrm>
            <a:solidFill>
              <a:schemeClr val="bg1"/>
            </a:solidFill>
          </p:grpSpPr>
          <p:sp>
            <p:nvSpPr>
              <p:cNvPr id="161" name="Rectangle 160">
                <a:extLst>
                  <a:ext uri="{FF2B5EF4-FFF2-40B4-BE49-F238E27FC236}">
                    <a16:creationId xmlns:a16="http://schemas.microsoft.com/office/drawing/2014/main" id="{63B93302-2A29-4B74-92A2-9E1388C83306}"/>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62" name="Straight Connector 161">
                <a:extLst>
                  <a:ext uri="{FF2B5EF4-FFF2-40B4-BE49-F238E27FC236}">
                    <a16:creationId xmlns:a16="http://schemas.microsoft.com/office/drawing/2014/main" id="{F04FB1A3-72B6-4EF6-8FBC-379BC3FF25CE}"/>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BB3A57E-67C5-4054-90F7-194F64DF6148}"/>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8" name="Straight Connector 127">
              <a:extLst>
                <a:ext uri="{FF2B5EF4-FFF2-40B4-BE49-F238E27FC236}">
                  <a16:creationId xmlns:a16="http://schemas.microsoft.com/office/drawing/2014/main" id="{2F634516-5075-42BD-8CDA-4DB3245DC19D}"/>
                </a:ext>
              </a:extLst>
            </p:cNvPr>
            <p:cNvCxnSpPr>
              <a:cxnSpLocks/>
              <a:stCxn id="158" idx="3"/>
              <a:endCxn id="155" idx="1"/>
            </p:cNvCxnSpPr>
            <p:nvPr/>
          </p:nvCxnSpPr>
          <p:spPr>
            <a:xfrm flipV="1">
              <a:off x="7833020" y="5777276"/>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0905BE0-DB2D-4452-819E-6CAA4CC6A7F5}"/>
                </a:ext>
              </a:extLst>
            </p:cNvPr>
            <p:cNvCxnSpPr>
              <a:cxnSpLocks/>
              <a:stCxn id="155" idx="3"/>
              <a:endCxn id="152" idx="1"/>
            </p:cNvCxnSpPr>
            <p:nvPr/>
          </p:nvCxnSpPr>
          <p:spPr>
            <a:xfrm>
              <a:off x="8540608" y="5777276"/>
              <a:ext cx="496467" cy="32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6344A7C-8BD1-48FA-A6B5-720D9FF66B59}"/>
                </a:ext>
              </a:extLst>
            </p:cNvPr>
            <p:cNvCxnSpPr>
              <a:cxnSpLocks/>
              <a:stCxn id="152" idx="3"/>
              <a:endCxn id="149" idx="1"/>
            </p:cNvCxnSpPr>
            <p:nvPr/>
          </p:nvCxnSpPr>
          <p:spPr>
            <a:xfrm flipV="1">
              <a:off x="9248406" y="5778115"/>
              <a:ext cx="497101" cy="23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6A9C8EB-3E99-4BA4-B27D-B2B2E4A50D16}"/>
                </a:ext>
              </a:extLst>
            </p:cNvPr>
            <p:cNvCxnSpPr>
              <a:cxnSpLocks/>
              <a:stCxn id="149" idx="3"/>
              <a:endCxn id="146" idx="1"/>
            </p:cNvCxnSpPr>
            <p:nvPr/>
          </p:nvCxnSpPr>
          <p:spPr>
            <a:xfrm>
              <a:off x="9956842" y="5778115"/>
              <a:ext cx="479061" cy="23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876B064-66D7-4835-A21D-85B293002014}"/>
                </a:ext>
              </a:extLst>
            </p:cNvPr>
            <p:cNvCxnSpPr>
              <a:cxnSpLocks/>
              <a:stCxn id="146" idx="3"/>
              <a:endCxn id="143" idx="1"/>
            </p:cNvCxnSpPr>
            <p:nvPr/>
          </p:nvCxnSpPr>
          <p:spPr>
            <a:xfrm flipV="1">
              <a:off x="10647236" y="5777123"/>
              <a:ext cx="497101" cy="33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B9B5FD11-B699-48FD-AF33-7E4D4CDF3011}"/>
                </a:ext>
              </a:extLst>
            </p:cNvPr>
            <p:cNvGrpSpPr/>
            <p:nvPr/>
          </p:nvGrpSpPr>
          <p:grpSpPr>
            <a:xfrm>
              <a:off x="7621263" y="5672340"/>
              <a:ext cx="211757" cy="211550"/>
              <a:chOff x="2468389" y="1081651"/>
              <a:chExt cx="274870" cy="274320"/>
            </a:xfrm>
          </p:grpSpPr>
          <p:sp>
            <p:nvSpPr>
              <p:cNvPr id="158" name="Rectangle 157">
                <a:extLst>
                  <a:ext uri="{FF2B5EF4-FFF2-40B4-BE49-F238E27FC236}">
                    <a16:creationId xmlns:a16="http://schemas.microsoft.com/office/drawing/2014/main" id="{579C5432-C74D-4809-A37C-0C1F01781C6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59" name="Straight Connector 158">
                <a:extLst>
                  <a:ext uri="{FF2B5EF4-FFF2-40B4-BE49-F238E27FC236}">
                    <a16:creationId xmlns:a16="http://schemas.microsoft.com/office/drawing/2014/main" id="{C011470B-AE72-49B8-AE41-FE38C8D6C743}"/>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C5B57202-3C24-45AF-878C-1078E480818C}"/>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D543987E-78CB-4958-A698-6AD024995450}"/>
                </a:ext>
              </a:extLst>
            </p:cNvPr>
            <p:cNvGrpSpPr/>
            <p:nvPr/>
          </p:nvGrpSpPr>
          <p:grpSpPr>
            <a:xfrm>
              <a:off x="8328851" y="5671501"/>
              <a:ext cx="211757" cy="211550"/>
              <a:chOff x="2468389" y="1081651"/>
              <a:chExt cx="274870" cy="274320"/>
            </a:xfrm>
            <a:solidFill>
              <a:schemeClr val="bg1"/>
            </a:solidFill>
          </p:grpSpPr>
          <p:sp>
            <p:nvSpPr>
              <p:cNvPr id="155" name="Rectangle 154">
                <a:extLst>
                  <a:ext uri="{FF2B5EF4-FFF2-40B4-BE49-F238E27FC236}">
                    <a16:creationId xmlns:a16="http://schemas.microsoft.com/office/drawing/2014/main" id="{7F31E144-3695-4C90-B452-FA2EE7C401A4}"/>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56" name="Straight Connector 155">
                <a:extLst>
                  <a:ext uri="{FF2B5EF4-FFF2-40B4-BE49-F238E27FC236}">
                    <a16:creationId xmlns:a16="http://schemas.microsoft.com/office/drawing/2014/main" id="{FD53E5AB-A525-4954-AA9B-3A147249960D}"/>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BFED1DB-14D7-4167-82FF-A78045CE1AEF}"/>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A372629F-11A1-4549-82E0-2733FAB31406}"/>
                </a:ext>
              </a:extLst>
            </p:cNvPr>
            <p:cNvGrpSpPr/>
            <p:nvPr/>
          </p:nvGrpSpPr>
          <p:grpSpPr>
            <a:xfrm>
              <a:off x="9036649" y="5674716"/>
              <a:ext cx="211757" cy="211550"/>
              <a:chOff x="2468389" y="1081651"/>
              <a:chExt cx="274870" cy="274320"/>
            </a:xfrm>
          </p:grpSpPr>
          <p:sp>
            <p:nvSpPr>
              <p:cNvPr id="152" name="Rectangle 151">
                <a:extLst>
                  <a:ext uri="{FF2B5EF4-FFF2-40B4-BE49-F238E27FC236}">
                    <a16:creationId xmlns:a16="http://schemas.microsoft.com/office/drawing/2014/main" id="{0B531BEC-2A79-409B-AB35-E7357321795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53" name="Straight Connector 152">
                <a:extLst>
                  <a:ext uri="{FF2B5EF4-FFF2-40B4-BE49-F238E27FC236}">
                    <a16:creationId xmlns:a16="http://schemas.microsoft.com/office/drawing/2014/main" id="{73DD0444-9C26-4B11-8938-C7516F3BA5AF}"/>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C8D48EC-AA73-4C04-AD06-B6CC03BA1677}"/>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CC2BB539-B5C4-4AEF-805E-F80DEC3BF116}"/>
                </a:ext>
              </a:extLst>
            </p:cNvPr>
            <p:cNvGrpSpPr/>
            <p:nvPr/>
          </p:nvGrpSpPr>
          <p:grpSpPr>
            <a:xfrm>
              <a:off x="9745085" y="5672340"/>
              <a:ext cx="211757" cy="211550"/>
              <a:chOff x="2468389" y="1081651"/>
              <a:chExt cx="274870" cy="274320"/>
            </a:xfrm>
          </p:grpSpPr>
          <p:sp>
            <p:nvSpPr>
              <p:cNvPr id="149" name="Rectangle 148">
                <a:extLst>
                  <a:ext uri="{FF2B5EF4-FFF2-40B4-BE49-F238E27FC236}">
                    <a16:creationId xmlns:a16="http://schemas.microsoft.com/office/drawing/2014/main" id="{038BF35A-1D99-438F-81B9-5A650D8454D5}"/>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50" name="Straight Connector 149">
                <a:extLst>
                  <a:ext uri="{FF2B5EF4-FFF2-40B4-BE49-F238E27FC236}">
                    <a16:creationId xmlns:a16="http://schemas.microsoft.com/office/drawing/2014/main" id="{41FC7CD0-593F-408C-81AA-507C1A1FBB20}"/>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16C544C-4099-4717-8413-2C6CF025A424}"/>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1D5A1B5E-C646-489B-926D-CCBC31E868C2}"/>
                </a:ext>
              </a:extLst>
            </p:cNvPr>
            <p:cNvGrpSpPr/>
            <p:nvPr/>
          </p:nvGrpSpPr>
          <p:grpSpPr>
            <a:xfrm>
              <a:off x="10435479" y="5674718"/>
              <a:ext cx="211757" cy="211550"/>
              <a:chOff x="2468389" y="1081651"/>
              <a:chExt cx="274870" cy="274320"/>
            </a:xfrm>
            <a:solidFill>
              <a:schemeClr val="bg1"/>
            </a:solidFill>
          </p:grpSpPr>
          <p:sp>
            <p:nvSpPr>
              <p:cNvPr id="146" name="Rectangle 145">
                <a:extLst>
                  <a:ext uri="{FF2B5EF4-FFF2-40B4-BE49-F238E27FC236}">
                    <a16:creationId xmlns:a16="http://schemas.microsoft.com/office/drawing/2014/main" id="{D7203956-1770-4054-AFBE-C08C590F54CB}"/>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47" name="Straight Connector 146">
                <a:extLst>
                  <a:ext uri="{FF2B5EF4-FFF2-40B4-BE49-F238E27FC236}">
                    <a16:creationId xmlns:a16="http://schemas.microsoft.com/office/drawing/2014/main" id="{89E5648F-0AD0-469F-BACD-D52DA5726DDA}"/>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432E19A-E76C-4AAF-AC25-3E4B553FB521}"/>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8B2DD5A6-CC89-44F6-BEEE-97AFA78ADB5A}"/>
                </a:ext>
              </a:extLst>
            </p:cNvPr>
            <p:cNvGrpSpPr/>
            <p:nvPr/>
          </p:nvGrpSpPr>
          <p:grpSpPr>
            <a:xfrm>
              <a:off x="11143914" y="5671348"/>
              <a:ext cx="211757" cy="211550"/>
              <a:chOff x="2468389" y="1081651"/>
              <a:chExt cx="274870" cy="274320"/>
            </a:xfrm>
          </p:grpSpPr>
          <p:sp>
            <p:nvSpPr>
              <p:cNvPr id="143" name="Rectangle 142">
                <a:extLst>
                  <a:ext uri="{FF2B5EF4-FFF2-40B4-BE49-F238E27FC236}">
                    <a16:creationId xmlns:a16="http://schemas.microsoft.com/office/drawing/2014/main" id="{01502C1B-A5F6-431A-8652-AD1921726C83}"/>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44" name="Straight Connector 143">
                <a:extLst>
                  <a:ext uri="{FF2B5EF4-FFF2-40B4-BE49-F238E27FC236}">
                    <a16:creationId xmlns:a16="http://schemas.microsoft.com/office/drawing/2014/main" id="{DCE6563C-6AA5-4833-A1F1-97F77509E37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9CDCEB7-25B2-4574-9832-B71380A16611}"/>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0B9BA9BF-6417-4733-9D5E-35EA7F4F4BE4}"/>
                </a:ext>
              </a:extLst>
            </p:cNvPr>
            <p:cNvSpPr txBox="1"/>
            <p:nvPr/>
          </p:nvSpPr>
          <p:spPr>
            <a:xfrm>
              <a:off x="6547107" y="1156340"/>
              <a:ext cx="2091594" cy="369332"/>
            </a:xfrm>
            <a:prstGeom prst="rect">
              <a:avLst/>
            </a:prstGeom>
            <a:noFill/>
          </p:spPr>
          <p:txBody>
            <a:bodyPr wrap="square" rtlCol="0" anchor="ctr">
              <a:spAutoFit/>
            </a:bodyPr>
            <a:lstStyle/>
            <a:p>
              <a:pPr algn="ctr"/>
              <a:r>
                <a:rPr lang="en-US" b="1" dirty="0"/>
                <a:t>Core (CU or SM)</a:t>
              </a:r>
            </a:p>
          </p:txBody>
        </p:sp>
        <p:sp>
          <p:nvSpPr>
            <p:cNvPr id="140" name="TextBox 139">
              <a:extLst>
                <a:ext uri="{FF2B5EF4-FFF2-40B4-BE49-F238E27FC236}">
                  <a16:creationId xmlns:a16="http://schemas.microsoft.com/office/drawing/2014/main" id="{ABC98367-D183-4027-9114-81E8086FFCD8}"/>
                </a:ext>
              </a:extLst>
            </p:cNvPr>
            <p:cNvSpPr txBox="1"/>
            <p:nvPr/>
          </p:nvSpPr>
          <p:spPr>
            <a:xfrm>
              <a:off x="9694937" y="1158037"/>
              <a:ext cx="1470953" cy="369332"/>
            </a:xfrm>
            <a:prstGeom prst="rect">
              <a:avLst/>
            </a:prstGeom>
            <a:noFill/>
          </p:spPr>
          <p:txBody>
            <a:bodyPr wrap="square" rtlCol="0" anchor="ctr">
              <a:spAutoFit/>
            </a:bodyPr>
            <a:lstStyle/>
            <a:p>
              <a:pPr algn="ctr"/>
              <a:r>
                <a:rPr lang="en-US" b="1" dirty="0"/>
                <a:t>L2+Memory</a:t>
              </a:r>
            </a:p>
          </p:txBody>
        </p:sp>
        <p:cxnSp>
          <p:nvCxnSpPr>
            <p:cNvPr id="141" name="Straight Arrow Connector 140">
              <a:extLst>
                <a:ext uri="{FF2B5EF4-FFF2-40B4-BE49-F238E27FC236}">
                  <a16:creationId xmlns:a16="http://schemas.microsoft.com/office/drawing/2014/main" id="{FF5507C5-6667-4EDD-967F-8449A29DA076}"/>
                </a:ext>
              </a:extLst>
            </p:cNvPr>
            <p:cNvCxnSpPr>
              <a:cxnSpLocks/>
              <a:endCxn id="7" idx="0"/>
            </p:cNvCxnSpPr>
            <p:nvPr/>
          </p:nvCxnSpPr>
          <p:spPr>
            <a:xfrm>
              <a:off x="7592904" y="1504620"/>
              <a:ext cx="0" cy="355298"/>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42" name="Straight Arrow Connector 141">
              <a:extLst>
                <a:ext uri="{FF2B5EF4-FFF2-40B4-BE49-F238E27FC236}">
                  <a16:creationId xmlns:a16="http://schemas.microsoft.com/office/drawing/2014/main" id="{542CF41B-864E-4661-ABBD-68EAEA0EE550}"/>
                </a:ext>
              </a:extLst>
            </p:cNvPr>
            <p:cNvCxnSpPr>
              <a:cxnSpLocks/>
            </p:cNvCxnSpPr>
            <p:nvPr/>
          </p:nvCxnSpPr>
          <p:spPr>
            <a:xfrm>
              <a:off x="10407331" y="1504620"/>
              <a:ext cx="0" cy="356616"/>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grpSp>
      <p:sp>
        <p:nvSpPr>
          <p:cNvPr id="251" name="TextBox 250">
            <a:extLst>
              <a:ext uri="{FF2B5EF4-FFF2-40B4-BE49-F238E27FC236}">
                <a16:creationId xmlns:a16="http://schemas.microsoft.com/office/drawing/2014/main" id="{2CD7EB22-6A12-4A5E-973B-62FA9A07CC42}"/>
              </a:ext>
            </a:extLst>
          </p:cNvPr>
          <p:cNvSpPr txBox="1"/>
          <p:nvPr/>
        </p:nvSpPr>
        <p:spPr>
          <a:xfrm>
            <a:off x="1607728" y="5861930"/>
            <a:ext cx="3600666" cy="400110"/>
          </a:xfrm>
          <a:prstGeom prst="rect">
            <a:avLst/>
          </a:prstGeom>
          <a:noFill/>
        </p:spPr>
        <p:txBody>
          <a:bodyPr wrap="none" rtlCol="0">
            <a:spAutoFit/>
          </a:bodyPr>
          <a:lstStyle/>
          <a:p>
            <a:pPr algn="ctr"/>
            <a:r>
              <a:rPr lang="en-US" sz="2000" dirty="0">
                <a:solidFill>
                  <a:srgbClr val="C00000"/>
                </a:solidFill>
              </a:rPr>
              <a:t>More information in the paper!</a:t>
            </a:r>
          </a:p>
        </p:txBody>
      </p:sp>
    </p:spTree>
    <p:extLst>
      <p:ext uri="{BB962C8B-B14F-4D97-AF65-F5344CB8AC3E}">
        <p14:creationId xmlns:p14="http://schemas.microsoft.com/office/powerpoint/2010/main" val="209358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nodeType="clickEffect">
                                  <p:stCondLst>
                                    <p:cond delay="0"/>
                                  </p:stCondLst>
                                  <p:childTnLst>
                                    <p:animClr clrSpc="rgb" dir="cw">
                                      <p:cBhvr override="childStyle">
                                        <p:cTn id="23" dur="500" fill="hold"/>
                                        <p:tgtEl>
                                          <p:spTgt spid="3">
                                            <p:txEl>
                                              <p:pRg st="0" end="0"/>
                                            </p:txEl>
                                          </p:spTgt>
                                        </p:tgtEl>
                                        <p:attrNameLst>
                                          <p:attrName>style.color</p:attrName>
                                        </p:attrNameLst>
                                      </p:cBhvr>
                                      <p:to>
                                        <a:srgbClr val="00B050"/>
                                      </p:to>
                                    </p:animClr>
                                  </p:childTnLst>
                                </p:cTn>
                              </p:par>
                              <p:par>
                                <p:cTn id="24" presetID="1" presetClass="entr" presetSubtype="0" fill="hold" grpId="0" nodeType="withEffect">
                                  <p:stCondLst>
                                    <p:cond delay="0"/>
                                  </p:stCondLst>
                                  <p:childTnLst>
                                    <p:set>
                                      <p:cBhvr>
                                        <p:cTn id="25"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749FA1C8-62DD-44FE-9CB2-DF54C0F942AA}"/>
              </a:ext>
            </a:extLst>
          </p:cNvPr>
          <p:cNvGraphicFramePr>
            <a:graphicFrameLocks/>
          </p:cNvGraphicFramePr>
          <p:nvPr>
            <p:extLst>
              <p:ext uri="{D42A27DB-BD31-4B8C-83A1-F6EECF244321}">
                <p14:modId xmlns:p14="http://schemas.microsoft.com/office/powerpoint/2010/main" val="3148449664"/>
              </p:ext>
            </p:extLst>
          </p:nvPr>
        </p:nvGraphicFramePr>
        <p:xfrm>
          <a:off x="6096000" y="1546864"/>
          <a:ext cx="54864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6E0B6087-3271-4293-96A5-F7584D1F05AA}"/>
              </a:ext>
            </a:extLst>
          </p:cNvPr>
          <p:cNvGraphicFramePr>
            <a:graphicFrameLocks/>
          </p:cNvGraphicFramePr>
          <p:nvPr>
            <p:extLst>
              <p:ext uri="{D42A27DB-BD31-4B8C-83A1-F6EECF244321}">
                <p14:modId xmlns:p14="http://schemas.microsoft.com/office/powerpoint/2010/main" val="2364752285"/>
              </p:ext>
            </p:extLst>
          </p:nvPr>
        </p:nvGraphicFramePr>
        <p:xfrm>
          <a:off x="609600" y="1546864"/>
          <a:ext cx="54864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F0919288-987E-4F07-8F09-801DFC080C45}"/>
              </a:ext>
            </a:extLst>
          </p:cNvPr>
          <p:cNvSpPr>
            <a:spLocks noGrp="1"/>
          </p:cNvSpPr>
          <p:nvPr>
            <p:ph type="title"/>
          </p:nvPr>
        </p:nvSpPr>
        <p:spPr/>
        <p:txBody>
          <a:bodyPr>
            <a:normAutofit/>
          </a:bodyPr>
          <a:lstStyle/>
          <a:p>
            <a:r>
              <a:rPr lang="en-US" dirty="0"/>
              <a:t>Shared L1 Caches</a:t>
            </a:r>
            <a:endParaRPr lang="en-US" sz="3600" dirty="0"/>
          </a:p>
        </p:txBody>
      </p:sp>
      <p:sp>
        <p:nvSpPr>
          <p:cNvPr id="5" name="Slide Number Placeholder 4">
            <a:extLst>
              <a:ext uri="{FF2B5EF4-FFF2-40B4-BE49-F238E27FC236}">
                <a16:creationId xmlns:a16="http://schemas.microsoft.com/office/drawing/2014/main" id="{B34D3F40-39F0-4A7E-85B7-2D700E25A2A5}"/>
              </a:ext>
            </a:extLst>
          </p:cNvPr>
          <p:cNvSpPr>
            <a:spLocks noGrp="1"/>
          </p:cNvSpPr>
          <p:nvPr>
            <p:ph type="sldNum" sz="quarter" idx="12"/>
          </p:nvPr>
        </p:nvSpPr>
        <p:spPr/>
        <p:txBody>
          <a:bodyPr/>
          <a:lstStyle/>
          <a:p>
            <a:fld id="{98ECD8BD-D1A9-4DC4-89AE-4427480F30AB}" type="slidenum">
              <a:rPr lang="en-US" smtClean="0"/>
              <a:t>13</a:t>
            </a:fld>
            <a:endParaRPr lang="en-US" dirty="0"/>
          </a:p>
        </p:txBody>
      </p:sp>
      <p:sp>
        <p:nvSpPr>
          <p:cNvPr id="6" name="Text Placeholder 5">
            <a:extLst>
              <a:ext uri="{FF2B5EF4-FFF2-40B4-BE49-F238E27FC236}">
                <a16:creationId xmlns:a16="http://schemas.microsoft.com/office/drawing/2014/main" id="{4CFE61B4-76A5-4296-A2BB-559B81B2D57D}"/>
              </a:ext>
            </a:extLst>
          </p:cNvPr>
          <p:cNvSpPr txBox="1">
            <a:spLocks/>
          </p:cNvSpPr>
          <p:nvPr/>
        </p:nvSpPr>
        <p:spPr>
          <a:xfrm>
            <a:off x="609600" y="4343401"/>
            <a:ext cx="10972800" cy="2100264"/>
          </a:xfrm>
          <a:prstGeom prst="rect">
            <a:avLst/>
          </a:prstGeom>
        </p:spPr>
        <p:txBody>
          <a:bodyPr vert="horz" lIns="91440" tIns="45720" rIns="91440" bIns="45720" rtlCol="0">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600" dirty="0"/>
              <a:t>Eliminate Replication </a:t>
            </a:r>
            <a:r>
              <a:rPr lang="en-US" sz="3600" dirty="0">
                <a:sym typeface="Wingdings" panose="05000000000000000000" pitchFamily="2" charset="2"/>
              </a:rPr>
              <a:t></a:t>
            </a:r>
            <a:r>
              <a:rPr lang="en-US" sz="3600" dirty="0"/>
              <a:t> Lower L1 Miss Rate</a:t>
            </a:r>
          </a:p>
          <a:p>
            <a:r>
              <a:rPr lang="en-US" sz="3600" dirty="0"/>
              <a:t>Performance drops by </a:t>
            </a:r>
            <a:r>
              <a:rPr lang="en-US" sz="3600" dirty="0">
                <a:solidFill>
                  <a:srgbClr val="C00000"/>
                </a:solidFill>
              </a:rPr>
              <a:t>5%</a:t>
            </a:r>
            <a:r>
              <a:rPr lang="en-US" sz="3600" dirty="0"/>
              <a:t>!</a:t>
            </a:r>
          </a:p>
          <a:p>
            <a:r>
              <a:rPr lang="en-US" sz="3600" dirty="0"/>
              <a:t>Naïve Communication </a:t>
            </a:r>
            <a:r>
              <a:rPr lang="en-US" sz="3600" dirty="0">
                <a:sym typeface="Wingdings" panose="05000000000000000000" pitchFamily="2" charset="2"/>
              </a:rPr>
              <a:t></a:t>
            </a:r>
            <a:r>
              <a:rPr lang="en-US" sz="3600" dirty="0"/>
              <a:t> </a:t>
            </a:r>
            <a:r>
              <a:rPr lang="en-US" sz="3600" dirty="0">
                <a:solidFill>
                  <a:srgbClr val="C00000"/>
                </a:solidFill>
              </a:rPr>
              <a:t>2.2X</a:t>
            </a:r>
            <a:r>
              <a:rPr lang="en-US" sz="3600" dirty="0"/>
              <a:t> Latency Overhead </a:t>
            </a:r>
          </a:p>
        </p:txBody>
      </p:sp>
      <p:sp>
        <p:nvSpPr>
          <p:cNvPr id="10" name="Rectangle: Rounded Corners 9">
            <a:extLst>
              <a:ext uri="{FF2B5EF4-FFF2-40B4-BE49-F238E27FC236}">
                <a16:creationId xmlns:a16="http://schemas.microsoft.com/office/drawing/2014/main" id="{EEECB18E-E660-40E4-BA3A-15ABF0620731}"/>
              </a:ext>
            </a:extLst>
          </p:cNvPr>
          <p:cNvSpPr/>
          <p:nvPr/>
        </p:nvSpPr>
        <p:spPr>
          <a:xfrm>
            <a:off x="5629280" y="2938668"/>
            <a:ext cx="253441" cy="41148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a:extLst>
              <a:ext uri="{FF2B5EF4-FFF2-40B4-BE49-F238E27FC236}">
                <a16:creationId xmlns:a16="http://schemas.microsoft.com/office/drawing/2014/main" id="{C479445F-C9ED-4C13-87A9-0415AB92DB22}"/>
              </a:ext>
            </a:extLst>
          </p:cNvPr>
          <p:cNvSpPr txBox="1"/>
          <p:nvPr/>
        </p:nvSpPr>
        <p:spPr>
          <a:xfrm>
            <a:off x="5480948" y="2477003"/>
            <a:ext cx="576611" cy="461665"/>
          </a:xfrm>
          <a:prstGeom prst="rect">
            <a:avLst/>
          </a:prstGeom>
          <a:noFill/>
        </p:spPr>
        <p:txBody>
          <a:bodyPr wrap="square" rtlCol="0">
            <a:spAutoFit/>
          </a:bodyPr>
          <a:lstStyle/>
          <a:p>
            <a:pPr algn="ctr"/>
            <a:r>
              <a:rPr lang="en-US" sz="1200" b="1" dirty="0">
                <a:solidFill>
                  <a:srgbClr val="00B050"/>
                </a:solidFill>
                <a:latin typeface="Arial" panose="020B0604020202020204" pitchFamily="34" charset="0"/>
                <a:cs typeface="Arial" panose="020B0604020202020204" pitchFamily="34" charset="0"/>
              </a:rPr>
              <a:t>80%</a:t>
            </a:r>
          </a:p>
          <a:p>
            <a:pPr algn="ctr"/>
            <a:r>
              <a:rPr lang="en-US" sz="1200" b="1" dirty="0">
                <a:solidFill>
                  <a:srgbClr val="00B050"/>
                </a:solidFill>
                <a:latin typeface="Arial" panose="020B0604020202020204" pitchFamily="34" charset="0"/>
                <a:cs typeface="Arial" panose="020B0604020202020204" pitchFamily="34" charset="0"/>
              </a:rPr>
              <a:t>Drop</a:t>
            </a:r>
          </a:p>
        </p:txBody>
      </p:sp>
      <p:sp>
        <p:nvSpPr>
          <p:cNvPr id="12" name="Rectangle: Rounded Corners 11">
            <a:extLst>
              <a:ext uri="{FF2B5EF4-FFF2-40B4-BE49-F238E27FC236}">
                <a16:creationId xmlns:a16="http://schemas.microsoft.com/office/drawing/2014/main" id="{04C9A854-495B-4E79-8AB4-A22F4540566B}"/>
              </a:ext>
            </a:extLst>
          </p:cNvPr>
          <p:cNvSpPr/>
          <p:nvPr/>
        </p:nvSpPr>
        <p:spPr>
          <a:xfrm>
            <a:off x="11115680" y="2297870"/>
            <a:ext cx="253441" cy="105156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TextBox 12">
            <a:extLst>
              <a:ext uri="{FF2B5EF4-FFF2-40B4-BE49-F238E27FC236}">
                <a16:creationId xmlns:a16="http://schemas.microsoft.com/office/drawing/2014/main" id="{58882397-45E1-457E-AF2D-1A0C367A0FC7}"/>
              </a:ext>
            </a:extLst>
          </p:cNvPr>
          <p:cNvSpPr txBox="1"/>
          <p:nvPr/>
        </p:nvSpPr>
        <p:spPr>
          <a:xfrm>
            <a:off x="10967346" y="1836205"/>
            <a:ext cx="576611" cy="461665"/>
          </a:xfrm>
          <a:prstGeom prst="rect">
            <a:avLst/>
          </a:prstGeom>
          <a:noFill/>
        </p:spPr>
        <p:txBody>
          <a:bodyPr wrap="square" rtlCol="0">
            <a:spAutoFit/>
          </a:bodyPr>
          <a:lstStyle/>
          <a:p>
            <a:pPr algn="ctr"/>
            <a:r>
              <a:rPr lang="en-US" sz="1200" b="1" dirty="0">
                <a:solidFill>
                  <a:srgbClr val="C00000"/>
                </a:solidFill>
                <a:latin typeface="Arial" panose="020B0604020202020204" pitchFamily="34" charset="0"/>
                <a:cs typeface="Arial" panose="020B0604020202020204" pitchFamily="34" charset="0"/>
              </a:rPr>
              <a:t>5%</a:t>
            </a:r>
          </a:p>
          <a:p>
            <a:pPr algn="ctr"/>
            <a:r>
              <a:rPr lang="en-US" sz="1200" b="1" dirty="0">
                <a:solidFill>
                  <a:srgbClr val="C00000"/>
                </a:solidFill>
                <a:latin typeface="Arial" panose="020B0604020202020204" pitchFamily="34" charset="0"/>
                <a:cs typeface="Arial" panose="020B0604020202020204" pitchFamily="34" charset="0"/>
              </a:rPr>
              <a:t>Drop</a:t>
            </a:r>
          </a:p>
        </p:txBody>
      </p:sp>
      <p:sp>
        <p:nvSpPr>
          <p:cNvPr id="14" name="TextBox 13">
            <a:extLst>
              <a:ext uri="{FF2B5EF4-FFF2-40B4-BE49-F238E27FC236}">
                <a16:creationId xmlns:a16="http://schemas.microsoft.com/office/drawing/2014/main" id="{06E30B78-669F-49BF-95A4-6AACB6A3297F}"/>
              </a:ext>
            </a:extLst>
          </p:cNvPr>
          <p:cNvSpPr txBox="1"/>
          <p:nvPr/>
        </p:nvSpPr>
        <p:spPr>
          <a:xfrm>
            <a:off x="8839200" y="522973"/>
            <a:ext cx="2313455" cy="646331"/>
          </a:xfrm>
          <a:prstGeom prst="rect">
            <a:avLst/>
          </a:prstGeom>
          <a:noFill/>
        </p:spPr>
        <p:txBody>
          <a:bodyPr wrap="none" rtlCol="0">
            <a:spAutoFit/>
          </a:bodyPr>
          <a:lstStyle/>
          <a:p>
            <a:pPr algn="ctr"/>
            <a:r>
              <a:rPr lang="en-US" sz="3600" b="1" dirty="0">
                <a:solidFill>
                  <a:srgbClr val="0070C0"/>
                </a:solidFill>
              </a:rPr>
              <a:t>Solution?</a:t>
            </a:r>
          </a:p>
        </p:txBody>
      </p:sp>
    </p:spTree>
    <p:extLst>
      <p:ext uri="{BB962C8B-B14F-4D97-AF65-F5344CB8AC3E}">
        <p14:creationId xmlns:p14="http://schemas.microsoft.com/office/powerpoint/2010/main" val="183772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0" grpId="0" animBg="1"/>
      <p:bldP spid="11" grpId="0"/>
      <p:bldP spid="12" grpId="0" animBg="1"/>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E422C8F-B746-43B3-A49A-1FA3FA983F0C}"/>
              </a:ext>
            </a:extLst>
          </p:cNvPr>
          <p:cNvGraphicFramePr>
            <a:graphicFrameLocks/>
          </p:cNvGraphicFramePr>
          <p:nvPr>
            <p:extLst>
              <p:ext uri="{D42A27DB-BD31-4B8C-83A1-F6EECF244321}">
                <p14:modId xmlns:p14="http://schemas.microsoft.com/office/powerpoint/2010/main" val="2114232872"/>
              </p:ext>
            </p:extLst>
          </p:nvPr>
        </p:nvGraphicFramePr>
        <p:xfrm>
          <a:off x="2895600" y="2241551"/>
          <a:ext cx="64008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7E29B4BD-F5FF-47F5-89AE-6E0006F33EA6}"/>
              </a:ext>
            </a:extLst>
          </p:cNvPr>
          <p:cNvSpPr>
            <a:spLocks noGrp="1"/>
          </p:cNvSpPr>
          <p:nvPr>
            <p:ph type="title"/>
          </p:nvPr>
        </p:nvSpPr>
        <p:spPr/>
        <p:txBody>
          <a:bodyPr>
            <a:normAutofit fontScale="90000"/>
          </a:bodyPr>
          <a:lstStyle/>
          <a:p>
            <a:r>
              <a:rPr lang="en-US" sz="4400" dirty="0"/>
              <a:t>Optimized Shared L1 Caches</a:t>
            </a:r>
            <a:br>
              <a:rPr lang="en-US" sz="3100" dirty="0"/>
            </a:br>
            <a:r>
              <a:rPr lang="en-US" sz="3100" dirty="0"/>
              <a:t>Reduce Wasted NoC Bandwidth</a:t>
            </a:r>
            <a:endParaRPr lang="en-US" dirty="0"/>
          </a:p>
        </p:txBody>
      </p:sp>
      <p:sp>
        <p:nvSpPr>
          <p:cNvPr id="5" name="Slide Number Placeholder 4">
            <a:extLst>
              <a:ext uri="{FF2B5EF4-FFF2-40B4-BE49-F238E27FC236}">
                <a16:creationId xmlns:a16="http://schemas.microsoft.com/office/drawing/2014/main" id="{6A189189-FE8A-45FA-AFB4-C88B04ED296D}"/>
              </a:ext>
            </a:extLst>
          </p:cNvPr>
          <p:cNvSpPr>
            <a:spLocks noGrp="1"/>
          </p:cNvSpPr>
          <p:nvPr>
            <p:ph type="sldNum" sz="quarter" idx="12"/>
          </p:nvPr>
        </p:nvSpPr>
        <p:spPr/>
        <p:txBody>
          <a:bodyPr/>
          <a:lstStyle/>
          <a:p>
            <a:fld id="{98ECD8BD-D1A9-4DC4-89AE-4427480F30AB}" type="slidenum">
              <a:rPr lang="en-US" smtClean="0"/>
              <a:t>14</a:t>
            </a:fld>
            <a:endParaRPr lang="en-US" dirty="0"/>
          </a:p>
        </p:txBody>
      </p:sp>
      <p:graphicFrame>
        <p:nvGraphicFramePr>
          <p:cNvPr id="7" name="Content Placeholder 6">
            <a:extLst>
              <a:ext uri="{FF2B5EF4-FFF2-40B4-BE49-F238E27FC236}">
                <a16:creationId xmlns:a16="http://schemas.microsoft.com/office/drawing/2014/main" id="{AF732729-80DB-4D91-9562-1DBE9824E9BD}"/>
              </a:ext>
            </a:extLst>
          </p:cNvPr>
          <p:cNvGraphicFramePr>
            <a:graphicFrameLocks/>
          </p:cNvGraphicFramePr>
          <p:nvPr>
            <p:extLst>
              <p:ext uri="{D42A27DB-BD31-4B8C-83A1-F6EECF244321}">
                <p14:modId xmlns:p14="http://schemas.microsoft.com/office/powerpoint/2010/main" val="1516608986"/>
              </p:ext>
            </p:extLst>
          </p:nvPr>
        </p:nvGraphicFramePr>
        <p:xfrm>
          <a:off x="2895600" y="1784221"/>
          <a:ext cx="6400800" cy="39624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2520096999"/>
                    </a:ext>
                  </a:extLst>
                </a:gridCol>
                <a:gridCol w="1600200">
                  <a:extLst>
                    <a:ext uri="{9D8B030D-6E8A-4147-A177-3AD203B41FA5}">
                      <a16:colId xmlns:a16="http://schemas.microsoft.com/office/drawing/2014/main" val="2352808507"/>
                    </a:ext>
                  </a:extLst>
                </a:gridCol>
                <a:gridCol w="1600200">
                  <a:extLst>
                    <a:ext uri="{9D8B030D-6E8A-4147-A177-3AD203B41FA5}">
                      <a16:colId xmlns:a16="http://schemas.microsoft.com/office/drawing/2014/main" val="4151686783"/>
                    </a:ext>
                  </a:extLst>
                </a:gridCol>
                <a:gridCol w="1600200">
                  <a:extLst>
                    <a:ext uri="{9D8B030D-6E8A-4147-A177-3AD203B41FA5}">
                      <a16:colId xmlns:a16="http://schemas.microsoft.com/office/drawing/2014/main" val="126239943"/>
                    </a:ext>
                  </a:extLst>
                </a:gridCol>
              </a:tblGrid>
              <a:tr h="365760">
                <a:tc>
                  <a:txBody>
                    <a:bodyPr/>
                    <a:lstStyle/>
                    <a:p>
                      <a:pPr algn="ctr"/>
                      <a:r>
                        <a:rPr lang="en-US" sz="2000" b="0" dirty="0"/>
                        <a:t>32B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0" dirty="0"/>
                        <a:t>32B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0" dirty="0"/>
                        <a:t>32B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0" dirty="0"/>
                        <a:t>32B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275024"/>
                  </a:ext>
                </a:extLst>
              </a:tr>
            </a:tbl>
          </a:graphicData>
        </a:graphic>
      </p:graphicFrame>
      <p:sp>
        <p:nvSpPr>
          <p:cNvPr id="8" name="TextBox 7">
            <a:extLst>
              <a:ext uri="{FF2B5EF4-FFF2-40B4-BE49-F238E27FC236}">
                <a16:creationId xmlns:a16="http://schemas.microsoft.com/office/drawing/2014/main" id="{A16986F4-2A31-46EF-A965-87C0C02C2126}"/>
              </a:ext>
            </a:extLst>
          </p:cNvPr>
          <p:cNvSpPr txBox="1"/>
          <p:nvPr/>
        </p:nvSpPr>
        <p:spPr>
          <a:xfrm>
            <a:off x="9296400" y="1784221"/>
            <a:ext cx="1632252" cy="400110"/>
          </a:xfrm>
          <a:prstGeom prst="rect">
            <a:avLst/>
          </a:prstGeom>
          <a:noFill/>
        </p:spPr>
        <p:txBody>
          <a:bodyPr wrap="square" rtlCol="0">
            <a:spAutoFit/>
          </a:bodyPr>
          <a:lstStyle/>
          <a:p>
            <a:pPr algn="ctr"/>
            <a:r>
              <a:rPr lang="en-US" sz="2000" b="1" dirty="0"/>
              <a:t>Cache Line</a:t>
            </a:r>
            <a:endParaRPr lang="en-US" sz="2000" b="1" baseline="-25000" dirty="0"/>
          </a:p>
        </p:txBody>
      </p:sp>
      <p:sp>
        <p:nvSpPr>
          <p:cNvPr id="9" name="Rectangle: Rounded Corners 8">
            <a:extLst>
              <a:ext uri="{FF2B5EF4-FFF2-40B4-BE49-F238E27FC236}">
                <a16:creationId xmlns:a16="http://schemas.microsoft.com/office/drawing/2014/main" id="{CE34C169-D51B-4B77-9EAE-3670E15A9935}"/>
              </a:ext>
            </a:extLst>
          </p:cNvPr>
          <p:cNvSpPr/>
          <p:nvPr/>
        </p:nvSpPr>
        <p:spPr>
          <a:xfrm>
            <a:off x="4187031" y="2321117"/>
            <a:ext cx="1218406" cy="238125"/>
          </a:xfrm>
          <a:prstGeom prst="roundRect">
            <a:avLst>
              <a:gd name="adj" fmla="val 4918"/>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Rounded Corners 12">
            <a:extLst>
              <a:ext uri="{FF2B5EF4-FFF2-40B4-BE49-F238E27FC236}">
                <a16:creationId xmlns:a16="http://schemas.microsoft.com/office/drawing/2014/main" id="{7A7127E5-09AF-4620-BD43-A7B1F90F1C0A}"/>
              </a:ext>
            </a:extLst>
          </p:cNvPr>
          <p:cNvSpPr/>
          <p:nvPr/>
        </p:nvSpPr>
        <p:spPr>
          <a:xfrm>
            <a:off x="482905" y="5156559"/>
            <a:ext cx="2412695" cy="908051"/>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solidFill>
                  <a:schemeClr val="bg1"/>
                </a:solidFill>
              </a:rPr>
              <a:t>Chunking</a:t>
            </a:r>
          </a:p>
        </p:txBody>
      </p:sp>
      <p:sp>
        <p:nvSpPr>
          <p:cNvPr id="14" name="Content Placeholder 2">
            <a:extLst>
              <a:ext uri="{FF2B5EF4-FFF2-40B4-BE49-F238E27FC236}">
                <a16:creationId xmlns:a16="http://schemas.microsoft.com/office/drawing/2014/main" id="{36C8231C-2041-4512-9DA0-8FC7493E50E9}"/>
              </a:ext>
            </a:extLst>
          </p:cNvPr>
          <p:cNvSpPr txBox="1">
            <a:spLocks/>
          </p:cNvSpPr>
          <p:nvPr/>
        </p:nvSpPr>
        <p:spPr>
          <a:xfrm>
            <a:off x="3184634" y="5039085"/>
            <a:ext cx="8397766" cy="1143000"/>
          </a:xfrm>
          <a:prstGeom prst="rect">
            <a:avLst/>
          </a:prstGeom>
        </p:spPr>
        <p:txBody>
          <a:bodyPr vert="horz" lIns="91440" tIns="45720" rIns="91440" bIns="45720" rtlCol="0" anchor="ctr">
            <a:no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2800" dirty="0"/>
              <a:t>Reply from Home </a:t>
            </a:r>
            <a:r>
              <a:rPr lang="en-US" sz="2800" dirty="0">
                <a:solidFill>
                  <a:srgbClr val="00B050"/>
                </a:solidFill>
              </a:rPr>
              <a:t>only has requested data</a:t>
            </a:r>
            <a:r>
              <a:rPr lang="en-US" sz="2800" dirty="0"/>
              <a:t> by the Requester</a:t>
            </a:r>
          </a:p>
        </p:txBody>
      </p:sp>
    </p:spTree>
    <p:extLst>
      <p:ext uri="{BB962C8B-B14F-4D97-AF65-F5344CB8AC3E}">
        <p14:creationId xmlns:p14="http://schemas.microsoft.com/office/powerpoint/2010/main" val="419161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8" grpId="0"/>
      <p:bldP spid="9" grpId="0" animBg="1"/>
      <p:bldP spid="13" grpId="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B92600DA-33FD-44A1-80DC-0F0F98FD6FB1}"/>
              </a:ext>
            </a:extLst>
          </p:cNvPr>
          <p:cNvGraphicFramePr>
            <a:graphicFrameLocks/>
          </p:cNvGraphicFramePr>
          <p:nvPr>
            <p:extLst>
              <p:ext uri="{D42A27DB-BD31-4B8C-83A1-F6EECF244321}">
                <p14:modId xmlns:p14="http://schemas.microsoft.com/office/powerpoint/2010/main" val="3825017230"/>
              </p:ext>
            </p:extLst>
          </p:nvPr>
        </p:nvGraphicFramePr>
        <p:xfrm>
          <a:off x="6096000" y="1546864"/>
          <a:ext cx="54864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934A8FB1-F87C-4915-9978-16F2DCDD0FC9}"/>
              </a:ext>
            </a:extLst>
          </p:cNvPr>
          <p:cNvGraphicFramePr>
            <a:graphicFrameLocks/>
          </p:cNvGraphicFramePr>
          <p:nvPr>
            <p:extLst>
              <p:ext uri="{D42A27DB-BD31-4B8C-83A1-F6EECF244321}">
                <p14:modId xmlns:p14="http://schemas.microsoft.com/office/powerpoint/2010/main" val="3318135744"/>
              </p:ext>
            </p:extLst>
          </p:nvPr>
        </p:nvGraphicFramePr>
        <p:xfrm>
          <a:off x="609600" y="1546864"/>
          <a:ext cx="54864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F0919288-987E-4F07-8F09-801DFC080C45}"/>
              </a:ext>
            </a:extLst>
          </p:cNvPr>
          <p:cNvSpPr>
            <a:spLocks noGrp="1"/>
          </p:cNvSpPr>
          <p:nvPr>
            <p:ph type="title"/>
          </p:nvPr>
        </p:nvSpPr>
        <p:spPr/>
        <p:txBody>
          <a:bodyPr>
            <a:normAutofit/>
          </a:bodyPr>
          <a:lstStyle/>
          <a:p>
            <a:r>
              <a:rPr lang="en-US" dirty="0"/>
              <a:t>Optimized Shared L1 Caches</a:t>
            </a:r>
            <a:br>
              <a:rPr lang="en-US" dirty="0"/>
            </a:br>
            <a:r>
              <a:rPr lang="en-US" sz="2800" dirty="0"/>
              <a:t>Shared++</a:t>
            </a:r>
            <a:endParaRPr lang="en-US" sz="3600" dirty="0"/>
          </a:p>
        </p:txBody>
      </p:sp>
      <p:sp>
        <p:nvSpPr>
          <p:cNvPr id="5" name="Slide Number Placeholder 4">
            <a:extLst>
              <a:ext uri="{FF2B5EF4-FFF2-40B4-BE49-F238E27FC236}">
                <a16:creationId xmlns:a16="http://schemas.microsoft.com/office/drawing/2014/main" id="{B34D3F40-39F0-4A7E-85B7-2D700E25A2A5}"/>
              </a:ext>
            </a:extLst>
          </p:cNvPr>
          <p:cNvSpPr>
            <a:spLocks noGrp="1"/>
          </p:cNvSpPr>
          <p:nvPr>
            <p:ph type="sldNum" sz="quarter" idx="12"/>
          </p:nvPr>
        </p:nvSpPr>
        <p:spPr/>
        <p:txBody>
          <a:bodyPr/>
          <a:lstStyle/>
          <a:p>
            <a:fld id="{98ECD8BD-D1A9-4DC4-89AE-4427480F30AB}" type="slidenum">
              <a:rPr lang="en-US" smtClean="0"/>
              <a:t>15</a:t>
            </a:fld>
            <a:endParaRPr lang="en-US" dirty="0"/>
          </a:p>
        </p:txBody>
      </p:sp>
      <p:sp>
        <p:nvSpPr>
          <p:cNvPr id="6" name="Text Placeholder 5">
            <a:extLst>
              <a:ext uri="{FF2B5EF4-FFF2-40B4-BE49-F238E27FC236}">
                <a16:creationId xmlns:a16="http://schemas.microsoft.com/office/drawing/2014/main" id="{4CFE61B4-76A5-4296-A2BB-559B81B2D57D}"/>
              </a:ext>
            </a:extLst>
          </p:cNvPr>
          <p:cNvSpPr txBox="1">
            <a:spLocks/>
          </p:cNvSpPr>
          <p:nvPr/>
        </p:nvSpPr>
        <p:spPr>
          <a:xfrm>
            <a:off x="609600" y="4343401"/>
            <a:ext cx="10972800" cy="2100264"/>
          </a:xfrm>
          <a:prstGeom prst="rect">
            <a:avLst/>
          </a:prstGeom>
        </p:spPr>
        <p:txBody>
          <a:bodyPr vert="horz" lIns="91440" tIns="45720" rIns="91440" bIns="45720" rtlCol="0">
            <a:normAutofit fontScale="92500"/>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600" dirty="0"/>
              <a:t>Eliminate Replication </a:t>
            </a:r>
            <a:r>
              <a:rPr lang="en-US" sz="3600" dirty="0">
                <a:sym typeface="Wingdings" panose="05000000000000000000" pitchFamily="2" charset="2"/>
              </a:rPr>
              <a:t></a:t>
            </a:r>
            <a:r>
              <a:rPr lang="en-US" sz="3600" dirty="0"/>
              <a:t> Lower L1 Miss Rate</a:t>
            </a:r>
          </a:p>
          <a:p>
            <a:r>
              <a:rPr lang="en-US" sz="3600" dirty="0"/>
              <a:t>Performance improves by </a:t>
            </a:r>
            <a:r>
              <a:rPr lang="en-US" sz="3600" dirty="0">
                <a:solidFill>
                  <a:srgbClr val="00B050"/>
                </a:solidFill>
              </a:rPr>
              <a:t>26%</a:t>
            </a:r>
            <a:r>
              <a:rPr lang="en-US" sz="3600" dirty="0"/>
              <a:t>!</a:t>
            </a:r>
          </a:p>
          <a:p>
            <a:r>
              <a:rPr lang="en-US" sz="3600" dirty="0"/>
              <a:t>Optimized Communication </a:t>
            </a:r>
            <a:r>
              <a:rPr lang="en-US" sz="3600" dirty="0">
                <a:sym typeface="Wingdings" panose="05000000000000000000" pitchFamily="2" charset="2"/>
              </a:rPr>
              <a:t></a:t>
            </a:r>
            <a:r>
              <a:rPr lang="en-US" sz="3600" dirty="0"/>
              <a:t> </a:t>
            </a:r>
            <a:r>
              <a:rPr lang="en-US" sz="3600" dirty="0">
                <a:solidFill>
                  <a:srgbClr val="00B050"/>
                </a:solidFill>
              </a:rPr>
              <a:t>9%</a:t>
            </a:r>
            <a:r>
              <a:rPr lang="en-US" sz="3600" dirty="0"/>
              <a:t> Latency Overhead </a:t>
            </a:r>
          </a:p>
        </p:txBody>
      </p:sp>
      <p:sp>
        <p:nvSpPr>
          <p:cNvPr id="10" name="Rectangle: Rounded Corners 9">
            <a:extLst>
              <a:ext uri="{FF2B5EF4-FFF2-40B4-BE49-F238E27FC236}">
                <a16:creationId xmlns:a16="http://schemas.microsoft.com/office/drawing/2014/main" id="{EEECB18E-E660-40E4-BA3A-15ABF0620731}"/>
              </a:ext>
            </a:extLst>
          </p:cNvPr>
          <p:cNvSpPr/>
          <p:nvPr/>
        </p:nvSpPr>
        <p:spPr>
          <a:xfrm>
            <a:off x="5629666" y="2889304"/>
            <a:ext cx="253441"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Rounded Corners 11">
            <a:extLst>
              <a:ext uri="{FF2B5EF4-FFF2-40B4-BE49-F238E27FC236}">
                <a16:creationId xmlns:a16="http://schemas.microsoft.com/office/drawing/2014/main" id="{04C9A854-495B-4E79-8AB4-A22F4540566B}"/>
              </a:ext>
            </a:extLst>
          </p:cNvPr>
          <p:cNvSpPr/>
          <p:nvPr/>
        </p:nvSpPr>
        <p:spPr>
          <a:xfrm>
            <a:off x="11120656" y="1990570"/>
            <a:ext cx="256032" cy="1371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TextBox 13">
            <a:extLst>
              <a:ext uri="{FF2B5EF4-FFF2-40B4-BE49-F238E27FC236}">
                <a16:creationId xmlns:a16="http://schemas.microsoft.com/office/drawing/2014/main" id="{06E30B78-669F-49BF-95A4-6AACB6A3297F}"/>
              </a:ext>
            </a:extLst>
          </p:cNvPr>
          <p:cNvSpPr txBox="1"/>
          <p:nvPr/>
        </p:nvSpPr>
        <p:spPr>
          <a:xfrm>
            <a:off x="8350051" y="463694"/>
            <a:ext cx="3619902" cy="830997"/>
          </a:xfrm>
          <a:prstGeom prst="rect">
            <a:avLst/>
          </a:prstGeom>
          <a:noFill/>
        </p:spPr>
        <p:txBody>
          <a:bodyPr wrap="none" rtlCol="0">
            <a:spAutoFit/>
          </a:bodyPr>
          <a:lstStyle/>
          <a:p>
            <a:pPr algn="ctr"/>
            <a:r>
              <a:rPr lang="en-US" sz="2400" b="1" dirty="0">
                <a:solidFill>
                  <a:srgbClr val="0070C0"/>
                </a:solidFill>
              </a:rPr>
              <a:t>Replication-insensitive </a:t>
            </a:r>
          </a:p>
          <a:p>
            <a:pPr algn="ctr"/>
            <a:r>
              <a:rPr lang="en-US" sz="2400" b="1" dirty="0">
                <a:solidFill>
                  <a:srgbClr val="0070C0"/>
                </a:solidFill>
              </a:rPr>
              <a:t>Applications?</a:t>
            </a:r>
          </a:p>
        </p:txBody>
      </p:sp>
      <p:sp>
        <p:nvSpPr>
          <p:cNvPr id="11" name="TextBox 10">
            <a:extLst>
              <a:ext uri="{FF2B5EF4-FFF2-40B4-BE49-F238E27FC236}">
                <a16:creationId xmlns:a16="http://schemas.microsoft.com/office/drawing/2014/main" id="{1A54BEEF-2AFE-45BC-8261-9A02CA777DA3}"/>
              </a:ext>
            </a:extLst>
          </p:cNvPr>
          <p:cNvSpPr txBox="1"/>
          <p:nvPr/>
        </p:nvSpPr>
        <p:spPr>
          <a:xfrm>
            <a:off x="5480948" y="2437247"/>
            <a:ext cx="576611" cy="461665"/>
          </a:xfrm>
          <a:prstGeom prst="rect">
            <a:avLst/>
          </a:prstGeom>
          <a:noFill/>
        </p:spPr>
        <p:txBody>
          <a:bodyPr wrap="square" rtlCol="0">
            <a:spAutoFit/>
          </a:bodyPr>
          <a:lstStyle/>
          <a:p>
            <a:pPr algn="ctr"/>
            <a:r>
              <a:rPr lang="en-US" sz="1200" b="1" dirty="0">
                <a:solidFill>
                  <a:srgbClr val="00B050"/>
                </a:solidFill>
                <a:latin typeface="Arial" panose="020B0604020202020204" pitchFamily="34" charset="0"/>
                <a:cs typeface="Arial" panose="020B0604020202020204" pitchFamily="34" charset="0"/>
              </a:rPr>
              <a:t>77%</a:t>
            </a:r>
          </a:p>
          <a:p>
            <a:pPr algn="ctr"/>
            <a:r>
              <a:rPr lang="en-US" sz="1200" b="1" dirty="0">
                <a:solidFill>
                  <a:srgbClr val="00B050"/>
                </a:solidFill>
                <a:latin typeface="Arial" panose="020B0604020202020204" pitchFamily="34" charset="0"/>
                <a:cs typeface="Arial" panose="020B0604020202020204" pitchFamily="34" charset="0"/>
              </a:rPr>
              <a:t>Drop</a:t>
            </a:r>
          </a:p>
        </p:txBody>
      </p:sp>
      <p:sp>
        <p:nvSpPr>
          <p:cNvPr id="13" name="TextBox 12">
            <a:extLst>
              <a:ext uri="{FF2B5EF4-FFF2-40B4-BE49-F238E27FC236}">
                <a16:creationId xmlns:a16="http://schemas.microsoft.com/office/drawing/2014/main" id="{7057F4C0-4C0C-451F-B45B-1B3C52AD1622}"/>
              </a:ext>
            </a:extLst>
          </p:cNvPr>
          <p:cNvSpPr txBox="1"/>
          <p:nvPr/>
        </p:nvSpPr>
        <p:spPr>
          <a:xfrm>
            <a:off x="10960366" y="1740075"/>
            <a:ext cx="576611" cy="276999"/>
          </a:xfrm>
          <a:prstGeom prst="rect">
            <a:avLst/>
          </a:prstGeom>
          <a:noFill/>
        </p:spPr>
        <p:txBody>
          <a:bodyPr wrap="square" rtlCol="0">
            <a:spAutoFit/>
          </a:bodyPr>
          <a:lstStyle/>
          <a:p>
            <a:pPr algn="ctr"/>
            <a:r>
              <a:rPr lang="en-US" sz="1200" b="1" dirty="0">
                <a:solidFill>
                  <a:srgbClr val="00B050"/>
                </a:solidFill>
                <a:latin typeface="Arial" panose="020B0604020202020204" pitchFamily="34" charset="0"/>
                <a:cs typeface="Arial" panose="020B0604020202020204" pitchFamily="34" charset="0"/>
              </a:rPr>
              <a:t>26%</a:t>
            </a:r>
          </a:p>
        </p:txBody>
      </p:sp>
    </p:spTree>
    <p:extLst>
      <p:ext uri="{BB962C8B-B14F-4D97-AF65-F5344CB8AC3E}">
        <p14:creationId xmlns:p14="http://schemas.microsoft.com/office/powerpoint/2010/main" val="372515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3" grpId="0">
        <p:bldAsOne/>
      </p:bldGraphic>
      <p:bldP spid="10" grpId="0" animBg="1"/>
      <p:bldP spid="12" grpId="0" animBg="1"/>
      <p:bldP spid="14" grpId="0"/>
      <p:bldP spid="1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65D4-CA64-4A44-85D3-9CFEF436AD01}"/>
              </a:ext>
            </a:extLst>
          </p:cNvPr>
          <p:cNvSpPr>
            <a:spLocks noGrp="1"/>
          </p:cNvSpPr>
          <p:nvPr>
            <p:ph type="title"/>
          </p:nvPr>
        </p:nvSpPr>
        <p:spPr/>
        <p:txBody>
          <a:bodyPr>
            <a:normAutofit/>
          </a:bodyPr>
          <a:lstStyle/>
          <a:p>
            <a:r>
              <a:rPr lang="en-US" dirty="0"/>
              <a:t>Handling Private-friendly Applications</a:t>
            </a:r>
          </a:p>
        </p:txBody>
      </p:sp>
      <p:sp>
        <p:nvSpPr>
          <p:cNvPr id="3" name="Content Placeholder 2">
            <a:extLst>
              <a:ext uri="{FF2B5EF4-FFF2-40B4-BE49-F238E27FC236}">
                <a16:creationId xmlns:a16="http://schemas.microsoft.com/office/drawing/2014/main" id="{1FA172AF-54F5-4B33-ABEB-91F3A7CFE93F}"/>
              </a:ext>
            </a:extLst>
          </p:cNvPr>
          <p:cNvSpPr>
            <a:spLocks noGrp="1"/>
          </p:cNvSpPr>
          <p:nvPr>
            <p:ph sz="half" idx="1"/>
          </p:nvPr>
        </p:nvSpPr>
        <p:spPr>
          <a:xfrm>
            <a:off x="609600" y="4162349"/>
            <a:ext cx="5384800" cy="1963815"/>
          </a:xfrm>
          <a:ln>
            <a:noFill/>
          </a:ln>
        </p:spPr>
        <p:txBody>
          <a:bodyPr>
            <a:normAutofit fontScale="70000" lnSpcReduction="20000"/>
          </a:bodyPr>
          <a:lstStyle/>
          <a:p>
            <a:pPr marL="742950" indent="-742950">
              <a:buFont typeface="+mj-lt"/>
              <a:buAutoNum type="arabicPeriod"/>
            </a:pPr>
            <a:r>
              <a:rPr lang="en-US" dirty="0"/>
              <a:t>Collect counters</a:t>
            </a:r>
          </a:p>
          <a:p>
            <a:pPr marL="742950" indent="-742950">
              <a:buFont typeface="+mj-lt"/>
              <a:buAutoNum type="arabicPeriod"/>
            </a:pPr>
            <a:r>
              <a:rPr lang="en-US" dirty="0"/>
              <a:t>Check end of phase</a:t>
            </a:r>
          </a:p>
          <a:p>
            <a:pPr marL="742950" indent="-742950">
              <a:buFont typeface="+mj-lt"/>
              <a:buAutoNum type="arabicPeriod"/>
            </a:pPr>
            <a:r>
              <a:rPr lang="en-US" dirty="0"/>
              <a:t>Evaluate metrics</a:t>
            </a:r>
          </a:p>
          <a:p>
            <a:pPr marL="742950" indent="-742950">
              <a:buFont typeface="+mj-lt"/>
              <a:buAutoNum type="arabicPeriod"/>
            </a:pPr>
            <a:r>
              <a:rPr lang="en-US" dirty="0"/>
              <a:t>Choose Shared or Private cache organization</a:t>
            </a:r>
          </a:p>
        </p:txBody>
      </p:sp>
      <p:sp>
        <p:nvSpPr>
          <p:cNvPr id="9" name="Content Placeholder 8">
            <a:extLst>
              <a:ext uri="{FF2B5EF4-FFF2-40B4-BE49-F238E27FC236}">
                <a16:creationId xmlns:a16="http://schemas.microsoft.com/office/drawing/2014/main" id="{B5CF918A-A470-4806-B6D4-0E5DB219FBCE}"/>
              </a:ext>
            </a:extLst>
          </p:cNvPr>
          <p:cNvSpPr>
            <a:spLocks noGrp="1"/>
          </p:cNvSpPr>
          <p:nvPr>
            <p:ph sz="half" idx="2"/>
          </p:nvPr>
        </p:nvSpPr>
        <p:spPr>
          <a:xfrm>
            <a:off x="6197600" y="4162349"/>
            <a:ext cx="5384800" cy="1963815"/>
          </a:xfrm>
          <a:ln>
            <a:noFill/>
          </a:ln>
        </p:spPr>
        <p:txBody>
          <a:bodyPr>
            <a:normAutofit fontScale="70000" lnSpcReduction="20000"/>
          </a:bodyPr>
          <a:lstStyle/>
          <a:p>
            <a:pPr marL="742950" indent="-742950">
              <a:buFont typeface="+mj-lt"/>
              <a:buAutoNum type="arabicPeriod"/>
            </a:pPr>
            <a:r>
              <a:rPr lang="en-US" dirty="0"/>
              <a:t>Execute with chosen organization</a:t>
            </a:r>
          </a:p>
          <a:p>
            <a:pPr marL="742950" indent="-742950">
              <a:buFont typeface="+mj-lt"/>
              <a:buAutoNum type="arabicPeriod"/>
            </a:pPr>
            <a:r>
              <a:rPr lang="en-US" dirty="0"/>
              <a:t>Check end of phase</a:t>
            </a:r>
          </a:p>
        </p:txBody>
      </p:sp>
      <p:sp>
        <p:nvSpPr>
          <p:cNvPr id="5" name="Slide Number Placeholder 4">
            <a:extLst>
              <a:ext uri="{FF2B5EF4-FFF2-40B4-BE49-F238E27FC236}">
                <a16:creationId xmlns:a16="http://schemas.microsoft.com/office/drawing/2014/main" id="{470804D2-1FD2-45A4-A65F-8751D15F9FF7}"/>
              </a:ext>
            </a:extLst>
          </p:cNvPr>
          <p:cNvSpPr>
            <a:spLocks noGrp="1"/>
          </p:cNvSpPr>
          <p:nvPr>
            <p:ph type="sldNum" sz="quarter" idx="12"/>
          </p:nvPr>
        </p:nvSpPr>
        <p:spPr/>
        <p:txBody>
          <a:bodyPr/>
          <a:lstStyle/>
          <a:p>
            <a:fld id="{98ECD8BD-D1A9-4DC4-89AE-4427480F30AB}" type="slidenum">
              <a:rPr lang="en-US" smtClean="0"/>
              <a:t>16</a:t>
            </a:fld>
            <a:endParaRPr lang="en-US" dirty="0"/>
          </a:p>
        </p:txBody>
      </p:sp>
      <p:graphicFrame>
        <p:nvGraphicFramePr>
          <p:cNvPr id="8" name="Diagram 7">
            <a:extLst>
              <a:ext uri="{FF2B5EF4-FFF2-40B4-BE49-F238E27FC236}">
                <a16:creationId xmlns:a16="http://schemas.microsoft.com/office/drawing/2014/main" id="{37E41A0E-8796-41FB-BFFD-CF417B45D2B6}"/>
              </a:ext>
            </a:extLst>
          </p:cNvPr>
          <p:cNvGraphicFramePr/>
          <p:nvPr/>
        </p:nvGraphicFramePr>
        <p:xfrm>
          <a:off x="2733087" y="1316738"/>
          <a:ext cx="6725827" cy="284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a:extLst>
              <a:ext uri="{FF2B5EF4-FFF2-40B4-BE49-F238E27FC236}">
                <a16:creationId xmlns:a16="http://schemas.microsoft.com/office/drawing/2014/main" id="{9AD1F0B7-9A8F-49D8-BD67-8E3279AFD7E7}"/>
              </a:ext>
            </a:extLst>
          </p:cNvPr>
          <p:cNvSpPr/>
          <p:nvPr/>
        </p:nvSpPr>
        <p:spPr>
          <a:xfrm>
            <a:off x="609600" y="4162350"/>
            <a:ext cx="5381549" cy="1953157"/>
          </a:xfrm>
          <a:prstGeom prst="rect">
            <a:avLst/>
          </a:prstGeom>
          <a:no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A1C375DE-D86B-4F3F-99C9-1BC0A8A45341}"/>
              </a:ext>
            </a:extLst>
          </p:cNvPr>
          <p:cNvSpPr/>
          <p:nvPr/>
        </p:nvSpPr>
        <p:spPr>
          <a:xfrm>
            <a:off x="6194349" y="4162348"/>
            <a:ext cx="5381549" cy="1953157"/>
          </a:xfrm>
          <a:prstGeom prst="rect">
            <a:avLst/>
          </a:prstGeom>
          <a:no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7077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5D1A-71A7-4777-9AB7-E391AFEA7A2D}"/>
              </a:ext>
            </a:extLst>
          </p:cNvPr>
          <p:cNvSpPr>
            <a:spLocks noGrp="1"/>
          </p:cNvSpPr>
          <p:nvPr>
            <p:ph type="title"/>
          </p:nvPr>
        </p:nvSpPr>
        <p:spPr/>
        <p:txBody>
          <a:bodyPr>
            <a:normAutofit fontScale="90000"/>
          </a:bodyPr>
          <a:lstStyle/>
          <a:p>
            <a:r>
              <a:rPr lang="en-US" sz="4400" dirty="0"/>
              <a:t>Handling Private-friendly Applications</a:t>
            </a:r>
            <a:br>
              <a:rPr lang="en-US" dirty="0"/>
            </a:br>
            <a:r>
              <a:rPr lang="en-US" sz="3100" dirty="0"/>
              <a:t>Sampling Phase</a:t>
            </a:r>
            <a:endParaRPr lang="en-US" dirty="0"/>
          </a:p>
        </p:txBody>
      </p:sp>
      <p:sp>
        <p:nvSpPr>
          <p:cNvPr id="5" name="Slide Number Placeholder 4">
            <a:extLst>
              <a:ext uri="{FF2B5EF4-FFF2-40B4-BE49-F238E27FC236}">
                <a16:creationId xmlns:a16="http://schemas.microsoft.com/office/drawing/2014/main" id="{DB5AC8CC-6DF6-42B8-B098-1C0AE7EABFD9}"/>
              </a:ext>
            </a:extLst>
          </p:cNvPr>
          <p:cNvSpPr>
            <a:spLocks noGrp="1"/>
          </p:cNvSpPr>
          <p:nvPr>
            <p:ph type="sldNum" sz="quarter" idx="12"/>
          </p:nvPr>
        </p:nvSpPr>
        <p:spPr/>
        <p:txBody>
          <a:bodyPr/>
          <a:lstStyle/>
          <a:p>
            <a:fld id="{98ECD8BD-D1A9-4DC4-89AE-4427480F30AB}" type="slidenum">
              <a:rPr lang="en-US" smtClean="0"/>
              <a:t>17</a:t>
            </a:fld>
            <a:endParaRPr lang="en-US" dirty="0"/>
          </a:p>
        </p:txBody>
      </p:sp>
      <p:sp>
        <p:nvSpPr>
          <p:cNvPr id="6" name="Rectangle 5">
            <a:extLst>
              <a:ext uri="{FF2B5EF4-FFF2-40B4-BE49-F238E27FC236}">
                <a16:creationId xmlns:a16="http://schemas.microsoft.com/office/drawing/2014/main" id="{56E00860-BF36-4EFB-AD38-89B3C707F4BC}"/>
              </a:ext>
            </a:extLst>
          </p:cNvPr>
          <p:cNvSpPr/>
          <p:nvPr/>
        </p:nvSpPr>
        <p:spPr>
          <a:xfrm>
            <a:off x="4916132" y="1755987"/>
            <a:ext cx="679482" cy="20189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Brace 6">
            <a:extLst>
              <a:ext uri="{FF2B5EF4-FFF2-40B4-BE49-F238E27FC236}">
                <a16:creationId xmlns:a16="http://schemas.microsoft.com/office/drawing/2014/main" id="{6D52585C-7CC2-44E5-8BAD-01F20ABFF6DF}"/>
              </a:ext>
            </a:extLst>
          </p:cNvPr>
          <p:cNvSpPr/>
          <p:nvPr/>
        </p:nvSpPr>
        <p:spPr>
          <a:xfrm rot="16200000">
            <a:off x="5215667" y="1369183"/>
            <a:ext cx="80420" cy="679480"/>
          </a:xfrm>
          <a:prstGeom prst="rightBrace">
            <a:avLst>
              <a:gd name="adj1" fmla="val 105303"/>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30D921ED-A056-4FB3-AEE5-3EC808C38933}"/>
              </a:ext>
            </a:extLst>
          </p:cNvPr>
          <p:cNvSpPr txBox="1"/>
          <p:nvPr/>
        </p:nvSpPr>
        <p:spPr>
          <a:xfrm>
            <a:off x="5048004" y="1408316"/>
            <a:ext cx="420276" cy="276999"/>
          </a:xfrm>
          <a:prstGeom prst="rect">
            <a:avLst/>
          </a:prstGeom>
          <a:noFill/>
          <a:ln>
            <a:noFill/>
          </a:ln>
        </p:spPr>
        <p:txBody>
          <a:bodyPr wrap="square" rtlCol="0">
            <a:spAutoFit/>
          </a:bodyPr>
          <a:lstStyle/>
          <a:p>
            <a:pPr algn="ctr"/>
            <a:r>
              <a:rPr lang="en-US" sz="1200" dirty="0">
                <a:latin typeface="Arial" panose="020B0604020202020204" pitchFamily="34" charset="0"/>
                <a:cs typeface="Arial" panose="020B0604020202020204" pitchFamily="34" charset="0"/>
              </a:rPr>
              <a:t>Set</a:t>
            </a:r>
          </a:p>
        </p:txBody>
      </p:sp>
      <p:sp>
        <p:nvSpPr>
          <p:cNvPr id="9" name="Rectangle 8">
            <a:extLst>
              <a:ext uri="{FF2B5EF4-FFF2-40B4-BE49-F238E27FC236}">
                <a16:creationId xmlns:a16="http://schemas.microsoft.com/office/drawing/2014/main" id="{BC326CDC-C105-4C63-A974-C864A76F2BB0}"/>
              </a:ext>
            </a:extLst>
          </p:cNvPr>
          <p:cNvSpPr/>
          <p:nvPr/>
        </p:nvSpPr>
        <p:spPr>
          <a:xfrm>
            <a:off x="5394444" y="1755986"/>
            <a:ext cx="201168" cy="201892"/>
          </a:xfrm>
          <a:prstGeom prst="rect">
            <a:avLst/>
          </a:prstGeom>
          <a:pattFill prst="wdUpDiag">
            <a:fgClr>
              <a:schemeClr val="tx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7D475DF-EC5E-4E8E-B64E-8A2AE83EF76D}"/>
              </a:ext>
            </a:extLst>
          </p:cNvPr>
          <p:cNvSpPr txBox="1"/>
          <p:nvPr/>
        </p:nvSpPr>
        <p:spPr>
          <a:xfrm>
            <a:off x="3240795" y="1707512"/>
            <a:ext cx="1514598" cy="276999"/>
          </a:xfrm>
          <a:prstGeom prst="rect">
            <a:avLst/>
          </a:prstGeom>
          <a:noFill/>
          <a:ln>
            <a:noFill/>
          </a:ln>
        </p:spPr>
        <p:txBody>
          <a:bodyPr wrap="square" rtlCol="0">
            <a:spAutoFit/>
          </a:bodyPr>
          <a:lstStyle/>
          <a:p>
            <a:r>
              <a:rPr lang="en-US" sz="1200" dirty="0">
                <a:latin typeface="Arial" panose="020B0604020202020204" pitchFamily="34" charset="0"/>
                <a:cs typeface="Arial" panose="020B0604020202020204" pitchFamily="34" charset="0"/>
              </a:rPr>
              <a:t>Request Address</a:t>
            </a:r>
          </a:p>
        </p:txBody>
      </p:sp>
      <p:graphicFrame>
        <p:nvGraphicFramePr>
          <p:cNvPr id="11" name="Table 10">
            <a:extLst>
              <a:ext uri="{FF2B5EF4-FFF2-40B4-BE49-F238E27FC236}">
                <a16:creationId xmlns:a16="http://schemas.microsoft.com/office/drawing/2014/main" id="{0AA4298E-0823-4E4E-BC66-10F463CADC97}"/>
              </a:ext>
            </a:extLst>
          </p:cNvPr>
          <p:cNvGraphicFramePr>
            <a:graphicFrameLocks noGrp="1"/>
          </p:cNvGraphicFramePr>
          <p:nvPr/>
        </p:nvGraphicFramePr>
        <p:xfrm>
          <a:off x="7823456" y="2584780"/>
          <a:ext cx="903529" cy="2956560"/>
        </p:xfrm>
        <a:graphic>
          <a:graphicData uri="http://schemas.openxmlformats.org/drawingml/2006/table">
            <a:tbl>
              <a:tblPr firstRow="1" bandRow="1">
                <a:tableStyleId>{5940675A-B579-460E-94D1-54222C63F5DA}</a:tableStyleId>
              </a:tblPr>
              <a:tblGrid>
                <a:gridCol w="903529">
                  <a:extLst>
                    <a:ext uri="{9D8B030D-6E8A-4147-A177-3AD203B41FA5}">
                      <a16:colId xmlns:a16="http://schemas.microsoft.com/office/drawing/2014/main" val="2848092230"/>
                    </a:ext>
                  </a:extLst>
                </a:gridCol>
              </a:tblGrid>
              <a:tr h="228600">
                <a:tc>
                  <a:txBody>
                    <a:bodyPr/>
                    <a:lstStyle/>
                    <a:p>
                      <a:pPr algn="ctr"/>
                      <a:r>
                        <a:rPr lang="en-US" sz="1400" dirty="0">
                          <a:latin typeface="Arial" panose="020B0604020202020204" pitchFamily="34" charset="0"/>
                          <a:cs typeface="Arial" panose="020B0604020202020204" pitchFamily="34" charset="0"/>
                        </a:rPr>
                        <a:t>Set 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25000"/>
                      </a:schemeClr>
                    </a:solidFill>
                  </a:tcPr>
                </a:tc>
                <a:extLst>
                  <a:ext uri="{0D108BD9-81ED-4DB2-BD59-A6C34878D82A}">
                    <a16:rowId xmlns:a16="http://schemas.microsoft.com/office/drawing/2014/main" val="2732665183"/>
                  </a:ext>
                </a:extLst>
              </a:tr>
              <a:tr h="228600">
                <a:tc>
                  <a:txBody>
                    <a:bodyPr/>
                    <a:lstStyle/>
                    <a:p>
                      <a:pPr algn="ctr"/>
                      <a:r>
                        <a:rPr lang="en-US" sz="1400" dirty="0">
                          <a:latin typeface="Arial" panose="020B0604020202020204" pitchFamily="34" charset="0"/>
                          <a:cs typeface="Arial" panose="020B0604020202020204" pitchFamily="34" charset="0"/>
                        </a:rPr>
                        <a:t>Set 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alpha val="25000"/>
                      </a:schemeClr>
                    </a:solidFill>
                  </a:tcPr>
                </a:tc>
                <a:extLst>
                  <a:ext uri="{0D108BD9-81ED-4DB2-BD59-A6C34878D82A}">
                    <a16:rowId xmlns:a16="http://schemas.microsoft.com/office/drawing/2014/main" val="913871332"/>
                  </a:ext>
                </a:extLst>
              </a:tr>
              <a:tr h="228600">
                <a:tc>
                  <a:txBody>
                    <a:bodyPr/>
                    <a:lstStyle/>
                    <a:p>
                      <a:pPr algn="ctr"/>
                      <a:r>
                        <a:rPr lang="en-US" sz="1400" dirty="0">
                          <a:latin typeface="Arial" panose="020B0604020202020204" pitchFamily="34" charset="0"/>
                          <a:cs typeface="Arial" panose="020B0604020202020204" pitchFamily="34" charset="0"/>
                        </a:rPr>
                        <a:t>Set 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alpha val="25000"/>
                      </a:schemeClr>
                    </a:solidFill>
                  </a:tcPr>
                </a:tc>
                <a:extLst>
                  <a:ext uri="{0D108BD9-81ED-4DB2-BD59-A6C34878D82A}">
                    <a16:rowId xmlns:a16="http://schemas.microsoft.com/office/drawing/2014/main" val="4041851184"/>
                  </a:ext>
                </a:extLst>
              </a:tr>
              <a:tr h="228600">
                <a:tc>
                  <a:txBody>
                    <a:bodyPr/>
                    <a:lstStyle/>
                    <a:p>
                      <a:pPr algn="ctr"/>
                      <a:r>
                        <a:rPr lang="en-US" sz="1400" dirty="0">
                          <a:latin typeface="Arial" panose="020B0604020202020204" pitchFamily="34" charset="0"/>
                          <a:cs typeface="Arial" panose="020B0604020202020204" pitchFamily="34" charset="0"/>
                        </a:rPr>
                        <a:t>Set 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alpha val="25000"/>
                      </a:schemeClr>
                    </a:solidFill>
                  </a:tcPr>
                </a:tc>
                <a:extLst>
                  <a:ext uri="{0D108BD9-81ED-4DB2-BD59-A6C34878D82A}">
                    <a16:rowId xmlns:a16="http://schemas.microsoft.com/office/drawing/2014/main" val="1351934004"/>
                  </a:ext>
                </a:extLst>
              </a:tr>
              <a:tr h="228600">
                <a:tc>
                  <a:txBody>
                    <a:bodyPr/>
                    <a:lstStyle/>
                    <a:p>
                      <a:pPr algn="ctr"/>
                      <a:r>
                        <a:rPr lang="en-US" sz="1400" dirty="0">
                          <a:latin typeface="Arial" panose="020B0604020202020204" pitchFamily="34" charset="0"/>
                          <a:cs typeface="Arial" panose="020B0604020202020204" pitchFamily="34" charset="0"/>
                        </a:rPr>
                        <a:t>Set 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alpha val="25000"/>
                      </a:schemeClr>
                    </a:solidFill>
                  </a:tcPr>
                </a:tc>
                <a:extLst>
                  <a:ext uri="{0D108BD9-81ED-4DB2-BD59-A6C34878D82A}">
                    <a16:rowId xmlns:a16="http://schemas.microsoft.com/office/drawing/2014/main" val="1301268867"/>
                  </a:ext>
                </a:extLst>
              </a:tr>
              <a:tr h="228600">
                <a:tc>
                  <a:txBody>
                    <a:bodyPr/>
                    <a:lstStyle/>
                    <a:p>
                      <a:pPr algn="ctr"/>
                      <a:r>
                        <a:rPr lang="en-US" sz="1400" dirty="0">
                          <a:latin typeface="Arial" panose="020B0604020202020204" pitchFamily="34" charset="0"/>
                          <a:cs typeface="Arial" panose="020B0604020202020204" pitchFamily="34" charset="0"/>
                        </a:rPr>
                        <a:t>Set 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alpha val="25000"/>
                      </a:schemeClr>
                    </a:solidFill>
                  </a:tcPr>
                </a:tc>
                <a:extLst>
                  <a:ext uri="{0D108BD9-81ED-4DB2-BD59-A6C34878D82A}">
                    <a16:rowId xmlns:a16="http://schemas.microsoft.com/office/drawing/2014/main" val="786177453"/>
                  </a:ext>
                </a:extLst>
              </a:tr>
              <a:tr h="228600">
                <a:tc>
                  <a:txBody>
                    <a:bodyPr/>
                    <a:lstStyle/>
                    <a:p>
                      <a:pPr algn="ctr"/>
                      <a:r>
                        <a:rPr lang="en-US" sz="1400" b="1" dirty="0">
                          <a:latin typeface="Arial" panose="020B0604020202020204" pitchFamily="34" charset="0"/>
                          <a:cs typeface="Arial" panose="020B0604020202020204" pitchFamily="34" charset="0"/>
                        </a:rPr>
                        <a:t>.</a:t>
                      </a:r>
                    </a:p>
                    <a:p>
                      <a:pPr algn="ctr"/>
                      <a:r>
                        <a:rPr lang="en-US" sz="1400" b="1" dirty="0">
                          <a:latin typeface="Arial" panose="020B0604020202020204" pitchFamily="34" charset="0"/>
                          <a:cs typeface="Arial" panose="020B0604020202020204" pitchFamily="34" charset="0"/>
                        </a:rPr>
                        <a:t>.</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4361480"/>
                  </a:ext>
                </a:extLst>
              </a:tr>
              <a:tr h="228600">
                <a:tc>
                  <a:txBody>
                    <a:bodyPr/>
                    <a:lstStyle/>
                    <a:p>
                      <a:pPr algn="ctr"/>
                      <a:r>
                        <a:rPr lang="en-US" sz="1400" dirty="0">
                          <a:latin typeface="Arial" panose="020B0604020202020204" pitchFamily="34" charset="0"/>
                          <a:cs typeface="Arial" panose="020B0604020202020204" pitchFamily="34" charset="0"/>
                        </a:rPr>
                        <a:t>Set 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alpha val="25000"/>
                      </a:schemeClr>
                    </a:solidFill>
                  </a:tcPr>
                </a:tc>
                <a:extLst>
                  <a:ext uri="{0D108BD9-81ED-4DB2-BD59-A6C34878D82A}">
                    <a16:rowId xmlns:a16="http://schemas.microsoft.com/office/drawing/2014/main" val="246655914"/>
                  </a:ext>
                </a:extLst>
              </a:tr>
              <a:tr h="228600">
                <a:tc>
                  <a:txBody>
                    <a:bodyPr/>
                    <a:lstStyle/>
                    <a:p>
                      <a:pPr algn="ctr"/>
                      <a:r>
                        <a:rPr lang="en-US" sz="1400" dirty="0">
                          <a:latin typeface="Arial" panose="020B0604020202020204" pitchFamily="34" charset="0"/>
                          <a:cs typeface="Arial" panose="020B0604020202020204" pitchFamily="34" charset="0"/>
                        </a:rPr>
                        <a:t>Set 31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alpha val="25000"/>
                      </a:schemeClr>
                    </a:solidFill>
                  </a:tcPr>
                </a:tc>
                <a:extLst>
                  <a:ext uri="{0D108BD9-81ED-4DB2-BD59-A6C34878D82A}">
                    <a16:rowId xmlns:a16="http://schemas.microsoft.com/office/drawing/2014/main" val="3160293154"/>
                  </a:ext>
                </a:extLst>
              </a:tr>
            </a:tbl>
          </a:graphicData>
        </a:graphic>
      </p:graphicFrame>
      <p:sp>
        <p:nvSpPr>
          <p:cNvPr id="12" name="TextBox 11">
            <a:extLst>
              <a:ext uri="{FF2B5EF4-FFF2-40B4-BE49-F238E27FC236}">
                <a16:creationId xmlns:a16="http://schemas.microsoft.com/office/drawing/2014/main" id="{D7EE8524-3B01-49BA-9696-005C61AF5BE8}"/>
              </a:ext>
            </a:extLst>
          </p:cNvPr>
          <p:cNvSpPr txBox="1"/>
          <p:nvPr/>
        </p:nvSpPr>
        <p:spPr>
          <a:xfrm>
            <a:off x="7527501" y="2283068"/>
            <a:ext cx="1514598" cy="307777"/>
          </a:xfrm>
          <a:prstGeom prst="rect">
            <a:avLst/>
          </a:prstGeom>
          <a:noFill/>
          <a:ln>
            <a:noFill/>
          </a:ln>
        </p:spPr>
        <p:txBody>
          <a:bodyPr wrap="square" rtlCol="0">
            <a:spAutoFit/>
          </a:bodyPr>
          <a:lstStyle/>
          <a:p>
            <a:pPr algn="ctr"/>
            <a:r>
              <a:rPr lang="en-US" sz="1400" b="1" dirty="0">
                <a:latin typeface="Arial" panose="020B0604020202020204" pitchFamily="34" charset="0"/>
                <a:cs typeface="Arial" panose="020B0604020202020204" pitchFamily="34" charset="0"/>
              </a:rPr>
              <a:t>L1 Cache</a:t>
            </a:r>
          </a:p>
        </p:txBody>
      </p:sp>
      <p:sp>
        <p:nvSpPr>
          <p:cNvPr id="13" name="TextBox 12">
            <a:extLst>
              <a:ext uri="{FF2B5EF4-FFF2-40B4-BE49-F238E27FC236}">
                <a16:creationId xmlns:a16="http://schemas.microsoft.com/office/drawing/2014/main" id="{1DC416FC-9AB1-4A0A-83D3-9325CB433190}"/>
              </a:ext>
            </a:extLst>
          </p:cNvPr>
          <p:cNvSpPr txBox="1"/>
          <p:nvPr/>
        </p:nvSpPr>
        <p:spPr>
          <a:xfrm>
            <a:off x="5283996" y="1941888"/>
            <a:ext cx="1514598" cy="276999"/>
          </a:xfrm>
          <a:prstGeom prst="rect">
            <a:avLst/>
          </a:prstGeom>
          <a:noFill/>
          <a:ln>
            <a:noFill/>
          </a:ln>
        </p:spPr>
        <p:txBody>
          <a:bodyPr wrap="square" rtlCol="0">
            <a:spAutoFit/>
          </a:bodyPr>
          <a:lstStyle/>
          <a:p>
            <a:pPr algn="ctr"/>
            <a:r>
              <a:rPr lang="en-US" sz="1200" dirty="0">
                <a:latin typeface="Arial" panose="020B0604020202020204" pitchFamily="34" charset="0"/>
                <a:cs typeface="Arial" panose="020B0604020202020204" pitchFamily="34" charset="0"/>
              </a:rPr>
              <a:t>LSB of Set bits</a:t>
            </a:r>
          </a:p>
        </p:txBody>
      </p:sp>
      <p:grpSp>
        <p:nvGrpSpPr>
          <p:cNvPr id="14" name="Group 13">
            <a:extLst>
              <a:ext uri="{FF2B5EF4-FFF2-40B4-BE49-F238E27FC236}">
                <a16:creationId xmlns:a16="http://schemas.microsoft.com/office/drawing/2014/main" id="{5BC89698-F684-4ED4-9522-0ADE86FA6E76}"/>
              </a:ext>
            </a:extLst>
          </p:cNvPr>
          <p:cNvGrpSpPr/>
          <p:nvPr/>
        </p:nvGrpSpPr>
        <p:grpSpPr>
          <a:xfrm>
            <a:off x="7034202" y="1392064"/>
            <a:ext cx="1967232" cy="729300"/>
            <a:chOff x="536744" y="4436473"/>
            <a:chExt cx="1967232" cy="729300"/>
          </a:xfrm>
        </p:grpSpPr>
        <p:sp>
          <p:nvSpPr>
            <p:cNvPr id="15" name="Rectangle: Rounded Corners 14">
              <a:extLst>
                <a:ext uri="{FF2B5EF4-FFF2-40B4-BE49-F238E27FC236}">
                  <a16:creationId xmlns:a16="http://schemas.microsoft.com/office/drawing/2014/main" id="{3017B3DB-6660-4E5F-BAB8-5F9013434171}"/>
                </a:ext>
              </a:extLst>
            </p:cNvPr>
            <p:cNvSpPr/>
            <p:nvPr/>
          </p:nvSpPr>
          <p:spPr>
            <a:xfrm>
              <a:off x="536744" y="4695638"/>
              <a:ext cx="1831223" cy="450972"/>
            </a:xfrm>
            <a:prstGeom prst="roundRect">
              <a:avLst>
                <a:gd name="adj" fmla="val 4960"/>
              </a:avLst>
            </a:prstGeom>
            <a:noFill/>
            <a:ln w="19050" cap="flat" cmpd="sng" algn="ctr">
              <a:solidFill>
                <a:schemeClr val="tx1">
                  <a:alpha val="50000"/>
                </a:schemeClr>
              </a:solidFill>
              <a:prstDash val="solid"/>
              <a:miter lim="800000"/>
            </a:ln>
            <a:effectLst/>
          </p:spPr>
          <p:txBody>
            <a:bodyPr rtlCol="0" anchor="ctr"/>
            <a:lstStyle/>
            <a:p>
              <a:pPr algn="ctr">
                <a:defRPr/>
              </a:pPr>
              <a:endParaRPr lang="en-US" sz="1412" kern="0">
                <a:solidFill>
                  <a:srgbClr val="FFFFFF"/>
                </a:solidFill>
                <a:latin typeface="Arial" panose="020B0604020202020204"/>
              </a:endParaRPr>
            </a:p>
          </p:txBody>
        </p:sp>
        <p:sp>
          <p:nvSpPr>
            <p:cNvPr id="16" name="TextBox 15">
              <a:extLst>
                <a:ext uri="{FF2B5EF4-FFF2-40B4-BE49-F238E27FC236}">
                  <a16:creationId xmlns:a16="http://schemas.microsoft.com/office/drawing/2014/main" id="{D646F824-0F0B-45D4-AAC8-BA8859CADC70}"/>
                </a:ext>
              </a:extLst>
            </p:cNvPr>
            <p:cNvSpPr txBox="1"/>
            <p:nvPr/>
          </p:nvSpPr>
          <p:spPr>
            <a:xfrm>
              <a:off x="944827" y="4436473"/>
              <a:ext cx="1013500" cy="276999"/>
            </a:xfrm>
            <a:prstGeom prst="rect">
              <a:avLst/>
            </a:prstGeom>
            <a:noFill/>
            <a:ln>
              <a:noFill/>
            </a:ln>
          </p:spPr>
          <p:txBody>
            <a:bodyPr wrap="square" rtlCol="0">
              <a:spAutoFit/>
            </a:bodyPr>
            <a:lstStyle/>
            <a:p>
              <a:pPr algn="ctr"/>
              <a:r>
                <a:rPr lang="en-US" sz="1200" b="1" dirty="0">
                  <a:latin typeface="Arial" panose="020B0604020202020204" pitchFamily="34" charset="0"/>
                  <a:cs typeface="Arial" panose="020B0604020202020204" pitchFamily="34" charset="0"/>
                </a:rPr>
                <a:t>Legend</a:t>
              </a:r>
            </a:p>
          </p:txBody>
        </p:sp>
        <p:grpSp>
          <p:nvGrpSpPr>
            <p:cNvPr id="17" name="Group 16">
              <a:extLst>
                <a:ext uri="{FF2B5EF4-FFF2-40B4-BE49-F238E27FC236}">
                  <a16:creationId xmlns:a16="http://schemas.microsoft.com/office/drawing/2014/main" id="{6C8BB6E1-C6CE-4760-BE5B-3542F5D7B364}"/>
                </a:ext>
              </a:extLst>
            </p:cNvPr>
            <p:cNvGrpSpPr/>
            <p:nvPr/>
          </p:nvGrpSpPr>
          <p:grpSpPr>
            <a:xfrm>
              <a:off x="599627" y="4687356"/>
              <a:ext cx="1904349" cy="478417"/>
              <a:chOff x="8804902" y="2324776"/>
              <a:chExt cx="1904349" cy="478417"/>
            </a:xfrm>
          </p:grpSpPr>
          <p:grpSp>
            <p:nvGrpSpPr>
              <p:cNvPr id="18" name="Group 17">
                <a:extLst>
                  <a:ext uri="{FF2B5EF4-FFF2-40B4-BE49-F238E27FC236}">
                    <a16:creationId xmlns:a16="http://schemas.microsoft.com/office/drawing/2014/main" id="{8F21BF41-2AC2-45B5-8A79-05682E2D4D0F}"/>
                  </a:ext>
                </a:extLst>
              </p:cNvPr>
              <p:cNvGrpSpPr/>
              <p:nvPr/>
            </p:nvGrpSpPr>
            <p:grpSpPr>
              <a:xfrm>
                <a:off x="8804902" y="2526194"/>
                <a:ext cx="1901064" cy="276999"/>
                <a:chOff x="8804902" y="2526194"/>
                <a:chExt cx="1901064" cy="276999"/>
              </a:xfrm>
            </p:grpSpPr>
            <p:sp>
              <p:nvSpPr>
                <p:cNvPr id="22" name="Rectangle 21">
                  <a:extLst>
                    <a:ext uri="{FF2B5EF4-FFF2-40B4-BE49-F238E27FC236}">
                      <a16:creationId xmlns:a16="http://schemas.microsoft.com/office/drawing/2014/main" id="{615BAD14-1268-4307-A6ED-912F115718C0}"/>
                    </a:ext>
                  </a:extLst>
                </p:cNvPr>
                <p:cNvSpPr/>
                <p:nvPr/>
              </p:nvSpPr>
              <p:spPr>
                <a:xfrm>
                  <a:off x="8804902" y="2593622"/>
                  <a:ext cx="140412" cy="140412"/>
                </a:xfrm>
                <a:prstGeom prst="rect">
                  <a:avLst/>
                </a:prstGeom>
                <a:solidFill>
                  <a:schemeClr val="tx2">
                    <a:alpha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2B84408-89E1-4ED1-98C4-52E6FFFBF979}"/>
                    </a:ext>
                  </a:extLst>
                </p:cNvPr>
                <p:cNvSpPr txBox="1"/>
                <p:nvPr/>
              </p:nvSpPr>
              <p:spPr>
                <a:xfrm>
                  <a:off x="8892561" y="2526194"/>
                  <a:ext cx="1813405" cy="276999"/>
                </a:xfrm>
                <a:prstGeom prst="rect">
                  <a:avLst/>
                </a:prstGeom>
                <a:noFill/>
                <a:ln>
                  <a:noFill/>
                </a:ln>
              </p:spPr>
              <p:txBody>
                <a:bodyPr wrap="square" rtlCol="0">
                  <a:spAutoFit/>
                </a:bodyPr>
                <a:lstStyle/>
                <a:p>
                  <a:r>
                    <a:rPr lang="en-US" sz="1200" dirty="0">
                      <a:latin typeface="Arial" panose="020B0604020202020204" pitchFamily="34" charset="0"/>
                      <a:cs typeface="Arial" panose="020B0604020202020204" pitchFamily="34" charset="0"/>
                    </a:rPr>
                    <a:t>Sets treated as Shared</a:t>
                  </a:r>
                </a:p>
              </p:txBody>
            </p:sp>
          </p:grpSp>
          <p:grpSp>
            <p:nvGrpSpPr>
              <p:cNvPr id="19" name="Group 18">
                <a:extLst>
                  <a:ext uri="{FF2B5EF4-FFF2-40B4-BE49-F238E27FC236}">
                    <a16:creationId xmlns:a16="http://schemas.microsoft.com/office/drawing/2014/main" id="{E16B9D2E-4CEA-4734-8A2D-DB94A58C597E}"/>
                  </a:ext>
                </a:extLst>
              </p:cNvPr>
              <p:cNvGrpSpPr/>
              <p:nvPr/>
            </p:nvGrpSpPr>
            <p:grpSpPr>
              <a:xfrm>
                <a:off x="8805704" y="2324776"/>
                <a:ext cx="1903547" cy="276999"/>
                <a:chOff x="8805704" y="3031900"/>
                <a:chExt cx="1903547" cy="276999"/>
              </a:xfrm>
            </p:grpSpPr>
            <p:sp>
              <p:nvSpPr>
                <p:cNvPr id="20" name="Rectangle 19">
                  <a:extLst>
                    <a:ext uri="{FF2B5EF4-FFF2-40B4-BE49-F238E27FC236}">
                      <a16:creationId xmlns:a16="http://schemas.microsoft.com/office/drawing/2014/main" id="{105BAB6A-71B9-426D-8185-5DB6B85FA25F}"/>
                    </a:ext>
                  </a:extLst>
                </p:cNvPr>
                <p:cNvSpPr/>
                <p:nvPr/>
              </p:nvSpPr>
              <p:spPr>
                <a:xfrm>
                  <a:off x="8805704" y="3096817"/>
                  <a:ext cx="139352" cy="139352"/>
                </a:xfrm>
                <a:prstGeom prst="rect">
                  <a:avLst/>
                </a:prstGeom>
                <a:solidFill>
                  <a:schemeClr val="accent1">
                    <a:alpha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894E315-A885-400E-9F56-82C40A71BD55}"/>
                    </a:ext>
                  </a:extLst>
                </p:cNvPr>
                <p:cNvSpPr txBox="1"/>
                <p:nvPr/>
              </p:nvSpPr>
              <p:spPr>
                <a:xfrm>
                  <a:off x="8895846" y="3031900"/>
                  <a:ext cx="1813405" cy="276999"/>
                </a:xfrm>
                <a:prstGeom prst="rect">
                  <a:avLst/>
                </a:prstGeom>
                <a:noFill/>
                <a:ln>
                  <a:noFill/>
                </a:ln>
              </p:spPr>
              <p:txBody>
                <a:bodyPr wrap="square" rtlCol="0">
                  <a:spAutoFit/>
                </a:bodyPr>
                <a:lstStyle/>
                <a:p>
                  <a:r>
                    <a:rPr lang="en-US" sz="1200" dirty="0">
                      <a:latin typeface="Arial" panose="020B0604020202020204" pitchFamily="34" charset="0"/>
                      <a:cs typeface="Arial" panose="020B0604020202020204" pitchFamily="34" charset="0"/>
                    </a:rPr>
                    <a:t>Sets treated as Private</a:t>
                  </a:r>
                </a:p>
              </p:txBody>
            </p:sp>
          </p:grpSp>
        </p:grpSp>
      </p:grpSp>
      <p:grpSp>
        <p:nvGrpSpPr>
          <p:cNvPr id="24" name="Group 23">
            <a:extLst>
              <a:ext uri="{FF2B5EF4-FFF2-40B4-BE49-F238E27FC236}">
                <a16:creationId xmlns:a16="http://schemas.microsoft.com/office/drawing/2014/main" id="{0A991B73-16F0-49BE-90FD-A6A6CBD25595}"/>
              </a:ext>
            </a:extLst>
          </p:cNvPr>
          <p:cNvGrpSpPr/>
          <p:nvPr/>
        </p:nvGrpSpPr>
        <p:grpSpPr>
          <a:xfrm>
            <a:off x="3360804" y="2905906"/>
            <a:ext cx="4075451" cy="2255026"/>
            <a:chOff x="3192822" y="3080874"/>
            <a:chExt cx="4075451" cy="2255026"/>
          </a:xfrm>
        </p:grpSpPr>
        <p:grpSp>
          <p:nvGrpSpPr>
            <p:cNvPr id="25" name="Group 24">
              <a:extLst>
                <a:ext uri="{FF2B5EF4-FFF2-40B4-BE49-F238E27FC236}">
                  <a16:creationId xmlns:a16="http://schemas.microsoft.com/office/drawing/2014/main" id="{3EC8EEA7-C5A1-493C-9D58-2CC4F371B6BC}"/>
                </a:ext>
              </a:extLst>
            </p:cNvPr>
            <p:cNvGrpSpPr/>
            <p:nvPr/>
          </p:nvGrpSpPr>
          <p:grpSpPr>
            <a:xfrm>
              <a:off x="3192822" y="3088470"/>
              <a:ext cx="1963810" cy="2247430"/>
              <a:chOff x="3192822" y="3088470"/>
              <a:chExt cx="1963810" cy="2247430"/>
            </a:xfrm>
          </p:grpSpPr>
          <p:sp>
            <p:nvSpPr>
              <p:cNvPr id="35" name="Rectangle: Rounded Corners 34">
                <a:extLst>
                  <a:ext uri="{FF2B5EF4-FFF2-40B4-BE49-F238E27FC236}">
                    <a16:creationId xmlns:a16="http://schemas.microsoft.com/office/drawing/2014/main" id="{D151AAF1-63F4-4F4D-B404-FA9ABC29ABD3}"/>
                  </a:ext>
                </a:extLst>
              </p:cNvPr>
              <p:cNvSpPr/>
              <p:nvPr/>
            </p:nvSpPr>
            <p:spPr>
              <a:xfrm>
                <a:off x="3452314" y="3389356"/>
                <a:ext cx="1704318" cy="1946544"/>
              </a:xfrm>
              <a:prstGeom prst="roundRect">
                <a:avLst>
                  <a:gd name="adj" fmla="val 4960"/>
                </a:avLst>
              </a:prstGeom>
              <a:solidFill>
                <a:schemeClr val="accent1">
                  <a:alpha val="24706"/>
                </a:schemeClr>
              </a:solidFill>
              <a:ln w="19050" cap="flat" cmpd="sng" algn="ctr">
                <a:solidFill>
                  <a:schemeClr val="tx1">
                    <a:alpha val="50000"/>
                  </a:schemeClr>
                </a:solidFill>
                <a:prstDash val="solid"/>
                <a:miter lim="800000"/>
              </a:ln>
              <a:effectLst/>
            </p:spPr>
            <p:txBody>
              <a:bodyPr rtlCol="0" anchor="ctr"/>
              <a:lstStyle/>
              <a:p>
                <a:pPr algn="ctr">
                  <a:defRPr/>
                </a:pPr>
                <a:endParaRPr lang="en-US" sz="1412" kern="0">
                  <a:solidFill>
                    <a:srgbClr val="FFFFFF"/>
                  </a:solidFill>
                  <a:latin typeface="Arial" panose="020B0604020202020204"/>
                </a:endParaRPr>
              </a:p>
            </p:txBody>
          </p:sp>
          <p:sp>
            <p:nvSpPr>
              <p:cNvPr id="36" name="TextBox 35">
                <a:extLst>
                  <a:ext uri="{FF2B5EF4-FFF2-40B4-BE49-F238E27FC236}">
                    <a16:creationId xmlns:a16="http://schemas.microsoft.com/office/drawing/2014/main" id="{96F45B1E-A68C-4CD2-B392-E33AB9C5478B}"/>
                  </a:ext>
                </a:extLst>
              </p:cNvPr>
              <p:cNvSpPr txBox="1"/>
              <p:nvPr/>
            </p:nvSpPr>
            <p:spPr>
              <a:xfrm>
                <a:off x="3597286" y="3088470"/>
                <a:ext cx="1390950" cy="307777"/>
              </a:xfrm>
              <a:prstGeom prst="rect">
                <a:avLst/>
              </a:prstGeom>
              <a:noFill/>
              <a:ln>
                <a:noFill/>
              </a:ln>
            </p:spPr>
            <p:txBody>
              <a:bodyPr wrap="square" rtlCol="0">
                <a:spAutoFit/>
              </a:bodyPr>
              <a:lstStyle/>
              <a:p>
                <a:pPr algn="ctr"/>
                <a:r>
                  <a:rPr lang="en-US" sz="1400" b="1" dirty="0">
                    <a:latin typeface="Arial" panose="020B0604020202020204" pitchFamily="34" charset="0"/>
                    <a:cs typeface="Arial" panose="020B0604020202020204" pitchFamily="34" charset="0"/>
                  </a:rPr>
                  <a:t>Private Stats</a:t>
                </a:r>
              </a:p>
            </p:txBody>
          </p:sp>
          <p:sp>
            <p:nvSpPr>
              <p:cNvPr id="37" name="Rectangle 36">
                <a:extLst>
                  <a:ext uri="{FF2B5EF4-FFF2-40B4-BE49-F238E27FC236}">
                    <a16:creationId xmlns:a16="http://schemas.microsoft.com/office/drawing/2014/main" id="{A618B98A-EBF4-480E-8689-41D372B02416}"/>
                  </a:ext>
                </a:extLst>
              </p:cNvPr>
              <p:cNvSpPr/>
              <p:nvPr/>
            </p:nvSpPr>
            <p:spPr>
              <a:xfrm>
                <a:off x="3503663" y="3502953"/>
                <a:ext cx="1583058" cy="25547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Local L1 Requests</a:t>
                </a:r>
              </a:p>
            </p:txBody>
          </p:sp>
          <p:sp>
            <p:nvSpPr>
              <p:cNvPr id="38" name="Rectangle 37">
                <a:extLst>
                  <a:ext uri="{FF2B5EF4-FFF2-40B4-BE49-F238E27FC236}">
                    <a16:creationId xmlns:a16="http://schemas.microsoft.com/office/drawing/2014/main" id="{8EEC3AE9-B344-4B52-A737-9A5692B91DFD}"/>
                  </a:ext>
                </a:extLst>
              </p:cNvPr>
              <p:cNvSpPr/>
              <p:nvPr/>
            </p:nvSpPr>
            <p:spPr>
              <a:xfrm>
                <a:off x="3503663" y="3875079"/>
                <a:ext cx="1583058" cy="2606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L1 Requests</a:t>
                </a:r>
              </a:p>
            </p:txBody>
          </p:sp>
          <p:sp>
            <p:nvSpPr>
              <p:cNvPr id="39" name="Rectangle 38">
                <a:extLst>
                  <a:ext uri="{FF2B5EF4-FFF2-40B4-BE49-F238E27FC236}">
                    <a16:creationId xmlns:a16="http://schemas.microsoft.com/office/drawing/2014/main" id="{6E18881F-B0FC-46A2-8736-25BE5BE48988}"/>
                  </a:ext>
                </a:extLst>
              </p:cNvPr>
              <p:cNvSpPr/>
              <p:nvPr/>
            </p:nvSpPr>
            <p:spPr>
              <a:xfrm>
                <a:off x="3503662" y="4252399"/>
                <a:ext cx="1583059" cy="2606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L1 Misses</a:t>
                </a:r>
              </a:p>
            </p:txBody>
          </p:sp>
          <p:sp>
            <p:nvSpPr>
              <p:cNvPr id="40" name="Rectangle 39">
                <a:extLst>
                  <a:ext uri="{FF2B5EF4-FFF2-40B4-BE49-F238E27FC236}">
                    <a16:creationId xmlns:a16="http://schemas.microsoft.com/office/drawing/2014/main" id="{13A1F947-F57B-413E-9201-A56964D43D73}"/>
                  </a:ext>
                </a:extLst>
              </p:cNvPr>
              <p:cNvSpPr/>
              <p:nvPr/>
            </p:nvSpPr>
            <p:spPr>
              <a:xfrm>
                <a:off x="3503662" y="4624525"/>
                <a:ext cx="1583059" cy="2606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Replies from L2</a:t>
                </a:r>
              </a:p>
            </p:txBody>
          </p:sp>
          <p:sp>
            <p:nvSpPr>
              <p:cNvPr id="41" name="Rectangle 40">
                <a:extLst>
                  <a:ext uri="{FF2B5EF4-FFF2-40B4-BE49-F238E27FC236}">
                    <a16:creationId xmlns:a16="http://schemas.microsoft.com/office/drawing/2014/main" id="{FDFFF980-21F5-4B5D-BFEC-C199F4C07E57}"/>
                  </a:ext>
                </a:extLst>
              </p:cNvPr>
              <p:cNvSpPr/>
              <p:nvPr/>
            </p:nvSpPr>
            <p:spPr>
              <a:xfrm>
                <a:off x="3503662" y="4996651"/>
                <a:ext cx="1583059" cy="2606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Replies from Homes</a:t>
                </a:r>
              </a:p>
            </p:txBody>
          </p:sp>
          <p:sp>
            <p:nvSpPr>
              <p:cNvPr id="42" name="TextBox 41">
                <a:extLst>
                  <a:ext uri="{FF2B5EF4-FFF2-40B4-BE49-F238E27FC236}">
                    <a16:creationId xmlns:a16="http://schemas.microsoft.com/office/drawing/2014/main" id="{5672D778-5672-4FF0-A1DA-37B56347D91D}"/>
                  </a:ext>
                </a:extLst>
              </p:cNvPr>
              <p:cNvSpPr txBox="1"/>
              <p:nvPr/>
            </p:nvSpPr>
            <p:spPr>
              <a:xfrm rot="16200000">
                <a:off x="2574023" y="4224128"/>
                <a:ext cx="1514598" cy="276999"/>
              </a:xfrm>
              <a:prstGeom prst="rect">
                <a:avLst/>
              </a:prstGeom>
              <a:noFill/>
              <a:ln>
                <a:noFill/>
              </a:ln>
            </p:spPr>
            <p:txBody>
              <a:bodyPr wrap="square" rtlCol="0">
                <a:spAutoFit/>
              </a:bodyPr>
              <a:lstStyle/>
              <a:p>
                <a:pPr algn="ctr"/>
                <a:r>
                  <a:rPr lang="en-US" sz="1200" dirty="0">
                    <a:latin typeface="Arial" panose="020B0604020202020204" pitchFamily="34" charset="0"/>
                    <a:cs typeface="Arial" panose="020B0604020202020204" pitchFamily="34" charset="0"/>
                  </a:rPr>
                  <a:t>Counters</a:t>
                </a:r>
              </a:p>
            </p:txBody>
          </p:sp>
        </p:grpSp>
        <p:grpSp>
          <p:nvGrpSpPr>
            <p:cNvPr id="26" name="Group 25">
              <a:extLst>
                <a:ext uri="{FF2B5EF4-FFF2-40B4-BE49-F238E27FC236}">
                  <a16:creationId xmlns:a16="http://schemas.microsoft.com/office/drawing/2014/main" id="{BE66A8DD-1043-4652-980D-E1BE7C800329}"/>
                </a:ext>
              </a:extLst>
            </p:cNvPr>
            <p:cNvGrpSpPr/>
            <p:nvPr/>
          </p:nvGrpSpPr>
          <p:grpSpPr>
            <a:xfrm>
              <a:off x="5563955" y="3080874"/>
              <a:ext cx="1704318" cy="2247430"/>
              <a:chOff x="5563955" y="3080874"/>
              <a:chExt cx="1704318" cy="2247430"/>
            </a:xfrm>
          </p:grpSpPr>
          <p:sp>
            <p:nvSpPr>
              <p:cNvPr id="28" name="Rectangle: Rounded Corners 27">
                <a:extLst>
                  <a:ext uri="{FF2B5EF4-FFF2-40B4-BE49-F238E27FC236}">
                    <a16:creationId xmlns:a16="http://schemas.microsoft.com/office/drawing/2014/main" id="{A8946EDD-F447-472A-AC7A-BC6043298A4E}"/>
                  </a:ext>
                </a:extLst>
              </p:cNvPr>
              <p:cNvSpPr/>
              <p:nvPr/>
            </p:nvSpPr>
            <p:spPr>
              <a:xfrm>
                <a:off x="5563955" y="3381760"/>
                <a:ext cx="1704318" cy="1946544"/>
              </a:xfrm>
              <a:prstGeom prst="roundRect">
                <a:avLst>
                  <a:gd name="adj" fmla="val 4960"/>
                </a:avLst>
              </a:prstGeom>
              <a:solidFill>
                <a:schemeClr val="tx2">
                  <a:alpha val="24706"/>
                </a:schemeClr>
              </a:solidFill>
              <a:ln w="19050" cap="flat" cmpd="sng" algn="ctr">
                <a:solidFill>
                  <a:schemeClr val="tx1">
                    <a:alpha val="50000"/>
                  </a:schemeClr>
                </a:solidFill>
                <a:prstDash val="solid"/>
                <a:miter lim="800000"/>
              </a:ln>
              <a:effectLst/>
            </p:spPr>
            <p:txBody>
              <a:bodyPr rtlCol="0" anchor="ctr"/>
              <a:lstStyle/>
              <a:p>
                <a:pPr algn="ctr">
                  <a:defRPr/>
                </a:pPr>
                <a:endParaRPr lang="en-US" sz="1412" kern="0">
                  <a:solidFill>
                    <a:srgbClr val="FFFFFF"/>
                  </a:solidFill>
                  <a:latin typeface="Arial" panose="020B0604020202020204"/>
                </a:endParaRPr>
              </a:p>
            </p:txBody>
          </p:sp>
          <p:sp>
            <p:nvSpPr>
              <p:cNvPr id="29" name="TextBox 28">
                <a:extLst>
                  <a:ext uri="{FF2B5EF4-FFF2-40B4-BE49-F238E27FC236}">
                    <a16:creationId xmlns:a16="http://schemas.microsoft.com/office/drawing/2014/main" id="{E7D1B51D-6A49-45BC-B687-69EA69FB4DB1}"/>
                  </a:ext>
                </a:extLst>
              </p:cNvPr>
              <p:cNvSpPr txBox="1"/>
              <p:nvPr/>
            </p:nvSpPr>
            <p:spPr>
              <a:xfrm>
                <a:off x="5708927" y="3080874"/>
                <a:ext cx="1390950" cy="307777"/>
              </a:xfrm>
              <a:prstGeom prst="rect">
                <a:avLst/>
              </a:prstGeom>
              <a:noFill/>
              <a:ln>
                <a:noFill/>
              </a:ln>
            </p:spPr>
            <p:txBody>
              <a:bodyPr wrap="square" rtlCol="0">
                <a:spAutoFit/>
              </a:bodyPr>
              <a:lstStyle/>
              <a:p>
                <a:pPr algn="ctr"/>
                <a:r>
                  <a:rPr lang="en-US" sz="1400" b="1" dirty="0">
                    <a:latin typeface="Arial" panose="020B0604020202020204" pitchFamily="34" charset="0"/>
                    <a:cs typeface="Arial" panose="020B0604020202020204" pitchFamily="34" charset="0"/>
                  </a:rPr>
                  <a:t>Shared Stats</a:t>
                </a:r>
              </a:p>
            </p:txBody>
          </p:sp>
          <p:sp>
            <p:nvSpPr>
              <p:cNvPr id="30" name="Rectangle 29">
                <a:extLst>
                  <a:ext uri="{FF2B5EF4-FFF2-40B4-BE49-F238E27FC236}">
                    <a16:creationId xmlns:a16="http://schemas.microsoft.com/office/drawing/2014/main" id="{B540A834-C80C-4B95-9ADD-3EE1016267AC}"/>
                  </a:ext>
                </a:extLst>
              </p:cNvPr>
              <p:cNvSpPr/>
              <p:nvPr/>
            </p:nvSpPr>
            <p:spPr>
              <a:xfrm>
                <a:off x="5615304" y="3495357"/>
                <a:ext cx="1583058" cy="25547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Local L1 Requests</a:t>
                </a:r>
              </a:p>
            </p:txBody>
          </p:sp>
          <p:sp>
            <p:nvSpPr>
              <p:cNvPr id="31" name="Rectangle 30">
                <a:extLst>
                  <a:ext uri="{FF2B5EF4-FFF2-40B4-BE49-F238E27FC236}">
                    <a16:creationId xmlns:a16="http://schemas.microsoft.com/office/drawing/2014/main" id="{AD3EB58B-F42B-46C1-8DA2-D63C9A124763}"/>
                  </a:ext>
                </a:extLst>
              </p:cNvPr>
              <p:cNvSpPr/>
              <p:nvPr/>
            </p:nvSpPr>
            <p:spPr>
              <a:xfrm>
                <a:off x="5615304" y="3867483"/>
                <a:ext cx="1583058" cy="2606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L1 Requests</a:t>
                </a:r>
              </a:p>
            </p:txBody>
          </p:sp>
          <p:sp>
            <p:nvSpPr>
              <p:cNvPr id="32" name="Rectangle 31">
                <a:extLst>
                  <a:ext uri="{FF2B5EF4-FFF2-40B4-BE49-F238E27FC236}">
                    <a16:creationId xmlns:a16="http://schemas.microsoft.com/office/drawing/2014/main" id="{4144878A-D45C-4412-854A-5422BDE08758}"/>
                  </a:ext>
                </a:extLst>
              </p:cNvPr>
              <p:cNvSpPr/>
              <p:nvPr/>
            </p:nvSpPr>
            <p:spPr>
              <a:xfrm>
                <a:off x="5615303" y="4244803"/>
                <a:ext cx="1583059" cy="2606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L1 Misses</a:t>
                </a:r>
              </a:p>
            </p:txBody>
          </p:sp>
          <p:sp>
            <p:nvSpPr>
              <p:cNvPr id="33" name="Rectangle 32">
                <a:extLst>
                  <a:ext uri="{FF2B5EF4-FFF2-40B4-BE49-F238E27FC236}">
                    <a16:creationId xmlns:a16="http://schemas.microsoft.com/office/drawing/2014/main" id="{7FD3FEB7-03ED-49C3-8407-5D861312A56F}"/>
                  </a:ext>
                </a:extLst>
              </p:cNvPr>
              <p:cNvSpPr/>
              <p:nvPr/>
            </p:nvSpPr>
            <p:spPr>
              <a:xfrm>
                <a:off x="5615303" y="4616929"/>
                <a:ext cx="1583059" cy="2606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Replies from L2</a:t>
                </a:r>
              </a:p>
            </p:txBody>
          </p:sp>
          <p:sp>
            <p:nvSpPr>
              <p:cNvPr id="34" name="Rectangle 33">
                <a:extLst>
                  <a:ext uri="{FF2B5EF4-FFF2-40B4-BE49-F238E27FC236}">
                    <a16:creationId xmlns:a16="http://schemas.microsoft.com/office/drawing/2014/main" id="{1887A1E3-CAF8-453E-96C1-DE8022B1B2D3}"/>
                  </a:ext>
                </a:extLst>
              </p:cNvPr>
              <p:cNvSpPr/>
              <p:nvPr/>
            </p:nvSpPr>
            <p:spPr>
              <a:xfrm>
                <a:off x="5615303" y="4989055"/>
                <a:ext cx="1583059" cy="2606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Replies from Homes</a:t>
                </a:r>
              </a:p>
            </p:txBody>
          </p:sp>
        </p:grpSp>
        <p:sp>
          <p:nvSpPr>
            <p:cNvPr id="27" name="TextBox 26">
              <a:extLst>
                <a:ext uri="{FF2B5EF4-FFF2-40B4-BE49-F238E27FC236}">
                  <a16:creationId xmlns:a16="http://schemas.microsoft.com/office/drawing/2014/main" id="{C50CB1E6-9E0E-4FEB-9821-7BFAE3E6E183}"/>
                </a:ext>
              </a:extLst>
            </p:cNvPr>
            <p:cNvSpPr txBox="1"/>
            <p:nvPr/>
          </p:nvSpPr>
          <p:spPr>
            <a:xfrm rot="16200000">
              <a:off x="4685661" y="4216532"/>
              <a:ext cx="1514598" cy="276999"/>
            </a:xfrm>
            <a:prstGeom prst="rect">
              <a:avLst/>
            </a:prstGeom>
            <a:noFill/>
            <a:ln>
              <a:noFill/>
            </a:ln>
          </p:spPr>
          <p:txBody>
            <a:bodyPr wrap="square" rtlCol="0">
              <a:spAutoFit/>
            </a:bodyPr>
            <a:lstStyle/>
            <a:p>
              <a:pPr algn="ctr"/>
              <a:r>
                <a:rPr lang="en-US" sz="1200" dirty="0">
                  <a:latin typeface="Arial" panose="020B0604020202020204" pitchFamily="34" charset="0"/>
                  <a:cs typeface="Arial" panose="020B0604020202020204" pitchFamily="34" charset="0"/>
                </a:rPr>
                <a:t>Counters</a:t>
              </a:r>
            </a:p>
          </p:txBody>
        </p:sp>
      </p:grpSp>
      <p:sp>
        <p:nvSpPr>
          <p:cNvPr id="43" name="Rectangle: Rounded Corners 42">
            <a:extLst>
              <a:ext uri="{FF2B5EF4-FFF2-40B4-BE49-F238E27FC236}">
                <a16:creationId xmlns:a16="http://schemas.microsoft.com/office/drawing/2014/main" id="{9D994116-D9DD-4833-B9C5-B016700B7197}"/>
              </a:ext>
            </a:extLst>
          </p:cNvPr>
          <p:cNvSpPr/>
          <p:nvPr/>
        </p:nvSpPr>
        <p:spPr>
          <a:xfrm>
            <a:off x="3325969" y="2183814"/>
            <a:ext cx="5540062" cy="4165259"/>
          </a:xfrm>
          <a:prstGeom prst="roundRect">
            <a:avLst>
              <a:gd name="adj" fmla="val 1627"/>
            </a:avLst>
          </a:prstGeom>
          <a:noFill/>
          <a:ln w="19050" cap="flat" cmpd="sng" algn="ctr">
            <a:solidFill>
              <a:schemeClr val="tx1"/>
            </a:solidFill>
            <a:prstDash val="solid"/>
            <a:miter lim="800000"/>
          </a:ln>
          <a:effectLst/>
        </p:spPr>
        <p:txBody>
          <a:bodyPr rtlCol="0" anchor="ctr"/>
          <a:lstStyle/>
          <a:p>
            <a:pPr algn="ctr">
              <a:defRPr/>
            </a:pPr>
            <a:endParaRPr lang="en-US" sz="1412" kern="0">
              <a:solidFill>
                <a:srgbClr val="FFFFFF"/>
              </a:solidFill>
              <a:latin typeface="Arial" panose="020B0604020202020204"/>
            </a:endParaRPr>
          </a:p>
        </p:txBody>
      </p:sp>
      <p:sp>
        <p:nvSpPr>
          <p:cNvPr id="44" name="TextBox 43">
            <a:extLst>
              <a:ext uri="{FF2B5EF4-FFF2-40B4-BE49-F238E27FC236}">
                <a16:creationId xmlns:a16="http://schemas.microsoft.com/office/drawing/2014/main" id="{049E9079-303D-413C-8559-8D6EDD55F10C}"/>
              </a:ext>
            </a:extLst>
          </p:cNvPr>
          <p:cNvSpPr txBox="1"/>
          <p:nvPr/>
        </p:nvSpPr>
        <p:spPr>
          <a:xfrm>
            <a:off x="3343541" y="2192056"/>
            <a:ext cx="536876" cy="276999"/>
          </a:xfrm>
          <a:prstGeom prst="rect">
            <a:avLst/>
          </a:prstGeom>
          <a:noFill/>
          <a:ln>
            <a:noFill/>
          </a:ln>
        </p:spPr>
        <p:txBody>
          <a:bodyPr wrap="square" rtlCol="0">
            <a:spAutoFit/>
          </a:bodyPr>
          <a:lstStyle/>
          <a:p>
            <a:r>
              <a:rPr lang="en-US" sz="1200" b="1" dirty="0">
                <a:latin typeface="Arial" panose="020B0604020202020204" pitchFamily="34" charset="0"/>
                <a:cs typeface="Arial" panose="020B0604020202020204" pitchFamily="34" charset="0"/>
              </a:rPr>
              <a:t>Core</a:t>
            </a:r>
          </a:p>
        </p:txBody>
      </p:sp>
      <p:sp>
        <p:nvSpPr>
          <p:cNvPr id="45" name="Oval 44">
            <a:extLst>
              <a:ext uri="{FF2B5EF4-FFF2-40B4-BE49-F238E27FC236}">
                <a16:creationId xmlns:a16="http://schemas.microsoft.com/office/drawing/2014/main" id="{C794BD64-672D-492A-9B65-3FD9A36A17C1}"/>
              </a:ext>
            </a:extLst>
          </p:cNvPr>
          <p:cNvSpPr/>
          <p:nvPr/>
        </p:nvSpPr>
        <p:spPr>
          <a:xfrm>
            <a:off x="5216322" y="2376469"/>
            <a:ext cx="557412" cy="557412"/>
          </a:xfrm>
          <a:prstGeom prst="ellipse">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0?</a:t>
            </a:r>
            <a:endParaRPr lang="en-US" sz="1050" dirty="0">
              <a:solidFill>
                <a:schemeClr val="tx1"/>
              </a:solidFill>
              <a:latin typeface="Arial" panose="020B0604020202020204" pitchFamily="34" charset="0"/>
              <a:cs typeface="Arial" panose="020B0604020202020204" pitchFamily="34" charset="0"/>
            </a:endParaRPr>
          </a:p>
        </p:txBody>
      </p:sp>
      <p:cxnSp>
        <p:nvCxnSpPr>
          <p:cNvPr id="46" name="Straight Connector 45">
            <a:extLst>
              <a:ext uri="{FF2B5EF4-FFF2-40B4-BE49-F238E27FC236}">
                <a16:creationId xmlns:a16="http://schemas.microsoft.com/office/drawing/2014/main" id="{6272A659-2F2A-4167-82FF-3BF9C42CEF32}"/>
              </a:ext>
            </a:extLst>
          </p:cNvPr>
          <p:cNvCxnSpPr>
            <a:cxnSpLocks/>
            <a:stCxn id="9" idx="2"/>
            <a:endCxn id="45" idx="0"/>
          </p:cNvCxnSpPr>
          <p:nvPr/>
        </p:nvCxnSpPr>
        <p:spPr>
          <a:xfrm>
            <a:off x="5495028" y="1957879"/>
            <a:ext cx="0" cy="418591"/>
          </a:xfrm>
          <a:prstGeom prst="line">
            <a:avLst/>
          </a:prstGeom>
          <a:ln w="254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691412D3-0E2A-4E72-B46F-C8D4587580EF}"/>
              </a:ext>
            </a:extLst>
          </p:cNvPr>
          <p:cNvCxnSpPr>
            <a:cxnSpLocks/>
            <a:stCxn id="45" idx="2"/>
            <a:endCxn id="36" idx="0"/>
          </p:cNvCxnSpPr>
          <p:nvPr/>
        </p:nvCxnSpPr>
        <p:spPr>
          <a:xfrm rot="10800000" flipV="1">
            <a:off x="4460742" y="2655175"/>
            <a:ext cx="755580" cy="258327"/>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8B32906A-3593-4822-BB00-E19C9124CB9A}"/>
              </a:ext>
            </a:extLst>
          </p:cNvPr>
          <p:cNvCxnSpPr>
            <a:cxnSpLocks/>
            <a:stCxn id="45" idx="6"/>
            <a:endCxn id="29" idx="0"/>
          </p:cNvCxnSpPr>
          <p:nvPr/>
        </p:nvCxnSpPr>
        <p:spPr>
          <a:xfrm>
            <a:off x="5773735" y="2655176"/>
            <a:ext cx="798649" cy="250731"/>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3D22444-9E8E-4755-B570-48FCF5F256CF}"/>
              </a:ext>
            </a:extLst>
          </p:cNvPr>
          <p:cNvSpPr txBox="1"/>
          <p:nvPr/>
        </p:nvSpPr>
        <p:spPr>
          <a:xfrm>
            <a:off x="4268495" y="2411546"/>
            <a:ext cx="700283" cy="276999"/>
          </a:xfrm>
          <a:prstGeom prst="rect">
            <a:avLst/>
          </a:prstGeom>
          <a:noFill/>
          <a:ln>
            <a:noFill/>
          </a:ln>
        </p:spPr>
        <p:txBody>
          <a:bodyPr wrap="square" rtlCol="0">
            <a:spAutoFit/>
          </a:bodyPr>
          <a:lstStyle/>
          <a:p>
            <a:pPr algn="ctr"/>
            <a:r>
              <a:rPr lang="en-US" sz="1200" dirty="0">
                <a:latin typeface="Arial" panose="020B0604020202020204" pitchFamily="34" charset="0"/>
                <a:cs typeface="Arial" panose="020B0604020202020204" pitchFamily="34" charset="0"/>
              </a:rPr>
              <a:t>Even</a:t>
            </a:r>
          </a:p>
        </p:txBody>
      </p:sp>
      <p:sp>
        <p:nvSpPr>
          <p:cNvPr id="50" name="TextBox 49">
            <a:extLst>
              <a:ext uri="{FF2B5EF4-FFF2-40B4-BE49-F238E27FC236}">
                <a16:creationId xmlns:a16="http://schemas.microsoft.com/office/drawing/2014/main" id="{B2C44657-A52C-47DB-8F58-E46D43F10170}"/>
              </a:ext>
            </a:extLst>
          </p:cNvPr>
          <p:cNvSpPr txBox="1"/>
          <p:nvPr/>
        </p:nvSpPr>
        <p:spPr>
          <a:xfrm>
            <a:off x="6098313" y="2409329"/>
            <a:ext cx="700283" cy="276999"/>
          </a:xfrm>
          <a:prstGeom prst="rect">
            <a:avLst/>
          </a:prstGeom>
          <a:noFill/>
          <a:ln>
            <a:noFill/>
          </a:ln>
        </p:spPr>
        <p:txBody>
          <a:bodyPr wrap="square" rtlCol="0">
            <a:spAutoFit/>
          </a:bodyPr>
          <a:lstStyle/>
          <a:p>
            <a:pPr algn="ctr"/>
            <a:r>
              <a:rPr lang="en-US" sz="1200" dirty="0">
                <a:latin typeface="Arial" panose="020B0604020202020204" pitchFamily="34" charset="0"/>
                <a:cs typeface="Arial" panose="020B0604020202020204" pitchFamily="34" charset="0"/>
              </a:rPr>
              <a:t>Odd</a:t>
            </a:r>
          </a:p>
        </p:txBody>
      </p:sp>
      <p:sp>
        <p:nvSpPr>
          <p:cNvPr id="51" name="Oval 50">
            <a:extLst>
              <a:ext uri="{FF2B5EF4-FFF2-40B4-BE49-F238E27FC236}">
                <a16:creationId xmlns:a16="http://schemas.microsoft.com/office/drawing/2014/main" id="{361A9BF5-BD5B-4A92-A7D5-7D9FCF55A614}"/>
              </a:ext>
            </a:extLst>
          </p:cNvPr>
          <p:cNvSpPr/>
          <p:nvPr/>
        </p:nvSpPr>
        <p:spPr>
          <a:xfrm>
            <a:off x="3711754" y="5697722"/>
            <a:ext cx="1682690" cy="557412"/>
          </a:xfrm>
          <a:prstGeom prst="ellipse">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Sampling</a:t>
            </a:r>
          </a:p>
          <a:p>
            <a:pPr algn="ctr"/>
            <a:r>
              <a:rPr lang="en-US" sz="1400" dirty="0">
                <a:solidFill>
                  <a:schemeClr val="tx1"/>
                </a:solidFill>
                <a:latin typeface="Arial" panose="020B0604020202020204" pitchFamily="34" charset="0"/>
                <a:cs typeface="Arial" panose="020B0604020202020204" pitchFamily="34" charset="0"/>
              </a:rPr>
              <a:t>Completed?</a:t>
            </a:r>
            <a:endParaRPr lang="en-US" sz="1050" dirty="0">
              <a:solidFill>
                <a:schemeClr val="tx1"/>
              </a:solidFill>
              <a:latin typeface="Arial" panose="020B0604020202020204" pitchFamily="34" charset="0"/>
              <a:cs typeface="Arial" panose="020B0604020202020204" pitchFamily="34" charset="0"/>
            </a:endParaRPr>
          </a:p>
        </p:txBody>
      </p:sp>
      <p:cxnSp>
        <p:nvCxnSpPr>
          <p:cNvPr id="52" name="Connector: Elbow 51">
            <a:extLst>
              <a:ext uri="{FF2B5EF4-FFF2-40B4-BE49-F238E27FC236}">
                <a16:creationId xmlns:a16="http://schemas.microsoft.com/office/drawing/2014/main" id="{9794019F-4EC5-47FF-9C31-44519874A0E2}"/>
              </a:ext>
            </a:extLst>
          </p:cNvPr>
          <p:cNvCxnSpPr>
            <a:cxnSpLocks/>
            <a:stCxn id="37" idx="3"/>
            <a:endCxn id="51" idx="1"/>
          </p:cNvCxnSpPr>
          <p:nvPr/>
        </p:nvCxnSpPr>
        <p:spPr>
          <a:xfrm flipH="1">
            <a:off x="3958178" y="3455721"/>
            <a:ext cx="1296524" cy="2323633"/>
          </a:xfrm>
          <a:prstGeom prst="bentConnector4">
            <a:avLst>
              <a:gd name="adj1" fmla="val -17632"/>
              <a:gd name="adj2" fmla="val 7814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5EF24C21-EA02-4195-BCED-C3AFB032F51D}"/>
              </a:ext>
            </a:extLst>
          </p:cNvPr>
          <p:cNvCxnSpPr>
            <a:cxnSpLocks/>
            <a:stCxn id="30" idx="3"/>
            <a:endCxn id="51" idx="7"/>
          </p:cNvCxnSpPr>
          <p:nvPr/>
        </p:nvCxnSpPr>
        <p:spPr>
          <a:xfrm flipH="1">
            <a:off x="5148021" y="3448125"/>
            <a:ext cx="2218323" cy="2331229"/>
          </a:xfrm>
          <a:prstGeom prst="bentConnector4">
            <a:avLst>
              <a:gd name="adj1" fmla="val -10305"/>
              <a:gd name="adj2" fmla="val 8276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D569C4E-7147-4589-9E4D-8C121F9A7173}"/>
              </a:ext>
            </a:extLst>
          </p:cNvPr>
          <p:cNvCxnSpPr>
            <a:cxnSpLocks/>
            <a:stCxn id="51" idx="6"/>
            <a:endCxn id="56" idx="1"/>
          </p:cNvCxnSpPr>
          <p:nvPr/>
        </p:nvCxnSpPr>
        <p:spPr>
          <a:xfrm>
            <a:off x="5394445" y="5976428"/>
            <a:ext cx="625761" cy="5072"/>
          </a:xfrm>
          <a:prstGeom prst="line">
            <a:avLst/>
          </a:prstGeom>
          <a:ln w="254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8B75271-E238-40E4-8779-D867E4BB896B}"/>
              </a:ext>
            </a:extLst>
          </p:cNvPr>
          <p:cNvSpPr txBox="1"/>
          <p:nvPr/>
        </p:nvSpPr>
        <p:spPr>
          <a:xfrm>
            <a:off x="5310258" y="5962209"/>
            <a:ext cx="700283" cy="276999"/>
          </a:xfrm>
          <a:prstGeom prst="rect">
            <a:avLst/>
          </a:prstGeom>
          <a:noFill/>
          <a:ln>
            <a:noFill/>
          </a:ln>
        </p:spPr>
        <p:txBody>
          <a:bodyPr wrap="square" rtlCol="0">
            <a:spAutoFit/>
          </a:bodyPr>
          <a:lstStyle/>
          <a:p>
            <a:pPr algn="ctr"/>
            <a:r>
              <a:rPr lang="en-US" sz="1200" dirty="0">
                <a:latin typeface="Arial" panose="020B0604020202020204" pitchFamily="34" charset="0"/>
                <a:cs typeface="Arial" panose="020B0604020202020204" pitchFamily="34" charset="0"/>
              </a:rPr>
              <a:t>Yes</a:t>
            </a:r>
          </a:p>
        </p:txBody>
      </p:sp>
      <p:sp>
        <p:nvSpPr>
          <p:cNvPr id="56" name="Rectangle 55">
            <a:extLst>
              <a:ext uri="{FF2B5EF4-FFF2-40B4-BE49-F238E27FC236}">
                <a16:creationId xmlns:a16="http://schemas.microsoft.com/office/drawing/2014/main" id="{07A15A9A-460B-47F7-A6E1-8ABAA170F956}"/>
              </a:ext>
            </a:extLst>
          </p:cNvPr>
          <p:cNvSpPr/>
          <p:nvPr/>
        </p:nvSpPr>
        <p:spPr>
          <a:xfrm>
            <a:off x="6020206" y="5731581"/>
            <a:ext cx="1436075" cy="4998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Evaluate Sampling Stats</a:t>
            </a:r>
          </a:p>
        </p:txBody>
      </p:sp>
      <p:cxnSp>
        <p:nvCxnSpPr>
          <p:cNvPr id="57" name="Straight Connector 56">
            <a:extLst>
              <a:ext uri="{FF2B5EF4-FFF2-40B4-BE49-F238E27FC236}">
                <a16:creationId xmlns:a16="http://schemas.microsoft.com/office/drawing/2014/main" id="{FCE4A5E5-D0E1-4569-B290-5D2350273B0D}"/>
              </a:ext>
            </a:extLst>
          </p:cNvPr>
          <p:cNvCxnSpPr>
            <a:cxnSpLocks/>
            <a:stCxn id="56" idx="3"/>
            <a:endCxn id="58" idx="1"/>
          </p:cNvCxnSpPr>
          <p:nvPr/>
        </p:nvCxnSpPr>
        <p:spPr>
          <a:xfrm flipV="1">
            <a:off x="7456280" y="5980812"/>
            <a:ext cx="460974" cy="689"/>
          </a:xfrm>
          <a:prstGeom prst="line">
            <a:avLst/>
          </a:prstGeom>
          <a:ln w="254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3F17EDC-5B46-4EAA-92D9-B20550616B9E}"/>
              </a:ext>
            </a:extLst>
          </p:cNvPr>
          <p:cNvSpPr txBox="1"/>
          <p:nvPr/>
        </p:nvSpPr>
        <p:spPr>
          <a:xfrm>
            <a:off x="7917255" y="5657646"/>
            <a:ext cx="700283" cy="646331"/>
          </a:xfrm>
          <a:prstGeom prst="rect">
            <a:avLst/>
          </a:prstGeom>
          <a:noFill/>
          <a:ln>
            <a:noFill/>
          </a:ln>
        </p:spPr>
        <p:txBody>
          <a:bodyPr wrap="square" rtlCol="0">
            <a:spAutoFit/>
          </a:bodyPr>
          <a:lstStyle/>
          <a:p>
            <a:pPr algn="ctr"/>
            <a:r>
              <a:rPr lang="en-US" sz="1200" b="1" dirty="0">
                <a:solidFill>
                  <a:srgbClr val="0070C0"/>
                </a:solidFill>
                <a:latin typeface="Arial" panose="020B0604020202020204" pitchFamily="34" charset="0"/>
                <a:cs typeface="Arial" panose="020B0604020202020204" pitchFamily="34" charset="0"/>
              </a:rPr>
              <a:t>Private or Shared</a:t>
            </a:r>
          </a:p>
        </p:txBody>
      </p:sp>
      <p:cxnSp>
        <p:nvCxnSpPr>
          <p:cNvPr id="65" name="Straight Connector 64">
            <a:extLst>
              <a:ext uri="{FF2B5EF4-FFF2-40B4-BE49-F238E27FC236}">
                <a16:creationId xmlns:a16="http://schemas.microsoft.com/office/drawing/2014/main" id="{F3281601-659C-4CA7-A092-6FE6C1A0DABE}"/>
              </a:ext>
            </a:extLst>
          </p:cNvPr>
          <p:cNvCxnSpPr>
            <a:cxnSpLocks/>
          </p:cNvCxnSpPr>
          <p:nvPr/>
        </p:nvCxnSpPr>
        <p:spPr>
          <a:xfrm flipH="1">
            <a:off x="4608890" y="1756742"/>
            <a:ext cx="548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93F57CA-2C86-43E2-A0ED-4F9EC383AC5C}"/>
              </a:ext>
            </a:extLst>
          </p:cNvPr>
          <p:cNvCxnSpPr>
            <a:cxnSpLocks/>
          </p:cNvCxnSpPr>
          <p:nvPr/>
        </p:nvCxnSpPr>
        <p:spPr>
          <a:xfrm flipH="1">
            <a:off x="4608890" y="1957878"/>
            <a:ext cx="548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F39B892-D58E-4C76-A906-425A8230BBC9}"/>
              </a:ext>
            </a:extLst>
          </p:cNvPr>
          <p:cNvCxnSpPr>
            <a:cxnSpLocks/>
          </p:cNvCxnSpPr>
          <p:nvPr/>
        </p:nvCxnSpPr>
        <p:spPr>
          <a:xfrm flipH="1">
            <a:off x="5324740" y="1756999"/>
            <a:ext cx="548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38175DE-CAFB-403D-835F-BFFB15E4304D}"/>
              </a:ext>
            </a:extLst>
          </p:cNvPr>
          <p:cNvCxnSpPr>
            <a:cxnSpLocks/>
          </p:cNvCxnSpPr>
          <p:nvPr/>
        </p:nvCxnSpPr>
        <p:spPr>
          <a:xfrm flipH="1">
            <a:off x="5328268" y="1957878"/>
            <a:ext cx="548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07D39A9-6286-48A7-A47F-4E3C35EAC88C}"/>
              </a:ext>
            </a:extLst>
          </p:cNvPr>
          <p:cNvCxnSpPr>
            <a:cxnSpLocks/>
          </p:cNvCxnSpPr>
          <p:nvPr/>
        </p:nvCxnSpPr>
        <p:spPr>
          <a:xfrm flipH="1">
            <a:off x="4314073" y="1756742"/>
            <a:ext cx="27432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84B5882-CFEF-438E-9E2F-BF18D397CD7A}"/>
              </a:ext>
            </a:extLst>
          </p:cNvPr>
          <p:cNvCxnSpPr>
            <a:cxnSpLocks/>
          </p:cNvCxnSpPr>
          <p:nvPr/>
        </p:nvCxnSpPr>
        <p:spPr>
          <a:xfrm flipH="1">
            <a:off x="4314073" y="1957878"/>
            <a:ext cx="27432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8C23AA5-FF03-4D7F-82F1-179DA491B0AB}"/>
              </a:ext>
            </a:extLst>
          </p:cNvPr>
          <p:cNvCxnSpPr>
            <a:cxnSpLocks/>
          </p:cNvCxnSpPr>
          <p:nvPr/>
        </p:nvCxnSpPr>
        <p:spPr>
          <a:xfrm flipH="1">
            <a:off x="5873380" y="1756999"/>
            <a:ext cx="27432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CC39251-3768-487D-B578-5D8A51D0B541}"/>
              </a:ext>
            </a:extLst>
          </p:cNvPr>
          <p:cNvCxnSpPr>
            <a:cxnSpLocks/>
          </p:cNvCxnSpPr>
          <p:nvPr/>
        </p:nvCxnSpPr>
        <p:spPr>
          <a:xfrm flipH="1">
            <a:off x="5876908" y="1957878"/>
            <a:ext cx="27432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1458AF16-9036-4EFB-9EA3-25BE3C0212B1}"/>
              </a:ext>
            </a:extLst>
          </p:cNvPr>
          <p:cNvSpPr/>
          <p:nvPr/>
        </p:nvSpPr>
        <p:spPr>
          <a:xfrm>
            <a:off x="7754265" y="2292790"/>
            <a:ext cx="1041909" cy="3319760"/>
          </a:xfrm>
          <a:prstGeom prst="roundRect">
            <a:avLst>
              <a:gd name="adj" fmla="val 6529"/>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5" name="Rectangle: Rounded Corners 74">
            <a:extLst>
              <a:ext uri="{FF2B5EF4-FFF2-40B4-BE49-F238E27FC236}">
                <a16:creationId xmlns:a16="http://schemas.microsoft.com/office/drawing/2014/main" id="{09686053-37CA-4BA0-920B-F49D38AFC8E7}"/>
              </a:ext>
            </a:extLst>
          </p:cNvPr>
          <p:cNvSpPr/>
          <p:nvPr/>
        </p:nvSpPr>
        <p:spPr>
          <a:xfrm>
            <a:off x="3385636" y="2940980"/>
            <a:ext cx="4141865" cy="2273784"/>
          </a:xfrm>
          <a:prstGeom prst="roundRect">
            <a:avLst>
              <a:gd name="adj" fmla="val 6529"/>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6" name="Rectangle: Rounded Corners 75">
            <a:extLst>
              <a:ext uri="{FF2B5EF4-FFF2-40B4-BE49-F238E27FC236}">
                <a16:creationId xmlns:a16="http://schemas.microsoft.com/office/drawing/2014/main" id="{A8367FAC-9B2C-4B0F-B1D5-F489A09CD38E}"/>
              </a:ext>
            </a:extLst>
          </p:cNvPr>
          <p:cNvSpPr/>
          <p:nvPr/>
        </p:nvSpPr>
        <p:spPr>
          <a:xfrm>
            <a:off x="5168127" y="2330991"/>
            <a:ext cx="653802" cy="643846"/>
          </a:xfrm>
          <a:prstGeom prst="roundRect">
            <a:avLst>
              <a:gd name="adj" fmla="val 6529"/>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Rectangle: Rounded Corners 76">
            <a:extLst>
              <a:ext uri="{FF2B5EF4-FFF2-40B4-BE49-F238E27FC236}">
                <a16:creationId xmlns:a16="http://schemas.microsoft.com/office/drawing/2014/main" id="{79D46847-F53B-469C-8EE7-360C19F2A10F}"/>
              </a:ext>
            </a:extLst>
          </p:cNvPr>
          <p:cNvSpPr/>
          <p:nvPr/>
        </p:nvSpPr>
        <p:spPr>
          <a:xfrm>
            <a:off x="3637805" y="3286109"/>
            <a:ext cx="3764276" cy="337171"/>
          </a:xfrm>
          <a:prstGeom prst="roundRect">
            <a:avLst>
              <a:gd name="adj" fmla="val 6529"/>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ectangle: Rounded Corners 77">
            <a:extLst>
              <a:ext uri="{FF2B5EF4-FFF2-40B4-BE49-F238E27FC236}">
                <a16:creationId xmlns:a16="http://schemas.microsoft.com/office/drawing/2014/main" id="{C5F9C0C9-27AB-4DA6-97B3-0CB31CB30C4C}"/>
              </a:ext>
            </a:extLst>
          </p:cNvPr>
          <p:cNvSpPr/>
          <p:nvPr/>
        </p:nvSpPr>
        <p:spPr>
          <a:xfrm>
            <a:off x="3671644" y="5652883"/>
            <a:ext cx="1762369" cy="646331"/>
          </a:xfrm>
          <a:prstGeom prst="roundRect">
            <a:avLst>
              <a:gd name="adj" fmla="val 6529"/>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9" name="Rectangle: Rounded Corners 78">
            <a:extLst>
              <a:ext uri="{FF2B5EF4-FFF2-40B4-BE49-F238E27FC236}">
                <a16:creationId xmlns:a16="http://schemas.microsoft.com/office/drawing/2014/main" id="{08035DD0-6D35-4D8A-B829-ACD447768AD9}"/>
              </a:ext>
            </a:extLst>
          </p:cNvPr>
          <p:cNvSpPr/>
          <p:nvPr/>
        </p:nvSpPr>
        <p:spPr>
          <a:xfrm>
            <a:off x="5966986" y="5651388"/>
            <a:ext cx="2615039" cy="646331"/>
          </a:xfrm>
          <a:prstGeom prst="roundRect">
            <a:avLst>
              <a:gd name="adj" fmla="val 6529"/>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81" name="Content Placeholder 2">
                <a:extLst>
                  <a:ext uri="{FF2B5EF4-FFF2-40B4-BE49-F238E27FC236}">
                    <a16:creationId xmlns:a16="http://schemas.microsoft.com/office/drawing/2014/main" id="{F73E9FCE-F279-4552-AD69-95E8543ED81D}"/>
                  </a:ext>
                </a:extLst>
              </p:cNvPr>
              <p:cNvSpPr>
                <a:spLocks noGrp="1"/>
              </p:cNvSpPr>
              <p:nvPr>
                <p:ph idx="1"/>
              </p:nvPr>
            </p:nvSpPr>
            <p:spPr>
              <a:xfrm>
                <a:off x="6100635" y="1957879"/>
                <a:ext cx="5798607" cy="3627210"/>
              </a:xfrm>
              <a:noFill/>
            </p:spPr>
            <p:txBody>
              <a:bodyPr>
                <a:normAutofit/>
              </a:bodyPr>
              <a:lstStyle/>
              <a:p>
                <a:pPr marL="460375" indent="-460375"/>
                <a:r>
                  <a:rPr lang="en-US" sz="2800" b="1" dirty="0" err="1"/>
                  <a:t>DynEB</a:t>
                </a:r>
                <a:r>
                  <a:rPr lang="en-US" sz="2800" b="1" dirty="0"/>
                  <a:t> </a:t>
                </a:r>
                <a:r>
                  <a:rPr lang="en-US" sz="2800" dirty="0">
                    <a:sym typeface="Wingdings" panose="05000000000000000000" pitchFamily="2" charset="2"/>
                  </a:rPr>
                  <a:t> </a:t>
                </a:r>
                <a:r>
                  <a:rPr lang="en-US" sz="2800" dirty="0"/>
                  <a:t>Effective BW (EB)</a:t>
                </a:r>
                <a:endParaRPr lang="en-US" sz="2400" dirty="0"/>
              </a:p>
              <a:p>
                <a:pPr marL="0" indent="0">
                  <a:buNone/>
                </a:pPr>
                <a:endParaRPr lang="en-US" sz="1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𝐸𝐵</m:t>
                      </m:r>
                      <m:r>
                        <a:rPr lang="en-US" sz="2400" b="0" i="1" smtClean="0">
                          <a:solidFill>
                            <a:srgbClr val="00B050"/>
                          </a:solidFill>
                          <a:latin typeface="Cambria Math" panose="02040503050406030204" pitchFamily="18" charset="0"/>
                        </a:rPr>
                        <m:t>= </m:t>
                      </m:r>
                      <m:f>
                        <m:fPr>
                          <m:ctrlPr>
                            <a:rPr lang="en-US" sz="2400" i="1" smtClean="0">
                              <a:solidFill>
                                <a:srgbClr val="00B050"/>
                              </a:solidFill>
                              <a:latin typeface="Cambria Math" panose="02040503050406030204" pitchFamily="18" charset="0"/>
                            </a:rPr>
                          </m:ctrlPr>
                        </m:fPr>
                        <m:num>
                          <m:sSub>
                            <m:sSubPr>
                              <m:ctrlPr>
                                <a:rPr lang="en-US" sz="240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𝐿</m:t>
                              </m:r>
                              <m:r>
                                <a:rPr lang="en-US" sz="2400" b="0" i="1" smtClean="0">
                                  <a:solidFill>
                                    <a:srgbClr val="00B050"/>
                                  </a:solidFill>
                                  <a:latin typeface="Cambria Math" panose="02040503050406030204" pitchFamily="18" charset="0"/>
                                </a:rPr>
                                <m:t>2</m:t>
                              </m:r>
                            </m:e>
                            <m:sub>
                              <m:r>
                                <a:rPr lang="en-US" sz="2400" b="0" i="1" smtClean="0">
                                  <a:solidFill>
                                    <a:srgbClr val="00B050"/>
                                  </a:solidFill>
                                  <a:latin typeface="Cambria Math" panose="02040503050406030204" pitchFamily="18" charset="0"/>
                                </a:rPr>
                                <m:t>𝑅𝑒𝑝𝑙𝑖𝑒𝑠</m:t>
                              </m:r>
                            </m:sub>
                          </m:sSub>
                        </m:num>
                        <m:den>
                          <m:r>
                            <a:rPr lang="en-US" sz="2400" b="0" i="1" smtClean="0">
                              <a:solidFill>
                                <a:srgbClr val="00B050"/>
                              </a:solidFill>
                              <a:latin typeface="Cambria Math" panose="02040503050406030204" pitchFamily="18" charset="0"/>
                            </a:rPr>
                            <m:t>𝐿</m:t>
                          </m:r>
                          <m:r>
                            <a:rPr lang="en-US" sz="2400" b="0" i="1" smtClean="0">
                              <a:solidFill>
                                <a:srgbClr val="00B050"/>
                              </a:solidFill>
                              <a:latin typeface="Cambria Math" panose="02040503050406030204" pitchFamily="18" charset="0"/>
                            </a:rPr>
                            <m:t>1 </m:t>
                          </m:r>
                          <m:r>
                            <a:rPr lang="en-US" sz="2400" b="0" i="1" smtClean="0">
                              <a:solidFill>
                                <a:srgbClr val="00B050"/>
                              </a:solidFill>
                              <a:latin typeface="Cambria Math" panose="02040503050406030204" pitchFamily="18" charset="0"/>
                            </a:rPr>
                            <m:t>𝑀𝑖𝑠𝑠</m:t>
                          </m:r>
                          <m:r>
                            <a:rPr lang="en-US" sz="2400" b="0" i="1" smtClean="0">
                              <a:solidFill>
                                <a:srgbClr val="00B050"/>
                              </a:solidFill>
                              <a:latin typeface="Cambria Math" panose="02040503050406030204" pitchFamily="18" charset="0"/>
                            </a:rPr>
                            <m:t> </m:t>
                          </m:r>
                          <m:r>
                            <a:rPr lang="en-US" sz="2400" b="0" i="1" smtClean="0">
                              <a:solidFill>
                                <a:srgbClr val="00B050"/>
                              </a:solidFill>
                              <a:latin typeface="Cambria Math" panose="02040503050406030204" pitchFamily="18" charset="0"/>
                            </a:rPr>
                            <m:t>𝑅𝑎𝑡𝑒</m:t>
                          </m:r>
                        </m:den>
                      </m:f>
                      <m:r>
                        <a:rPr lang="en-US" sz="2400" b="0" i="1" smtClean="0">
                          <a:solidFill>
                            <a:srgbClr val="00B050"/>
                          </a:solidFill>
                          <a:latin typeface="Cambria Math" panose="02040503050406030204" pitchFamily="18" charset="0"/>
                        </a:rPr>
                        <m:t>+ </m:t>
                      </m:r>
                      <m:sSub>
                        <m:sSubPr>
                          <m:ctrlPr>
                            <a:rPr lang="en-US" sz="240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𝐻𝑜𝑚𝑒</m:t>
                          </m:r>
                        </m:e>
                        <m:sub>
                          <m:r>
                            <a:rPr lang="en-US" sz="2400" b="0" i="1" smtClean="0">
                              <a:solidFill>
                                <a:srgbClr val="00B050"/>
                              </a:solidFill>
                              <a:latin typeface="Cambria Math" panose="02040503050406030204" pitchFamily="18" charset="0"/>
                            </a:rPr>
                            <m:t>𝑅𝑒𝑝𝑙𝑖𝑒𝑠</m:t>
                          </m:r>
                        </m:sub>
                      </m:sSub>
                    </m:oMath>
                  </m:oMathPara>
                </a14:m>
                <a:endParaRPr lang="en-US" sz="2400" dirty="0"/>
              </a:p>
              <a:p>
                <a:endParaRPr lang="en-US" sz="2000" dirty="0"/>
              </a:p>
              <a:p>
                <a:pPr marL="460375" indent="-460375">
                  <a:buFont typeface="+mj-lt"/>
                  <a:buAutoNum type="arabicParenR"/>
                </a:pPr>
                <a:r>
                  <a:rPr lang="en-US" sz="2800" dirty="0"/>
                  <a:t>Bandwidth-based Metric</a:t>
                </a:r>
              </a:p>
              <a:p>
                <a:pPr marL="460375" indent="-460375">
                  <a:buFont typeface="+mj-lt"/>
                  <a:buAutoNum type="arabicParenR"/>
                </a:pPr>
                <a:r>
                  <a:rPr lang="en-US" sz="2800" dirty="0"/>
                  <a:t>EB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IPC</a:t>
                </a:r>
              </a:p>
              <a:p>
                <a:pPr marL="460375" indent="-460375">
                  <a:buFont typeface="+mj-lt"/>
                  <a:buAutoNum type="arabicParenR"/>
                </a:pPr>
                <a:r>
                  <a:rPr lang="en-US" sz="2800" dirty="0"/>
                  <a:t>Local</a:t>
                </a:r>
                <a:endParaRPr lang="en-US" sz="2400" dirty="0"/>
              </a:p>
            </p:txBody>
          </p:sp>
        </mc:Choice>
        <mc:Fallback xmlns="">
          <p:sp>
            <p:nvSpPr>
              <p:cNvPr id="81" name="Content Placeholder 2">
                <a:extLst>
                  <a:ext uri="{FF2B5EF4-FFF2-40B4-BE49-F238E27FC236}">
                    <a16:creationId xmlns:a16="http://schemas.microsoft.com/office/drawing/2014/main" id="{F73E9FCE-F279-4552-AD69-95E8543ED81D}"/>
                  </a:ext>
                </a:extLst>
              </p:cNvPr>
              <p:cNvSpPr>
                <a:spLocks noGrp="1" noRot="1" noChangeAspect="1" noMove="1" noResize="1" noEditPoints="1" noAdjustHandles="1" noChangeArrowheads="1" noChangeShapeType="1" noTextEdit="1"/>
              </p:cNvSpPr>
              <p:nvPr>
                <p:ph idx="1"/>
              </p:nvPr>
            </p:nvSpPr>
            <p:spPr>
              <a:xfrm>
                <a:off x="6100635" y="1957879"/>
                <a:ext cx="5798607" cy="3627210"/>
              </a:xfrm>
              <a:blipFill>
                <a:blip r:embed="rId3"/>
                <a:stretch>
                  <a:fillRect l="-1893" t="-1681"/>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96654BAC-008B-44F0-BC5F-7F480986974C}"/>
              </a:ext>
            </a:extLst>
          </p:cNvPr>
          <p:cNvSpPr txBox="1"/>
          <p:nvPr/>
        </p:nvSpPr>
        <p:spPr>
          <a:xfrm>
            <a:off x="0" y="6431191"/>
            <a:ext cx="7760677"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Wang, </a:t>
            </a:r>
            <a:r>
              <a:rPr lang="en-US" sz="900" i="1" dirty="0">
                <a:latin typeface="Arial" panose="020B0604020202020204" pitchFamily="34" charset="0"/>
                <a:cs typeface="Arial" panose="020B0604020202020204" pitchFamily="34" charset="0"/>
              </a:rPr>
              <a:t>et al.</a:t>
            </a:r>
            <a:r>
              <a:rPr lang="en-US" sz="900" dirty="0">
                <a:latin typeface="Arial" panose="020B0604020202020204" pitchFamily="34" charset="0"/>
                <a:cs typeface="Arial" panose="020B0604020202020204" pitchFamily="34" charset="0"/>
              </a:rPr>
              <a:t> “Efficient and Fair Multi-programming in GPUs via Effective Bandwidth Management.” HPCA’18.</a:t>
            </a:r>
          </a:p>
        </p:txBody>
      </p:sp>
    </p:spTree>
    <p:extLst>
      <p:ext uri="{BB962C8B-B14F-4D97-AF65-F5344CB8AC3E}">
        <p14:creationId xmlns:p14="http://schemas.microsoft.com/office/powerpoint/2010/main" val="125634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74"/>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75"/>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7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76"/>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7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78"/>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77"/>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7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5" presetClass="path" presetSubtype="0" accel="50000" decel="50000" fill="hold" grpId="1" nodeType="clickEffect">
                                  <p:stCondLst>
                                    <p:cond delay="0"/>
                                  </p:stCondLst>
                                  <p:childTnLst>
                                    <p:animMotion origin="layout" path="M 0 0 L -0.25 0 E" pathEditMode="relative" ptsTypes="">
                                      <p:cBhvr>
                                        <p:cTn id="108" dur="500" fill="hold"/>
                                        <p:tgtEl>
                                          <p:spTgt spid="6"/>
                                        </p:tgtEl>
                                        <p:attrNameLst>
                                          <p:attrName>ppt_x</p:attrName>
                                          <p:attrName>ppt_y</p:attrName>
                                        </p:attrNameLst>
                                      </p:cBhvr>
                                    </p:animMotion>
                                  </p:childTnLst>
                                </p:cTn>
                              </p:par>
                              <p:par>
                                <p:cTn id="109" presetID="35" presetClass="path" presetSubtype="0" accel="50000" decel="50000" fill="hold" grpId="1" nodeType="withEffect">
                                  <p:stCondLst>
                                    <p:cond delay="0"/>
                                  </p:stCondLst>
                                  <p:childTnLst>
                                    <p:animMotion origin="layout" path="M 0 0 L -0.25 0 E" pathEditMode="relative" ptsTypes="">
                                      <p:cBhvr>
                                        <p:cTn id="110" dur="500" fill="hold"/>
                                        <p:tgtEl>
                                          <p:spTgt spid="7"/>
                                        </p:tgtEl>
                                        <p:attrNameLst>
                                          <p:attrName>ppt_x</p:attrName>
                                          <p:attrName>ppt_y</p:attrName>
                                        </p:attrNameLst>
                                      </p:cBhvr>
                                    </p:animMotion>
                                  </p:childTnLst>
                                </p:cTn>
                              </p:par>
                              <p:par>
                                <p:cTn id="111" presetID="35" presetClass="path" presetSubtype="0" accel="50000" decel="50000" fill="hold" grpId="1" nodeType="withEffect">
                                  <p:stCondLst>
                                    <p:cond delay="0"/>
                                  </p:stCondLst>
                                  <p:childTnLst>
                                    <p:animMotion origin="layout" path="M 0 0 L -0.25 0 E" pathEditMode="relative" ptsTypes="">
                                      <p:cBhvr>
                                        <p:cTn id="112" dur="500" fill="hold"/>
                                        <p:tgtEl>
                                          <p:spTgt spid="8"/>
                                        </p:tgtEl>
                                        <p:attrNameLst>
                                          <p:attrName>ppt_x</p:attrName>
                                          <p:attrName>ppt_y</p:attrName>
                                        </p:attrNameLst>
                                      </p:cBhvr>
                                    </p:animMotion>
                                  </p:childTnLst>
                                </p:cTn>
                              </p:par>
                              <p:par>
                                <p:cTn id="113" presetID="35" presetClass="path" presetSubtype="0" accel="50000" decel="50000" fill="hold" grpId="1" nodeType="withEffect">
                                  <p:stCondLst>
                                    <p:cond delay="0"/>
                                  </p:stCondLst>
                                  <p:childTnLst>
                                    <p:animMotion origin="layout" path="M 0 0 L -0.25 0 E" pathEditMode="relative" ptsTypes="">
                                      <p:cBhvr>
                                        <p:cTn id="114" dur="500" fill="hold"/>
                                        <p:tgtEl>
                                          <p:spTgt spid="9"/>
                                        </p:tgtEl>
                                        <p:attrNameLst>
                                          <p:attrName>ppt_x</p:attrName>
                                          <p:attrName>ppt_y</p:attrName>
                                        </p:attrNameLst>
                                      </p:cBhvr>
                                    </p:animMotion>
                                  </p:childTnLst>
                                </p:cTn>
                              </p:par>
                              <p:par>
                                <p:cTn id="115" presetID="35" presetClass="path" presetSubtype="0" accel="50000" decel="50000" fill="hold" grpId="1" nodeType="withEffect">
                                  <p:stCondLst>
                                    <p:cond delay="0"/>
                                  </p:stCondLst>
                                  <p:childTnLst>
                                    <p:animMotion origin="layout" path="M 0 0 L -0.25 0 E" pathEditMode="relative" ptsTypes="">
                                      <p:cBhvr>
                                        <p:cTn id="116" dur="500" fill="hold"/>
                                        <p:tgtEl>
                                          <p:spTgt spid="10"/>
                                        </p:tgtEl>
                                        <p:attrNameLst>
                                          <p:attrName>ppt_x</p:attrName>
                                          <p:attrName>ppt_y</p:attrName>
                                        </p:attrNameLst>
                                      </p:cBhvr>
                                    </p:animMotion>
                                  </p:childTnLst>
                                </p:cTn>
                              </p:par>
                              <p:par>
                                <p:cTn id="117" presetID="35" presetClass="path" presetSubtype="0" accel="50000" decel="50000" fill="hold" nodeType="withEffect">
                                  <p:stCondLst>
                                    <p:cond delay="0"/>
                                  </p:stCondLst>
                                  <p:childTnLst>
                                    <p:animMotion origin="layout" path="M 0 0 L -0.25 0 E" pathEditMode="relative" ptsTypes="">
                                      <p:cBhvr>
                                        <p:cTn id="118" dur="500" fill="hold"/>
                                        <p:tgtEl>
                                          <p:spTgt spid="11"/>
                                        </p:tgtEl>
                                        <p:attrNameLst>
                                          <p:attrName>ppt_x</p:attrName>
                                          <p:attrName>ppt_y</p:attrName>
                                        </p:attrNameLst>
                                      </p:cBhvr>
                                    </p:animMotion>
                                  </p:childTnLst>
                                </p:cTn>
                              </p:par>
                              <p:par>
                                <p:cTn id="119" presetID="35" presetClass="path" presetSubtype="0" accel="50000" decel="50000" fill="hold" grpId="1" nodeType="withEffect">
                                  <p:stCondLst>
                                    <p:cond delay="0"/>
                                  </p:stCondLst>
                                  <p:childTnLst>
                                    <p:animMotion origin="layout" path="M 0 0 L -0.25 0 E" pathEditMode="relative" ptsTypes="">
                                      <p:cBhvr>
                                        <p:cTn id="120" dur="500" fill="hold"/>
                                        <p:tgtEl>
                                          <p:spTgt spid="12"/>
                                        </p:tgtEl>
                                        <p:attrNameLst>
                                          <p:attrName>ppt_x</p:attrName>
                                          <p:attrName>ppt_y</p:attrName>
                                        </p:attrNameLst>
                                      </p:cBhvr>
                                    </p:animMotion>
                                  </p:childTnLst>
                                </p:cTn>
                              </p:par>
                              <p:par>
                                <p:cTn id="121" presetID="35" presetClass="path" presetSubtype="0" accel="50000" decel="50000" fill="hold" grpId="1" nodeType="withEffect">
                                  <p:stCondLst>
                                    <p:cond delay="0"/>
                                  </p:stCondLst>
                                  <p:childTnLst>
                                    <p:animMotion origin="layout" path="M 0 0 L -0.25 0 E" pathEditMode="relative" ptsTypes="">
                                      <p:cBhvr>
                                        <p:cTn id="122" dur="500" fill="hold"/>
                                        <p:tgtEl>
                                          <p:spTgt spid="13"/>
                                        </p:tgtEl>
                                        <p:attrNameLst>
                                          <p:attrName>ppt_x</p:attrName>
                                          <p:attrName>ppt_y</p:attrName>
                                        </p:attrNameLst>
                                      </p:cBhvr>
                                    </p:animMotion>
                                  </p:childTnLst>
                                </p:cTn>
                              </p:par>
                              <p:par>
                                <p:cTn id="123" presetID="35" presetClass="path" presetSubtype="0" accel="50000" decel="50000" fill="hold" nodeType="withEffect">
                                  <p:stCondLst>
                                    <p:cond delay="0"/>
                                  </p:stCondLst>
                                  <p:childTnLst>
                                    <p:animMotion origin="layout" path="M 0 0 L -0.25 0 E" pathEditMode="relative" ptsTypes="">
                                      <p:cBhvr>
                                        <p:cTn id="124" dur="500" fill="hold"/>
                                        <p:tgtEl>
                                          <p:spTgt spid="14"/>
                                        </p:tgtEl>
                                        <p:attrNameLst>
                                          <p:attrName>ppt_x</p:attrName>
                                          <p:attrName>ppt_y</p:attrName>
                                        </p:attrNameLst>
                                      </p:cBhvr>
                                    </p:animMotion>
                                  </p:childTnLst>
                                </p:cTn>
                              </p:par>
                              <p:par>
                                <p:cTn id="125" presetID="35" presetClass="path" presetSubtype="0" accel="50000" decel="50000" fill="hold" nodeType="withEffect">
                                  <p:stCondLst>
                                    <p:cond delay="0"/>
                                  </p:stCondLst>
                                  <p:childTnLst>
                                    <p:animMotion origin="layout" path="M 0 0 L -0.25 0 E" pathEditMode="relative" ptsTypes="">
                                      <p:cBhvr>
                                        <p:cTn id="126" dur="500" fill="hold"/>
                                        <p:tgtEl>
                                          <p:spTgt spid="24"/>
                                        </p:tgtEl>
                                        <p:attrNameLst>
                                          <p:attrName>ppt_x</p:attrName>
                                          <p:attrName>ppt_y</p:attrName>
                                        </p:attrNameLst>
                                      </p:cBhvr>
                                    </p:animMotion>
                                  </p:childTnLst>
                                </p:cTn>
                              </p:par>
                              <p:par>
                                <p:cTn id="127" presetID="35" presetClass="path" presetSubtype="0" accel="50000" decel="50000" fill="hold" grpId="1" nodeType="withEffect">
                                  <p:stCondLst>
                                    <p:cond delay="0"/>
                                  </p:stCondLst>
                                  <p:childTnLst>
                                    <p:animMotion origin="layout" path="M 0 0 L -0.25 0 E" pathEditMode="relative" ptsTypes="">
                                      <p:cBhvr>
                                        <p:cTn id="128" dur="500" fill="hold"/>
                                        <p:tgtEl>
                                          <p:spTgt spid="43"/>
                                        </p:tgtEl>
                                        <p:attrNameLst>
                                          <p:attrName>ppt_x</p:attrName>
                                          <p:attrName>ppt_y</p:attrName>
                                        </p:attrNameLst>
                                      </p:cBhvr>
                                    </p:animMotion>
                                  </p:childTnLst>
                                </p:cTn>
                              </p:par>
                              <p:par>
                                <p:cTn id="129" presetID="35" presetClass="path" presetSubtype="0" accel="50000" decel="50000" fill="hold" grpId="1" nodeType="withEffect">
                                  <p:stCondLst>
                                    <p:cond delay="0"/>
                                  </p:stCondLst>
                                  <p:childTnLst>
                                    <p:animMotion origin="layout" path="M 0 0 L -0.25 0 E" pathEditMode="relative" ptsTypes="">
                                      <p:cBhvr>
                                        <p:cTn id="130" dur="500" fill="hold"/>
                                        <p:tgtEl>
                                          <p:spTgt spid="44"/>
                                        </p:tgtEl>
                                        <p:attrNameLst>
                                          <p:attrName>ppt_x</p:attrName>
                                          <p:attrName>ppt_y</p:attrName>
                                        </p:attrNameLst>
                                      </p:cBhvr>
                                    </p:animMotion>
                                  </p:childTnLst>
                                </p:cTn>
                              </p:par>
                              <p:par>
                                <p:cTn id="131" presetID="35" presetClass="path" presetSubtype="0" accel="50000" decel="50000" fill="hold" grpId="1" nodeType="withEffect">
                                  <p:stCondLst>
                                    <p:cond delay="0"/>
                                  </p:stCondLst>
                                  <p:childTnLst>
                                    <p:animMotion origin="layout" path="M 0 0 L -0.25 0 E" pathEditMode="relative" ptsTypes="">
                                      <p:cBhvr>
                                        <p:cTn id="132" dur="500" fill="hold"/>
                                        <p:tgtEl>
                                          <p:spTgt spid="45"/>
                                        </p:tgtEl>
                                        <p:attrNameLst>
                                          <p:attrName>ppt_x</p:attrName>
                                          <p:attrName>ppt_y</p:attrName>
                                        </p:attrNameLst>
                                      </p:cBhvr>
                                    </p:animMotion>
                                  </p:childTnLst>
                                </p:cTn>
                              </p:par>
                              <p:par>
                                <p:cTn id="133" presetID="35" presetClass="path" presetSubtype="0" accel="50000" decel="50000" fill="hold" nodeType="withEffect">
                                  <p:stCondLst>
                                    <p:cond delay="0"/>
                                  </p:stCondLst>
                                  <p:childTnLst>
                                    <p:animMotion origin="layout" path="M 0 0 L -0.25 0 E" pathEditMode="relative" ptsTypes="">
                                      <p:cBhvr>
                                        <p:cTn id="134" dur="500" fill="hold"/>
                                        <p:tgtEl>
                                          <p:spTgt spid="46"/>
                                        </p:tgtEl>
                                        <p:attrNameLst>
                                          <p:attrName>ppt_x</p:attrName>
                                          <p:attrName>ppt_y</p:attrName>
                                        </p:attrNameLst>
                                      </p:cBhvr>
                                    </p:animMotion>
                                  </p:childTnLst>
                                </p:cTn>
                              </p:par>
                              <p:par>
                                <p:cTn id="135" presetID="35" presetClass="path" presetSubtype="0" accel="50000" decel="50000" fill="hold" nodeType="withEffect">
                                  <p:stCondLst>
                                    <p:cond delay="0"/>
                                  </p:stCondLst>
                                  <p:childTnLst>
                                    <p:animMotion origin="layout" path="M 0 0 L -0.25 0 E" pathEditMode="relative" ptsTypes="">
                                      <p:cBhvr>
                                        <p:cTn id="136" dur="500" fill="hold"/>
                                        <p:tgtEl>
                                          <p:spTgt spid="47"/>
                                        </p:tgtEl>
                                        <p:attrNameLst>
                                          <p:attrName>ppt_x</p:attrName>
                                          <p:attrName>ppt_y</p:attrName>
                                        </p:attrNameLst>
                                      </p:cBhvr>
                                    </p:animMotion>
                                  </p:childTnLst>
                                </p:cTn>
                              </p:par>
                              <p:par>
                                <p:cTn id="137" presetID="35" presetClass="path" presetSubtype="0" accel="50000" decel="50000" fill="hold" nodeType="withEffect">
                                  <p:stCondLst>
                                    <p:cond delay="0"/>
                                  </p:stCondLst>
                                  <p:childTnLst>
                                    <p:animMotion origin="layout" path="M 0 0 L -0.25 0 E" pathEditMode="relative" ptsTypes="">
                                      <p:cBhvr>
                                        <p:cTn id="138" dur="500" fill="hold"/>
                                        <p:tgtEl>
                                          <p:spTgt spid="48"/>
                                        </p:tgtEl>
                                        <p:attrNameLst>
                                          <p:attrName>ppt_x</p:attrName>
                                          <p:attrName>ppt_y</p:attrName>
                                        </p:attrNameLst>
                                      </p:cBhvr>
                                    </p:animMotion>
                                  </p:childTnLst>
                                </p:cTn>
                              </p:par>
                              <p:par>
                                <p:cTn id="139" presetID="35" presetClass="path" presetSubtype="0" accel="50000" decel="50000" fill="hold" grpId="1" nodeType="withEffect">
                                  <p:stCondLst>
                                    <p:cond delay="0"/>
                                  </p:stCondLst>
                                  <p:childTnLst>
                                    <p:animMotion origin="layout" path="M 0 0 L -0.25 0 E" pathEditMode="relative" ptsTypes="">
                                      <p:cBhvr>
                                        <p:cTn id="140" dur="500" fill="hold"/>
                                        <p:tgtEl>
                                          <p:spTgt spid="49"/>
                                        </p:tgtEl>
                                        <p:attrNameLst>
                                          <p:attrName>ppt_x</p:attrName>
                                          <p:attrName>ppt_y</p:attrName>
                                        </p:attrNameLst>
                                      </p:cBhvr>
                                    </p:animMotion>
                                  </p:childTnLst>
                                </p:cTn>
                              </p:par>
                              <p:par>
                                <p:cTn id="141" presetID="35" presetClass="path" presetSubtype="0" accel="50000" decel="50000" fill="hold" grpId="1" nodeType="withEffect">
                                  <p:stCondLst>
                                    <p:cond delay="0"/>
                                  </p:stCondLst>
                                  <p:childTnLst>
                                    <p:animMotion origin="layout" path="M 0 0 L -0.25 0 E" pathEditMode="relative" ptsTypes="">
                                      <p:cBhvr>
                                        <p:cTn id="142" dur="500" fill="hold"/>
                                        <p:tgtEl>
                                          <p:spTgt spid="50"/>
                                        </p:tgtEl>
                                        <p:attrNameLst>
                                          <p:attrName>ppt_x</p:attrName>
                                          <p:attrName>ppt_y</p:attrName>
                                        </p:attrNameLst>
                                      </p:cBhvr>
                                    </p:animMotion>
                                  </p:childTnLst>
                                </p:cTn>
                              </p:par>
                              <p:par>
                                <p:cTn id="143" presetID="35" presetClass="path" presetSubtype="0" accel="50000" decel="50000" fill="hold" grpId="1" nodeType="withEffect">
                                  <p:stCondLst>
                                    <p:cond delay="0"/>
                                  </p:stCondLst>
                                  <p:childTnLst>
                                    <p:animMotion origin="layout" path="M 0 0 L -0.25 0 E" pathEditMode="relative" ptsTypes="">
                                      <p:cBhvr>
                                        <p:cTn id="144" dur="500" fill="hold"/>
                                        <p:tgtEl>
                                          <p:spTgt spid="51"/>
                                        </p:tgtEl>
                                        <p:attrNameLst>
                                          <p:attrName>ppt_x</p:attrName>
                                          <p:attrName>ppt_y</p:attrName>
                                        </p:attrNameLst>
                                      </p:cBhvr>
                                    </p:animMotion>
                                  </p:childTnLst>
                                </p:cTn>
                              </p:par>
                              <p:par>
                                <p:cTn id="145" presetID="35" presetClass="path" presetSubtype="0" accel="50000" decel="50000" fill="hold" nodeType="withEffect">
                                  <p:stCondLst>
                                    <p:cond delay="0"/>
                                  </p:stCondLst>
                                  <p:childTnLst>
                                    <p:animMotion origin="layout" path="M 0 0 L -0.25 0 E" pathEditMode="relative" ptsTypes="">
                                      <p:cBhvr>
                                        <p:cTn id="146" dur="500" fill="hold"/>
                                        <p:tgtEl>
                                          <p:spTgt spid="52"/>
                                        </p:tgtEl>
                                        <p:attrNameLst>
                                          <p:attrName>ppt_x</p:attrName>
                                          <p:attrName>ppt_y</p:attrName>
                                        </p:attrNameLst>
                                      </p:cBhvr>
                                    </p:animMotion>
                                  </p:childTnLst>
                                </p:cTn>
                              </p:par>
                              <p:par>
                                <p:cTn id="147" presetID="35" presetClass="path" presetSubtype="0" accel="50000" decel="50000" fill="hold" nodeType="withEffect">
                                  <p:stCondLst>
                                    <p:cond delay="0"/>
                                  </p:stCondLst>
                                  <p:childTnLst>
                                    <p:animMotion origin="layout" path="M 0 0 L -0.25 0 E" pathEditMode="relative" ptsTypes="">
                                      <p:cBhvr>
                                        <p:cTn id="148" dur="500" fill="hold"/>
                                        <p:tgtEl>
                                          <p:spTgt spid="53"/>
                                        </p:tgtEl>
                                        <p:attrNameLst>
                                          <p:attrName>ppt_x</p:attrName>
                                          <p:attrName>ppt_y</p:attrName>
                                        </p:attrNameLst>
                                      </p:cBhvr>
                                    </p:animMotion>
                                  </p:childTnLst>
                                </p:cTn>
                              </p:par>
                              <p:par>
                                <p:cTn id="149" presetID="35" presetClass="path" presetSubtype="0" accel="50000" decel="50000" fill="hold" nodeType="withEffect">
                                  <p:stCondLst>
                                    <p:cond delay="0"/>
                                  </p:stCondLst>
                                  <p:childTnLst>
                                    <p:animMotion origin="layout" path="M 0 0 L -0.25 0 E" pathEditMode="relative" ptsTypes="">
                                      <p:cBhvr>
                                        <p:cTn id="150" dur="500" fill="hold"/>
                                        <p:tgtEl>
                                          <p:spTgt spid="54"/>
                                        </p:tgtEl>
                                        <p:attrNameLst>
                                          <p:attrName>ppt_x</p:attrName>
                                          <p:attrName>ppt_y</p:attrName>
                                        </p:attrNameLst>
                                      </p:cBhvr>
                                    </p:animMotion>
                                  </p:childTnLst>
                                </p:cTn>
                              </p:par>
                              <p:par>
                                <p:cTn id="151" presetID="35" presetClass="path" presetSubtype="0" accel="50000" decel="50000" fill="hold" grpId="1" nodeType="withEffect">
                                  <p:stCondLst>
                                    <p:cond delay="0"/>
                                  </p:stCondLst>
                                  <p:childTnLst>
                                    <p:animMotion origin="layout" path="M 0 0 L -0.25 0 E" pathEditMode="relative" ptsTypes="">
                                      <p:cBhvr>
                                        <p:cTn id="152" dur="500" fill="hold"/>
                                        <p:tgtEl>
                                          <p:spTgt spid="55"/>
                                        </p:tgtEl>
                                        <p:attrNameLst>
                                          <p:attrName>ppt_x</p:attrName>
                                          <p:attrName>ppt_y</p:attrName>
                                        </p:attrNameLst>
                                      </p:cBhvr>
                                    </p:animMotion>
                                  </p:childTnLst>
                                </p:cTn>
                              </p:par>
                              <p:par>
                                <p:cTn id="153" presetID="35" presetClass="path" presetSubtype="0" accel="50000" decel="50000" fill="hold" grpId="1" nodeType="withEffect">
                                  <p:stCondLst>
                                    <p:cond delay="0"/>
                                  </p:stCondLst>
                                  <p:childTnLst>
                                    <p:animMotion origin="layout" path="M 0 0 L -0.25 0 E" pathEditMode="relative" ptsTypes="">
                                      <p:cBhvr>
                                        <p:cTn id="154" dur="500" fill="hold"/>
                                        <p:tgtEl>
                                          <p:spTgt spid="56"/>
                                        </p:tgtEl>
                                        <p:attrNameLst>
                                          <p:attrName>ppt_x</p:attrName>
                                          <p:attrName>ppt_y</p:attrName>
                                        </p:attrNameLst>
                                      </p:cBhvr>
                                    </p:animMotion>
                                  </p:childTnLst>
                                </p:cTn>
                              </p:par>
                              <p:par>
                                <p:cTn id="155" presetID="35" presetClass="path" presetSubtype="0" accel="50000" decel="50000" fill="hold" nodeType="withEffect">
                                  <p:stCondLst>
                                    <p:cond delay="0"/>
                                  </p:stCondLst>
                                  <p:childTnLst>
                                    <p:animMotion origin="layout" path="M 0 0 L -0.25 0 E" pathEditMode="relative" ptsTypes="">
                                      <p:cBhvr>
                                        <p:cTn id="156" dur="500" fill="hold"/>
                                        <p:tgtEl>
                                          <p:spTgt spid="57"/>
                                        </p:tgtEl>
                                        <p:attrNameLst>
                                          <p:attrName>ppt_x</p:attrName>
                                          <p:attrName>ppt_y</p:attrName>
                                        </p:attrNameLst>
                                      </p:cBhvr>
                                    </p:animMotion>
                                  </p:childTnLst>
                                </p:cTn>
                              </p:par>
                              <p:par>
                                <p:cTn id="157" presetID="35" presetClass="path" presetSubtype="0" accel="50000" decel="50000" fill="hold" grpId="1" nodeType="withEffect">
                                  <p:stCondLst>
                                    <p:cond delay="0"/>
                                  </p:stCondLst>
                                  <p:childTnLst>
                                    <p:animMotion origin="layout" path="M 0 0 L -0.25 0 E" pathEditMode="relative" ptsTypes="">
                                      <p:cBhvr>
                                        <p:cTn id="158" dur="500" fill="hold"/>
                                        <p:tgtEl>
                                          <p:spTgt spid="58"/>
                                        </p:tgtEl>
                                        <p:attrNameLst>
                                          <p:attrName>ppt_x</p:attrName>
                                          <p:attrName>ppt_y</p:attrName>
                                        </p:attrNameLst>
                                      </p:cBhvr>
                                    </p:animMotion>
                                  </p:childTnLst>
                                </p:cTn>
                              </p:par>
                              <p:par>
                                <p:cTn id="159" presetID="35" presetClass="path" presetSubtype="0" accel="50000" decel="50000" fill="hold" nodeType="withEffect">
                                  <p:stCondLst>
                                    <p:cond delay="0"/>
                                  </p:stCondLst>
                                  <p:childTnLst>
                                    <p:animMotion origin="layout" path="M 0 0 L -0.25 0 E" pathEditMode="relative" ptsTypes="">
                                      <p:cBhvr>
                                        <p:cTn id="160" dur="500" fill="hold"/>
                                        <p:tgtEl>
                                          <p:spTgt spid="65"/>
                                        </p:tgtEl>
                                        <p:attrNameLst>
                                          <p:attrName>ppt_x</p:attrName>
                                          <p:attrName>ppt_y</p:attrName>
                                        </p:attrNameLst>
                                      </p:cBhvr>
                                    </p:animMotion>
                                  </p:childTnLst>
                                </p:cTn>
                              </p:par>
                              <p:par>
                                <p:cTn id="161" presetID="35" presetClass="path" presetSubtype="0" accel="50000" decel="50000" fill="hold" nodeType="withEffect">
                                  <p:stCondLst>
                                    <p:cond delay="0"/>
                                  </p:stCondLst>
                                  <p:childTnLst>
                                    <p:animMotion origin="layout" path="M 0 0 L -0.25 0 E" pathEditMode="relative" ptsTypes="">
                                      <p:cBhvr>
                                        <p:cTn id="162" dur="500" fill="hold"/>
                                        <p:tgtEl>
                                          <p:spTgt spid="66"/>
                                        </p:tgtEl>
                                        <p:attrNameLst>
                                          <p:attrName>ppt_x</p:attrName>
                                          <p:attrName>ppt_y</p:attrName>
                                        </p:attrNameLst>
                                      </p:cBhvr>
                                    </p:animMotion>
                                  </p:childTnLst>
                                </p:cTn>
                              </p:par>
                              <p:par>
                                <p:cTn id="163" presetID="35" presetClass="path" presetSubtype="0" accel="50000" decel="50000" fill="hold" nodeType="withEffect">
                                  <p:stCondLst>
                                    <p:cond delay="0"/>
                                  </p:stCondLst>
                                  <p:childTnLst>
                                    <p:animMotion origin="layout" path="M 0 0 L -0.25 0 E" pathEditMode="relative" ptsTypes="">
                                      <p:cBhvr>
                                        <p:cTn id="164" dur="500" fill="hold"/>
                                        <p:tgtEl>
                                          <p:spTgt spid="67"/>
                                        </p:tgtEl>
                                        <p:attrNameLst>
                                          <p:attrName>ppt_x</p:attrName>
                                          <p:attrName>ppt_y</p:attrName>
                                        </p:attrNameLst>
                                      </p:cBhvr>
                                    </p:animMotion>
                                  </p:childTnLst>
                                </p:cTn>
                              </p:par>
                              <p:par>
                                <p:cTn id="165" presetID="35" presetClass="path" presetSubtype="0" accel="50000" decel="50000" fill="hold" nodeType="withEffect">
                                  <p:stCondLst>
                                    <p:cond delay="0"/>
                                  </p:stCondLst>
                                  <p:childTnLst>
                                    <p:animMotion origin="layout" path="M 0 0 L -0.25 0 E" pathEditMode="relative" ptsTypes="">
                                      <p:cBhvr>
                                        <p:cTn id="166" dur="500" fill="hold"/>
                                        <p:tgtEl>
                                          <p:spTgt spid="68"/>
                                        </p:tgtEl>
                                        <p:attrNameLst>
                                          <p:attrName>ppt_x</p:attrName>
                                          <p:attrName>ppt_y</p:attrName>
                                        </p:attrNameLst>
                                      </p:cBhvr>
                                    </p:animMotion>
                                  </p:childTnLst>
                                </p:cTn>
                              </p:par>
                              <p:par>
                                <p:cTn id="167" presetID="35" presetClass="path" presetSubtype="0" accel="50000" decel="50000" fill="hold" nodeType="withEffect">
                                  <p:stCondLst>
                                    <p:cond delay="0"/>
                                  </p:stCondLst>
                                  <p:childTnLst>
                                    <p:animMotion origin="layout" path="M 0 0 L -0.25 0 E" pathEditMode="relative" ptsTypes="">
                                      <p:cBhvr>
                                        <p:cTn id="168" dur="500" fill="hold"/>
                                        <p:tgtEl>
                                          <p:spTgt spid="69"/>
                                        </p:tgtEl>
                                        <p:attrNameLst>
                                          <p:attrName>ppt_x</p:attrName>
                                          <p:attrName>ppt_y</p:attrName>
                                        </p:attrNameLst>
                                      </p:cBhvr>
                                    </p:animMotion>
                                  </p:childTnLst>
                                </p:cTn>
                              </p:par>
                              <p:par>
                                <p:cTn id="169" presetID="35" presetClass="path" presetSubtype="0" accel="50000" decel="50000" fill="hold" nodeType="withEffect">
                                  <p:stCondLst>
                                    <p:cond delay="0"/>
                                  </p:stCondLst>
                                  <p:childTnLst>
                                    <p:animMotion origin="layout" path="M 0 0 L -0.25 0 E" pathEditMode="relative" ptsTypes="">
                                      <p:cBhvr>
                                        <p:cTn id="170" dur="500" fill="hold"/>
                                        <p:tgtEl>
                                          <p:spTgt spid="70"/>
                                        </p:tgtEl>
                                        <p:attrNameLst>
                                          <p:attrName>ppt_x</p:attrName>
                                          <p:attrName>ppt_y</p:attrName>
                                        </p:attrNameLst>
                                      </p:cBhvr>
                                    </p:animMotion>
                                  </p:childTnLst>
                                </p:cTn>
                              </p:par>
                              <p:par>
                                <p:cTn id="171" presetID="35" presetClass="path" presetSubtype="0" accel="50000" decel="50000" fill="hold" nodeType="withEffect">
                                  <p:stCondLst>
                                    <p:cond delay="0"/>
                                  </p:stCondLst>
                                  <p:childTnLst>
                                    <p:animMotion origin="layout" path="M 0 0 L -0.25 0 E" pathEditMode="relative" ptsTypes="">
                                      <p:cBhvr>
                                        <p:cTn id="172" dur="500" fill="hold"/>
                                        <p:tgtEl>
                                          <p:spTgt spid="71"/>
                                        </p:tgtEl>
                                        <p:attrNameLst>
                                          <p:attrName>ppt_x</p:attrName>
                                          <p:attrName>ppt_y</p:attrName>
                                        </p:attrNameLst>
                                      </p:cBhvr>
                                    </p:animMotion>
                                  </p:childTnLst>
                                </p:cTn>
                              </p:par>
                              <p:par>
                                <p:cTn id="173" presetID="35" presetClass="path" presetSubtype="0" accel="50000" decel="50000" fill="hold" nodeType="withEffect">
                                  <p:stCondLst>
                                    <p:cond delay="0"/>
                                  </p:stCondLst>
                                  <p:childTnLst>
                                    <p:animMotion origin="layout" path="M 0 0 L -0.25 0 E" pathEditMode="relative" ptsTypes="">
                                      <p:cBhvr>
                                        <p:cTn id="174" dur="500" fill="hold"/>
                                        <p:tgtEl>
                                          <p:spTgt spid="72"/>
                                        </p:tgtEl>
                                        <p:attrNameLst>
                                          <p:attrName>ppt_x</p:attrName>
                                          <p:attrName>ppt_y</p:attrName>
                                        </p:attrNameLst>
                                      </p:cBhvr>
                                    </p:animMotion>
                                  </p:childTnLst>
                                </p:cTn>
                              </p:par>
                              <p:par>
                                <p:cTn id="175" presetID="35" presetClass="path" presetSubtype="0" accel="50000" decel="50000" fill="hold" grpId="2" nodeType="withEffect">
                                  <p:stCondLst>
                                    <p:cond delay="0"/>
                                  </p:stCondLst>
                                  <p:childTnLst>
                                    <p:animMotion origin="layout" path="M 0 0 L -0.25 0 E" pathEditMode="relative" ptsTypes="">
                                      <p:cBhvr>
                                        <p:cTn id="176" dur="500" fill="hold"/>
                                        <p:tgtEl>
                                          <p:spTgt spid="74"/>
                                        </p:tgtEl>
                                        <p:attrNameLst>
                                          <p:attrName>ppt_x</p:attrName>
                                          <p:attrName>ppt_y</p:attrName>
                                        </p:attrNameLst>
                                      </p:cBhvr>
                                    </p:animMotion>
                                  </p:childTnLst>
                                </p:cTn>
                              </p:par>
                              <p:par>
                                <p:cTn id="177" presetID="35" presetClass="path" presetSubtype="0" accel="50000" decel="50000" fill="hold" grpId="2" nodeType="withEffect">
                                  <p:stCondLst>
                                    <p:cond delay="0"/>
                                  </p:stCondLst>
                                  <p:childTnLst>
                                    <p:animMotion origin="layout" path="M 0 0 L -0.25 0 E" pathEditMode="relative" ptsTypes="">
                                      <p:cBhvr>
                                        <p:cTn id="178" dur="500" fill="hold"/>
                                        <p:tgtEl>
                                          <p:spTgt spid="75"/>
                                        </p:tgtEl>
                                        <p:attrNameLst>
                                          <p:attrName>ppt_x</p:attrName>
                                          <p:attrName>ppt_y</p:attrName>
                                        </p:attrNameLst>
                                      </p:cBhvr>
                                    </p:animMotion>
                                  </p:childTnLst>
                                </p:cTn>
                              </p:par>
                              <p:par>
                                <p:cTn id="179" presetID="35" presetClass="path" presetSubtype="0" accel="50000" decel="50000" fill="hold" grpId="2" nodeType="withEffect">
                                  <p:stCondLst>
                                    <p:cond delay="0"/>
                                  </p:stCondLst>
                                  <p:childTnLst>
                                    <p:animMotion origin="layout" path="M 0 0 L -0.25 0 E" pathEditMode="relative" ptsTypes="">
                                      <p:cBhvr>
                                        <p:cTn id="180" dur="500" fill="hold"/>
                                        <p:tgtEl>
                                          <p:spTgt spid="76"/>
                                        </p:tgtEl>
                                        <p:attrNameLst>
                                          <p:attrName>ppt_x</p:attrName>
                                          <p:attrName>ppt_y</p:attrName>
                                        </p:attrNameLst>
                                      </p:cBhvr>
                                    </p:animMotion>
                                  </p:childTnLst>
                                </p:cTn>
                              </p:par>
                              <p:par>
                                <p:cTn id="181" presetID="35" presetClass="path" presetSubtype="0" accel="50000" decel="50000" fill="hold" grpId="2" nodeType="withEffect">
                                  <p:stCondLst>
                                    <p:cond delay="0"/>
                                  </p:stCondLst>
                                  <p:childTnLst>
                                    <p:animMotion origin="layout" path="M 0 0 L -0.25 0 E" pathEditMode="relative" ptsTypes="">
                                      <p:cBhvr>
                                        <p:cTn id="182" dur="500" fill="hold"/>
                                        <p:tgtEl>
                                          <p:spTgt spid="77"/>
                                        </p:tgtEl>
                                        <p:attrNameLst>
                                          <p:attrName>ppt_x</p:attrName>
                                          <p:attrName>ppt_y</p:attrName>
                                        </p:attrNameLst>
                                      </p:cBhvr>
                                    </p:animMotion>
                                  </p:childTnLst>
                                </p:cTn>
                              </p:par>
                              <p:par>
                                <p:cTn id="183" presetID="35" presetClass="path" presetSubtype="0" accel="50000" decel="50000" fill="hold" grpId="2" nodeType="withEffect">
                                  <p:stCondLst>
                                    <p:cond delay="0"/>
                                  </p:stCondLst>
                                  <p:childTnLst>
                                    <p:animMotion origin="layout" path="M 0 0 L -0.25 0 E" pathEditMode="relative" ptsTypes="">
                                      <p:cBhvr>
                                        <p:cTn id="184" dur="500" fill="hold"/>
                                        <p:tgtEl>
                                          <p:spTgt spid="78"/>
                                        </p:tgtEl>
                                        <p:attrNameLst>
                                          <p:attrName>ppt_x</p:attrName>
                                          <p:attrName>ppt_y</p:attrName>
                                        </p:attrNameLst>
                                      </p:cBhvr>
                                    </p:animMotion>
                                  </p:childTnLst>
                                </p:cTn>
                              </p:par>
                              <p:par>
                                <p:cTn id="185" presetID="35" presetClass="path" presetSubtype="0" accel="50000" decel="50000" fill="hold" grpId="1" nodeType="withEffect">
                                  <p:stCondLst>
                                    <p:cond delay="0"/>
                                  </p:stCondLst>
                                  <p:childTnLst>
                                    <p:animMotion origin="layout" path="M 0 0 L -0.25 0 E" pathEditMode="relative" ptsTypes="">
                                      <p:cBhvr>
                                        <p:cTn id="186" dur="500" fill="hold"/>
                                        <p:tgtEl>
                                          <p:spTgt spid="79"/>
                                        </p:tgtEl>
                                        <p:attrNameLst>
                                          <p:attrName>ppt_x</p:attrName>
                                          <p:attrName>ppt_y</p:attrName>
                                        </p:attrNameLst>
                                      </p:cBhvr>
                                    </p:animMotion>
                                  </p:childTnLst>
                                </p:cTn>
                              </p:par>
                            </p:childTnLst>
                          </p:cTn>
                        </p:par>
                        <p:par>
                          <p:cTn id="187" fill="hold">
                            <p:stCondLst>
                              <p:cond delay="500"/>
                            </p:stCondLst>
                            <p:childTnLst>
                              <p:par>
                                <p:cTn id="188" presetID="1" presetClass="entr" presetSubtype="0" fill="hold" nodeType="afterEffect">
                                  <p:stCondLst>
                                    <p:cond delay="0"/>
                                  </p:stCondLst>
                                  <p:childTnLst>
                                    <p:set>
                                      <p:cBhvr>
                                        <p:cTn id="189"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81">
                                            <p:txEl>
                                              <p:pRg st="4" end="4"/>
                                            </p:txEl>
                                          </p:spTgt>
                                        </p:tgtEl>
                                        <p:attrNameLst>
                                          <p:attrName>style.visibility</p:attrName>
                                        </p:attrNameLst>
                                      </p:cBhvr>
                                      <p:to>
                                        <p:strVal val="visible"/>
                                      </p:to>
                                    </p:set>
                                  </p:childTnLst>
                                </p:cTn>
                              </p:par>
                              <p:par>
                                <p:cTn id="198" presetID="1" presetClass="entr" presetSubtype="0" fill="hold" nodeType="withEffect">
                                  <p:stCondLst>
                                    <p:cond delay="0"/>
                                  </p:stCondLst>
                                  <p:childTnLst>
                                    <p:set>
                                      <p:cBhvr>
                                        <p:cTn id="199" dur="1" fill="hold">
                                          <p:stCondLst>
                                            <p:cond delay="0"/>
                                          </p:stCondLst>
                                        </p:cTn>
                                        <p:tgtEl>
                                          <p:spTgt spid="81">
                                            <p:txEl>
                                              <p:pRg st="5" end="5"/>
                                            </p:txEl>
                                          </p:spTgt>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73"/>
                                        </p:tgtEl>
                                        <p:attrNameLst>
                                          <p:attrName>style.visibility</p:attrName>
                                        </p:attrNameLst>
                                      </p:cBhvr>
                                      <p:to>
                                        <p:strVal val="visible"/>
                                      </p:to>
                                    </p:set>
                                  </p:childTnLst>
                                </p:cTn>
                              </p:par>
                              <p:par>
                                <p:cTn id="202" presetID="1" presetClass="entr" presetSubtype="0" fill="hold" nodeType="withEffect">
                                  <p:stCondLst>
                                    <p:cond delay="0"/>
                                  </p:stCondLst>
                                  <p:childTnLst>
                                    <p:set>
                                      <p:cBhvr>
                                        <p:cTn id="203" dur="1" fill="hold">
                                          <p:stCondLst>
                                            <p:cond delay="0"/>
                                          </p:stCondLst>
                                        </p:cTn>
                                        <p:tgtEl>
                                          <p:spTgt spid="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p:bldP spid="8" grpId="1"/>
      <p:bldP spid="9" grpId="0" animBg="1"/>
      <p:bldP spid="9" grpId="1" animBg="1"/>
      <p:bldP spid="10" grpId="0"/>
      <p:bldP spid="10" grpId="1"/>
      <p:bldP spid="12" grpId="0"/>
      <p:bldP spid="12" grpId="1"/>
      <p:bldP spid="13" grpId="0"/>
      <p:bldP spid="13" grpId="1"/>
      <p:bldP spid="43" grpId="0" animBg="1"/>
      <p:bldP spid="43" grpId="1" animBg="1"/>
      <p:bldP spid="44" grpId="0"/>
      <p:bldP spid="44" grpId="1"/>
      <p:bldP spid="45" grpId="0" animBg="1"/>
      <p:bldP spid="45" grpId="1" animBg="1"/>
      <p:bldP spid="49" grpId="0"/>
      <p:bldP spid="49" grpId="1"/>
      <p:bldP spid="50" grpId="0"/>
      <p:bldP spid="50" grpId="1"/>
      <p:bldP spid="51" grpId="0" animBg="1"/>
      <p:bldP spid="51" grpId="1" animBg="1"/>
      <p:bldP spid="55" grpId="0"/>
      <p:bldP spid="55" grpId="1"/>
      <p:bldP spid="56" grpId="0" animBg="1"/>
      <p:bldP spid="56" grpId="1" animBg="1"/>
      <p:bldP spid="58" grpId="0"/>
      <p:bldP spid="58" grpId="1"/>
      <p:bldP spid="74" grpId="0" animBg="1"/>
      <p:bldP spid="74" grpId="1" animBg="1"/>
      <p:bldP spid="74"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9" grpId="0" animBg="1"/>
      <p:bldP spid="79" grpId="1" animBg="1"/>
      <p:bldP spid="7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a:xfrm>
            <a:off x="609600" y="1600201"/>
            <a:ext cx="11239500" cy="4525963"/>
          </a:xfrm>
        </p:spPr>
        <p:txBody>
          <a:bodyPr>
            <a:normAutofit/>
          </a:bodyPr>
          <a:lstStyle/>
          <a:p>
            <a:r>
              <a:rPr lang="en-US" dirty="0">
                <a:solidFill>
                  <a:schemeClr val="bg2">
                    <a:lumMod val="90000"/>
                  </a:schemeClr>
                </a:solidFill>
              </a:rPr>
              <a:t>Introduction</a:t>
            </a:r>
          </a:p>
          <a:p>
            <a:r>
              <a:rPr lang="en-US" dirty="0">
                <a:solidFill>
                  <a:schemeClr val="bg2">
                    <a:lumMod val="90000"/>
                  </a:schemeClr>
                </a:solidFill>
              </a:rPr>
              <a:t>Motivation</a:t>
            </a:r>
          </a:p>
          <a:p>
            <a:r>
              <a:rPr lang="en-US" dirty="0">
                <a:solidFill>
                  <a:schemeClr val="bg2">
                    <a:lumMod val="90000"/>
                  </a:schemeClr>
                </a:solidFill>
              </a:rPr>
              <a:t>Enabling Shared L1 Caches</a:t>
            </a:r>
          </a:p>
          <a:p>
            <a:r>
              <a:rPr lang="en-US" dirty="0"/>
              <a:t>Evaluation</a:t>
            </a:r>
          </a:p>
          <a:p>
            <a:r>
              <a:rPr lang="en-US" dirty="0"/>
              <a:t>Conclusions</a:t>
            </a:r>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18</a:t>
            </a:fld>
            <a:endParaRPr lang="en-US"/>
          </a:p>
        </p:txBody>
      </p:sp>
    </p:spTree>
    <p:extLst>
      <p:ext uri="{BB962C8B-B14F-4D97-AF65-F5344CB8AC3E}">
        <p14:creationId xmlns:p14="http://schemas.microsoft.com/office/powerpoint/2010/main" val="390671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A5D78AB5-9017-4A3A-B8D9-A15883894EE0}"/>
              </a:ext>
            </a:extLst>
          </p:cNvPr>
          <p:cNvGraphicFramePr>
            <a:graphicFrameLocks/>
          </p:cNvGraphicFramePr>
          <p:nvPr>
            <p:extLst>
              <p:ext uri="{D42A27DB-BD31-4B8C-83A1-F6EECF244321}">
                <p14:modId xmlns:p14="http://schemas.microsoft.com/office/powerpoint/2010/main" val="322132351"/>
              </p:ext>
            </p:extLst>
          </p:nvPr>
        </p:nvGraphicFramePr>
        <p:xfrm>
          <a:off x="2490787" y="1295405"/>
          <a:ext cx="5486400" cy="3504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B4C46557-F48B-4B4F-ABAA-4E0241BD4454}"/>
              </a:ext>
            </a:extLst>
          </p:cNvPr>
          <p:cNvGraphicFramePr>
            <a:graphicFrameLocks/>
          </p:cNvGraphicFramePr>
          <p:nvPr>
            <p:extLst>
              <p:ext uri="{D42A27DB-BD31-4B8C-83A1-F6EECF244321}">
                <p14:modId xmlns:p14="http://schemas.microsoft.com/office/powerpoint/2010/main" val="2840212295"/>
              </p:ext>
            </p:extLst>
          </p:nvPr>
        </p:nvGraphicFramePr>
        <p:xfrm>
          <a:off x="9000537" y="1701697"/>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C1F246F2-7239-4328-A5CD-900D6383E807}"/>
              </a:ext>
            </a:extLst>
          </p:cNvPr>
          <p:cNvGraphicFramePr>
            <a:graphicFrameLocks/>
          </p:cNvGraphicFramePr>
          <p:nvPr>
            <p:extLst>
              <p:ext uri="{D42A27DB-BD31-4B8C-83A1-F6EECF244321}">
                <p14:modId xmlns:p14="http://schemas.microsoft.com/office/powerpoint/2010/main" val="1006678380"/>
              </p:ext>
            </p:extLst>
          </p:nvPr>
        </p:nvGraphicFramePr>
        <p:xfrm>
          <a:off x="6096000" y="1812011"/>
          <a:ext cx="2743200" cy="2514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id="{B581E6CF-F307-4E95-B62E-80DEE5D26E34}"/>
              </a:ext>
            </a:extLst>
          </p:cNvPr>
          <p:cNvGraphicFramePr>
            <a:graphicFrameLocks/>
          </p:cNvGraphicFramePr>
          <p:nvPr>
            <p:extLst>
              <p:ext uri="{D42A27DB-BD31-4B8C-83A1-F6EECF244321}">
                <p14:modId xmlns:p14="http://schemas.microsoft.com/office/powerpoint/2010/main" val="3733404066"/>
              </p:ext>
            </p:extLst>
          </p:nvPr>
        </p:nvGraphicFramePr>
        <p:xfrm>
          <a:off x="609600" y="1815997"/>
          <a:ext cx="5486400" cy="2514600"/>
        </p:xfrm>
        <a:graphic>
          <a:graphicData uri="http://schemas.openxmlformats.org/drawingml/2006/chart">
            <c:chart xmlns:c="http://schemas.openxmlformats.org/drawingml/2006/chart" xmlns:r="http://schemas.openxmlformats.org/officeDocument/2006/relationships" r:id="rId6"/>
          </a:graphicData>
        </a:graphic>
      </p:graphicFrame>
      <p:sp>
        <p:nvSpPr>
          <p:cNvPr id="2" name="Title 1">
            <a:extLst>
              <a:ext uri="{FF2B5EF4-FFF2-40B4-BE49-F238E27FC236}">
                <a16:creationId xmlns:a16="http://schemas.microsoft.com/office/drawing/2014/main" id="{D2836BE1-09E9-4CFC-9822-9184FE167386}"/>
              </a:ext>
            </a:extLst>
          </p:cNvPr>
          <p:cNvSpPr>
            <a:spLocks noGrp="1"/>
          </p:cNvSpPr>
          <p:nvPr>
            <p:ph type="title"/>
          </p:nvPr>
        </p:nvSpPr>
        <p:spPr/>
        <p:txBody>
          <a:bodyPr>
            <a:normAutofit/>
          </a:bodyPr>
          <a:lstStyle/>
          <a:p>
            <a:r>
              <a:rPr lang="en-US" dirty="0"/>
              <a:t>Evaluation</a:t>
            </a:r>
            <a:br>
              <a:rPr lang="en-US" dirty="0"/>
            </a:br>
            <a:r>
              <a:rPr lang="en-US" sz="2800" dirty="0"/>
              <a:t>IPC</a:t>
            </a:r>
            <a:endParaRPr lang="en-US" dirty="0"/>
          </a:p>
        </p:txBody>
      </p:sp>
      <p:sp>
        <p:nvSpPr>
          <p:cNvPr id="3" name="Content Placeholder 2">
            <a:extLst>
              <a:ext uri="{FF2B5EF4-FFF2-40B4-BE49-F238E27FC236}">
                <a16:creationId xmlns:a16="http://schemas.microsoft.com/office/drawing/2014/main" id="{CE94D17B-F4AF-4161-B752-4E3707C33016}"/>
              </a:ext>
            </a:extLst>
          </p:cNvPr>
          <p:cNvSpPr>
            <a:spLocks noGrp="1"/>
          </p:cNvSpPr>
          <p:nvPr>
            <p:ph idx="1"/>
          </p:nvPr>
        </p:nvSpPr>
        <p:spPr>
          <a:xfrm>
            <a:off x="609600" y="4444897"/>
            <a:ext cx="10972800" cy="1797154"/>
          </a:xfrm>
        </p:spPr>
        <p:txBody>
          <a:bodyPr>
            <a:normAutofit/>
          </a:bodyPr>
          <a:lstStyle/>
          <a:p>
            <a:r>
              <a:rPr lang="en-US" sz="2400" dirty="0"/>
              <a:t>Results are normalized to Private L1 organization baseline</a:t>
            </a:r>
          </a:p>
          <a:p>
            <a:endParaRPr lang="en-US" sz="2400" b="1" dirty="0"/>
          </a:p>
          <a:p>
            <a:r>
              <a:rPr lang="en-US" sz="2400" b="1" dirty="0"/>
              <a:t>Replication-sensitive Applications</a:t>
            </a:r>
            <a:r>
              <a:rPr lang="en-US" sz="2400" dirty="0"/>
              <a:t> </a:t>
            </a:r>
            <a:r>
              <a:rPr lang="en-US" sz="2400" dirty="0">
                <a:sym typeface="Wingdings" panose="05000000000000000000" pitchFamily="2" charset="2"/>
              </a:rPr>
              <a:t> Average = </a:t>
            </a:r>
            <a:r>
              <a:rPr lang="en-US" sz="2400" dirty="0">
                <a:solidFill>
                  <a:srgbClr val="00B050"/>
                </a:solidFill>
                <a:sym typeface="Wingdings" panose="05000000000000000000" pitchFamily="2" charset="2"/>
              </a:rPr>
              <a:t>+22%</a:t>
            </a:r>
            <a:r>
              <a:rPr lang="en-US" sz="2400" dirty="0">
                <a:sym typeface="Wingdings" panose="05000000000000000000" pitchFamily="2" charset="2"/>
              </a:rPr>
              <a:t>, Max = </a:t>
            </a:r>
            <a:r>
              <a:rPr lang="en-US" sz="2400" dirty="0">
                <a:solidFill>
                  <a:srgbClr val="00B050"/>
                </a:solidFill>
                <a:sym typeface="Wingdings" panose="05000000000000000000" pitchFamily="2" charset="2"/>
              </a:rPr>
              <a:t>+52%</a:t>
            </a:r>
          </a:p>
          <a:p>
            <a:r>
              <a:rPr lang="en-US" sz="2400" b="1" dirty="0">
                <a:sym typeface="Wingdings" panose="05000000000000000000" pitchFamily="2" charset="2"/>
              </a:rPr>
              <a:t>Private-friendly Applications </a:t>
            </a:r>
            <a:r>
              <a:rPr lang="en-US" sz="2400" dirty="0">
                <a:sym typeface="Wingdings" panose="05000000000000000000" pitchFamily="2" charset="2"/>
              </a:rPr>
              <a:t> Average = </a:t>
            </a:r>
            <a:r>
              <a:rPr lang="en-US" sz="2400" dirty="0">
                <a:solidFill>
                  <a:srgbClr val="00B050"/>
                </a:solidFill>
                <a:sym typeface="Wingdings" panose="05000000000000000000" pitchFamily="2" charset="2"/>
              </a:rPr>
              <a:t>-4%</a:t>
            </a:r>
            <a:endParaRPr lang="en-US" sz="2400" dirty="0">
              <a:solidFill>
                <a:srgbClr val="00B050"/>
              </a:solidFill>
            </a:endParaRPr>
          </a:p>
        </p:txBody>
      </p:sp>
      <p:sp>
        <p:nvSpPr>
          <p:cNvPr id="5" name="Slide Number Placeholder 4">
            <a:extLst>
              <a:ext uri="{FF2B5EF4-FFF2-40B4-BE49-F238E27FC236}">
                <a16:creationId xmlns:a16="http://schemas.microsoft.com/office/drawing/2014/main" id="{CCCCD43B-3130-4585-86E4-F79B7A0E8EF6}"/>
              </a:ext>
            </a:extLst>
          </p:cNvPr>
          <p:cNvSpPr>
            <a:spLocks noGrp="1"/>
          </p:cNvSpPr>
          <p:nvPr>
            <p:ph type="sldNum" sz="quarter" idx="12"/>
          </p:nvPr>
        </p:nvSpPr>
        <p:spPr/>
        <p:txBody>
          <a:bodyPr/>
          <a:lstStyle/>
          <a:p>
            <a:fld id="{98ECD8BD-D1A9-4DC4-89AE-4427480F30AB}" type="slidenum">
              <a:rPr lang="en-US" smtClean="0"/>
              <a:t>19</a:t>
            </a:fld>
            <a:endParaRPr lang="en-US" dirty="0"/>
          </a:p>
        </p:txBody>
      </p:sp>
      <p:sp>
        <p:nvSpPr>
          <p:cNvPr id="18" name="Rectangle: Rounded Corners 17">
            <a:extLst>
              <a:ext uri="{FF2B5EF4-FFF2-40B4-BE49-F238E27FC236}">
                <a16:creationId xmlns:a16="http://schemas.microsoft.com/office/drawing/2014/main" id="{46DC698B-9B60-42C7-9C1A-2FFAC05431AD}"/>
              </a:ext>
            </a:extLst>
          </p:cNvPr>
          <p:cNvSpPr/>
          <p:nvPr/>
        </p:nvSpPr>
        <p:spPr>
          <a:xfrm>
            <a:off x="5736431" y="2324100"/>
            <a:ext cx="169069" cy="105489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TextBox 1">
            <a:extLst>
              <a:ext uri="{FF2B5EF4-FFF2-40B4-BE49-F238E27FC236}">
                <a16:creationId xmlns:a16="http://schemas.microsoft.com/office/drawing/2014/main" id="{8C5E87AD-065F-4D5F-8D3E-5A9C12616443}"/>
              </a:ext>
            </a:extLst>
          </p:cNvPr>
          <p:cNvSpPr txBox="1"/>
          <p:nvPr/>
        </p:nvSpPr>
        <p:spPr>
          <a:xfrm>
            <a:off x="5435166" y="2025344"/>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400" b="1" dirty="0">
                <a:solidFill>
                  <a:srgbClr val="00B050"/>
                </a:solidFill>
                <a:latin typeface="Arial" panose="020B0604020202020204" pitchFamily="34" charset="0"/>
                <a:cs typeface="Arial" panose="020B0604020202020204" pitchFamily="34" charset="0"/>
              </a:rPr>
              <a:t>22%</a:t>
            </a:r>
          </a:p>
        </p:txBody>
      </p:sp>
      <p:sp>
        <p:nvSpPr>
          <p:cNvPr id="20" name="TextBox 19">
            <a:extLst>
              <a:ext uri="{FF2B5EF4-FFF2-40B4-BE49-F238E27FC236}">
                <a16:creationId xmlns:a16="http://schemas.microsoft.com/office/drawing/2014/main" id="{EA2D4FF7-6262-49BD-8288-FBB7A80BC1FD}"/>
              </a:ext>
            </a:extLst>
          </p:cNvPr>
          <p:cNvSpPr txBox="1"/>
          <p:nvPr/>
        </p:nvSpPr>
        <p:spPr>
          <a:xfrm>
            <a:off x="6570651" y="1647826"/>
            <a:ext cx="2443138" cy="338554"/>
          </a:xfrm>
          <a:prstGeom prst="rect">
            <a:avLst/>
          </a:prstGeom>
          <a:noFill/>
        </p:spPr>
        <p:txBody>
          <a:bodyPr wrap="square" rtlCol="0">
            <a:spAutoFit/>
          </a:bodyPr>
          <a:lstStyle/>
          <a:p>
            <a:pPr algn="ctr"/>
            <a:r>
              <a:rPr lang="en-US" sz="1600" b="1" dirty="0">
                <a:solidFill>
                  <a:srgbClr val="0070C0"/>
                </a:solidFill>
              </a:rPr>
              <a:t>Private-friendly</a:t>
            </a:r>
            <a:endParaRPr lang="en-US" sz="1600" b="1" baseline="-25000" dirty="0">
              <a:solidFill>
                <a:srgbClr val="0070C0"/>
              </a:solidFill>
            </a:endParaRPr>
          </a:p>
        </p:txBody>
      </p:sp>
      <p:sp>
        <p:nvSpPr>
          <p:cNvPr id="21" name="TextBox 20">
            <a:extLst>
              <a:ext uri="{FF2B5EF4-FFF2-40B4-BE49-F238E27FC236}">
                <a16:creationId xmlns:a16="http://schemas.microsoft.com/office/drawing/2014/main" id="{D1092B0C-342C-4ADB-95BB-7AB840475EA7}"/>
              </a:ext>
            </a:extLst>
          </p:cNvPr>
          <p:cNvSpPr txBox="1"/>
          <p:nvPr/>
        </p:nvSpPr>
        <p:spPr>
          <a:xfrm>
            <a:off x="2336043" y="1647826"/>
            <a:ext cx="2443138" cy="338554"/>
          </a:xfrm>
          <a:prstGeom prst="rect">
            <a:avLst/>
          </a:prstGeom>
          <a:noFill/>
        </p:spPr>
        <p:txBody>
          <a:bodyPr wrap="square" rtlCol="0">
            <a:spAutoFit/>
          </a:bodyPr>
          <a:lstStyle/>
          <a:p>
            <a:pPr algn="ctr"/>
            <a:r>
              <a:rPr lang="en-US" sz="1600" b="1" dirty="0">
                <a:solidFill>
                  <a:srgbClr val="0070C0"/>
                </a:solidFill>
              </a:rPr>
              <a:t>Replication-sensitive</a:t>
            </a:r>
            <a:endParaRPr lang="en-US" sz="1600" b="1" baseline="-25000" dirty="0">
              <a:solidFill>
                <a:srgbClr val="0070C0"/>
              </a:solidFill>
            </a:endParaRPr>
          </a:p>
        </p:txBody>
      </p:sp>
      <p:sp>
        <p:nvSpPr>
          <p:cNvPr id="26" name="Rectangle: Rounded Corners 25">
            <a:extLst>
              <a:ext uri="{FF2B5EF4-FFF2-40B4-BE49-F238E27FC236}">
                <a16:creationId xmlns:a16="http://schemas.microsoft.com/office/drawing/2014/main" id="{B96F4C56-98CE-497F-8B57-902DD6F826AF}"/>
              </a:ext>
            </a:extLst>
          </p:cNvPr>
          <p:cNvSpPr/>
          <p:nvPr/>
        </p:nvSpPr>
        <p:spPr>
          <a:xfrm>
            <a:off x="9766223" y="2674940"/>
            <a:ext cx="452031" cy="76223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TextBox 15">
            <a:extLst>
              <a:ext uri="{FF2B5EF4-FFF2-40B4-BE49-F238E27FC236}">
                <a16:creationId xmlns:a16="http://schemas.microsoft.com/office/drawing/2014/main" id="{E521811A-48E8-4CBF-8E7F-3BF7E9785E41}"/>
              </a:ext>
            </a:extLst>
          </p:cNvPr>
          <p:cNvSpPr txBox="1"/>
          <p:nvPr/>
        </p:nvSpPr>
        <p:spPr>
          <a:xfrm>
            <a:off x="8067731" y="640108"/>
            <a:ext cx="3676006" cy="461665"/>
          </a:xfrm>
          <a:prstGeom prst="rect">
            <a:avLst/>
          </a:prstGeom>
          <a:noFill/>
        </p:spPr>
        <p:txBody>
          <a:bodyPr wrap="none" rtlCol="0">
            <a:spAutoFit/>
          </a:bodyPr>
          <a:lstStyle/>
          <a:p>
            <a:pPr algn="ctr"/>
            <a:r>
              <a:rPr lang="en-US" sz="2400" dirty="0">
                <a:solidFill>
                  <a:srgbClr val="00B050"/>
                </a:solidFill>
              </a:rPr>
              <a:t>More results in the paper!</a:t>
            </a:r>
          </a:p>
        </p:txBody>
      </p:sp>
    </p:spTree>
    <p:extLst>
      <p:ext uri="{BB962C8B-B14F-4D97-AF65-F5344CB8AC3E}">
        <p14:creationId xmlns:p14="http://schemas.microsoft.com/office/powerpoint/2010/main" val="23638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8" grpId="0" animBg="1"/>
      <p:bldP spid="19" grpId="0"/>
      <p:bldP spid="20" grpId="0"/>
      <p:bldP spid="21" grpId="0"/>
      <p:bldP spid="26"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of GPU Computing</a:t>
            </a:r>
            <a:br>
              <a:rPr lang="en-US" dirty="0"/>
            </a:br>
            <a:r>
              <a:rPr lang="en-US" sz="2800" dirty="0"/>
              <a:t>GPU Scaling Trends</a:t>
            </a:r>
            <a:endParaRPr lang="en-US" dirty="0"/>
          </a:p>
        </p:txBody>
      </p:sp>
      <p:sp>
        <p:nvSpPr>
          <p:cNvPr id="8" name="Content Placeholder 7"/>
          <p:cNvSpPr>
            <a:spLocks noGrp="1"/>
          </p:cNvSpPr>
          <p:nvPr>
            <p:ph idx="1"/>
          </p:nvPr>
        </p:nvSpPr>
        <p:spPr>
          <a:xfrm>
            <a:off x="609600" y="1600201"/>
            <a:ext cx="10972800" cy="1406783"/>
          </a:xfrm>
        </p:spPr>
        <p:txBody>
          <a:bodyPr>
            <a:normAutofit/>
          </a:bodyPr>
          <a:lstStyle/>
          <a:p>
            <a:r>
              <a:rPr lang="en-US" sz="3000" dirty="0">
                <a:sym typeface="Wingdings" panose="05000000000000000000" pitchFamily="2" charset="2"/>
              </a:rPr>
              <a:t>GPU die sizes are getting larger</a:t>
            </a:r>
          </a:p>
          <a:p>
            <a:r>
              <a:rPr lang="en-US" sz="3000" dirty="0">
                <a:sym typeface="Wingdings" panose="05000000000000000000" pitchFamily="2" charset="2"/>
              </a:rPr>
              <a:t>Core count is increasing as well</a:t>
            </a:r>
          </a:p>
        </p:txBody>
      </p:sp>
      <p:graphicFrame>
        <p:nvGraphicFramePr>
          <p:cNvPr id="10" name="Chart 9">
            <a:extLst>
              <a:ext uri="{FF2B5EF4-FFF2-40B4-BE49-F238E27FC236}">
                <a16:creationId xmlns:a16="http://schemas.microsoft.com/office/drawing/2014/main" id="{00000000-0008-0000-0000-000007000000}"/>
              </a:ext>
            </a:extLst>
          </p:cNvPr>
          <p:cNvGraphicFramePr>
            <a:graphicFrameLocks/>
          </p:cNvGraphicFramePr>
          <p:nvPr>
            <p:extLst>
              <p:ext uri="{D42A27DB-BD31-4B8C-83A1-F6EECF244321}">
                <p14:modId xmlns:p14="http://schemas.microsoft.com/office/powerpoint/2010/main" val="2789851217"/>
              </p:ext>
            </p:extLst>
          </p:nvPr>
        </p:nvGraphicFramePr>
        <p:xfrm>
          <a:off x="2287440" y="2905384"/>
          <a:ext cx="7617120" cy="3576377"/>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4">
            <a:extLst>
              <a:ext uri="{FF2B5EF4-FFF2-40B4-BE49-F238E27FC236}">
                <a16:creationId xmlns:a16="http://schemas.microsoft.com/office/drawing/2014/main" id="{4ECCC679-2905-4D52-838C-2101E5BFABC0}"/>
              </a:ext>
            </a:extLst>
          </p:cNvPr>
          <p:cNvSpPr>
            <a:spLocks noGrp="1"/>
          </p:cNvSpPr>
          <p:nvPr>
            <p:ph type="sldNum" sz="quarter" idx="12"/>
          </p:nvPr>
        </p:nvSpPr>
        <p:spPr>
          <a:xfrm>
            <a:off x="8737600" y="6356351"/>
            <a:ext cx="2844800" cy="365125"/>
          </a:xfrm>
        </p:spPr>
        <p:txBody>
          <a:bodyPr/>
          <a:lstStyle/>
          <a:p>
            <a:fld id="{98ECD8BD-D1A9-4DC4-89AE-4427480F30AB}" type="slidenum">
              <a:rPr lang="en-US" smtClean="0"/>
              <a:t>2</a:t>
            </a:fld>
            <a:endParaRPr lang="en-US"/>
          </a:p>
        </p:txBody>
      </p:sp>
      <p:sp>
        <p:nvSpPr>
          <p:cNvPr id="9" name="TextBox 8">
            <a:extLst>
              <a:ext uri="{FF2B5EF4-FFF2-40B4-BE49-F238E27FC236}">
                <a16:creationId xmlns:a16="http://schemas.microsoft.com/office/drawing/2014/main" id="{CB066919-4036-46AB-8F18-B6DDBFDF9EAC}"/>
              </a:ext>
            </a:extLst>
          </p:cNvPr>
          <p:cNvSpPr txBox="1"/>
          <p:nvPr/>
        </p:nvSpPr>
        <p:spPr>
          <a:xfrm>
            <a:off x="0" y="6431191"/>
            <a:ext cx="7760677" cy="230832"/>
          </a:xfrm>
          <a:prstGeom prst="rect">
            <a:avLst/>
          </a:prstGeom>
          <a:noFill/>
        </p:spPr>
        <p:txBody>
          <a:bodyPr wrap="square" rtlCol="0">
            <a:spAutoFit/>
          </a:bodyPr>
          <a:lstStyle/>
          <a:p>
            <a:pPr>
              <a:spcAft>
                <a:spcPts val="600"/>
              </a:spcAft>
              <a:buClr>
                <a:schemeClr val="bg2"/>
              </a:buClr>
            </a:pPr>
            <a:r>
              <a:rPr lang="en-US" sz="900" dirty="0"/>
              <a:t>Wikipedia (Data)</a:t>
            </a:r>
          </a:p>
        </p:txBody>
      </p:sp>
    </p:spTree>
    <p:extLst>
      <p:ext uri="{BB962C8B-B14F-4D97-AF65-F5344CB8AC3E}">
        <p14:creationId xmlns:p14="http://schemas.microsoft.com/office/powerpoint/2010/main" val="324761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1">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407-E607-4D55-8976-7C0B73D4BB3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1620FB9-ADD4-4A3B-8151-32AA72C16B15}"/>
              </a:ext>
            </a:extLst>
          </p:cNvPr>
          <p:cNvSpPr>
            <a:spLocks noGrp="1"/>
          </p:cNvSpPr>
          <p:nvPr>
            <p:ph idx="1"/>
          </p:nvPr>
        </p:nvSpPr>
        <p:spPr/>
        <p:txBody>
          <a:bodyPr>
            <a:normAutofit lnSpcReduction="10000"/>
          </a:bodyPr>
          <a:lstStyle/>
          <a:p>
            <a:r>
              <a:rPr lang="en-US" sz="2400" b="1" u="sng" dirty="0"/>
              <a:t>Observe</a:t>
            </a:r>
            <a:r>
              <a:rPr lang="en-US" sz="2400" dirty="0"/>
              <a:t> an opportunity for </a:t>
            </a:r>
            <a:r>
              <a:rPr lang="en-US" sz="2400" dirty="0">
                <a:solidFill>
                  <a:srgbClr val="00B050"/>
                </a:solidFill>
              </a:rPr>
              <a:t>shared L1 caches</a:t>
            </a:r>
            <a:r>
              <a:rPr lang="en-US" sz="2400" dirty="0"/>
              <a:t> in GPUs to eliminate/reduce data replication across the L1 caches and improve the GPU performance</a:t>
            </a:r>
          </a:p>
          <a:p>
            <a:endParaRPr lang="en-US" sz="2400" b="1" u="sng" dirty="0"/>
          </a:p>
          <a:p>
            <a:r>
              <a:rPr lang="en-US" sz="2400" b="1" u="sng" dirty="0"/>
              <a:t>Address</a:t>
            </a:r>
            <a:r>
              <a:rPr lang="en-US" sz="2400" dirty="0"/>
              <a:t> the challenges associated with shared L1 caches</a:t>
            </a:r>
          </a:p>
          <a:p>
            <a:pPr lvl="1"/>
            <a:r>
              <a:rPr lang="en-US" sz="2000" dirty="0"/>
              <a:t>Develop GPU-specific optimizations to </a:t>
            </a:r>
            <a:r>
              <a:rPr lang="en-US" sz="2000" dirty="0">
                <a:solidFill>
                  <a:srgbClr val="00B050"/>
                </a:solidFill>
              </a:rPr>
              <a:t>reduce inter-core communication overheads</a:t>
            </a:r>
            <a:endParaRPr lang="en-US" sz="2000" dirty="0"/>
          </a:p>
          <a:p>
            <a:pPr lvl="1"/>
            <a:r>
              <a:rPr lang="en-US" sz="2000" dirty="0"/>
              <a:t>Develop a dynamic scheme that classifies application phases and </a:t>
            </a:r>
            <a:r>
              <a:rPr lang="en-US" sz="2000" dirty="0">
                <a:solidFill>
                  <a:srgbClr val="00B050"/>
                </a:solidFill>
              </a:rPr>
              <a:t>reconfigures the L1 caches as shared or private accordingly</a:t>
            </a:r>
            <a:endParaRPr lang="en-US" sz="2000" dirty="0"/>
          </a:p>
          <a:p>
            <a:endParaRPr lang="en-US" sz="2400" b="1" u="sng" dirty="0"/>
          </a:p>
          <a:p>
            <a:r>
              <a:rPr lang="en-US" sz="2400" b="1" u="sng" dirty="0"/>
              <a:t>Results</a:t>
            </a:r>
          </a:p>
          <a:p>
            <a:pPr lvl="1"/>
            <a:r>
              <a:rPr lang="en-US" sz="2000" dirty="0"/>
              <a:t>22% IPC improvement for the replication-sensitive applications</a:t>
            </a:r>
          </a:p>
          <a:p>
            <a:pPr lvl="1"/>
            <a:r>
              <a:rPr lang="en-US" sz="2000" dirty="0"/>
              <a:t>4% IPC degradation for the private-friendly applications</a:t>
            </a:r>
          </a:p>
          <a:p>
            <a:pPr lvl="1"/>
            <a:r>
              <a:rPr lang="en-US" sz="2000" dirty="0"/>
              <a:t>Modest area overhead of 0.09 mm</a:t>
            </a:r>
            <a:r>
              <a:rPr lang="en-US" sz="2000" baseline="30000" dirty="0"/>
              <a:t>2</a:t>
            </a:r>
            <a:r>
              <a:rPr lang="en-US" sz="2000" dirty="0"/>
              <a:t> per core (determined by detailed RTL synthesis)</a:t>
            </a:r>
          </a:p>
        </p:txBody>
      </p:sp>
      <p:sp>
        <p:nvSpPr>
          <p:cNvPr id="5" name="Slide Number Placeholder 4">
            <a:extLst>
              <a:ext uri="{FF2B5EF4-FFF2-40B4-BE49-F238E27FC236}">
                <a16:creationId xmlns:a16="http://schemas.microsoft.com/office/drawing/2014/main" id="{0CC40B6A-24B3-4519-866B-BDAFAC1452BC}"/>
              </a:ext>
            </a:extLst>
          </p:cNvPr>
          <p:cNvSpPr>
            <a:spLocks noGrp="1"/>
          </p:cNvSpPr>
          <p:nvPr>
            <p:ph type="sldNum" sz="quarter" idx="12"/>
          </p:nvPr>
        </p:nvSpPr>
        <p:spPr/>
        <p:txBody>
          <a:bodyPr/>
          <a:lstStyle/>
          <a:p>
            <a:fld id="{98ECD8BD-D1A9-4DC4-89AE-4427480F30AB}" type="slidenum">
              <a:rPr lang="en-US" smtClean="0"/>
              <a:t>20</a:t>
            </a:fld>
            <a:endParaRPr lang="en-US" dirty="0"/>
          </a:p>
        </p:txBody>
      </p:sp>
    </p:spTree>
    <p:extLst>
      <p:ext uri="{BB962C8B-B14F-4D97-AF65-F5344CB8AC3E}">
        <p14:creationId xmlns:p14="http://schemas.microsoft.com/office/powerpoint/2010/main" val="301078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407-E607-4D55-8976-7C0B73D4BB38}"/>
              </a:ext>
            </a:extLst>
          </p:cNvPr>
          <p:cNvSpPr>
            <a:spLocks noGrp="1"/>
          </p:cNvSpPr>
          <p:nvPr>
            <p:ph type="title"/>
          </p:nvPr>
        </p:nvSpPr>
        <p:spPr/>
        <p:txBody>
          <a:bodyPr/>
          <a:lstStyle/>
          <a:p>
            <a:r>
              <a:rPr lang="en-US" dirty="0"/>
              <a:t>Disclaimer &amp; Attribution</a:t>
            </a:r>
          </a:p>
        </p:txBody>
      </p:sp>
      <p:sp>
        <p:nvSpPr>
          <p:cNvPr id="3" name="Content Placeholder 2">
            <a:extLst>
              <a:ext uri="{FF2B5EF4-FFF2-40B4-BE49-F238E27FC236}">
                <a16:creationId xmlns:a16="http://schemas.microsoft.com/office/drawing/2014/main" id="{E1620FB9-ADD4-4A3B-8151-32AA72C16B15}"/>
              </a:ext>
            </a:extLst>
          </p:cNvPr>
          <p:cNvSpPr>
            <a:spLocks noGrp="1"/>
          </p:cNvSpPr>
          <p:nvPr>
            <p:ph idx="1"/>
          </p:nvPr>
        </p:nvSpPr>
        <p:spPr/>
        <p:txBody>
          <a:bodyPr>
            <a:noAutofit/>
          </a:bodyPr>
          <a:lstStyle/>
          <a:p>
            <a:pPr marL="0" indent="0" defTabSz="652463">
              <a:buNone/>
              <a:defRPr/>
            </a:pPr>
            <a:r>
              <a:rPr lang="en-US" sz="1400" dirty="0"/>
              <a:t>The information presented in this document is for informational purposes only and may contain technical inaccuracies, omissions and typographical errors.</a:t>
            </a:r>
            <a:br>
              <a:rPr lang="en-US" sz="1400" dirty="0"/>
            </a:br>
            <a:endParaRPr lang="en-US" sz="1400" dirty="0"/>
          </a:p>
          <a:p>
            <a:pPr marL="0" indent="0" defTabSz="652463">
              <a:buNone/>
              <a:defRPr/>
            </a:pPr>
            <a:r>
              <a:rPr lang="en-US" sz="1400" dirty="0"/>
              <a:t>The information contained herein is subject to change and may be rendered inaccurate for many reasons, including but not limited to product and roadmap changes, component and motherboard version changes, new model and/or product releases, product differences between differing manufacturers, software changes, BIOS flashes, firmware upgrades, or the like. AMD assumes no obligation to update or otherwise correct or revise this information. However, AMD reserves the right to revise this information and to make changes from time to time to the content hereof without obligation of AMD to notify any person of such revisions or changes.</a:t>
            </a:r>
            <a:br>
              <a:rPr lang="en-US" sz="1400" dirty="0"/>
            </a:br>
            <a:endParaRPr lang="en-US" sz="1400" dirty="0"/>
          </a:p>
          <a:p>
            <a:pPr marL="0" indent="0" defTabSz="652463">
              <a:buNone/>
              <a:defRPr/>
            </a:pPr>
            <a:r>
              <a:rPr lang="en-US" sz="1400" dirty="0"/>
              <a:t>AMD MAKES NO REPRESENTATIONS OR WARRANTIES WITH RESPECT TO THE CONTENTS HEREOF AND ASSUMES NO RESPONSIBILITY FOR ANY INACCURACIES, ERRORS OR OMISSIONS THAT MAY APPEAR IN THIS INFORMATION.</a:t>
            </a:r>
            <a:br>
              <a:rPr lang="en-US" sz="1400" dirty="0"/>
            </a:br>
            <a:endParaRPr lang="en-US" sz="1400" dirty="0"/>
          </a:p>
          <a:p>
            <a:pPr marL="0" indent="0" defTabSz="652463">
              <a:buNone/>
              <a:defRPr/>
            </a:pPr>
            <a:r>
              <a:rPr lang="en-US" sz="1400" dirty="0"/>
              <a:t>AMD SPECIFICALLY DISCLAIMS ANY IMPLIED WARRANTIES OF MERCHANTABILITY OR FITNESS FOR ANY PARTICULAR PURPOSE. IN NO EVENT WILL AMD BE LIABLE TO ANY PERSON FOR ANY DIRECT, INDIRECT, SPECIAL OR OTHER CONSEQUENTIAL DAMAGES ARISING FROM THE USE OF ANY INFORMATION CONTAINED HEREIN, EVEN IF AMD IS EXPRESSLY ADVISED OF THE POSSIBILITY OF SUCH DAMAGES.</a:t>
            </a:r>
          </a:p>
          <a:p>
            <a:pPr marL="0" indent="0" algn="just" defTabSz="652463">
              <a:buNone/>
              <a:defRPr/>
            </a:pPr>
            <a:endParaRPr lang="en-US" sz="1400" b="1" u="sng" dirty="0"/>
          </a:p>
          <a:p>
            <a:pPr marL="0" indent="0" algn="just" defTabSz="652463">
              <a:buNone/>
              <a:defRPr/>
            </a:pPr>
            <a:r>
              <a:rPr lang="en-US" sz="1400" b="1" u="sng" dirty="0"/>
              <a:t>ATTRIBUTION</a:t>
            </a:r>
          </a:p>
          <a:p>
            <a:pPr marL="0" indent="0">
              <a:buNone/>
            </a:pPr>
            <a:r>
              <a:rPr lang="en-US" sz="1400" dirty="0"/>
              <a:t>© 2020 Advanced Micro Devices, Inc. All rights reserved. AMD, the AMD Arrow logo</a:t>
            </a:r>
            <a:r>
              <a:rPr lang="en-CA" sz="1400" dirty="0"/>
              <a:t> </a:t>
            </a:r>
            <a:r>
              <a:rPr lang="en-US" sz="1400" dirty="0"/>
              <a:t>and combinations thereof are trademarks of Advanced Micro Devices, Inc. in the United States and/or other jurisdictions. Other names are for informational purposes only and may be trademarks of their respective owners.</a:t>
            </a:r>
          </a:p>
        </p:txBody>
      </p:sp>
      <p:sp>
        <p:nvSpPr>
          <p:cNvPr id="5" name="Slide Number Placeholder 4">
            <a:extLst>
              <a:ext uri="{FF2B5EF4-FFF2-40B4-BE49-F238E27FC236}">
                <a16:creationId xmlns:a16="http://schemas.microsoft.com/office/drawing/2014/main" id="{0CC40B6A-24B3-4519-866B-BDAFAC1452BC}"/>
              </a:ext>
            </a:extLst>
          </p:cNvPr>
          <p:cNvSpPr>
            <a:spLocks noGrp="1"/>
          </p:cNvSpPr>
          <p:nvPr>
            <p:ph type="sldNum" sz="quarter" idx="12"/>
          </p:nvPr>
        </p:nvSpPr>
        <p:spPr/>
        <p:txBody>
          <a:bodyPr/>
          <a:lstStyle/>
          <a:p>
            <a:fld id="{98ECD8BD-D1A9-4DC4-89AE-4427480F30AB}" type="slidenum">
              <a:rPr lang="en-US" smtClean="0"/>
              <a:t>21</a:t>
            </a:fld>
            <a:endParaRPr lang="en-US" dirty="0"/>
          </a:p>
        </p:txBody>
      </p:sp>
    </p:spTree>
    <p:extLst>
      <p:ext uri="{BB962C8B-B14F-4D97-AF65-F5344CB8AC3E}">
        <p14:creationId xmlns:p14="http://schemas.microsoft.com/office/powerpoint/2010/main" val="59239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4FE79C-CE4E-47B1-975F-F5B453FF0974}"/>
              </a:ext>
            </a:extLst>
          </p:cNvPr>
          <p:cNvSpPr txBox="1"/>
          <p:nvPr/>
        </p:nvSpPr>
        <p:spPr>
          <a:xfrm>
            <a:off x="0" y="0"/>
            <a:ext cx="12192000" cy="584775"/>
          </a:xfrm>
          <a:prstGeom prst="rect">
            <a:avLst/>
          </a:prstGeom>
          <a:noFill/>
        </p:spPr>
        <p:txBody>
          <a:bodyPr wrap="square" rtlCol="0">
            <a:spAutoFit/>
          </a:bodyPr>
          <a:lstStyle/>
          <a:p>
            <a:r>
              <a:rPr lang="en-US" sz="1600" b="1" dirty="0">
                <a:solidFill>
                  <a:schemeClr val="bg1"/>
                </a:solidFill>
              </a:rPr>
              <a:t>* We acknowledge the support of the National Science Foundation (NSF) CAREER award #1750667.</a:t>
            </a:r>
          </a:p>
          <a:p>
            <a:r>
              <a:rPr lang="en-US" sz="1600" b="1" dirty="0">
                <a:solidFill>
                  <a:schemeClr val="bg1"/>
                </a:solidFill>
              </a:rPr>
              <a:t>* This presentation and recording belong to the authors. No distribution is allowed without the authors' permission.</a:t>
            </a:r>
          </a:p>
        </p:txBody>
      </p:sp>
      <p:sp>
        <p:nvSpPr>
          <p:cNvPr id="10" name="Subtitle 2">
            <a:extLst>
              <a:ext uri="{FF2B5EF4-FFF2-40B4-BE49-F238E27FC236}">
                <a16:creationId xmlns:a16="http://schemas.microsoft.com/office/drawing/2014/main" id="{42516AAF-0ADF-4CA8-9BFB-C2EFABDB4C6B}"/>
              </a:ext>
            </a:extLst>
          </p:cNvPr>
          <p:cNvSpPr txBox="1">
            <a:spLocks/>
          </p:cNvSpPr>
          <p:nvPr/>
        </p:nvSpPr>
        <p:spPr>
          <a:xfrm>
            <a:off x="3159034" y="4882103"/>
            <a:ext cx="5873932" cy="1775872"/>
          </a:xfrm>
          <a:prstGeom prst="rect">
            <a:avLst/>
          </a:prstGeom>
        </p:spPr>
        <p:txBody>
          <a:bodyPr vert="horz" lIns="91440" tIns="45720" rIns="91440" bIns="45720" rtlCol="0" anchor="ctr">
            <a:noAutofit/>
          </a:bodyPr>
          <a:lstStyle>
            <a:lvl1pPr marL="0" indent="0" algn="ctr" defTabSz="609585" rtl="0" eaLnBrk="1" latinLnBrk="0" hangingPunct="1">
              <a:spcBef>
                <a:spcPct val="20000"/>
              </a:spcBef>
              <a:buFont typeface="Arial"/>
              <a:buNone/>
              <a:defRPr sz="2400" kern="1200">
                <a:solidFill>
                  <a:schemeClr val="tx1"/>
                </a:solidFill>
                <a:latin typeface="Arial"/>
                <a:ea typeface="+mn-ea"/>
                <a:cs typeface="Arial"/>
              </a:defRPr>
            </a:lvl1pPr>
            <a:lvl2pPr marL="457200" indent="0" algn="ctr" defTabSz="609585" rtl="0" eaLnBrk="1" latinLnBrk="0" hangingPunct="1">
              <a:spcBef>
                <a:spcPct val="20000"/>
              </a:spcBef>
              <a:buFont typeface="Arial"/>
              <a:buNone/>
              <a:defRPr sz="2000" kern="1200">
                <a:solidFill>
                  <a:schemeClr val="tx1"/>
                </a:solidFill>
                <a:latin typeface="Arial"/>
                <a:ea typeface="+mn-ea"/>
                <a:cs typeface="Arial"/>
              </a:defRPr>
            </a:lvl2pPr>
            <a:lvl3pPr marL="914400" indent="0" algn="ctr" defTabSz="609585" rtl="0" eaLnBrk="1" latinLnBrk="0" hangingPunct="1">
              <a:spcBef>
                <a:spcPct val="20000"/>
              </a:spcBef>
              <a:buFont typeface="Arial"/>
              <a:buNone/>
              <a:defRPr sz="1800" kern="1200">
                <a:solidFill>
                  <a:schemeClr val="tx1"/>
                </a:solidFill>
                <a:latin typeface="Arial"/>
                <a:ea typeface="+mn-ea"/>
                <a:cs typeface="Arial"/>
              </a:defRPr>
            </a:lvl3pPr>
            <a:lvl4pPr marL="1371600" indent="0" algn="ctr" defTabSz="609585" rtl="0" eaLnBrk="1" latinLnBrk="0" hangingPunct="1">
              <a:spcBef>
                <a:spcPct val="20000"/>
              </a:spcBef>
              <a:buFont typeface="Arial"/>
              <a:buNone/>
              <a:defRPr sz="1600" kern="1200">
                <a:solidFill>
                  <a:schemeClr val="tx1"/>
                </a:solidFill>
                <a:latin typeface="Arial"/>
                <a:ea typeface="+mn-ea"/>
                <a:cs typeface="Arial"/>
              </a:defRPr>
            </a:lvl4pPr>
            <a:lvl5pPr marL="1828800" indent="0" algn="ctr" defTabSz="609585" rtl="0" eaLnBrk="1" latinLnBrk="0" hangingPunct="1">
              <a:spcBef>
                <a:spcPct val="20000"/>
              </a:spcBef>
              <a:buFont typeface="Arial"/>
              <a:buNone/>
              <a:defRPr sz="1600" kern="1200">
                <a:solidFill>
                  <a:schemeClr val="tx1"/>
                </a:solidFill>
                <a:latin typeface="Arial"/>
                <a:ea typeface="+mn-ea"/>
                <a:cs typeface="Arial"/>
              </a:defRPr>
            </a:lvl5pPr>
            <a:lvl6pPr marL="2286000" indent="0" algn="ctr" defTabSz="609585" rtl="0" eaLnBrk="1" latinLnBrk="0" hangingPunct="1">
              <a:spcBef>
                <a:spcPct val="20000"/>
              </a:spcBef>
              <a:buFont typeface="Arial"/>
              <a:buNone/>
              <a:defRPr sz="1600" kern="1200">
                <a:solidFill>
                  <a:schemeClr val="tx1"/>
                </a:solidFill>
                <a:latin typeface="+mn-lt"/>
                <a:ea typeface="+mn-ea"/>
                <a:cs typeface="+mn-cs"/>
              </a:defRPr>
            </a:lvl6pPr>
            <a:lvl7pPr marL="2743200" indent="0" algn="ctr" defTabSz="609585" rtl="0" eaLnBrk="1" latinLnBrk="0" hangingPunct="1">
              <a:spcBef>
                <a:spcPct val="20000"/>
              </a:spcBef>
              <a:buFont typeface="Arial"/>
              <a:buNone/>
              <a:defRPr sz="1600" kern="1200">
                <a:solidFill>
                  <a:schemeClr val="tx1"/>
                </a:solidFill>
                <a:latin typeface="+mn-lt"/>
                <a:ea typeface="+mn-ea"/>
                <a:cs typeface="+mn-cs"/>
              </a:defRPr>
            </a:lvl7pPr>
            <a:lvl8pPr marL="3200400" indent="0" algn="ctr" defTabSz="609585" rtl="0" eaLnBrk="1" latinLnBrk="0" hangingPunct="1">
              <a:spcBef>
                <a:spcPct val="20000"/>
              </a:spcBef>
              <a:buFont typeface="Arial"/>
              <a:buNone/>
              <a:defRPr sz="1600" kern="1200">
                <a:solidFill>
                  <a:schemeClr val="tx1"/>
                </a:solidFill>
                <a:latin typeface="+mn-lt"/>
                <a:ea typeface="+mn-ea"/>
                <a:cs typeface="+mn-cs"/>
              </a:defRPr>
            </a:lvl8pPr>
            <a:lvl9pPr marL="3657600" indent="0" algn="ctr" defTabSz="609585" rtl="0" eaLnBrk="1" latinLnBrk="0" hangingPunct="1">
              <a:spcBef>
                <a:spcPct val="20000"/>
              </a:spcBef>
              <a:buFont typeface="Arial"/>
              <a:buNone/>
              <a:defRPr sz="16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Mohamed Assem Ibrahim</a:t>
            </a:r>
          </a:p>
          <a:p>
            <a:r>
              <a:rPr lang="en-US" sz="2800" dirty="0">
                <a:latin typeface="Arial" panose="020B0604020202020204" pitchFamily="34" charset="0"/>
                <a:cs typeface="Arial" panose="020B0604020202020204" pitchFamily="34" charset="0"/>
                <a:hlinkClick r:id="rId3"/>
              </a:rPr>
              <a:t>maibrahim@email.wm.edu</a:t>
            </a:r>
          </a:p>
          <a:p>
            <a:r>
              <a:rPr lang="en-US" sz="2800" dirty="0">
                <a:latin typeface="Arial" panose="020B0604020202020204" pitchFamily="34" charset="0"/>
                <a:cs typeface="Arial" panose="020B0604020202020204" pitchFamily="34" charset="0"/>
                <a:hlinkClick r:id="rId3"/>
              </a:rPr>
              <a:t>https://massemibrahim.github.io/</a:t>
            </a:r>
            <a:endParaRPr lang="en-US" sz="2800" dirty="0">
              <a:latin typeface="Arial" panose="020B0604020202020204" pitchFamily="34" charset="0"/>
              <a:cs typeface="Arial" panose="020B0604020202020204" pitchFamily="34" charset="0"/>
            </a:endParaRPr>
          </a:p>
        </p:txBody>
      </p:sp>
      <p:sp>
        <p:nvSpPr>
          <p:cNvPr id="12" name="Title 8">
            <a:extLst>
              <a:ext uri="{FF2B5EF4-FFF2-40B4-BE49-F238E27FC236}">
                <a16:creationId xmlns:a16="http://schemas.microsoft.com/office/drawing/2014/main" id="{E9DAEEAF-E698-4D40-9A5B-52A34ADB95B0}"/>
              </a:ext>
            </a:extLst>
          </p:cNvPr>
          <p:cNvSpPr txBox="1">
            <a:spLocks/>
          </p:cNvSpPr>
          <p:nvPr/>
        </p:nvSpPr>
        <p:spPr>
          <a:xfrm>
            <a:off x="1524000" y="1171575"/>
            <a:ext cx="9144000" cy="3143133"/>
          </a:xfrm>
          <a:prstGeom prst="rect">
            <a:avLst/>
          </a:prstGeom>
        </p:spPr>
        <p:txBody>
          <a:bodyPr vert="horz" lIns="91440" tIns="45720" rIns="91440" bIns="45720" rtlCol="0" anchor="ctr">
            <a:normAutofit fontScale="90000" lnSpcReduction="10000"/>
          </a:bodyPr>
          <a:lstStyle>
            <a:lvl1pPr algn="ctr" defTabSz="609585" rtl="0" eaLnBrk="1" latinLnBrk="0" hangingPunct="1">
              <a:spcBef>
                <a:spcPct val="0"/>
              </a:spcBef>
              <a:buNone/>
              <a:defRPr sz="6000" kern="1200">
                <a:solidFill>
                  <a:schemeClr val="tx2"/>
                </a:solidFill>
                <a:latin typeface="Arial"/>
                <a:ea typeface="+mj-ea"/>
                <a:cs typeface="Arial"/>
              </a:defRPr>
            </a:lvl1pPr>
          </a:lstStyle>
          <a:p>
            <a:r>
              <a:rPr lang="en-US" sz="8000" b="1" dirty="0"/>
              <a:t>Thank You!</a:t>
            </a:r>
            <a:br>
              <a:rPr lang="en-US" sz="8000" b="1" dirty="0"/>
            </a:br>
            <a:br>
              <a:rPr lang="en-US" sz="8000" b="1" dirty="0"/>
            </a:br>
            <a:r>
              <a:rPr lang="en-US" sz="8000" b="1" dirty="0"/>
              <a:t>Questions?</a:t>
            </a:r>
          </a:p>
        </p:txBody>
      </p:sp>
    </p:spTree>
    <p:extLst>
      <p:ext uri="{BB962C8B-B14F-4D97-AF65-F5344CB8AC3E}">
        <p14:creationId xmlns:p14="http://schemas.microsoft.com/office/powerpoint/2010/main" val="316039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Rounded Corners 71">
            <a:extLst>
              <a:ext uri="{FF2B5EF4-FFF2-40B4-BE49-F238E27FC236}">
                <a16:creationId xmlns:a16="http://schemas.microsoft.com/office/drawing/2014/main" id="{30C41ED8-570D-47DD-A086-63774905CAC6}"/>
              </a:ext>
            </a:extLst>
          </p:cNvPr>
          <p:cNvSpPr/>
          <p:nvPr/>
        </p:nvSpPr>
        <p:spPr>
          <a:xfrm>
            <a:off x="74482" y="5102687"/>
            <a:ext cx="3244686" cy="129133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C00000"/>
                </a:solidFill>
              </a:rPr>
              <a:t>1  L1 bandwidth is underutilized </a:t>
            </a:r>
          </a:p>
          <a:p>
            <a:pPr algn="ctr"/>
            <a:r>
              <a:rPr lang="en-US" sz="2000" b="1" dirty="0">
                <a:solidFill>
                  <a:srgbClr val="C00000"/>
                </a:solidFill>
              </a:rPr>
              <a:t>&amp; L2 bandwidth is a bottleneck!</a:t>
            </a:r>
          </a:p>
        </p:txBody>
      </p:sp>
      <p:sp>
        <p:nvSpPr>
          <p:cNvPr id="18" name="Cloud 17">
            <a:extLst>
              <a:ext uri="{FF2B5EF4-FFF2-40B4-BE49-F238E27FC236}">
                <a16:creationId xmlns:a16="http://schemas.microsoft.com/office/drawing/2014/main" id="{5C3961A5-45D0-4079-A3C5-9190BDB94F93}"/>
              </a:ext>
            </a:extLst>
          </p:cNvPr>
          <p:cNvSpPr/>
          <p:nvPr/>
        </p:nvSpPr>
        <p:spPr>
          <a:xfrm>
            <a:off x="609600" y="3371435"/>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 (NoC)</a:t>
            </a:r>
          </a:p>
        </p:txBody>
      </p:sp>
      <p:sp>
        <p:nvSpPr>
          <p:cNvPr id="2" name="Title 1">
            <a:extLst>
              <a:ext uri="{FF2B5EF4-FFF2-40B4-BE49-F238E27FC236}">
                <a16:creationId xmlns:a16="http://schemas.microsoft.com/office/drawing/2014/main" id="{22373F56-6AD1-46E3-A810-8D92B44C67C9}"/>
              </a:ext>
            </a:extLst>
          </p:cNvPr>
          <p:cNvSpPr>
            <a:spLocks noGrp="1"/>
          </p:cNvSpPr>
          <p:nvPr>
            <p:ph type="title"/>
          </p:nvPr>
        </p:nvSpPr>
        <p:spPr>
          <a:xfrm>
            <a:off x="609600" y="274639"/>
            <a:ext cx="10972800" cy="1143000"/>
          </a:xfrm>
        </p:spPr>
        <p:txBody>
          <a:bodyPr>
            <a:normAutofit fontScale="90000"/>
          </a:bodyPr>
          <a:lstStyle/>
          <a:p>
            <a:r>
              <a:rPr lang="en-US" sz="4400" dirty="0"/>
              <a:t>State of GPU Computing</a:t>
            </a:r>
            <a:br>
              <a:rPr lang="en-US" dirty="0"/>
            </a:br>
            <a:r>
              <a:rPr lang="en-US" sz="3100" dirty="0"/>
              <a:t>Challenges with Large-Scale GPUs</a:t>
            </a:r>
            <a:endParaRPr lang="en-US" dirty="0"/>
          </a:p>
        </p:txBody>
      </p:sp>
      <p:sp>
        <p:nvSpPr>
          <p:cNvPr id="5" name="Slide Number Placeholder 4">
            <a:extLst>
              <a:ext uri="{FF2B5EF4-FFF2-40B4-BE49-F238E27FC236}">
                <a16:creationId xmlns:a16="http://schemas.microsoft.com/office/drawing/2014/main" id="{47F7F6C3-F038-4E05-8084-46AB6ECD332E}"/>
              </a:ext>
            </a:extLst>
          </p:cNvPr>
          <p:cNvSpPr>
            <a:spLocks noGrp="1"/>
          </p:cNvSpPr>
          <p:nvPr>
            <p:ph type="sldNum" sz="quarter" idx="12"/>
          </p:nvPr>
        </p:nvSpPr>
        <p:spPr/>
        <p:txBody>
          <a:bodyPr/>
          <a:lstStyle/>
          <a:p>
            <a:fld id="{98ECD8BD-D1A9-4DC4-89AE-4427480F30AB}" type="slidenum">
              <a:rPr lang="en-US" smtClean="0"/>
              <a:t>3</a:t>
            </a:fld>
            <a:endParaRPr lang="en-US" dirty="0"/>
          </a:p>
        </p:txBody>
      </p:sp>
      <p:cxnSp>
        <p:nvCxnSpPr>
          <p:cNvPr id="63" name="Straight Arrow Connector 62">
            <a:extLst>
              <a:ext uri="{FF2B5EF4-FFF2-40B4-BE49-F238E27FC236}">
                <a16:creationId xmlns:a16="http://schemas.microsoft.com/office/drawing/2014/main" id="{2567D4D1-1075-42FA-82D9-FAF2C7DB7BFB}"/>
              </a:ext>
            </a:extLst>
          </p:cNvPr>
          <p:cNvCxnSpPr>
            <a:stCxn id="23" idx="2"/>
          </p:cNvCxnSpPr>
          <p:nvPr/>
        </p:nvCxnSpPr>
        <p:spPr>
          <a:xfrm>
            <a:off x="5653346"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0700574-3299-4E8A-810B-1639FA0237E5}"/>
              </a:ext>
            </a:extLst>
          </p:cNvPr>
          <p:cNvCxnSpPr>
            <a:cxnSpLocks/>
            <a:stCxn id="26" idx="2"/>
          </p:cNvCxnSpPr>
          <p:nvPr/>
        </p:nvCxnSpPr>
        <p:spPr>
          <a:xfrm>
            <a:off x="6538652" y="2806100"/>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B765B8-74E6-4DFC-9F9A-4FB0D755EDA1}"/>
              </a:ext>
            </a:extLst>
          </p:cNvPr>
          <p:cNvCxnSpPr>
            <a:cxnSpLocks/>
            <a:stCxn id="37" idx="2"/>
          </p:cNvCxnSpPr>
          <p:nvPr/>
        </p:nvCxnSpPr>
        <p:spPr>
          <a:xfrm>
            <a:off x="7423958"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DC28B5E-CFD5-4959-972E-A5979E25FD61}"/>
              </a:ext>
            </a:extLst>
          </p:cNvPr>
          <p:cNvCxnSpPr>
            <a:cxnSpLocks/>
            <a:stCxn id="41" idx="2"/>
          </p:cNvCxnSpPr>
          <p:nvPr/>
        </p:nvCxnSpPr>
        <p:spPr>
          <a:xfrm>
            <a:off x="8309264" y="2806100"/>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69C558C-86B6-4AD7-A415-9B720B50A2FC}"/>
              </a:ext>
            </a:extLst>
          </p:cNvPr>
          <p:cNvCxnSpPr>
            <a:cxnSpLocks/>
            <a:stCxn id="52" idx="2"/>
          </p:cNvCxnSpPr>
          <p:nvPr/>
        </p:nvCxnSpPr>
        <p:spPr>
          <a:xfrm>
            <a:off x="9194570"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DD73DE5-E22A-4103-B530-B78A57879323}"/>
              </a:ext>
            </a:extLst>
          </p:cNvPr>
          <p:cNvCxnSpPr>
            <a:cxnSpLocks/>
            <a:stCxn id="55" idx="2"/>
          </p:cNvCxnSpPr>
          <p:nvPr/>
        </p:nvCxnSpPr>
        <p:spPr>
          <a:xfrm flipH="1">
            <a:off x="10079874" y="2806100"/>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311EAA2-2753-4B83-B4AA-D380093AB5C0}"/>
              </a:ext>
            </a:extLst>
          </p:cNvPr>
          <p:cNvCxnSpPr>
            <a:cxnSpLocks/>
            <a:stCxn id="20" idx="2"/>
          </p:cNvCxnSpPr>
          <p:nvPr/>
        </p:nvCxnSpPr>
        <p:spPr>
          <a:xfrm>
            <a:off x="4768040" y="2806100"/>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B0CC3AE-F206-4190-BAF5-8AA55DD0E872}"/>
              </a:ext>
            </a:extLst>
          </p:cNvPr>
          <p:cNvCxnSpPr>
            <a:cxnSpLocks/>
            <a:stCxn id="6" idx="2"/>
          </p:cNvCxnSpPr>
          <p:nvPr/>
        </p:nvCxnSpPr>
        <p:spPr>
          <a:xfrm>
            <a:off x="3882734" y="2806100"/>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71DDCE5-7552-4BBA-9FAE-0EAEF4B8222D}"/>
              </a:ext>
            </a:extLst>
          </p:cNvPr>
          <p:cNvCxnSpPr>
            <a:cxnSpLocks/>
            <a:stCxn id="49" idx="2"/>
          </p:cNvCxnSpPr>
          <p:nvPr/>
        </p:nvCxnSpPr>
        <p:spPr>
          <a:xfrm>
            <a:off x="2997428" y="2806100"/>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E035660-85F6-442E-949E-8C254C5ABC9A}"/>
              </a:ext>
            </a:extLst>
          </p:cNvPr>
          <p:cNvCxnSpPr>
            <a:cxnSpLocks/>
            <a:stCxn id="46" idx="2"/>
          </p:cNvCxnSpPr>
          <p:nvPr/>
        </p:nvCxnSpPr>
        <p:spPr>
          <a:xfrm>
            <a:off x="2112122" y="2806100"/>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8CDDA94-4739-4301-93D4-CEED15F5BA97}"/>
              </a:ext>
            </a:extLst>
          </p:cNvPr>
          <p:cNvSpPr/>
          <p:nvPr/>
        </p:nvSpPr>
        <p:spPr>
          <a:xfrm>
            <a:off x="3548978"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D6D0DFE9-C7B3-4AFB-A41B-5DB7F93FAFD9}"/>
              </a:ext>
            </a:extLst>
          </p:cNvPr>
          <p:cNvSpPr/>
          <p:nvPr/>
        </p:nvSpPr>
        <p:spPr>
          <a:xfrm>
            <a:off x="3615728"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id="{E20298FF-19D8-4C96-BA2D-C0B272B8CD59}"/>
              </a:ext>
            </a:extLst>
          </p:cNvPr>
          <p:cNvSpPr/>
          <p:nvPr/>
        </p:nvSpPr>
        <p:spPr>
          <a:xfrm>
            <a:off x="4434284"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id="{D2FA2291-EBB0-4AF9-9E78-9606E83A6A0D}"/>
              </a:ext>
            </a:extLst>
          </p:cNvPr>
          <p:cNvSpPr/>
          <p:nvPr/>
        </p:nvSpPr>
        <p:spPr>
          <a:xfrm>
            <a:off x="4501034"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id="{01E38ED8-C922-4A15-B1B4-4AB28C84D09F}"/>
              </a:ext>
            </a:extLst>
          </p:cNvPr>
          <p:cNvSpPr/>
          <p:nvPr/>
        </p:nvSpPr>
        <p:spPr>
          <a:xfrm>
            <a:off x="531959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id="{CFF82639-5127-4EE9-ABAB-0095A8CEBB01}"/>
              </a:ext>
            </a:extLst>
          </p:cNvPr>
          <p:cNvSpPr/>
          <p:nvPr/>
        </p:nvSpPr>
        <p:spPr>
          <a:xfrm>
            <a:off x="538634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id="{41381580-3A68-4D05-ADF3-3D65EB973353}"/>
              </a:ext>
            </a:extLst>
          </p:cNvPr>
          <p:cNvSpPr/>
          <p:nvPr/>
        </p:nvSpPr>
        <p:spPr>
          <a:xfrm>
            <a:off x="6204896"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id="{C5A425AA-0E95-4433-85EA-82C100BE17A5}"/>
              </a:ext>
            </a:extLst>
          </p:cNvPr>
          <p:cNvSpPr/>
          <p:nvPr/>
        </p:nvSpPr>
        <p:spPr>
          <a:xfrm>
            <a:off x="6271646"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id="{E40AD063-D301-45A6-B757-54D57EDCEB1E}"/>
              </a:ext>
            </a:extLst>
          </p:cNvPr>
          <p:cNvSpPr/>
          <p:nvPr/>
        </p:nvSpPr>
        <p:spPr>
          <a:xfrm>
            <a:off x="7090202"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id="{B42969AC-DEB9-49F3-B580-71F108ED4833}"/>
              </a:ext>
            </a:extLst>
          </p:cNvPr>
          <p:cNvSpPr/>
          <p:nvPr/>
        </p:nvSpPr>
        <p:spPr>
          <a:xfrm>
            <a:off x="7156952"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id="{E248F49C-6A9A-4152-BF62-6C7A22D1C030}"/>
              </a:ext>
            </a:extLst>
          </p:cNvPr>
          <p:cNvSpPr/>
          <p:nvPr/>
        </p:nvSpPr>
        <p:spPr>
          <a:xfrm>
            <a:off x="7975508"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id="{6BDC44F0-B293-437A-8676-F363DE8DC461}"/>
              </a:ext>
            </a:extLst>
          </p:cNvPr>
          <p:cNvSpPr/>
          <p:nvPr/>
        </p:nvSpPr>
        <p:spPr>
          <a:xfrm>
            <a:off x="8042258"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id="{5EB30364-0A41-4929-83CF-03BF019FB2FB}"/>
              </a:ext>
            </a:extLst>
          </p:cNvPr>
          <p:cNvSpPr/>
          <p:nvPr/>
        </p:nvSpPr>
        <p:spPr>
          <a:xfrm>
            <a:off x="1778366"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id="{93CDF571-9EFF-41D1-98B7-6FFE5917F7BD}"/>
              </a:ext>
            </a:extLst>
          </p:cNvPr>
          <p:cNvSpPr/>
          <p:nvPr/>
        </p:nvSpPr>
        <p:spPr>
          <a:xfrm>
            <a:off x="2663672"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id="{D0DAE2A1-F765-48F8-92FC-EDD60B105F8C}"/>
              </a:ext>
            </a:extLst>
          </p:cNvPr>
          <p:cNvSpPr/>
          <p:nvPr/>
        </p:nvSpPr>
        <p:spPr>
          <a:xfrm>
            <a:off x="8860814"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id="{FCD9E868-CA5E-425E-8B7C-9832AD85D19B}"/>
              </a:ext>
            </a:extLst>
          </p:cNvPr>
          <p:cNvSpPr/>
          <p:nvPr/>
        </p:nvSpPr>
        <p:spPr>
          <a:xfrm>
            <a:off x="8927564"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id="{8A3D0200-E289-4A1E-9DEA-F49C88BE84F7}"/>
              </a:ext>
            </a:extLst>
          </p:cNvPr>
          <p:cNvSpPr/>
          <p:nvPr/>
        </p:nvSpPr>
        <p:spPr>
          <a:xfrm>
            <a:off x="974612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id="{C1B7C6EC-2BED-467E-BABC-8B357EB9E0D1}"/>
              </a:ext>
            </a:extLst>
          </p:cNvPr>
          <p:cNvSpPr/>
          <p:nvPr/>
        </p:nvSpPr>
        <p:spPr>
          <a:xfrm>
            <a:off x="981287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id="{91E9301F-3D19-44A1-8ACE-D10008186147}"/>
              </a:ext>
            </a:extLst>
          </p:cNvPr>
          <p:cNvSpPr/>
          <p:nvPr/>
        </p:nvSpPr>
        <p:spPr>
          <a:xfrm>
            <a:off x="10631425"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id="{60834B2B-4C4D-4E92-B83A-5D0EC3B143C1}"/>
              </a:ext>
            </a:extLst>
          </p:cNvPr>
          <p:cNvSpPr/>
          <p:nvPr/>
        </p:nvSpPr>
        <p:spPr>
          <a:xfrm>
            <a:off x="10698175"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id="{98E2198E-FA48-48CA-8501-7C1C9B6F4C01}"/>
              </a:ext>
            </a:extLst>
          </p:cNvPr>
          <p:cNvSpPr/>
          <p:nvPr/>
        </p:nvSpPr>
        <p:spPr>
          <a:xfrm>
            <a:off x="89306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id="{A1E076E0-D6EB-4B4C-B7FB-0C161097A4F4}"/>
              </a:ext>
            </a:extLst>
          </p:cNvPr>
          <p:cNvSpPr/>
          <p:nvPr/>
        </p:nvSpPr>
        <p:spPr>
          <a:xfrm>
            <a:off x="95981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id="{F278E18F-D953-4807-A0EF-B43ED0A2F662}"/>
              </a:ext>
            </a:extLst>
          </p:cNvPr>
          <p:cNvCxnSpPr>
            <a:cxnSpLocks/>
            <a:stCxn id="140" idx="2"/>
          </p:cNvCxnSpPr>
          <p:nvPr/>
        </p:nvCxnSpPr>
        <p:spPr>
          <a:xfrm>
            <a:off x="10965181" y="2806100"/>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1B2B007-226D-4C87-AB52-2EDBF0B68E1E}"/>
              </a:ext>
            </a:extLst>
          </p:cNvPr>
          <p:cNvCxnSpPr>
            <a:cxnSpLocks/>
            <a:stCxn id="143" idx="2"/>
          </p:cNvCxnSpPr>
          <p:nvPr/>
        </p:nvCxnSpPr>
        <p:spPr>
          <a:xfrm flipH="1">
            <a:off x="1226814" y="2806100"/>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4ACF0D3-0A5A-4371-A0BF-83063F4E3AC7}"/>
              </a:ext>
            </a:extLst>
          </p:cNvPr>
          <p:cNvCxnSpPr>
            <a:cxnSpLocks/>
            <a:stCxn id="58" idx="0"/>
          </p:cNvCxnSpPr>
          <p:nvPr/>
        </p:nvCxnSpPr>
        <p:spPr>
          <a:xfrm flipV="1">
            <a:off x="8454775" y="4736537"/>
            <a:ext cx="0" cy="811600"/>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8E8BF9B-14A3-4509-8F84-4C304C28C6A9}"/>
              </a:ext>
            </a:extLst>
          </p:cNvPr>
          <p:cNvCxnSpPr>
            <a:cxnSpLocks/>
            <a:stCxn id="29" idx="0"/>
          </p:cNvCxnSpPr>
          <p:nvPr/>
        </p:nvCxnSpPr>
        <p:spPr>
          <a:xfrm flipV="1">
            <a:off x="5454937" y="4888939"/>
            <a:ext cx="0"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F783091-C90D-46BB-8CB7-B3D8449B1712}"/>
              </a:ext>
            </a:extLst>
          </p:cNvPr>
          <p:cNvCxnSpPr>
            <a:cxnSpLocks/>
            <a:stCxn id="33" idx="0"/>
          </p:cNvCxnSpPr>
          <p:nvPr/>
        </p:nvCxnSpPr>
        <p:spPr>
          <a:xfrm flipH="1" flipV="1">
            <a:off x="6950472" y="4888939"/>
            <a:ext cx="4384"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0C71B0E-8720-4224-8341-2A2C98255F8B}"/>
              </a:ext>
            </a:extLst>
          </p:cNvPr>
          <p:cNvCxnSpPr>
            <a:cxnSpLocks/>
            <a:stCxn id="11" idx="0"/>
          </p:cNvCxnSpPr>
          <p:nvPr/>
        </p:nvCxnSpPr>
        <p:spPr>
          <a:xfrm flipV="1">
            <a:off x="3955018" y="4850723"/>
            <a:ext cx="4381" cy="697414"/>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83CDF832-3838-4E9D-834A-4107405F4122}"/>
              </a:ext>
            </a:extLst>
          </p:cNvPr>
          <p:cNvSpPr txBox="1"/>
          <p:nvPr/>
        </p:nvSpPr>
        <p:spPr>
          <a:xfrm>
            <a:off x="3334190" y="4762605"/>
            <a:ext cx="400110" cy="856642"/>
          </a:xfrm>
          <a:prstGeom prst="rect">
            <a:avLst/>
          </a:prstGeom>
          <a:noFill/>
        </p:spPr>
        <p:txBody>
          <a:bodyPr vert="vert270" wrap="square" rtlCol="0" anchor="ctr">
            <a:spAutoFit/>
          </a:bodyPr>
          <a:lstStyle/>
          <a:p>
            <a:pPr algn="ctr"/>
            <a:r>
              <a:rPr lang="en-US" sz="1400" b="1" dirty="0"/>
              <a:t>Reply</a:t>
            </a:r>
          </a:p>
        </p:txBody>
      </p:sp>
      <p:sp>
        <p:nvSpPr>
          <p:cNvPr id="92" name="TextBox 91">
            <a:extLst>
              <a:ext uri="{FF2B5EF4-FFF2-40B4-BE49-F238E27FC236}">
                <a16:creationId xmlns:a16="http://schemas.microsoft.com/office/drawing/2014/main" id="{C783331F-CDB5-4902-B369-6248C148DA14}"/>
              </a:ext>
            </a:extLst>
          </p:cNvPr>
          <p:cNvSpPr txBox="1"/>
          <p:nvPr/>
        </p:nvSpPr>
        <p:spPr>
          <a:xfrm>
            <a:off x="2463455" y="1531156"/>
            <a:ext cx="7260706" cy="400110"/>
          </a:xfrm>
          <a:prstGeom prst="rect">
            <a:avLst/>
          </a:prstGeom>
          <a:noFill/>
        </p:spPr>
        <p:txBody>
          <a:bodyPr wrap="square" rtlCol="0" anchor="ctr">
            <a:spAutoFit/>
          </a:bodyPr>
          <a:lstStyle/>
          <a:p>
            <a:pPr algn="ctr"/>
            <a:r>
              <a:rPr lang="en-US" sz="2000" b="1" dirty="0">
                <a:solidFill>
                  <a:srgbClr val="C00000"/>
                </a:solidFill>
              </a:rPr>
              <a:t>2  Replication of data (cache line) across L1 caches</a:t>
            </a:r>
          </a:p>
        </p:txBody>
      </p:sp>
      <p:sp>
        <p:nvSpPr>
          <p:cNvPr id="47" name="Rectangle 46">
            <a:extLst>
              <a:ext uri="{FF2B5EF4-FFF2-40B4-BE49-F238E27FC236}">
                <a16:creationId xmlns:a16="http://schemas.microsoft.com/office/drawing/2014/main" id="{C079EF6E-94B7-4EDB-809B-9425A4E22837}"/>
              </a:ext>
            </a:extLst>
          </p:cNvPr>
          <p:cNvSpPr/>
          <p:nvPr/>
        </p:nvSpPr>
        <p:spPr>
          <a:xfrm>
            <a:off x="1845116"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id="{7CF49E12-4980-42E7-A72B-5A2E299CB2EE}"/>
              </a:ext>
            </a:extLst>
          </p:cNvPr>
          <p:cNvSpPr/>
          <p:nvPr/>
        </p:nvSpPr>
        <p:spPr>
          <a:xfrm>
            <a:off x="2730422"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82" name="TextBox 81">
            <a:extLst>
              <a:ext uri="{FF2B5EF4-FFF2-40B4-BE49-F238E27FC236}">
                <a16:creationId xmlns:a16="http://schemas.microsoft.com/office/drawing/2014/main" id="{38F89C15-1415-4D23-9078-5767D0B5B1D0}"/>
              </a:ext>
            </a:extLst>
          </p:cNvPr>
          <p:cNvSpPr txBox="1"/>
          <p:nvPr/>
        </p:nvSpPr>
        <p:spPr>
          <a:xfrm>
            <a:off x="690544" y="1556855"/>
            <a:ext cx="1072540" cy="523220"/>
          </a:xfrm>
          <a:prstGeom prst="rect">
            <a:avLst/>
          </a:prstGeom>
          <a:noFill/>
        </p:spPr>
        <p:txBody>
          <a:bodyPr vert="horz" wrap="square" rtlCol="0" anchor="ctr">
            <a:spAutoFit/>
          </a:bodyPr>
          <a:lstStyle/>
          <a:p>
            <a:pPr algn="ctr"/>
            <a:r>
              <a:rPr lang="en-US" sz="1400" b="1" dirty="0"/>
              <a:t>Private</a:t>
            </a:r>
          </a:p>
          <a:p>
            <a:pPr algn="ctr"/>
            <a:r>
              <a:rPr lang="en-US" sz="1400" b="1" dirty="0"/>
              <a:t>L1</a:t>
            </a:r>
          </a:p>
        </p:txBody>
      </p:sp>
      <p:grpSp>
        <p:nvGrpSpPr>
          <p:cNvPr id="8" name="Group 7">
            <a:extLst>
              <a:ext uri="{FF2B5EF4-FFF2-40B4-BE49-F238E27FC236}">
                <a16:creationId xmlns:a16="http://schemas.microsoft.com/office/drawing/2014/main" id="{0E03C490-B52B-4C57-B7C7-8B563D32C12F}"/>
              </a:ext>
            </a:extLst>
          </p:cNvPr>
          <p:cNvGrpSpPr/>
          <p:nvPr/>
        </p:nvGrpSpPr>
        <p:grpSpPr>
          <a:xfrm>
            <a:off x="3406378" y="5548137"/>
            <a:ext cx="5597037" cy="731520"/>
            <a:chOff x="3406378" y="5356393"/>
            <a:chExt cx="5597037" cy="731520"/>
          </a:xfrm>
        </p:grpSpPr>
        <p:grpSp>
          <p:nvGrpSpPr>
            <p:cNvPr id="17" name="Group 16">
              <a:extLst>
                <a:ext uri="{FF2B5EF4-FFF2-40B4-BE49-F238E27FC236}">
                  <a16:creationId xmlns:a16="http://schemas.microsoft.com/office/drawing/2014/main" id="{F07DD97D-053F-4C5A-BC94-EEC83C105FA2}"/>
                </a:ext>
              </a:extLst>
            </p:cNvPr>
            <p:cNvGrpSpPr/>
            <p:nvPr/>
          </p:nvGrpSpPr>
          <p:grpSpPr>
            <a:xfrm>
              <a:off x="3406378" y="5356393"/>
              <a:ext cx="1097280" cy="731520"/>
              <a:chOff x="631150" y="5251293"/>
              <a:chExt cx="1097280" cy="731520"/>
            </a:xfrm>
          </p:grpSpPr>
          <p:sp>
            <p:nvSpPr>
              <p:cNvPr id="11" name="Rectangle 10">
                <a:extLst>
                  <a:ext uri="{FF2B5EF4-FFF2-40B4-BE49-F238E27FC236}">
                    <a16:creationId xmlns:a16="http://schemas.microsoft.com/office/drawing/2014/main"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id="{9F76BE43-A678-462C-B734-A0D1F9C75B6C}"/>
                </a:ext>
              </a:extLst>
            </p:cNvPr>
            <p:cNvGrpSpPr/>
            <p:nvPr/>
          </p:nvGrpSpPr>
          <p:grpSpPr>
            <a:xfrm>
              <a:off x="4906297" y="5356393"/>
              <a:ext cx="1097280" cy="731520"/>
              <a:chOff x="631150" y="5251293"/>
              <a:chExt cx="1097280" cy="731520"/>
            </a:xfrm>
          </p:grpSpPr>
          <p:sp>
            <p:nvSpPr>
              <p:cNvPr id="29" name="Rectangle 28">
                <a:extLst>
                  <a:ext uri="{FF2B5EF4-FFF2-40B4-BE49-F238E27FC236}">
                    <a16:creationId xmlns:a16="http://schemas.microsoft.com/office/drawing/2014/main"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id="{EA616863-3F73-49F8-8D30-5F6C4DE1321C}"/>
                </a:ext>
              </a:extLst>
            </p:cNvPr>
            <p:cNvGrpSpPr/>
            <p:nvPr/>
          </p:nvGrpSpPr>
          <p:grpSpPr>
            <a:xfrm>
              <a:off x="6406216" y="5356393"/>
              <a:ext cx="1097280" cy="731520"/>
              <a:chOff x="631150" y="5251293"/>
              <a:chExt cx="1097280" cy="731520"/>
            </a:xfrm>
          </p:grpSpPr>
          <p:sp>
            <p:nvSpPr>
              <p:cNvPr id="33" name="Rectangle 32">
                <a:extLst>
                  <a:ext uri="{FF2B5EF4-FFF2-40B4-BE49-F238E27FC236}">
                    <a16:creationId xmlns:a16="http://schemas.microsoft.com/office/drawing/2014/main"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id="{F4228333-BF3C-426D-BF32-0D660791D371}"/>
                </a:ext>
              </a:extLst>
            </p:cNvPr>
            <p:cNvGrpSpPr/>
            <p:nvPr/>
          </p:nvGrpSpPr>
          <p:grpSpPr>
            <a:xfrm>
              <a:off x="7906135" y="5356393"/>
              <a:ext cx="1097280" cy="731520"/>
              <a:chOff x="631150" y="5251293"/>
              <a:chExt cx="1097280" cy="731520"/>
            </a:xfrm>
          </p:grpSpPr>
          <p:sp>
            <p:nvSpPr>
              <p:cNvPr id="58" name="Rectangle 57">
                <a:extLst>
                  <a:ext uri="{FF2B5EF4-FFF2-40B4-BE49-F238E27FC236}">
                    <a16:creationId xmlns:a16="http://schemas.microsoft.com/office/drawing/2014/main"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85" name="Rectangle 84">
              <a:extLst>
                <a:ext uri="{FF2B5EF4-FFF2-40B4-BE49-F238E27FC236}">
                  <a16:creationId xmlns:a16="http://schemas.microsoft.com/office/drawing/2014/main" id="{AC0F5302-7795-41AD-871E-4D9AB6642E20}"/>
                </a:ext>
              </a:extLst>
            </p:cNvPr>
            <p:cNvSpPr/>
            <p:nvPr/>
          </p:nvSpPr>
          <p:spPr>
            <a:xfrm>
              <a:off x="6511560" y="5449597"/>
              <a:ext cx="877825" cy="219457"/>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grpSp>
      <p:sp>
        <p:nvSpPr>
          <p:cNvPr id="9" name="Oval 8">
            <a:extLst>
              <a:ext uri="{FF2B5EF4-FFF2-40B4-BE49-F238E27FC236}">
                <a16:creationId xmlns:a16="http://schemas.microsoft.com/office/drawing/2014/main" id="{CB581401-AF0F-4770-9B38-D72671290A98}"/>
              </a:ext>
            </a:extLst>
          </p:cNvPr>
          <p:cNvSpPr/>
          <p:nvPr/>
        </p:nvSpPr>
        <p:spPr>
          <a:xfrm>
            <a:off x="540284" y="5155142"/>
            <a:ext cx="274320" cy="274320"/>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6D2E3CB5-50A2-466C-BEA2-D4C24AE9FBB5}"/>
              </a:ext>
            </a:extLst>
          </p:cNvPr>
          <p:cNvSpPr/>
          <p:nvPr/>
        </p:nvSpPr>
        <p:spPr>
          <a:xfrm>
            <a:off x="2923646" y="1597958"/>
            <a:ext cx="274320" cy="274320"/>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82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50" fill="hold"/>
                                        <p:tgtEl>
                                          <p:spTgt spid="24"/>
                                        </p:tgtEl>
                                        <p:attrNameLst>
                                          <p:attrName>fillcolor</p:attrName>
                                        </p:attrNameLst>
                                      </p:cBhvr>
                                      <p:to>
                                        <a:srgbClr val="3399FF"/>
                                      </p:to>
                                    </p:animClr>
                                    <p:set>
                                      <p:cBhvr>
                                        <p:cTn id="109" dur="250" fill="hold"/>
                                        <p:tgtEl>
                                          <p:spTgt spid="24"/>
                                        </p:tgtEl>
                                        <p:attrNameLst>
                                          <p:attrName>fill.type</p:attrName>
                                        </p:attrNameLst>
                                      </p:cBhvr>
                                      <p:to>
                                        <p:strVal val="solid"/>
                                      </p:to>
                                    </p:set>
                                    <p:set>
                                      <p:cBhvr>
                                        <p:cTn id="110" dur="250" fill="hold"/>
                                        <p:tgtEl>
                                          <p:spTgt spid="24"/>
                                        </p:tgtEl>
                                        <p:attrNameLst>
                                          <p:attrName>fill.on</p:attrName>
                                        </p:attrNameLst>
                                      </p:cBhvr>
                                      <p:to>
                                        <p:strVal val="true"/>
                                      </p:to>
                                    </p:set>
                                  </p:childTnLst>
                                </p:cTn>
                              </p:par>
                              <p:par>
                                <p:cTn id="111" presetID="1" presetClass="emph" presetSubtype="2" fill="hold" nodeType="withEffect">
                                  <p:stCondLst>
                                    <p:cond delay="0"/>
                                  </p:stCondLst>
                                  <p:childTnLst>
                                    <p:animClr clrSpc="rgb" dir="cw">
                                      <p:cBhvr>
                                        <p:cTn id="112" dur="250" fill="hold"/>
                                        <p:tgtEl>
                                          <p:spTgt spid="38"/>
                                        </p:tgtEl>
                                        <p:attrNameLst>
                                          <p:attrName>fillcolor</p:attrName>
                                        </p:attrNameLst>
                                      </p:cBhvr>
                                      <p:to>
                                        <a:srgbClr val="3399FF"/>
                                      </p:to>
                                    </p:animClr>
                                    <p:set>
                                      <p:cBhvr>
                                        <p:cTn id="113" dur="250" fill="hold"/>
                                        <p:tgtEl>
                                          <p:spTgt spid="38"/>
                                        </p:tgtEl>
                                        <p:attrNameLst>
                                          <p:attrName>fill.type</p:attrName>
                                        </p:attrNameLst>
                                      </p:cBhvr>
                                      <p:to>
                                        <p:strVal val="solid"/>
                                      </p:to>
                                    </p:set>
                                    <p:set>
                                      <p:cBhvr>
                                        <p:cTn id="114" dur="250" fill="hold"/>
                                        <p:tgtEl>
                                          <p:spTgt spid="38"/>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250" fill="hold"/>
                                        <p:tgtEl>
                                          <p:spTgt spid="42"/>
                                        </p:tgtEl>
                                        <p:attrNameLst>
                                          <p:attrName>fillcolor</p:attrName>
                                        </p:attrNameLst>
                                      </p:cBhvr>
                                      <p:to>
                                        <a:srgbClr val="3399FF"/>
                                      </p:to>
                                    </p:animClr>
                                    <p:set>
                                      <p:cBhvr>
                                        <p:cTn id="117" dur="250" fill="hold"/>
                                        <p:tgtEl>
                                          <p:spTgt spid="42"/>
                                        </p:tgtEl>
                                        <p:attrNameLst>
                                          <p:attrName>fill.type</p:attrName>
                                        </p:attrNameLst>
                                      </p:cBhvr>
                                      <p:to>
                                        <p:strVal val="solid"/>
                                      </p:to>
                                    </p:set>
                                    <p:set>
                                      <p:cBhvr>
                                        <p:cTn id="118" dur="250" fill="hold"/>
                                        <p:tgtEl>
                                          <p:spTgt spid="42"/>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250" fill="hold"/>
                                        <p:tgtEl>
                                          <p:spTgt spid="50"/>
                                        </p:tgtEl>
                                        <p:attrNameLst>
                                          <p:attrName>fillcolor</p:attrName>
                                        </p:attrNameLst>
                                      </p:cBhvr>
                                      <p:to>
                                        <a:srgbClr val="3399FF"/>
                                      </p:to>
                                    </p:animClr>
                                    <p:set>
                                      <p:cBhvr>
                                        <p:cTn id="121" dur="250" fill="hold"/>
                                        <p:tgtEl>
                                          <p:spTgt spid="50"/>
                                        </p:tgtEl>
                                        <p:attrNameLst>
                                          <p:attrName>fill.type</p:attrName>
                                        </p:attrNameLst>
                                      </p:cBhvr>
                                      <p:to>
                                        <p:strVal val="solid"/>
                                      </p:to>
                                    </p:set>
                                    <p:set>
                                      <p:cBhvr>
                                        <p:cTn id="122" dur="250" fill="hold"/>
                                        <p:tgtEl>
                                          <p:spTgt spid="50"/>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250" fill="hold"/>
                                        <p:tgtEl>
                                          <p:spTgt spid="21"/>
                                        </p:tgtEl>
                                        <p:attrNameLst>
                                          <p:attrName>fillcolor</p:attrName>
                                        </p:attrNameLst>
                                      </p:cBhvr>
                                      <p:to>
                                        <a:srgbClr val="FFFF00"/>
                                      </p:to>
                                    </p:animClr>
                                    <p:set>
                                      <p:cBhvr>
                                        <p:cTn id="125" dur="250" fill="hold"/>
                                        <p:tgtEl>
                                          <p:spTgt spid="21"/>
                                        </p:tgtEl>
                                        <p:attrNameLst>
                                          <p:attrName>fill.type</p:attrName>
                                        </p:attrNameLst>
                                      </p:cBhvr>
                                      <p:to>
                                        <p:strVal val="solid"/>
                                      </p:to>
                                    </p:set>
                                    <p:set>
                                      <p:cBhvr>
                                        <p:cTn id="126" dur="250" fill="hold"/>
                                        <p:tgtEl>
                                          <p:spTgt spid="21"/>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250" fill="hold"/>
                                        <p:tgtEl>
                                          <p:spTgt spid="7"/>
                                        </p:tgtEl>
                                        <p:attrNameLst>
                                          <p:attrName>fillcolor</p:attrName>
                                        </p:attrNameLst>
                                      </p:cBhvr>
                                      <p:to>
                                        <a:srgbClr val="FFFF00"/>
                                      </p:to>
                                    </p:animClr>
                                    <p:set>
                                      <p:cBhvr>
                                        <p:cTn id="129" dur="250" fill="hold"/>
                                        <p:tgtEl>
                                          <p:spTgt spid="7"/>
                                        </p:tgtEl>
                                        <p:attrNameLst>
                                          <p:attrName>fill.type</p:attrName>
                                        </p:attrNameLst>
                                      </p:cBhvr>
                                      <p:to>
                                        <p:strVal val="solid"/>
                                      </p:to>
                                    </p:set>
                                    <p:set>
                                      <p:cBhvr>
                                        <p:cTn id="130" dur="250" fill="hold"/>
                                        <p:tgtEl>
                                          <p:spTgt spid="7"/>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250" fill="hold"/>
                                        <p:tgtEl>
                                          <p:spTgt spid="56"/>
                                        </p:tgtEl>
                                        <p:attrNameLst>
                                          <p:attrName>fillcolor</p:attrName>
                                        </p:attrNameLst>
                                      </p:cBhvr>
                                      <p:to>
                                        <a:srgbClr val="FFFF00"/>
                                      </p:to>
                                    </p:animClr>
                                    <p:set>
                                      <p:cBhvr>
                                        <p:cTn id="133" dur="250" fill="hold"/>
                                        <p:tgtEl>
                                          <p:spTgt spid="56"/>
                                        </p:tgtEl>
                                        <p:attrNameLst>
                                          <p:attrName>fill.type</p:attrName>
                                        </p:attrNameLst>
                                      </p:cBhvr>
                                      <p:to>
                                        <p:strVal val="solid"/>
                                      </p:to>
                                    </p:set>
                                    <p:set>
                                      <p:cBhvr>
                                        <p:cTn id="134" dur="250" fill="hold"/>
                                        <p:tgtEl>
                                          <p:spTgt spid="56"/>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250" fill="hold"/>
                                        <p:tgtEl>
                                          <p:spTgt spid="144"/>
                                        </p:tgtEl>
                                        <p:attrNameLst>
                                          <p:attrName>fillcolor</p:attrName>
                                        </p:attrNameLst>
                                      </p:cBhvr>
                                      <p:to>
                                        <a:srgbClr val="FFFF00"/>
                                      </p:to>
                                    </p:animClr>
                                    <p:set>
                                      <p:cBhvr>
                                        <p:cTn id="137" dur="250" fill="hold"/>
                                        <p:tgtEl>
                                          <p:spTgt spid="144"/>
                                        </p:tgtEl>
                                        <p:attrNameLst>
                                          <p:attrName>fill.type</p:attrName>
                                        </p:attrNameLst>
                                      </p:cBhvr>
                                      <p:to>
                                        <p:strVal val="solid"/>
                                      </p:to>
                                    </p:set>
                                    <p:set>
                                      <p:cBhvr>
                                        <p:cTn id="138" dur="250" fill="hold"/>
                                        <p:tgtEl>
                                          <p:spTgt spid="144"/>
                                        </p:tgtEl>
                                        <p:attrNameLst>
                                          <p:attrName>fill.on</p:attrName>
                                        </p:attrNameLst>
                                      </p:cBhvr>
                                      <p:to>
                                        <p:strVal val="true"/>
                                      </p:to>
                                    </p:set>
                                  </p:childTnLst>
                                </p:cTn>
                              </p:par>
                              <p:par>
                                <p:cTn id="139" presetID="1" presetClass="emph" presetSubtype="2" fill="hold" nodeType="withEffect">
                                  <p:stCondLst>
                                    <p:cond delay="0"/>
                                  </p:stCondLst>
                                  <p:childTnLst>
                                    <p:animClr clrSpc="rgb" dir="cw">
                                      <p:cBhvr>
                                        <p:cTn id="140" dur="250" fill="hold"/>
                                        <p:tgtEl>
                                          <p:spTgt spid="53"/>
                                        </p:tgtEl>
                                        <p:attrNameLst>
                                          <p:attrName>fillcolor</p:attrName>
                                        </p:attrNameLst>
                                      </p:cBhvr>
                                      <p:to>
                                        <a:srgbClr val="00CC66"/>
                                      </p:to>
                                    </p:animClr>
                                    <p:set>
                                      <p:cBhvr>
                                        <p:cTn id="141" dur="250" fill="hold"/>
                                        <p:tgtEl>
                                          <p:spTgt spid="53"/>
                                        </p:tgtEl>
                                        <p:attrNameLst>
                                          <p:attrName>fill.type</p:attrName>
                                        </p:attrNameLst>
                                      </p:cBhvr>
                                      <p:to>
                                        <p:strVal val="solid"/>
                                      </p:to>
                                    </p:set>
                                    <p:set>
                                      <p:cBhvr>
                                        <p:cTn id="142" dur="250" fill="hold"/>
                                        <p:tgtEl>
                                          <p:spTgt spid="53"/>
                                        </p:tgtEl>
                                        <p:attrNameLst>
                                          <p:attrName>fill.on</p:attrName>
                                        </p:attrNameLst>
                                      </p:cBhvr>
                                      <p:to>
                                        <p:strVal val="true"/>
                                      </p:to>
                                    </p:set>
                                  </p:childTnLst>
                                </p:cTn>
                              </p:par>
                              <p:par>
                                <p:cTn id="143" presetID="1" presetClass="emph" presetSubtype="2" fill="hold" nodeType="withEffect">
                                  <p:stCondLst>
                                    <p:cond delay="0"/>
                                  </p:stCondLst>
                                  <p:childTnLst>
                                    <p:animClr clrSpc="rgb" dir="cw">
                                      <p:cBhvr>
                                        <p:cTn id="144" dur="250" fill="hold"/>
                                        <p:tgtEl>
                                          <p:spTgt spid="141"/>
                                        </p:tgtEl>
                                        <p:attrNameLst>
                                          <p:attrName>fillcolor</p:attrName>
                                        </p:attrNameLst>
                                      </p:cBhvr>
                                      <p:to>
                                        <a:srgbClr val="00CC66"/>
                                      </p:to>
                                    </p:animClr>
                                    <p:set>
                                      <p:cBhvr>
                                        <p:cTn id="145" dur="250" fill="hold"/>
                                        <p:tgtEl>
                                          <p:spTgt spid="141"/>
                                        </p:tgtEl>
                                        <p:attrNameLst>
                                          <p:attrName>fill.type</p:attrName>
                                        </p:attrNameLst>
                                      </p:cBhvr>
                                      <p:to>
                                        <p:strVal val="solid"/>
                                      </p:to>
                                    </p:set>
                                    <p:set>
                                      <p:cBhvr>
                                        <p:cTn id="146" dur="250" fill="hold"/>
                                        <p:tgtEl>
                                          <p:spTgt spid="141"/>
                                        </p:tgtEl>
                                        <p:attrNameLst>
                                          <p:attrName>fill.on</p:attrName>
                                        </p:attrNameLst>
                                      </p:cBhvr>
                                      <p:to>
                                        <p:strVal val="true"/>
                                      </p:to>
                                    </p:set>
                                  </p:childTnLst>
                                </p:cTn>
                              </p:par>
                              <p:par>
                                <p:cTn id="147" presetID="1" presetClass="emph" presetSubtype="2" fill="hold" nodeType="withEffect">
                                  <p:stCondLst>
                                    <p:cond delay="0"/>
                                  </p:stCondLst>
                                  <p:childTnLst>
                                    <p:animClr clrSpc="rgb" dir="cw">
                                      <p:cBhvr>
                                        <p:cTn id="148" dur="250" fill="hold"/>
                                        <p:tgtEl>
                                          <p:spTgt spid="27"/>
                                        </p:tgtEl>
                                        <p:attrNameLst>
                                          <p:attrName>fillcolor</p:attrName>
                                        </p:attrNameLst>
                                      </p:cBhvr>
                                      <p:to>
                                        <a:srgbClr val="CC99FF"/>
                                      </p:to>
                                    </p:animClr>
                                    <p:set>
                                      <p:cBhvr>
                                        <p:cTn id="149" dur="250" fill="hold"/>
                                        <p:tgtEl>
                                          <p:spTgt spid="27"/>
                                        </p:tgtEl>
                                        <p:attrNameLst>
                                          <p:attrName>fill.type</p:attrName>
                                        </p:attrNameLst>
                                      </p:cBhvr>
                                      <p:to>
                                        <p:strVal val="solid"/>
                                      </p:to>
                                    </p:set>
                                    <p:set>
                                      <p:cBhvr>
                                        <p:cTn id="150" dur="250" fill="hold"/>
                                        <p:tgtEl>
                                          <p:spTgt spid="27"/>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9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66" grpId="0"/>
      <p:bldP spid="92" grpId="0"/>
      <p:bldP spid="47" grpId="0" animBg="1"/>
      <p:bldP spid="50" grpId="0" animBg="1"/>
      <p:bldP spid="82" grpId="0"/>
      <p:bldP spid="9" grpId="0" animBg="1"/>
      <p:bldP spid="8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3F4B-8393-40E6-A19E-56CEB13D2DC5}"/>
              </a:ext>
            </a:extLst>
          </p:cNvPr>
          <p:cNvSpPr>
            <a:spLocks noGrp="1"/>
          </p:cNvSpPr>
          <p:nvPr>
            <p:ph type="title"/>
          </p:nvPr>
        </p:nvSpPr>
        <p:spPr/>
        <p:txBody>
          <a:bodyPr/>
          <a:lstStyle/>
          <a:p>
            <a:r>
              <a:rPr lang="en-US" dirty="0"/>
              <a:t>Let's Bake Cookies!</a:t>
            </a:r>
          </a:p>
        </p:txBody>
      </p:sp>
      <p:sp>
        <p:nvSpPr>
          <p:cNvPr id="5" name="Slide Number Placeholder 4">
            <a:extLst>
              <a:ext uri="{FF2B5EF4-FFF2-40B4-BE49-F238E27FC236}">
                <a16:creationId xmlns:a16="http://schemas.microsoft.com/office/drawing/2014/main" id="{68BFDBD3-2515-4B03-B628-B51E834C0305}"/>
              </a:ext>
            </a:extLst>
          </p:cNvPr>
          <p:cNvSpPr>
            <a:spLocks noGrp="1"/>
          </p:cNvSpPr>
          <p:nvPr>
            <p:ph type="sldNum" sz="quarter" idx="12"/>
          </p:nvPr>
        </p:nvSpPr>
        <p:spPr/>
        <p:txBody>
          <a:bodyPr/>
          <a:lstStyle/>
          <a:p>
            <a:fld id="{98ECD8BD-D1A9-4DC4-89AE-4427480F30AB}" type="slidenum">
              <a:rPr lang="en-US" smtClean="0"/>
              <a:t>4</a:t>
            </a:fld>
            <a:endParaRPr lang="en-US" dirty="0"/>
          </a:p>
        </p:txBody>
      </p:sp>
      <p:sp>
        <p:nvSpPr>
          <p:cNvPr id="8" name="Content Placeholder 2">
            <a:extLst>
              <a:ext uri="{FF2B5EF4-FFF2-40B4-BE49-F238E27FC236}">
                <a16:creationId xmlns:a16="http://schemas.microsoft.com/office/drawing/2014/main" id="{552C9D12-1F72-4A83-B11B-5564B49C5AC0}"/>
              </a:ext>
            </a:extLst>
          </p:cNvPr>
          <p:cNvSpPr txBox="1">
            <a:spLocks/>
          </p:cNvSpPr>
          <p:nvPr/>
        </p:nvSpPr>
        <p:spPr>
          <a:xfrm>
            <a:off x="609600" y="2953696"/>
            <a:ext cx="3318662" cy="2748872"/>
          </a:xfrm>
          <a:prstGeom prst="rect">
            <a:avLst/>
          </a:prstGeom>
        </p:spPr>
        <p:txBody>
          <a:bodyPr vert="horz" lIns="91440" tIns="45720" rIns="91440" bIns="45720" rtlCol="0">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200" dirty="0"/>
              <a:t>Ingredients:</a:t>
            </a:r>
          </a:p>
          <a:p>
            <a:pPr lvl="1"/>
            <a:r>
              <a:rPr lang="en-US" sz="2200" dirty="0"/>
              <a:t>Peanut Butter</a:t>
            </a:r>
          </a:p>
          <a:p>
            <a:pPr lvl="1"/>
            <a:r>
              <a:rPr lang="en-US" sz="2200" dirty="0"/>
              <a:t>Sugar</a:t>
            </a:r>
          </a:p>
          <a:p>
            <a:pPr lvl="1"/>
            <a:r>
              <a:rPr lang="en-US" sz="2200" dirty="0"/>
              <a:t>Eggs</a:t>
            </a:r>
          </a:p>
          <a:p>
            <a:pPr lvl="1"/>
            <a:r>
              <a:rPr lang="en-US" sz="2200" dirty="0"/>
              <a:t>Chocolate Chips</a:t>
            </a:r>
          </a:p>
        </p:txBody>
      </p:sp>
      <p:pic>
        <p:nvPicPr>
          <p:cNvPr id="11" name="Picture 10">
            <a:extLst>
              <a:ext uri="{FF2B5EF4-FFF2-40B4-BE49-F238E27FC236}">
                <a16:creationId xmlns:a16="http://schemas.microsoft.com/office/drawing/2014/main" id="{0C76183D-ADEB-48BF-9CBA-D3EB2292F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508" y="4418527"/>
            <a:ext cx="240410" cy="244831"/>
          </a:xfrm>
          <a:prstGeom prst="rect">
            <a:avLst/>
          </a:prstGeom>
        </p:spPr>
      </p:pic>
      <p:pic>
        <p:nvPicPr>
          <p:cNvPr id="12" name="Picture 11">
            <a:extLst>
              <a:ext uri="{FF2B5EF4-FFF2-40B4-BE49-F238E27FC236}">
                <a16:creationId xmlns:a16="http://schemas.microsoft.com/office/drawing/2014/main" id="{59DC2775-F186-4A2B-B71A-3BB75F67AD5C}"/>
              </a:ext>
            </a:extLst>
          </p:cNvPr>
          <p:cNvPicPr>
            <a:picLocks noChangeAspect="1"/>
          </p:cNvPicPr>
          <p:nvPr/>
        </p:nvPicPr>
        <p:blipFill rotWithShape="1">
          <a:blip r:embed="rId4">
            <a:extLst>
              <a:ext uri="{28A0092B-C50C-407E-A947-70E740481C1C}">
                <a14:useLocalDpi xmlns:a14="http://schemas.microsoft.com/office/drawing/2010/main" val="0"/>
              </a:ext>
            </a:extLst>
          </a:blip>
          <a:srcRect l="62888" t="5632"/>
          <a:stretch/>
        </p:blipFill>
        <p:spPr>
          <a:xfrm>
            <a:off x="3595186" y="3626657"/>
            <a:ext cx="224929" cy="246888"/>
          </a:xfrm>
          <a:prstGeom prst="rect">
            <a:avLst/>
          </a:prstGeom>
        </p:spPr>
      </p:pic>
      <p:pic>
        <p:nvPicPr>
          <p:cNvPr id="13" name="Picture 12">
            <a:extLst>
              <a:ext uri="{FF2B5EF4-FFF2-40B4-BE49-F238E27FC236}">
                <a16:creationId xmlns:a16="http://schemas.microsoft.com/office/drawing/2014/main" id="{43FE313E-834A-415B-B62D-EFBD73F4A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508" y="4015120"/>
            <a:ext cx="240410" cy="244831"/>
          </a:xfrm>
          <a:prstGeom prst="rect">
            <a:avLst/>
          </a:prstGeom>
        </p:spPr>
      </p:pic>
      <p:pic>
        <p:nvPicPr>
          <p:cNvPr id="14" name="Picture 13">
            <a:extLst>
              <a:ext uri="{FF2B5EF4-FFF2-40B4-BE49-F238E27FC236}">
                <a16:creationId xmlns:a16="http://schemas.microsoft.com/office/drawing/2014/main" id="{181FEA54-EBB7-4E7A-9E82-E78B85202630}"/>
              </a:ext>
            </a:extLst>
          </p:cNvPr>
          <p:cNvPicPr>
            <a:picLocks noChangeAspect="1"/>
          </p:cNvPicPr>
          <p:nvPr/>
        </p:nvPicPr>
        <p:blipFill rotWithShape="1">
          <a:blip r:embed="rId4">
            <a:extLst>
              <a:ext uri="{28A0092B-C50C-407E-A947-70E740481C1C}">
                <a14:useLocalDpi xmlns:a14="http://schemas.microsoft.com/office/drawing/2010/main" val="0"/>
              </a:ext>
            </a:extLst>
          </a:blip>
          <a:srcRect l="62888" t="5632"/>
          <a:stretch/>
        </p:blipFill>
        <p:spPr>
          <a:xfrm>
            <a:off x="3899002" y="4810501"/>
            <a:ext cx="224929" cy="246888"/>
          </a:xfrm>
          <a:prstGeom prst="rect">
            <a:avLst/>
          </a:prstGeom>
        </p:spPr>
      </p:pic>
      <p:sp>
        <p:nvSpPr>
          <p:cNvPr id="15" name="Rectangle: Rounded Corners 14">
            <a:extLst>
              <a:ext uri="{FF2B5EF4-FFF2-40B4-BE49-F238E27FC236}">
                <a16:creationId xmlns:a16="http://schemas.microsoft.com/office/drawing/2014/main" id="{367E39C2-DE6E-4BA0-B405-E53F143C4AA9}"/>
              </a:ext>
            </a:extLst>
          </p:cNvPr>
          <p:cNvSpPr/>
          <p:nvPr/>
        </p:nvSpPr>
        <p:spPr>
          <a:xfrm>
            <a:off x="997874" y="5726251"/>
            <a:ext cx="10196252" cy="60641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b="1" dirty="0">
                <a:solidFill>
                  <a:schemeClr val="bg1"/>
                </a:solidFill>
              </a:rPr>
              <a:t>Neighbors = Additional Source of Ingredients!</a:t>
            </a:r>
          </a:p>
        </p:txBody>
      </p:sp>
      <p:grpSp>
        <p:nvGrpSpPr>
          <p:cNvPr id="50" name="Group 49">
            <a:extLst>
              <a:ext uri="{FF2B5EF4-FFF2-40B4-BE49-F238E27FC236}">
                <a16:creationId xmlns:a16="http://schemas.microsoft.com/office/drawing/2014/main" id="{C08CD98F-AADF-4943-80DF-169525C11D28}"/>
              </a:ext>
            </a:extLst>
          </p:cNvPr>
          <p:cNvGrpSpPr/>
          <p:nvPr/>
        </p:nvGrpSpPr>
        <p:grpSpPr>
          <a:xfrm>
            <a:off x="4740906" y="1544963"/>
            <a:ext cx="2717480" cy="3768073"/>
            <a:chOff x="4795519" y="1979550"/>
            <a:chExt cx="1978356" cy="2743200"/>
          </a:xfrm>
        </p:grpSpPr>
        <p:sp>
          <p:nvSpPr>
            <p:cNvPr id="51" name="Rectangle 50">
              <a:extLst>
                <a:ext uri="{FF2B5EF4-FFF2-40B4-BE49-F238E27FC236}">
                  <a16:creationId xmlns:a16="http://schemas.microsoft.com/office/drawing/2014/main" id="{2A8C499C-0175-46C0-9235-E1CB45BBD570}"/>
                </a:ext>
              </a:extLst>
            </p:cNvPr>
            <p:cNvSpPr/>
            <p:nvPr/>
          </p:nvSpPr>
          <p:spPr>
            <a:xfrm>
              <a:off x="4795519" y="1979550"/>
              <a:ext cx="1978356" cy="27432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2" name="Group 51">
              <a:extLst>
                <a:ext uri="{FF2B5EF4-FFF2-40B4-BE49-F238E27FC236}">
                  <a16:creationId xmlns:a16="http://schemas.microsoft.com/office/drawing/2014/main" id="{D512830D-7AEE-45C8-878B-744048329EB9}"/>
                </a:ext>
              </a:extLst>
            </p:cNvPr>
            <p:cNvGrpSpPr/>
            <p:nvPr/>
          </p:nvGrpSpPr>
          <p:grpSpPr>
            <a:xfrm>
              <a:off x="5078282" y="2145262"/>
              <a:ext cx="1412829" cy="2411776"/>
              <a:chOff x="9139305" y="844809"/>
              <a:chExt cx="1412829" cy="2411776"/>
            </a:xfrm>
          </p:grpSpPr>
          <p:grpSp>
            <p:nvGrpSpPr>
              <p:cNvPr id="53" name="Group 52">
                <a:extLst>
                  <a:ext uri="{FF2B5EF4-FFF2-40B4-BE49-F238E27FC236}">
                    <a16:creationId xmlns:a16="http://schemas.microsoft.com/office/drawing/2014/main" id="{5F2AE0D6-BC13-4F3A-815F-30489EF64FD0}"/>
                  </a:ext>
                </a:extLst>
              </p:cNvPr>
              <p:cNvGrpSpPr/>
              <p:nvPr/>
            </p:nvGrpSpPr>
            <p:grpSpPr>
              <a:xfrm>
                <a:off x="9139305" y="845297"/>
                <a:ext cx="560832" cy="1120689"/>
                <a:chOff x="5462016" y="2930965"/>
                <a:chExt cx="560832" cy="1120689"/>
              </a:xfrm>
            </p:grpSpPr>
            <p:sp>
              <p:nvSpPr>
                <p:cNvPr id="63" name="Rectangle 62">
                  <a:extLst>
                    <a:ext uri="{FF2B5EF4-FFF2-40B4-BE49-F238E27FC236}">
                      <a16:creationId xmlns:a16="http://schemas.microsoft.com/office/drawing/2014/main" id="{EB30BF4B-2D2A-4721-A531-7C84F2A48232}"/>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15465403-FBC7-4EF0-B6FA-0F23A836F76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64D6676D-3EA4-4C5C-9D18-F34578F3E989}"/>
                  </a:ext>
                </a:extLst>
              </p:cNvPr>
              <p:cNvGrpSpPr/>
              <p:nvPr/>
            </p:nvGrpSpPr>
            <p:grpSpPr>
              <a:xfrm>
                <a:off x="9991302" y="844809"/>
                <a:ext cx="560832" cy="1120689"/>
                <a:chOff x="5462016" y="2930965"/>
                <a:chExt cx="560832" cy="1120689"/>
              </a:xfrm>
            </p:grpSpPr>
            <p:sp>
              <p:nvSpPr>
                <p:cNvPr id="61" name="Rectangle 60">
                  <a:extLst>
                    <a:ext uri="{FF2B5EF4-FFF2-40B4-BE49-F238E27FC236}">
                      <a16:creationId xmlns:a16="http://schemas.microsoft.com/office/drawing/2014/main" id="{AD88CBDD-35BB-4ECB-A95A-3C2D535C669F}"/>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76D6C538-2702-4DBC-8052-A54AE9510EA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ECD8BDB4-7218-46C1-991F-8662BE9C809F}"/>
                  </a:ext>
                </a:extLst>
              </p:cNvPr>
              <p:cNvGrpSpPr/>
              <p:nvPr/>
            </p:nvGrpSpPr>
            <p:grpSpPr>
              <a:xfrm>
                <a:off x="9139305" y="2135896"/>
                <a:ext cx="560832" cy="1120689"/>
                <a:chOff x="5462016" y="2930965"/>
                <a:chExt cx="560832" cy="1120689"/>
              </a:xfrm>
            </p:grpSpPr>
            <p:sp>
              <p:nvSpPr>
                <p:cNvPr id="59" name="Rectangle 58">
                  <a:extLst>
                    <a:ext uri="{FF2B5EF4-FFF2-40B4-BE49-F238E27FC236}">
                      <a16:creationId xmlns:a16="http://schemas.microsoft.com/office/drawing/2014/main" id="{7278A7C8-A6E5-4808-846B-E9EE1107D1D5}"/>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5DFE2DFE-D2AB-4FB7-A3F9-7EF2972C629D}"/>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4B0C2FEF-0890-4D44-8D44-06FD2D80B244}"/>
                  </a:ext>
                </a:extLst>
              </p:cNvPr>
              <p:cNvGrpSpPr/>
              <p:nvPr/>
            </p:nvGrpSpPr>
            <p:grpSpPr>
              <a:xfrm>
                <a:off x="9991302" y="2135408"/>
                <a:ext cx="560832" cy="1120689"/>
                <a:chOff x="5462016" y="2930965"/>
                <a:chExt cx="560832" cy="1120689"/>
              </a:xfrm>
            </p:grpSpPr>
            <p:sp>
              <p:nvSpPr>
                <p:cNvPr id="57" name="Rectangle 56">
                  <a:extLst>
                    <a:ext uri="{FF2B5EF4-FFF2-40B4-BE49-F238E27FC236}">
                      <a16:creationId xmlns:a16="http://schemas.microsoft.com/office/drawing/2014/main" id="{0035441D-16EC-4602-8B64-3FB99883C228}"/>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id="{D996CB3D-56DA-4411-AD4E-DC822679158B}"/>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pic>
        <p:nvPicPr>
          <p:cNvPr id="29" name="Picture 28">
            <a:extLst>
              <a:ext uri="{FF2B5EF4-FFF2-40B4-BE49-F238E27FC236}">
                <a16:creationId xmlns:a16="http://schemas.microsoft.com/office/drawing/2014/main" id="{97FB0D5B-E571-40E5-8BEB-EDF4DE19CA30}"/>
              </a:ext>
            </a:extLst>
          </p:cNvPr>
          <p:cNvPicPr>
            <a:picLocks noChangeAspect="1"/>
          </p:cNvPicPr>
          <p:nvPr/>
        </p:nvPicPr>
        <p:blipFill rotWithShape="1">
          <a:blip r:embed="rId5">
            <a:extLst>
              <a:ext uri="{28A0092B-C50C-407E-A947-70E740481C1C}">
                <a14:useLocalDpi xmlns:a14="http://schemas.microsoft.com/office/drawing/2010/main" val="0"/>
              </a:ext>
            </a:extLst>
          </a:blip>
          <a:srcRect l="6487" t="5560" r="4906" b="4131"/>
          <a:stretch/>
        </p:blipFill>
        <p:spPr>
          <a:xfrm>
            <a:off x="5297841" y="1862676"/>
            <a:ext cx="444843" cy="601318"/>
          </a:xfrm>
          <a:prstGeom prst="rect">
            <a:avLst/>
          </a:prstGeom>
          <a:ln>
            <a:noFill/>
          </a:ln>
        </p:spPr>
      </p:pic>
      <p:grpSp>
        <p:nvGrpSpPr>
          <p:cNvPr id="86" name="Group 85">
            <a:extLst>
              <a:ext uri="{FF2B5EF4-FFF2-40B4-BE49-F238E27FC236}">
                <a16:creationId xmlns:a16="http://schemas.microsoft.com/office/drawing/2014/main" id="{7BA5B0DB-0175-4996-AFC0-7C7EDBA2296B}"/>
              </a:ext>
            </a:extLst>
          </p:cNvPr>
          <p:cNvGrpSpPr/>
          <p:nvPr/>
        </p:nvGrpSpPr>
        <p:grpSpPr>
          <a:xfrm>
            <a:off x="7664146" y="2636164"/>
            <a:ext cx="3918254" cy="2680768"/>
            <a:chOff x="7664146" y="2636164"/>
            <a:chExt cx="3918254" cy="2680768"/>
          </a:xfrm>
        </p:grpSpPr>
        <p:sp>
          <p:nvSpPr>
            <p:cNvPr id="81" name="Rectangle 80">
              <a:extLst>
                <a:ext uri="{FF2B5EF4-FFF2-40B4-BE49-F238E27FC236}">
                  <a16:creationId xmlns:a16="http://schemas.microsoft.com/office/drawing/2014/main" id="{D7CFA288-12B1-4C68-950C-EEAEC9276EF2}"/>
                </a:ext>
              </a:extLst>
            </p:cNvPr>
            <p:cNvSpPr/>
            <p:nvPr/>
          </p:nvSpPr>
          <p:spPr>
            <a:xfrm>
              <a:off x="7664146" y="4402532"/>
              <a:ext cx="3918254" cy="91440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3EDD916D-15EF-4754-97A6-048ACC6F017E}"/>
                </a:ext>
              </a:extLst>
            </p:cNvPr>
            <p:cNvSpPr/>
            <p:nvPr/>
          </p:nvSpPr>
          <p:spPr>
            <a:xfrm>
              <a:off x="10687050" y="2636164"/>
              <a:ext cx="895350" cy="2680768"/>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a:extLst>
                <a:ext uri="{FF2B5EF4-FFF2-40B4-BE49-F238E27FC236}">
                  <a16:creationId xmlns:a16="http://schemas.microsoft.com/office/drawing/2014/main" id="{9B3C4B61-1217-4598-A261-9A5B1724A176}"/>
                </a:ext>
              </a:extLst>
            </p:cNvPr>
            <p:cNvSpPr/>
            <p:nvPr/>
          </p:nvSpPr>
          <p:spPr>
            <a:xfrm>
              <a:off x="7664146" y="4814012"/>
              <a:ext cx="3516299" cy="9144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Rectangle 84">
              <a:extLst>
                <a:ext uri="{FF2B5EF4-FFF2-40B4-BE49-F238E27FC236}">
                  <a16:creationId xmlns:a16="http://schemas.microsoft.com/office/drawing/2014/main" id="{811DAD4C-7AAA-4F1B-9462-D2E10C042E71}"/>
                </a:ext>
              </a:extLst>
            </p:cNvPr>
            <p:cNvSpPr/>
            <p:nvPr/>
          </p:nvSpPr>
          <p:spPr>
            <a:xfrm>
              <a:off x="11089005" y="2636164"/>
              <a:ext cx="91440" cy="226928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67" name="Picture 66">
            <a:extLst>
              <a:ext uri="{FF2B5EF4-FFF2-40B4-BE49-F238E27FC236}">
                <a16:creationId xmlns:a16="http://schemas.microsoft.com/office/drawing/2014/main" id="{EA111ED2-F34D-4ACC-A43E-24AD56FDA5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1710" y="4288231"/>
            <a:ext cx="1143001" cy="1143001"/>
          </a:xfrm>
          <a:prstGeom prst="rect">
            <a:avLst/>
          </a:prstGeom>
        </p:spPr>
      </p:pic>
      <p:pic>
        <p:nvPicPr>
          <p:cNvPr id="88" name="Picture 87">
            <a:extLst>
              <a:ext uri="{FF2B5EF4-FFF2-40B4-BE49-F238E27FC236}">
                <a16:creationId xmlns:a16="http://schemas.microsoft.com/office/drawing/2014/main" id="{49CA68ED-C125-478E-9F55-4AD02CF437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6769" y="2735111"/>
            <a:ext cx="386625" cy="386625"/>
          </a:xfrm>
          <a:prstGeom prst="rect">
            <a:avLst/>
          </a:prstGeom>
        </p:spPr>
      </p:pic>
      <p:pic>
        <p:nvPicPr>
          <p:cNvPr id="90" name="Picture 89">
            <a:extLst>
              <a:ext uri="{FF2B5EF4-FFF2-40B4-BE49-F238E27FC236}">
                <a16:creationId xmlns:a16="http://schemas.microsoft.com/office/drawing/2014/main" id="{E35C9368-EEC0-4246-B64E-63A87BA32B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4709" y="4505882"/>
            <a:ext cx="376630" cy="376630"/>
          </a:xfrm>
          <a:prstGeom prst="rect">
            <a:avLst/>
          </a:prstGeom>
        </p:spPr>
      </p:pic>
      <p:pic>
        <p:nvPicPr>
          <p:cNvPr id="95" name="Picture 94">
            <a:extLst>
              <a:ext uri="{FF2B5EF4-FFF2-40B4-BE49-F238E27FC236}">
                <a16:creationId xmlns:a16="http://schemas.microsoft.com/office/drawing/2014/main" id="{DDC3B1C9-10B8-4B15-8F7A-8CEC75B3B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18958" y="385174"/>
            <a:ext cx="393192" cy="393192"/>
          </a:xfrm>
          <a:prstGeom prst="rect">
            <a:avLst/>
          </a:prstGeom>
        </p:spPr>
      </p:pic>
      <p:pic>
        <p:nvPicPr>
          <p:cNvPr id="96" name="Picture 95">
            <a:extLst>
              <a:ext uri="{FF2B5EF4-FFF2-40B4-BE49-F238E27FC236}">
                <a16:creationId xmlns:a16="http://schemas.microsoft.com/office/drawing/2014/main" id="{E4F5BD86-3AA2-4017-9CE0-F1AD6967C4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86741" y="385174"/>
            <a:ext cx="393192" cy="393192"/>
          </a:xfrm>
          <a:prstGeom prst="rect">
            <a:avLst/>
          </a:prstGeom>
        </p:spPr>
      </p:pic>
      <p:sp>
        <p:nvSpPr>
          <p:cNvPr id="97" name="Arrow: Right 96">
            <a:extLst>
              <a:ext uri="{FF2B5EF4-FFF2-40B4-BE49-F238E27FC236}">
                <a16:creationId xmlns:a16="http://schemas.microsoft.com/office/drawing/2014/main" id="{AE2E348B-1085-45DB-BEA9-C369AD207030}"/>
              </a:ext>
            </a:extLst>
          </p:cNvPr>
          <p:cNvSpPr/>
          <p:nvPr/>
        </p:nvSpPr>
        <p:spPr>
          <a:xfrm>
            <a:off x="5839939" y="1994287"/>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 name="Arrow: Right 97">
            <a:extLst>
              <a:ext uri="{FF2B5EF4-FFF2-40B4-BE49-F238E27FC236}">
                <a16:creationId xmlns:a16="http://schemas.microsoft.com/office/drawing/2014/main" id="{11F07BE5-4A11-44F1-BA40-21EE5C7AA5D7}"/>
              </a:ext>
            </a:extLst>
          </p:cNvPr>
          <p:cNvSpPr/>
          <p:nvPr/>
        </p:nvSpPr>
        <p:spPr>
          <a:xfrm rot="5400000">
            <a:off x="4858016" y="3228242"/>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3" name="Picture 102">
            <a:extLst>
              <a:ext uri="{FF2B5EF4-FFF2-40B4-BE49-F238E27FC236}">
                <a16:creationId xmlns:a16="http://schemas.microsoft.com/office/drawing/2014/main" id="{841DC1BF-A2C5-4CCB-95CD-6059EB1E9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7849" y="4805544"/>
            <a:ext cx="240410" cy="244831"/>
          </a:xfrm>
          <a:prstGeom prst="rect">
            <a:avLst/>
          </a:prstGeom>
        </p:spPr>
      </p:pic>
      <p:pic>
        <p:nvPicPr>
          <p:cNvPr id="104" name="Picture 103">
            <a:extLst>
              <a:ext uri="{FF2B5EF4-FFF2-40B4-BE49-F238E27FC236}">
                <a16:creationId xmlns:a16="http://schemas.microsoft.com/office/drawing/2014/main" id="{FE436822-807D-40B2-9B8F-D0959F3BD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9975" y="3620600"/>
            <a:ext cx="240410" cy="244831"/>
          </a:xfrm>
          <a:prstGeom prst="rect">
            <a:avLst/>
          </a:prstGeom>
        </p:spPr>
      </p:pic>
      <p:sp>
        <p:nvSpPr>
          <p:cNvPr id="65" name="Rectangle: Rounded Corners 64">
            <a:extLst>
              <a:ext uri="{FF2B5EF4-FFF2-40B4-BE49-F238E27FC236}">
                <a16:creationId xmlns:a16="http://schemas.microsoft.com/office/drawing/2014/main" id="{87CE36F4-8599-4179-A74B-F1530AA1132D}"/>
              </a:ext>
            </a:extLst>
          </p:cNvPr>
          <p:cNvSpPr/>
          <p:nvPr/>
        </p:nvSpPr>
        <p:spPr>
          <a:xfrm>
            <a:off x="5869794" y="581771"/>
            <a:ext cx="2329109" cy="54997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PACT 2019</a:t>
            </a:r>
            <a:endParaRPr lang="en-US" sz="2800" b="1" dirty="0">
              <a:solidFill>
                <a:schemeClr val="bg1"/>
              </a:solidFill>
            </a:endParaRPr>
          </a:p>
        </p:txBody>
      </p:sp>
      <p:pic>
        <p:nvPicPr>
          <p:cNvPr id="9" name="Picture 8" descr="A close up of a sign&#10;&#10;Description automatically generated">
            <a:extLst>
              <a:ext uri="{FF2B5EF4-FFF2-40B4-BE49-F238E27FC236}">
                <a16:creationId xmlns:a16="http://schemas.microsoft.com/office/drawing/2014/main" id="{F45C1F6C-6FFD-49BF-BD87-ABE8080650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4337" y="840046"/>
            <a:ext cx="1756468" cy="1681818"/>
          </a:xfrm>
          <a:prstGeom prst="rect">
            <a:avLst/>
          </a:prstGeom>
        </p:spPr>
      </p:pic>
      <p:pic>
        <p:nvPicPr>
          <p:cNvPr id="16" name="Picture 15" descr="A picture containing plate&#10;&#10;Description automatically generated">
            <a:extLst>
              <a:ext uri="{FF2B5EF4-FFF2-40B4-BE49-F238E27FC236}">
                <a16:creationId xmlns:a16="http://schemas.microsoft.com/office/drawing/2014/main" id="{163194BA-5EAE-4BC0-B6E2-2D5E5CA67D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290" y="1391470"/>
            <a:ext cx="3066762" cy="1414544"/>
          </a:xfrm>
          <a:prstGeom prst="rect">
            <a:avLst/>
          </a:prstGeom>
        </p:spPr>
      </p:pic>
      <p:pic>
        <p:nvPicPr>
          <p:cNvPr id="7" name="Content Placeholder 6" descr="A picture containing window, drawing&#10;&#10;Description automatically generated">
            <a:extLst>
              <a:ext uri="{FF2B5EF4-FFF2-40B4-BE49-F238E27FC236}">
                <a16:creationId xmlns:a16="http://schemas.microsoft.com/office/drawing/2014/main" id="{1F7F2170-7CF6-4244-9BA1-5A4B919802CB}"/>
              </a:ext>
            </a:extLst>
          </p:cNvPr>
          <p:cNvPicPr>
            <a:picLocks noGrp="1" noChangeAspect="1"/>
          </p:cNvPicPr>
          <p:nvPr>
            <p:ph idx="1"/>
          </p:nvPr>
        </p:nvPicPr>
        <p:blipFill>
          <a:blip r:embed="rId11">
            <a:extLst>
              <a:ext uri="{28A0092B-C50C-407E-A947-70E740481C1C}">
                <a14:useLocalDpi xmlns:a14="http://schemas.microsoft.com/office/drawing/2010/main" val="0"/>
              </a:ext>
            </a:extLst>
          </a:blip>
          <a:stretch>
            <a:fillRect/>
          </a:stretch>
        </p:blipFill>
        <p:spPr>
          <a:xfrm>
            <a:off x="6383751" y="1844748"/>
            <a:ext cx="640080" cy="640080"/>
          </a:xfrm>
        </p:spPr>
      </p:pic>
      <p:pic>
        <p:nvPicPr>
          <p:cNvPr id="17" name="Picture 16" descr="A close up of a logo&#10;&#10;Description automatically generated">
            <a:extLst>
              <a:ext uri="{FF2B5EF4-FFF2-40B4-BE49-F238E27FC236}">
                <a16:creationId xmlns:a16="http://schemas.microsoft.com/office/drawing/2014/main" id="{33DD188C-A5C3-4F51-8842-3D175CD86CF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93171" y="3619594"/>
            <a:ext cx="640080" cy="640080"/>
          </a:xfrm>
          <a:prstGeom prst="rect">
            <a:avLst/>
          </a:prstGeom>
        </p:spPr>
      </p:pic>
      <p:pic>
        <p:nvPicPr>
          <p:cNvPr id="20" name="Picture 19" descr="A picture containing sitting, phone, small, cellphone&#10;&#10;Description automatically generated">
            <a:extLst>
              <a:ext uri="{FF2B5EF4-FFF2-40B4-BE49-F238E27FC236}">
                <a16:creationId xmlns:a16="http://schemas.microsoft.com/office/drawing/2014/main" id="{4B8FA4C1-4A1B-4B98-BC1B-97BE000CC23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60041" y="3629877"/>
            <a:ext cx="640080" cy="640080"/>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2150C4AD-CD5D-4D46-87BB-814FAFB9DB7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53742" y="2898342"/>
            <a:ext cx="393192" cy="393192"/>
          </a:xfrm>
          <a:prstGeom prst="rect">
            <a:avLst/>
          </a:prstGeom>
        </p:spPr>
      </p:pic>
      <p:pic>
        <p:nvPicPr>
          <p:cNvPr id="24" name="Picture 23" descr="A close up of a logo&#10;&#10;Description automatically generated">
            <a:extLst>
              <a:ext uri="{FF2B5EF4-FFF2-40B4-BE49-F238E27FC236}">
                <a16:creationId xmlns:a16="http://schemas.microsoft.com/office/drawing/2014/main" id="{2D0EBEC5-2AC2-428E-9490-0F8007EB45C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49402" y="2584521"/>
            <a:ext cx="393192" cy="393192"/>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54F3F2E9-99E9-477C-A97E-2DC5BEF7595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49996" y="385174"/>
            <a:ext cx="393192" cy="393192"/>
          </a:xfrm>
          <a:prstGeom prst="rect">
            <a:avLst/>
          </a:prstGeom>
        </p:spPr>
      </p:pic>
      <p:pic>
        <p:nvPicPr>
          <p:cNvPr id="26" name="Picture 25" descr="A close up of a logo&#10;&#10;Description automatically generated">
            <a:extLst>
              <a:ext uri="{FF2B5EF4-FFF2-40B4-BE49-F238E27FC236}">
                <a16:creationId xmlns:a16="http://schemas.microsoft.com/office/drawing/2014/main" id="{62E89A88-8DF4-4C11-85E5-124971819FC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81034" y="385174"/>
            <a:ext cx="393192" cy="393192"/>
          </a:xfrm>
          <a:prstGeom prst="rect">
            <a:avLst/>
          </a:prstGeom>
        </p:spPr>
      </p:pic>
      <p:pic>
        <p:nvPicPr>
          <p:cNvPr id="72" name="Picture 71" descr="A picture containing drawing&#10;&#10;Description automatically generated">
            <a:extLst>
              <a:ext uri="{FF2B5EF4-FFF2-40B4-BE49-F238E27FC236}">
                <a16:creationId xmlns:a16="http://schemas.microsoft.com/office/drawing/2014/main" id="{920672E4-15B3-4045-A2A5-88227E3CC55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83485" y="4528444"/>
            <a:ext cx="393192" cy="393192"/>
          </a:xfrm>
          <a:prstGeom prst="rect">
            <a:avLst/>
          </a:prstGeom>
        </p:spPr>
      </p:pic>
      <p:sp>
        <p:nvSpPr>
          <p:cNvPr id="27" name="TextBox 26">
            <a:extLst>
              <a:ext uri="{FF2B5EF4-FFF2-40B4-BE49-F238E27FC236}">
                <a16:creationId xmlns:a16="http://schemas.microsoft.com/office/drawing/2014/main" id="{F090ED96-96C4-45BF-801B-422693D2D4F5}"/>
              </a:ext>
            </a:extLst>
          </p:cNvPr>
          <p:cNvSpPr txBox="1"/>
          <p:nvPr/>
        </p:nvSpPr>
        <p:spPr>
          <a:xfrm>
            <a:off x="0" y="6431191"/>
            <a:ext cx="7760677"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Images/Icons from commons.wikimedia.org, creazilla.com, and flaticon.com</a:t>
            </a:r>
          </a:p>
        </p:txBody>
      </p:sp>
    </p:spTree>
    <p:extLst>
      <p:ext uri="{BB962C8B-B14F-4D97-AF65-F5344CB8AC3E}">
        <p14:creationId xmlns:p14="http://schemas.microsoft.com/office/powerpoint/2010/main" val="283669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par>
                                <p:cTn id="47" presetID="10"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nodeType="with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fade">
                                      <p:cBhvr>
                                        <p:cTn id="55" dur="500"/>
                                        <p:tgtEl>
                                          <p:spTgt spid="96"/>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500"/>
                                        <p:tgtEl>
                                          <p:spTgt spid="67"/>
                                        </p:tgtEl>
                                      </p:cBhvr>
                                    </p:animEffect>
                                  </p:childTnLst>
                                </p:cTn>
                              </p:par>
                            </p:childTnLst>
                          </p:cTn>
                        </p:par>
                        <p:par>
                          <p:cTn id="66" fill="hold">
                            <p:stCondLst>
                              <p:cond delay="1000"/>
                            </p:stCondLst>
                            <p:childTnLst>
                              <p:par>
                                <p:cTn id="67" presetID="42" presetClass="path" presetSubtype="0" accel="50000" decel="50000" fill="hold" nodeType="afterEffect">
                                  <p:stCondLst>
                                    <p:cond delay="0"/>
                                  </p:stCondLst>
                                  <p:childTnLst>
                                    <p:animMotion origin="layout" path="M -4.16667E-7 -4.81481E-6 L 0.23425 -4.81481E-6 " pathEditMode="relative" rAng="0" ptsTypes="AA">
                                      <p:cBhvr>
                                        <p:cTn id="68" dur="500" fill="hold"/>
                                        <p:tgtEl>
                                          <p:spTgt spid="67"/>
                                        </p:tgtEl>
                                        <p:attrNameLst>
                                          <p:attrName>ppt_x</p:attrName>
                                          <p:attrName>ppt_y</p:attrName>
                                        </p:attrNameLst>
                                      </p:cBhvr>
                                      <p:rCtr x="11706" y="0"/>
                                    </p:animMotion>
                                  </p:childTnLst>
                                </p:cTn>
                              </p:par>
                            </p:childTnLst>
                          </p:cTn>
                        </p:par>
                        <p:par>
                          <p:cTn id="69" fill="hold">
                            <p:stCondLst>
                              <p:cond delay="1500"/>
                            </p:stCondLst>
                            <p:childTnLst>
                              <p:par>
                                <p:cTn id="70" presetID="42" presetClass="path" presetSubtype="0" accel="50000" decel="50000" fill="hold" nodeType="afterEffect">
                                  <p:stCondLst>
                                    <p:cond delay="0"/>
                                  </p:stCondLst>
                                  <p:childTnLst>
                                    <p:animMotion origin="layout" path="M 0.23425 -4.81481E-6 L 0.23425 -0.28703 " pathEditMode="relative" rAng="0" ptsTypes="AA">
                                      <p:cBhvr>
                                        <p:cTn id="71" dur="500" fill="hold"/>
                                        <p:tgtEl>
                                          <p:spTgt spid="67"/>
                                        </p:tgtEl>
                                        <p:attrNameLst>
                                          <p:attrName>ppt_x</p:attrName>
                                          <p:attrName>ppt_y</p:attrName>
                                        </p:attrNameLst>
                                      </p:cBhvr>
                                      <p:rCtr x="0" y="-14352"/>
                                    </p:animMotion>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67"/>
                                        </p:tgtEl>
                                        <p:attrNameLst>
                                          <p:attrName>style.visibility</p:attrName>
                                        </p:attrNameLst>
                                      </p:cBhvr>
                                      <p:to>
                                        <p:strVal val="hidden"/>
                                      </p:to>
                                    </p:set>
                                  </p:childTnLst>
                                </p:cTn>
                              </p:par>
                            </p:childTnLst>
                          </p:cTn>
                        </p:par>
                        <p:par>
                          <p:cTn id="76" fill="hold">
                            <p:stCondLst>
                              <p:cond delay="0"/>
                            </p:stCondLst>
                            <p:childTnLst>
                              <p:par>
                                <p:cTn id="77" presetID="10" presetClass="entr" presetSubtype="0" fill="hold" nodeType="after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500"/>
                                        <p:tgtEl>
                                          <p:spTgt spid="7"/>
                                        </p:tgtEl>
                                      </p:cBhvr>
                                    </p:animEffect>
                                  </p:childTnLst>
                                </p:cTn>
                              </p:par>
                              <p:par>
                                <p:cTn id="80" presetID="10" presetClass="entr" presetSubtype="0"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par>
                                <p:cTn id="83" presetID="10" presetClass="entr" presetSubtype="0" fill="hold"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500"/>
                                        <p:tgtEl>
                                          <p:spTgt spid="17"/>
                                        </p:tgtEl>
                                      </p:cBhvr>
                                    </p:animEffect>
                                  </p:childTnLst>
                                </p:cTn>
                              </p:par>
                            </p:childTnLst>
                          </p:cTn>
                        </p:par>
                        <p:par>
                          <p:cTn id="86" fill="hold">
                            <p:stCondLst>
                              <p:cond delay="500"/>
                            </p:stCondLst>
                            <p:childTnLst>
                              <p:par>
                                <p:cTn id="87" presetID="10" presetClass="entr" presetSubtype="0" fill="hold" nodeType="after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500"/>
                                        <p:tgtEl>
                                          <p:spTgt spid="88"/>
                                        </p:tgtEl>
                                      </p:cBhvr>
                                    </p:animEffect>
                                  </p:childTnLst>
                                </p:cTn>
                              </p:par>
                              <p:par>
                                <p:cTn id="90" presetID="10" presetClass="entr" presetSubtype="0" fill="hold" nodeType="withEffect">
                                  <p:stCondLst>
                                    <p:cond delay="0"/>
                                  </p:stCondLst>
                                  <p:childTnLst>
                                    <p:set>
                                      <p:cBhvr>
                                        <p:cTn id="91" dur="1" fill="hold">
                                          <p:stCondLst>
                                            <p:cond delay="0"/>
                                          </p:stCondLst>
                                        </p:cTn>
                                        <p:tgtEl>
                                          <p:spTgt spid="90"/>
                                        </p:tgtEl>
                                        <p:attrNameLst>
                                          <p:attrName>style.visibility</p:attrName>
                                        </p:attrNameLst>
                                      </p:cBhvr>
                                      <p:to>
                                        <p:strVal val="visible"/>
                                      </p:to>
                                    </p:set>
                                    <p:animEffect transition="in" filter="fade">
                                      <p:cBhvr>
                                        <p:cTn id="92" dur="500"/>
                                        <p:tgtEl>
                                          <p:spTgt spid="90"/>
                                        </p:tgtEl>
                                      </p:cBhvr>
                                    </p:animEffect>
                                  </p:childTnLst>
                                </p:cTn>
                              </p:par>
                              <p:par>
                                <p:cTn id="93" presetID="10" presetClass="entr" presetSubtype="0" fill="hold" nodeType="withEffect">
                                  <p:stCondLst>
                                    <p:cond delay="0"/>
                                  </p:stCondLst>
                                  <p:childTnLst>
                                    <p:set>
                                      <p:cBhvr>
                                        <p:cTn id="94" dur="1" fill="hold">
                                          <p:stCondLst>
                                            <p:cond delay="0"/>
                                          </p:stCondLst>
                                        </p:cTn>
                                        <p:tgtEl>
                                          <p:spTgt spid="72"/>
                                        </p:tgtEl>
                                        <p:attrNameLst>
                                          <p:attrName>style.visibility</p:attrName>
                                        </p:attrNameLst>
                                      </p:cBhvr>
                                      <p:to>
                                        <p:strVal val="visible"/>
                                      </p:to>
                                    </p:set>
                                    <p:animEffect transition="in" filter="fade">
                                      <p:cBhvr>
                                        <p:cTn id="95" dur="500"/>
                                        <p:tgtEl>
                                          <p:spTgt spid="7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97"/>
                                        </p:tgtEl>
                                        <p:attrNameLst>
                                          <p:attrName>style.visibility</p:attrName>
                                        </p:attrNameLst>
                                      </p:cBhvr>
                                      <p:to>
                                        <p:strVal val="visible"/>
                                      </p:to>
                                    </p:set>
                                    <p:animEffect transition="in" filter="fade">
                                      <p:cBhvr>
                                        <p:cTn id="100" dur="500"/>
                                        <p:tgtEl>
                                          <p:spTgt spid="9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fade">
                                      <p:cBhvr>
                                        <p:cTn id="103" dur="500"/>
                                        <p:tgtEl>
                                          <p:spTgt spid="98"/>
                                        </p:tgtEl>
                                      </p:cBhvr>
                                    </p:animEffect>
                                  </p:childTnLst>
                                </p:cTn>
                              </p:par>
                              <p:par>
                                <p:cTn id="104" presetID="26" presetClass="emph" presetSubtype="0" fill="hold" nodeType="withEffect">
                                  <p:stCondLst>
                                    <p:cond delay="0"/>
                                  </p:stCondLst>
                                  <p:childTnLst>
                                    <p:animEffect transition="out" filter="fade">
                                      <p:cBhvr>
                                        <p:cTn id="105" dur="500" tmFilter="0, 0; .2, .5; .8, .5; 1, 0"/>
                                        <p:tgtEl>
                                          <p:spTgt spid="88"/>
                                        </p:tgtEl>
                                      </p:cBhvr>
                                    </p:animEffect>
                                    <p:animScale>
                                      <p:cBhvr>
                                        <p:cTn id="106" dur="250" autoRev="1" fill="hold"/>
                                        <p:tgtEl>
                                          <p:spTgt spid="88"/>
                                        </p:tgtEl>
                                      </p:cBhvr>
                                      <p:by x="105000" y="105000"/>
                                    </p:animScale>
                                  </p:childTnLst>
                                </p:cTn>
                              </p:par>
                              <p:par>
                                <p:cTn id="107" presetID="26" presetClass="emph" presetSubtype="0" fill="hold" nodeType="withEffect">
                                  <p:stCondLst>
                                    <p:cond delay="0"/>
                                  </p:stCondLst>
                                  <p:childTnLst>
                                    <p:animEffect transition="out" filter="fade">
                                      <p:cBhvr>
                                        <p:cTn id="108" dur="500" tmFilter="0, 0; .2, .5; .8, .5; 1, 0"/>
                                        <p:tgtEl>
                                          <p:spTgt spid="90"/>
                                        </p:tgtEl>
                                      </p:cBhvr>
                                    </p:animEffect>
                                    <p:animScale>
                                      <p:cBhvr>
                                        <p:cTn id="109" dur="250" autoRev="1" fill="hold"/>
                                        <p:tgtEl>
                                          <p:spTgt spid="90"/>
                                        </p:tgtEl>
                                      </p:cBhvr>
                                      <p:by x="105000" y="105000"/>
                                    </p:animScale>
                                  </p:childTnLst>
                                </p:cTn>
                              </p:par>
                            </p:childTnLst>
                          </p:cTn>
                        </p:par>
                        <p:par>
                          <p:cTn id="110" fill="hold">
                            <p:stCondLst>
                              <p:cond delay="500"/>
                            </p:stCondLst>
                            <p:childTnLst>
                              <p:par>
                                <p:cTn id="111" presetID="1" presetClass="exit" presetSubtype="0" fill="hold" nodeType="afterEffect">
                                  <p:stCondLst>
                                    <p:cond delay="0"/>
                                  </p:stCondLst>
                                  <p:childTnLst>
                                    <p:set>
                                      <p:cBhvr>
                                        <p:cTn id="112" dur="1" fill="hold">
                                          <p:stCondLst>
                                            <p:cond delay="0"/>
                                          </p:stCondLst>
                                        </p:cTn>
                                        <p:tgtEl>
                                          <p:spTgt spid="1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4"/>
                                        </p:tgtEl>
                                        <p:attrNameLst>
                                          <p:attrName>style.visibility</p:attrName>
                                        </p:attrNameLst>
                                      </p:cBhvr>
                                      <p:to>
                                        <p:strVal val="hidden"/>
                                      </p:to>
                                    </p:set>
                                  </p:childTnLst>
                                </p:cTn>
                              </p:par>
                              <p:par>
                                <p:cTn id="115" presetID="1" presetClass="entr" presetSubtype="0" fill="hold" nodeType="withEffect">
                                  <p:stCondLst>
                                    <p:cond delay="0"/>
                                  </p:stCondLst>
                                  <p:childTnLst>
                                    <p:set>
                                      <p:cBhvr>
                                        <p:cTn id="116" dur="1" fill="hold">
                                          <p:stCondLst>
                                            <p:cond delay="0"/>
                                          </p:stCondLst>
                                        </p:cTn>
                                        <p:tgtEl>
                                          <p:spTgt spid="10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0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15"/>
                                        </p:tgtEl>
                                        <p:attrNameLst>
                                          <p:attrName>style.visibility</p:attrName>
                                        </p:attrNameLst>
                                      </p:cBhvr>
                                      <p:to>
                                        <p:strVal val="visible"/>
                                      </p:to>
                                    </p:set>
                                    <p:animEffect transition="in" filter="fade">
                                      <p:cBhvr>
                                        <p:cTn id="123" dur="500"/>
                                        <p:tgtEl>
                                          <p:spTgt spid="15"/>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5" grpId="0" animBg="1"/>
      <p:bldP spid="97" grpId="0" animBg="1"/>
      <p:bldP spid="98" grpId="0" animBg="1"/>
      <p:bldP spid="6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89">
            <a:extLst>
              <a:ext uri="{FF2B5EF4-FFF2-40B4-BE49-F238E27FC236}">
                <a16:creationId xmlns:a16="http://schemas.microsoft.com/office/drawing/2014/main" id="{7E57B99F-536B-4BB2-B60C-2E22D1136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8958" y="385174"/>
            <a:ext cx="393192" cy="393192"/>
          </a:xfrm>
          <a:prstGeom prst="rect">
            <a:avLst/>
          </a:prstGeom>
        </p:spPr>
      </p:pic>
      <p:pic>
        <p:nvPicPr>
          <p:cNvPr id="91" name="Picture 90">
            <a:extLst>
              <a:ext uri="{FF2B5EF4-FFF2-40B4-BE49-F238E27FC236}">
                <a16:creationId xmlns:a16="http://schemas.microsoft.com/office/drawing/2014/main" id="{9A5CC98A-71DF-4BC6-BF46-A7538A5D6F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6741" y="385174"/>
            <a:ext cx="393192" cy="393192"/>
          </a:xfrm>
          <a:prstGeom prst="rect">
            <a:avLst/>
          </a:prstGeom>
        </p:spPr>
      </p:pic>
      <p:pic>
        <p:nvPicPr>
          <p:cNvPr id="93" name="Picture 92" descr="A picture containing drawing&#10;&#10;Description automatically generated">
            <a:extLst>
              <a:ext uri="{FF2B5EF4-FFF2-40B4-BE49-F238E27FC236}">
                <a16:creationId xmlns:a16="http://schemas.microsoft.com/office/drawing/2014/main" id="{B17E6528-B85B-4610-A5C2-0EBB45742F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49996" y="385174"/>
            <a:ext cx="393192" cy="393192"/>
          </a:xfrm>
          <a:prstGeom prst="rect">
            <a:avLst/>
          </a:prstGeom>
        </p:spPr>
      </p:pic>
      <p:pic>
        <p:nvPicPr>
          <p:cNvPr id="94" name="Picture 93" descr="A close up of a logo&#10;&#10;Description automatically generated">
            <a:extLst>
              <a:ext uri="{FF2B5EF4-FFF2-40B4-BE49-F238E27FC236}">
                <a16:creationId xmlns:a16="http://schemas.microsoft.com/office/drawing/2014/main" id="{7ADA9E1F-A6E3-40A6-95E0-9399084F13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81034" y="385174"/>
            <a:ext cx="393192" cy="393192"/>
          </a:xfrm>
          <a:prstGeom prst="rect">
            <a:avLst/>
          </a:prstGeom>
        </p:spPr>
      </p:pic>
      <p:sp>
        <p:nvSpPr>
          <p:cNvPr id="2" name="Title 1">
            <a:extLst>
              <a:ext uri="{FF2B5EF4-FFF2-40B4-BE49-F238E27FC236}">
                <a16:creationId xmlns:a16="http://schemas.microsoft.com/office/drawing/2014/main" id="{B2BD3F4B-8393-40E6-A19E-56CEB13D2DC5}"/>
              </a:ext>
            </a:extLst>
          </p:cNvPr>
          <p:cNvSpPr>
            <a:spLocks noGrp="1"/>
          </p:cNvSpPr>
          <p:nvPr>
            <p:ph type="title"/>
          </p:nvPr>
        </p:nvSpPr>
        <p:spPr/>
        <p:txBody>
          <a:bodyPr/>
          <a:lstStyle/>
          <a:p>
            <a:r>
              <a:rPr lang="en-US" dirty="0"/>
              <a:t>Let's Bake Cookies!</a:t>
            </a:r>
          </a:p>
        </p:txBody>
      </p:sp>
      <p:sp>
        <p:nvSpPr>
          <p:cNvPr id="5" name="Slide Number Placeholder 4">
            <a:extLst>
              <a:ext uri="{FF2B5EF4-FFF2-40B4-BE49-F238E27FC236}">
                <a16:creationId xmlns:a16="http://schemas.microsoft.com/office/drawing/2014/main" id="{68BFDBD3-2515-4B03-B628-B51E834C0305}"/>
              </a:ext>
            </a:extLst>
          </p:cNvPr>
          <p:cNvSpPr>
            <a:spLocks noGrp="1"/>
          </p:cNvSpPr>
          <p:nvPr>
            <p:ph type="sldNum" sz="quarter" idx="12"/>
          </p:nvPr>
        </p:nvSpPr>
        <p:spPr/>
        <p:txBody>
          <a:bodyPr/>
          <a:lstStyle/>
          <a:p>
            <a:fld id="{98ECD8BD-D1A9-4DC4-89AE-4427480F30AB}" type="slidenum">
              <a:rPr lang="en-US" smtClean="0"/>
              <a:t>5</a:t>
            </a:fld>
            <a:endParaRPr lang="en-US" dirty="0"/>
          </a:p>
        </p:txBody>
      </p:sp>
      <p:sp>
        <p:nvSpPr>
          <p:cNvPr id="8" name="Content Placeholder 2">
            <a:extLst>
              <a:ext uri="{FF2B5EF4-FFF2-40B4-BE49-F238E27FC236}">
                <a16:creationId xmlns:a16="http://schemas.microsoft.com/office/drawing/2014/main" id="{552C9D12-1F72-4A83-B11B-5564B49C5AC0}"/>
              </a:ext>
            </a:extLst>
          </p:cNvPr>
          <p:cNvSpPr txBox="1">
            <a:spLocks/>
          </p:cNvSpPr>
          <p:nvPr/>
        </p:nvSpPr>
        <p:spPr>
          <a:xfrm>
            <a:off x="609600" y="2953696"/>
            <a:ext cx="3318662" cy="2748872"/>
          </a:xfrm>
          <a:prstGeom prst="rect">
            <a:avLst/>
          </a:prstGeom>
        </p:spPr>
        <p:txBody>
          <a:bodyPr vert="horz" lIns="91440" tIns="45720" rIns="91440" bIns="45720" rtlCol="0">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200" dirty="0"/>
              <a:t>Ingredients:</a:t>
            </a:r>
          </a:p>
          <a:p>
            <a:pPr lvl="1"/>
            <a:r>
              <a:rPr lang="en-US" sz="2200" dirty="0"/>
              <a:t>Peanut Butter</a:t>
            </a:r>
          </a:p>
          <a:p>
            <a:pPr lvl="1"/>
            <a:r>
              <a:rPr lang="en-US" sz="2200" dirty="0"/>
              <a:t>Sugar</a:t>
            </a:r>
          </a:p>
          <a:p>
            <a:pPr lvl="1"/>
            <a:r>
              <a:rPr lang="en-US" sz="2200" dirty="0"/>
              <a:t>Eggs</a:t>
            </a:r>
          </a:p>
          <a:p>
            <a:pPr lvl="1"/>
            <a:r>
              <a:rPr lang="en-US" sz="2200" dirty="0"/>
              <a:t>Chocolate Chips</a:t>
            </a:r>
          </a:p>
        </p:txBody>
      </p:sp>
      <p:pic>
        <p:nvPicPr>
          <p:cNvPr id="11" name="Picture 10">
            <a:extLst>
              <a:ext uri="{FF2B5EF4-FFF2-40B4-BE49-F238E27FC236}">
                <a16:creationId xmlns:a16="http://schemas.microsoft.com/office/drawing/2014/main" id="{0C76183D-ADEB-48BF-9CBA-D3EB2292F3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7508" y="4418527"/>
            <a:ext cx="240410" cy="244831"/>
          </a:xfrm>
          <a:prstGeom prst="rect">
            <a:avLst/>
          </a:prstGeom>
        </p:spPr>
      </p:pic>
      <p:pic>
        <p:nvPicPr>
          <p:cNvPr id="12" name="Picture 11">
            <a:extLst>
              <a:ext uri="{FF2B5EF4-FFF2-40B4-BE49-F238E27FC236}">
                <a16:creationId xmlns:a16="http://schemas.microsoft.com/office/drawing/2014/main" id="{59DC2775-F186-4A2B-B71A-3BB75F67AD5C}"/>
              </a:ext>
            </a:extLst>
          </p:cNvPr>
          <p:cNvPicPr>
            <a:picLocks noChangeAspect="1"/>
          </p:cNvPicPr>
          <p:nvPr/>
        </p:nvPicPr>
        <p:blipFill rotWithShape="1">
          <a:blip r:embed="rId8">
            <a:extLst>
              <a:ext uri="{28A0092B-C50C-407E-A947-70E740481C1C}">
                <a14:useLocalDpi xmlns:a14="http://schemas.microsoft.com/office/drawing/2010/main" val="0"/>
              </a:ext>
            </a:extLst>
          </a:blip>
          <a:srcRect l="62888" t="5632"/>
          <a:stretch/>
        </p:blipFill>
        <p:spPr>
          <a:xfrm>
            <a:off x="3595186" y="3626657"/>
            <a:ext cx="224929" cy="246888"/>
          </a:xfrm>
          <a:prstGeom prst="rect">
            <a:avLst/>
          </a:prstGeom>
        </p:spPr>
      </p:pic>
      <p:pic>
        <p:nvPicPr>
          <p:cNvPr id="14" name="Picture 13">
            <a:extLst>
              <a:ext uri="{FF2B5EF4-FFF2-40B4-BE49-F238E27FC236}">
                <a16:creationId xmlns:a16="http://schemas.microsoft.com/office/drawing/2014/main" id="{181FEA54-EBB7-4E7A-9E82-E78B85202630}"/>
              </a:ext>
            </a:extLst>
          </p:cNvPr>
          <p:cNvPicPr>
            <a:picLocks noChangeAspect="1"/>
          </p:cNvPicPr>
          <p:nvPr/>
        </p:nvPicPr>
        <p:blipFill rotWithShape="1">
          <a:blip r:embed="rId8">
            <a:extLst>
              <a:ext uri="{28A0092B-C50C-407E-A947-70E740481C1C}">
                <a14:useLocalDpi xmlns:a14="http://schemas.microsoft.com/office/drawing/2010/main" val="0"/>
              </a:ext>
            </a:extLst>
          </a:blip>
          <a:srcRect l="62888" t="5632"/>
          <a:stretch/>
        </p:blipFill>
        <p:spPr>
          <a:xfrm>
            <a:off x="3899002" y="4810501"/>
            <a:ext cx="224929" cy="246888"/>
          </a:xfrm>
          <a:prstGeom prst="rect">
            <a:avLst/>
          </a:prstGeom>
        </p:spPr>
      </p:pic>
      <p:grpSp>
        <p:nvGrpSpPr>
          <p:cNvPr id="50" name="Group 49">
            <a:extLst>
              <a:ext uri="{FF2B5EF4-FFF2-40B4-BE49-F238E27FC236}">
                <a16:creationId xmlns:a16="http://schemas.microsoft.com/office/drawing/2014/main" id="{C08CD98F-AADF-4943-80DF-169525C11D28}"/>
              </a:ext>
            </a:extLst>
          </p:cNvPr>
          <p:cNvGrpSpPr/>
          <p:nvPr/>
        </p:nvGrpSpPr>
        <p:grpSpPr>
          <a:xfrm>
            <a:off x="4740906" y="1544963"/>
            <a:ext cx="2717480" cy="3768073"/>
            <a:chOff x="4795519" y="1979550"/>
            <a:chExt cx="1978356" cy="2743200"/>
          </a:xfrm>
        </p:grpSpPr>
        <p:sp>
          <p:nvSpPr>
            <p:cNvPr id="51" name="Rectangle 50">
              <a:extLst>
                <a:ext uri="{FF2B5EF4-FFF2-40B4-BE49-F238E27FC236}">
                  <a16:creationId xmlns:a16="http://schemas.microsoft.com/office/drawing/2014/main" id="{2A8C499C-0175-46C0-9235-E1CB45BBD570}"/>
                </a:ext>
              </a:extLst>
            </p:cNvPr>
            <p:cNvSpPr/>
            <p:nvPr/>
          </p:nvSpPr>
          <p:spPr>
            <a:xfrm>
              <a:off x="4795519" y="1979550"/>
              <a:ext cx="1978356" cy="27432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2" name="Group 51">
              <a:extLst>
                <a:ext uri="{FF2B5EF4-FFF2-40B4-BE49-F238E27FC236}">
                  <a16:creationId xmlns:a16="http://schemas.microsoft.com/office/drawing/2014/main" id="{D512830D-7AEE-45C8-878B-744048329EB9}"/>
                </a:ext>
              </a:extLst>
            </p:cNvPr>
            <p:cNvGrpSpPr/>
            <p:nvPr/>
          </p:nvGrpSpPr>
          <p:grpSpPr>
            <a:xfrm>
              <a:off x="5078282" y="2145262"/>
              <a:ext cx="1412829" cy="2411776"/>
              <a:chOff x="9139305" y="844809"/>
              <a:chExt cx="1412829" cy="2411776"/>
            </a:xfrm>
          </p:grpSpPr>
          <p:grpSp>
            <p:nvGrpSpPr>
              <p:cNvPr id="53" name="Group 52">
                <a:extLst>
                  <a:ext uri="{FF2B5EF4-FFF2-40B4-BE49-F238E27FC236}">
                    <a16:creationId xmlns:a16="http://schemas.microsoft.com/office/drawing/2014/main" id="{5F2AE0D6-BC13-4F3A-815F-30489EF64FD0}"/>
                  </a:ext>
                </a:extLst>
              </p:cNvPr>
              <p:cNvGrpSpPr/>
              <p:nvPr/>
            </p:nvGrpSpPr>
            <p:grpSpPr>
              <a:xfrm>
                <a:off x="9139305" y="845297"/>
                <a:ext cx="560832" cy="1120689"/>
                <a:chOff x="5462016" y="2930965"/>
                <a:chExt cx="560832" cy="1120689"/>
              </a:xfrm>
            </p:grpSpPr>
            <p:sp>
              <p:nvSpPr>
                <p:cNvPr id="63" name="Rectangle 62">
                  <a:extLst>
                    <a:ext uri="{FF2B5EF4-FFF2-40B4-BE49-F238E27FC236}">
                      <a16:creationId xmlns:a16="http://schemas.microsoft.com/office/drawing/2014/main" id="{EB30BF4B-2D2A-4721-A531-7C84F2A48232}"/>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15465403-FBC7-4EF0-B6FA-0F23A836F76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64D6676D-3EA4-4C5C-9D18-F34578F3E989}"/>
                  </a:ext>
                </a:extLst>
              </p:cNvPr>
              <p:cNvGrpSpPr/>
              <p:nvPr/>
            </p:nvGrpSpPr>
            <p:grpSpPr>
              <a:xfrm>
                <a:off x="9991302" y="844809"/>
                <a:ext cx="560832" cy="1120689"/>
                <a:chOff x="5462016" y="2930965"/>
                <a:chExt cx="560832" cy="1120689"/>
              </a:xfrm>
            </p:grpSpPr>
            <p:sp>
              <p:nvSpPr>
                <p:cNvPr id="61" name="Rectangle 60">
                  <a:extLst>
                    <a:ext uri="{FF2B5EF4-FFF2-40B4-BE49-F238E27FC236}">
                      <a16:creationId xmlns:a16="http://schemas.microsoft.com/office/drawing/2014/main" id="{AD88CBDD-35BB-4ECB-A95A-3C2D535C669F}"/>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76D6C538-2702-4DBC-8052-A54AE9510EA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ECD8BDB4-7218-46C1-991F-8662BE9C809F}"/>
                  </a:ext>
                </a:extLst>
              </p:cNvPr>
              <p:cNvGrpSpPr/>
              <p:nvPr/>
            </p:nvGrpSpPr>
            <p:grpSpPr>
              <a:xfrm>
                <a:off x="9139305" y="2135896"/>
                <a:ext cx="560832" cy="1120689"/>
                <a:chOff x="5462016" y="2930965"/>
                <a:chExt cx="560832" cy="1120689"/>
              </a:xfrm>
            </p:grpSpPr>
            <p:sp>
              <p:nvSpPr>
                <p:cNvPr id="59" name="Rectangle 58">
                  <a:extLst>
                    <a:ext uri="{FF2B5EF4-FFF2-40B4-BE49-F238E27FC236}">
                      <a16:creationId xmlns:a16="http://schemas.microsoft.com/office/drawing/2014/main" id="{7278A7C8-A6E5-4808-846B-E9EE1107D1D5}"/>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5DFE2DFE-D2AB-4FB7-A3F9-7EF2972C629D}"/>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4B0C2FEF-0890-4D44-8D44-06FD2D80B244}"/>
                  </a:ext>
                </a:extLst>
              </p:cNvPr>
              <p:cNvGrpSpPr/>
              <p:nvPr/>
            </p:nvGrpSpPr>
            <p:grpSpPr>
              <a:xfrm>
                <a:off x="9991302" y="2135408"/>
                <a:ext cx="560832" cy="1120689"/>
                <a:chOff x="5462016" y="2930965"/>
                <a:chExt cx="560832" cy="1120689"/>
              </a:xfrm>
            </p:grpSpPr>
            <p:sp>
              <p:nvSpPr>
                <p:cNvPr id="57" name="Rectangle 56">
                  <a:extLst>
                    <a:ext uri="{FF2B5EF4-FFF2-40B4-BE49-F238E27FC236}">
                      <a16:creationId xmlns:a16="http://schemas.microsoft.com/office/drawing/2014/main" id="{0035441D-16EC-4602-8B64-3FB99883C228}"/>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id="{D996CB3D-56DA-4411-AD4E-DC822679158B}"/>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pic>
        <p:nvPicPr>
          <p:cNvPr id="29" name="Picture 28">
            <a:extLst>
              <a:ext uri="{FF2B5EF4-FFF2-40B4-BE49-F238E27FC236}">
                <a16:creationId xmlns:a16="http://schemas.microsoft.com/office/drawing/2014/main" id="{97FB0D5B-E571-40E5-8BEB-EDF4DE19CA30}"/>
              </a:ext>
            </a:extLst>
          </p:cNvPr>
          <p:cNvPicPr>
            <a:picLocks noChangeAspect="1"/>
          </p:cNvPicPr>
          <p:nvPr/>
        </p:nvPicPr>
        <p:blipFill rotWithShape="1">
          <a:blip r:embed="rId9">
            <a:extLst>
              <a:ext uri="{28A0092B-C50C-407E-A947-70E740481C1C}">
                <a14:useLocalDpi xmlns:a14="http://schemas.microsoft.com/office/drawing/2010/main" val="0"/>
              </a:ext>
            </a:extLst>
          </a:blip>
          <a:srcRect l="6487" t="5560" r="4906" b="4131"/>
          <a:stretch/>
        </p:blipFill>
        <p:spPr>
          <a:xfrm>
            <a:off x="5297841" y="1862676"/>
            <a:ext cx="444843" cy="601318"/>
          </a:xfrm>
          <a:prstGeom prst="rect">
            <a:avLst/>
          </a:prstGeom>
          <a:ln>
            <a:noFill/>
          </a:ln>
        </p:spPr>
      </p:pic>
      <p:grpSp>
        <p:nvGrpSpPr>
          <p:cNvPr id="86" name="Group 85">
            <a:extLst>
              <a:ext uri="{FF2B5EF4-FFF2-40B4-BE49-F238E27FC236}">
                <a16:creationId xmlns:a16="http://schemas.microsoft.com/office/drawing/2014/main" id="{7BA5B0DB-0175-4996-AFC0-7C7EDBA2296B}"/>
              </a:ext>
            </a:extLst>
          </p:cNvPr>
          <p:cNvGrpSpPr/>
          <p:nvPr/>
        </p:nvGrpSpPr>
        <p:grpSpPr>
          <a:xfrm>
            <a:off x="7664146" y="2636164"/>
            <a:ext cx="3918254" cy="2680768"/>
            <a:chOff x="7664146" y="2636164"/>
            <a:chExt cx="3918254" cy="2680768"/>
          </a:xfrm>
        </p:grpSpPr>
        <p:sp>
          <p:nvSpPr>
            <p:cNvPr id="81" name="Rectangle 80">
              <a:extLst>
                <a:ext uri="{FF2B5EF4-FFF2-40B4-BE49-F238E27FC236}">
                  <a16:creationId xmlns:a16="http://schemas.microsoft.com/office/drawing/2014/main" id="{D7CFA288-12B1-4C68-950C-EEAEC9276EF2}"/>
                </a:ext>
              </a:extLst>
            </p:cNvPr>
            <p:cNvSpPr/>
            <p:nvPr/>
          </p:nvSpPr>
          <p:spPr>
            <a:xfrm>
              <a:off x="7664146" y="4402532"/>
              <a:ext cx="3918254" cy="91440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3EDD916D-15EF-4754-97A6-048ACC6F017E}"/>
                </a:ext>
              </a:extLst>
            </p:cNvPr>
            <p:cNvSpPr/>
            <p:nvPr/>
          </p:nvSpPr>
          <p:spPr>
            <a:xfrm>
              <a:off x="10687050" y="2636164"/>
              <a:ext cx="895350" cy="2680768"/>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a:extLst>
                <a:ext uri="{FF2B5EF4-FFF2-40B4-BE49-F238E27FC236}">
                  <a16:creationId xmlns:a16="http://schemas.microsoft.com/office/drawing/2014/main" id="{9B3C4B61-1217-4598-A261-9A5B1724A176}"/>
                </a:ext>
              </a:extLst>
            </p:cNvPr>
            <p:cNvSpPr/>
            <p:nvPr/>
          </p:nvSpPr>
          <p:spPr>
            <a:xfrm>
              <a:off x="7664146" y="4814012"/>
              <a:ext cx="3516299" cy="9144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Rectangle 84">
              <a:extLst>
                <a:ext uri="{FF2B5EF4-FFF2-40B4-BE49-F238E27FC236}">
                  <a16:creationId xmlns:a16="http://schemas.microsoft.com/office/drawing/2014/main" id="{811DAD4C-7AAA-4F1B-9462-D2E10C042E71}"/>
                </a:ext>
              </a:extLst>
            </p:cNvPr>
            <p:cNvSpPr/>
            <p:nvPr/>
          </p:nvSpPr>
          <p:spPr>
            <a:xfrm>
              <a:off x="11089005" y="2636164"/>
              <a:ext cx="91440" cy="226928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67" name="Picture 66">
            <a:extLst>
              <a:ext uri="{FF2B5EF4-FFF2-40B4-BE49-F238E27FC236}">
                <a16:creationId xmlns:a16="http://schemas.microsoft.com/office/drawing/2014/main" id="{EA111ED2-F34D-4ACC-A43E-24AD56FDA5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61710" y="4288231"/>
            <a:ext cx="1143001" cy="1143001"/>
          </a:xfrm>
          <a:prstGeom prst="rect">
            <a:avLst/>
          </a:prstGeom>
        </p:spPr>
      </p:pic>
      <p:pic>
        <p:nvPicPr>
          <p:cNvPr id="88" name="Picture 87">
            <a:extLst>
              <a:ext uri="{FF2B5EF4-FFF2-40B4-BE49-F238E27FC236}">
                <a16:creationId xmlns:a16="http://schemas.microsoft.com/office/drawing/2014/main" id="{49CA68ED-C125-478E-9F55-4AD02CF43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769" y="2735111"/>
            <a:ext cx="386625" cy="386625"/>
          </a:xfrm>
          <a:prstGeom prst="rect">
            <a:avLst/>
          </a:prstGeom>
        </p:spPr>
      </p:pic>
      <p:sp>
        <p:nvSpPr>
          <p:cNvPr id="97" name="Arrow: Right 96">
            <a:extLst>
              <a:ext uri="{FF2B5EF4-FFF2-40B4-BE49-F238E27FC236}">
                <a16:creationId xmlns:a16="http://schemas.microsoft.com/office/drawing/2014/main" id="{AE2E348B-1085-45DB-BEA9-C369AD207030}"/>
              </a:ext>
            </a:extLst>
          </p:cNvPr>
          <p:cNvSpPr/>
          <p:nvPr/>
        </p:nvSpPr>
        <p:spPr>
          <a:xfrm>
            <a:off x="5839939" y="1994287"/>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9" name="Picture 48">
            <a:extLst>
              <a:ext uri="{FF2B5EF4-FFF2-40B4-BE49-F238E27FC236}">
                <a16:creationId xmlns:a16="http://schemas.microsoft.com/office/drawing/2014/main" id="{4058C8D6-D062-4559-93AB-3D5BD8C58CE7}"/>
              </a:ext>
            </a:extLst>
          </p:cNvPr>
          <p:cNvPicPr>
            <a:picLocks noChangeAspect="1"/>
          </p:cNvPicPr>
          <p:nvPr/>
        </p:nvPicPr>
        <p:blipFill rotWithShape="1">
          <a:blip r:embed="rId8">
            <a:extLst>
              <a:ext uri="{28A0092B-C50C-407E-A947-70E740481C1C}">
                <a14:useLocalDpi xmlns:a14="http://schemas.microsoft.com/office/drawing/2010/main" val="0"/>
              </a:ext>
            </a:extLst>
          </a:blip>
          <a:srcRect l="62888" t="5632"/>
          <a:stretch/>
        </p:blipFill>
        <p:spPr>
          <a:xfrm>
            <a:off x="2637508" y="4024130"/>
            <a:ext cx="224929" cy="246888"/>
          </a:xfrm>
          <a:prstGeom prst="rect">
            <a:avLst/>
          </a:prstGeom>
        </p:spPr>
      </p:pic>
      <p:pic>
        <p:nvPicPr>
          <p:cNvPr id="65" name="Picture 64">
            <a:extLst>
              <a:ext uri="{FF2B5EF4-FFF2-40B4-BE49-F238E27FC236}">
                <a16:creationId xmlns:a16="http://schemas.microsoft.com/office/drawing/2014/main" id="{823A4586-0690-4C41-AD29-D72D6DFB1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383" y="4506249"/>
            <a:ext cx="386625" cy="386625"/>
          </a:xfrm>
          <a:prstGeom prst="rect">
            <a:avLst/>
          </a:prstGeom>
        </p:spPr>
      </p:pic>
      <p:pic>
        <p:nvPicPr>
          <p:cNvPr id="66" name="Picture 65">
            <a:extLst>
              <a:ext uri="{FF2B5EF4-FFF2-40B4-BE49-F238E27FC236}">
                <a16:creationId xmlns:a16="http://schemas.microsoft.com/office/drawing/2014/main" id="{5C64ECF2-7ACE-4455-959D-8A8095DE76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99002" y="4810501"/>
            <a:ext cx="240410" cy="244831"/>
          </a:xfrm>
          <a:prstGeom prst="rect">
            <a:avLst/>
          </a:prstGeom>
        </p:spPr>
      </p:pic>
      <p:sp>
        <p:nvSpPr>
          <p:cNvPr id="71" name="TextBox 70">
            <a:extLst>
              <a:ext uri="{FF2B5EF4-FFF2-40B4-BE49-F238E27FC236}">
                <a16:creationId xmlns:a16="http://schemas.microsoft.com/office/drawing/2014/main" id="{82044910-585E-470D-8FCA-C74A64E7AF49}"/>
              </a:ext>
            </a:extLst>
          </p:cNvPr>
          <p:cNvSpPr txBox="1"/>
          <p:nvPr/>
        </p:nvSpPr>
        <p:spPr>
          <a:xfrm>
            <a:off x="4853041" y="5334743"/>
            <a:ext cx="2485918" cy="830997"/>
          </a:xfrm>
          <a:prstGeom prst="rect">
            <a:avLst/>
          </a:prstGeom>
          <a:noFill/>
        </p:spPr>
        <p:txBody>
          <a:bodyPr vert="horz" wrap="square" rtlCol="0" anchor="ctr">
            <a:spAutoFit/>
          </a:bodyPr>
          <a:lstStyle/>
          <a:p>
            <a:pPr algn="ctr"/>
            <a:r>
              <a:rPr lang="en-US" sz="1600" b="1" dirty="0">
                <a:solidFill>
                  <a:srgbClr val="0070C0"/>
                </a:solidFill>
              </a:rPr>
              <a:t>Agree that each one of us will buy and keep one type only!</a:t>
            </a:r>
          </a:p>
        </p:txBody>
      </p:sp>
      <p:sp>
        <p:nvSpPr>
          <p:cNvPr id="72" name="Rectangle: Rounded Corners 71">
            <a:extLst>
              <a:ext uri="{FF2B5EF4-FFF2-40B4-BE49-F238E27FC236}">
                <a16:creationId xmlns:a16="http://schemas.microsoft.com/office/drawing/2014/main" id="{600D394A-5EA3-4EFE-BD02-488E59CE1730}"/>
              </a:ext>
            </a:extLst>
          </p:cNvPr>
          <p:cNvSpPr/>
          <p:nvPr/>
        </p:nvSpPr>
        <p:spPr>
          <a:xfrm>
            <a:off x="997874" y="5726251"/>
            <a:ext cx="10196252" cy="60641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No Replication = Additional Ingredients in the Building!</a:t>
            </a:r>
          </a:p>
        </p:txBody>
      </p:sp>
      <p:sp>
        <p:nvSpPr>
          <p:cNvPr id="73" name="Arrow: Right 72">
            <a:extLst>
              <a:ext uri="{FF2B5EF4-FFF2-40B4-BE49-F238E27FC236}">
                <a16:creationId xmlns:a16="http://schemas.microsoft.com/office/drawing/2014/main" id="{071ED308-2B27-46AC-86AE-3C66A6C8B9A7}"/>
              </a:ext>
            </a:extLst>
          </p:cNvPr>
          <p:cNvSpPr/>
          <p:nvPr/>
        </p:nvSpPr>
        <p:spPr>
          <a:xfrm rot="5400000">
            <a:off x="4858016" y="3228242"/>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Arrow: Right 74">
            <a:extLst>
              <a:ext uri="{FF2B5EF4-FFF2-40B4-BE49-F238E27FC236}">
                <a16:creationId xmlns:a16="http://schemas.microsoft.com/office/drawing/2014/main" id="{5311E698-4B44-498D-82A7-63037C498AA7}"/>
              </a:ext>
            </a:extLst>
          </p:cNvPr>
          <p:cNvSpPr/>
          <p:nvPr/>
        </p:nvSpPr>
        <p:spPr>
          <a:xfrm rot="2046156">
            <a:off x="5844343" y="3258151"/>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6" name="Picture 75">
            <a:extLst>
              <a:ext uri="{FF2B5EF4-FFF2-40B4-BE49-F238E27FC236}">
                <a16:creationId xmlns:a16="http://schemas.microsoft.com/office/drawing/2014/main" id="{643E3EE8-AED1-40F0-BFA9-ABD9962BBE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5351" y="4014442"/>
            <a:ext cx="240410" cy="244831"/>
          </a:xfrm>
          <a:prstGeom prst="rect">
            <a:avLst/>
          </a:prstGeom>
        </p:spPr>
      </p:pic>
      <p:pic>
        <p:nvPicPr>
          <p:cNvPr id="77" name="Picture 76">
            <a:extLst>
              <a:ext uri="{FF2B5EF4-FFF2-40B4-BE49-F238E27FC236}">
                <a16:creationId xmlns:a16="http://schemas.microsoft.com/office/drawing/2014/main" id="{5DC74C7A-804C-4771-B762-DB1503B852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7340" y="3611757"/>
            <a:ext cx="240410" cy="244831"/>
          </a:xfrm>
          <a:prstGeom prst="rect">
            <a:avLst/>
          </a:prstGeom>
        </p:spPr>
      </p:pic>
      <p:pic>
        <p:nvPicPr>
          <p:cNvPr id="74" name="Picture 73" descr="A close up of a sign&#10;&#10;Description automatically generated">
            <a:extLst>
              <a:ext uri="{FF2B5EF4-FFF2-40B4-BE49-F238E27FC236}">
                <a16:creationId xmlns:a16="http://schemas.microsoft.com/office/drawing/2014/main" id="{62BFD06C-BE0A-43E6-BEAB-DC5D3D0AF00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14337" y="840046"/>
            <a:ext cx="1756468" cy="1681818"/>
          </a:xfrm>
          <a:prstGeom prst="rect">
            <a:avLst/>
          </a:prstGeom>
        </p:spPr>
      </p:pic>
      <p:pic>
        <p:nvPicPr>
          <p:cNvPr id="10" name="Picture 9" descr="A picture containing plate&#10;&#10;Description automatically generated">
            <a:extLst>
              <a:ext uri="{FF2B5EF4-FFF2-40B4-BE49-F238E27FC236}">
                <a16:creationId xmlns:a16="http://schemas.microsoft.com/office/drawing/2014/main" id="{27A31635-3C0B-4DDF-BA81-0E3EF7B20C8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4290" y="1391470"/>
            <a:ext cx="3066762" cy="1414544"/>
          </a:xfrm>
          <a:prstGeom prst="rect">
            <a:avLst/>
          </a:prstGeom>
        </p:spPr>
      </p:pic>
      <p:pic>
        <p:nvPicPr>
          <p:cNvPr id="69" name="Content Placeholder 6" descr="A picture containing window, drawing&#10;&#10;Description automatically generated">
            <a:extLst>
              <a:ext uri="{FF2B5EF4-FFF2-40B4-BE49-F238E27FC236}">
                <a16:creationId xmlns:a16="http://schemas.microsoft.com/office/drawing/2014/main" id="{D2C6EBD5-00EF-4A48-9A0E-5A80117A94C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83751" y="1844748"/>
            <a:ext cx="640080" cy="640080"/>
          </a:xfrm>
          <a:prstGeom prst="rect">
            <a:avLst/>
          </a:prstGeom>
        </p:spPr>
      </p:pic>
      <p:pic>
        <p:nvPicPr>
          <p:cNvPr id="87" name="Picture 86" descr="A close up of a logo&#10;&#10;Description automatically generated">
            <a:extLst>
              <a:ext uri="{FF2B5EF4-FFF2-40B4-BE49-F238E27FC236}">
                <a16:creationId xmlns:a16="http://schemas.microsoft.com/office/drawing/2014/main" id="{9671B52D-2D1F-48AF-AAE3-8FD9651D451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93171" y="3619594"/>
            <a:ext cx="640080" cy="640080"/>
          </a:xfrm>
          <a:prstGeom prst="rect">
            <a:avLst/>
          </a:prstGeom>
        </p:spPr>
      </p:pic>
      <p:pic>
        <p:nvPicPr>
          <p:cNvPr id="89" name="Picture 88" descr="A picture containing sitting, phone, small, cellphone&#10;&#10;Description automatically generated">
            <a:extLst>
              <a:ext uri="{FF2B5EF4-FFF2-40B4-BE49-F238E27FC236}">
                <a16:creationId xmlns:a16="http://schemas.microsoft.com/office/drawing/2014/main" id="{BC40C6BF-A765-4724-B7A0-28DFBEE64ED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60041" y="3629877"/>
            <a:ext cx="640080" cy="640080"/>
          </a:xfrm>
          <a:prstGeom prst="rect">
            <a:avLst/>
          </a:prstGeom>
        </p:spPr>
      </p:pic>
      <p:pic>
        <p:nvPicPr>
          <p:cNvPr id="95" name="Picture 94" descr="A picture containing drawing&#10;&#10;Description automatically generated">
            <a:extLst>
              <a:ext uri="{FF2B5EF4-FFF2-40B4-BE49-F238E27FC236}">
                <a16:creationId xmlns:a16="http://schemas.microsoft.com/office/drawing/2014/main" id="{2B9C8895-C899-4382-8E8D-1E34E72A3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3666" y="2733476"/>
            <a:ext cx="393192" cy="393192"/>
          </a:xfrm>
          <a:prstGeom prst="rect">
            <a:avLst/>
          </a:prstGeom>
        </p:spPr>
      </p:pic>
      <p:pic>
        <p:nvPicPr>
          <p:cNvPr id="68" name="Picture 67">
            <a:extLst>
              <a:ext uri="{FF2B5EF4-FFF2-40B4-BE49-F238E27FC236}">
                <a16:creationId xmlns:a16="http://schemas.microsoft.com/office/drawing/2014/main" id="{67832A0C-BD05-4EB6-9D58-49CD4F5948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502" y="4507965"/>
            <a:ext cx="376630" cy="376630"/>
          </a:xfrm>
          <a:prstGeom prst="rect">
            <a:avLst/>
          </a:prstGeom>
        </p:spPr>
      </p:pic>
      <p:pic>
        <p:nvPicPr>
          <p:cNvPr id="96" name="Picture 95" descr="A picture containing drawing&#10;&#10;Description automatically generated">
            <a:extLst>
              <a:ext uri="{FF2B5EF4-FFF2-40B4-BE49-F238E27FC236}">
                <a16:creationId xmlns:a16="http://schemas.microsoft.com/office/drawing/2014/main" id="{683B5EA0-A60C-4E12-9886-12A2F099F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8221" y="4498439"/>
            <a:ext cx="393192" cy="393192"/>
          </a:xfrm>
          <a:prstGeom prst="rect">
            <a:avLst/>
          </a:prstGeom>
        </p:spPr>
      </p:pic>
      <p:pic>
        <p:nvPicPr>
          <p:cNvPr id="98" name="Picture 97" descr="A close up of a logo&#10;&#10;Description automatically generated">
            <a:extLst>
              <a:ext uri="{FF2B5EF4-FFF2-40B4-BE49-F238E27FC236}">
                <a16:creationId xmlns:a16="http://schemas.microsoft.com/office/drawing/2014/main" id="{3A1B449C-03EC-491E-9C63-56B6E4AF55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4026" y="4499236"/>
            <a:ext cx="393192" cy="393192"/>
          </a:xfrm>
          <a:prstGeom prst="rect">
            <a:avLst/>
          </a:prstGeom>
        </p:spPr>
      </p:pic>
      <p:sp>
        <p:nvSpPr>
          <p:cNvPr id="13" name="TextBox 12">
            <a:extLst>
              <a:ext uri="{FF2B5EF4-FFF2-40B4-BE49-F238E27FC236}">
                <a16:creationId xmlns:a16="http://schemas.microsoft.com/office/drawing/2014/main" id="{9CD2A336-2109-4033-8778-395E9408C946}"/>
              </a:ext>
            </a:extLst>
          </p:cNvPr>
          <p:cNvSpPr txBox="1"/>
          <p:nvPr/>
        </p:nvSpPr>
        <p:spPr>
          <a:xfrm>
            <a:off x="0" y="6431191"/>
            <a:ext cx="7760677"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Images/Icons from commons.wikimedia.org, creazilla.com, and flaticon.com</a:t>
            </a:r>
          </a:p>
        </p:txBody>
      </p:sp>
    </p:spTree>
    <p:extLst>
      <p:ext uri="{BB962C8B-B14F-4D97-AF65-F5344CB8AC3E}">
        <p14:creationId xmlns:p14="http://schemas.microsoft.com/office/powerpoint/2010/main" val="252881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par>
                                <p:cTn id="32" presetID="10" presetClass="entr" presetSubtype="0" fill="hold" nodeType="with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fade">
                                      <p:cBhvr>
                                        <p:cTn id="34" dur="500"/>
                                        <p:tgtEl>
                                          <p:spTgt spid="89"/>
                                        </p:tgtEl>
                                      </p:cBhvr>
                                    </p:animEffect>
                                  </p:childTnLst>
                                </p:cTn>
                              </p:par>
                              <p:par>
                                <p:cTn id="35" presetID="10" presetClass="entr" presetSubtype="0" fill="hold" nodeType="with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fade">
                                      <p:cBhvr>
                                        <p:cTn id="37" dur="500"/>
                                        <p:tgtEl>
                                          <p:spTgt spid="95"/>
                                        </p:tgtEl>
                                      </p:cBhvr>
                                    </p:animEffect>
                                  </p:childTnLst>
                                </p:cTn>
                              </p:par>
                              <p:par>
                                <p:cTn id="38" presetID="10" presetClass="entr" presetSubtype="0" fill="hold" nodeType="with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fade">
                                      <p:cBhvr>
                                        <p:cTn id="40" dur="500"/>
                                        <p:tgtEl>
                                          <p:spTgt spid="87"/>
                                        </p:tgtEl>
                                      </p:cBhvr>
                                    </p:animEffect>
                                  </p:childTnLst>
                                </p:cTn>
                              </p:par>
                              <p:par>
                                <p:cTn id="41" presetID="10"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par>
                                <p:cTn id="44" presetID="10" presetClass="entr" presetSubtype="0" fill="hold" nodeType="with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fade">
                                      <p:cBhvr>
                                        <p:cTn id="46" dur="500"/>
                                        <p:tgtEl>
                                          <p:spTgt spid="88"/>
                                        </p:tgtEl>
                                      </p:cBhvr>
                                    </p:animEffect>
                                  </p:childTnLst>
                                </p:cTn>
                              </p:par>
                              <p:par>
                                <p:cTn id="47" presetID="10" presetClass="entr" presetSubtype="0" fill="hold"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childTnLst>
                    </p:cTn>
                  </p:par>
                  <p:par>
                    <p:cTn id="50" fill="hold">
                      <p:stCondLst>
                        <p:cond delay="indefinite"/>
                      </p:stCondLst>
                      <p:childTnLst>
                        <p:par>
                          <p:cTn id="51" fill="hold">
                            <p:stCondLst>
                              <p:cond delay="0"/>
                            </p:stCondLst>
                            <p:childTnLst>
                              <p:par>
                                <p:cTn id="52" presetID="26" presetClass="emph" presetSubtype="0" fill="hold" nodeType="clickEffect">
                                  <p:stCondLst>
                                    <p:cond delay="0"/>
                                  </p:stCondLst>
                                  <p:childTnLst>
                                    <p:animEffect transition="out" filter="fade">
                                      <p:cBhvr>
                                        <p:cTn id="53" dur="500" tmFilter="0, 0; .2, .5; .8, .5; 1, 0"/>
                                        <p:tgtEl>
                                          <p:spTgt spid="88"/>
                                        </p:tgtEl>
                                      </p:cBhvr>
                                    </p:animEffect>
                                    <p:animScale>
                                      <p:cBhvr>
                                        <p:cTn id="54" dur="250" autoRev="1" fill="hold"/>
                                        <p:tgtEl>
                                          <p:spTgt spid="88"/>
                                        </p:tgtEl>
                                      </p:cBhvr>
                                      <p:by x="105000" y="105000"/>
                                    </p:animScale>
                                  </p:childTnLst>
                                </p:cTn>
                              </p:par>
                              <p:par>
                                <p:cTn id="55" presetID="10" presetClass="entr" presetSubtype="0" fill="hold" grpId="0" nodeType="with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fade">
                                      <p:cBhvr>
                                        <p:cTn id="57" dur="500"/>
                                        <p:tgtEl>
                                          <p:spTgt spid="97"/>
                                        </p:tgtEl>
                                      </p:cBhvr>
                                    </p:animEffect>
                                  </p:childTnLst>
                                </p:cTn>
                              </p:par>
                            </p:childTnLst>
                          </p:cTn>
                        </p:par>
                        <p:par>
                          <p:cTn id="58" fill="hold">
                            <p:stCondLst>
                              <p:cond delay="500"/>
                            </p:stCondLst>
                            <p:childTnLst>
                              <p:par>
                                <p:cTn id="59" presetID="1" presetClass="exit" presetSubtype="0" fill="hold" nodeType="after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nodeType="clickEffect">
                                  <p:stCondLst>
                                    <p:cond delay="0"/>
                                  </p:stCondLst>
                                  <p:childTnLst>
                                    <p:animEffect transition="out" filter="fade">
                                      <p:cBhvr>
                                        <p:cTn id="66" dur="500" tmFilter="0, 0; .2, .5; .8, .5; 1, 0"/>
                                        <p:tgtEl>
                                          <p:spTgt spid="12"/>
                                        </p:tgtEl>
                                      </p:cBhvr>
                                    </p:animEffect>
                                    <p:animScale>
                                      <p:cBhvr>
                                        <p:cTn id="67" dur="250" autoRev="1" fill="hold"/>
                                        <p:tgtEl>
                                          <p:spTgt spid="12"/>
                                        </p:tgtEl>
                                      </p:cBhvr>
                                      <p:by x="105000" y="105000"/>
                                    </p:animScale>
                                  </p:childTnLst>
                                </p:cTn>
                              </p:par>
                              <p:par>
                                <p:cTn id="68" presetID="26" presetClass="emph" presetSubtype="0" fill="hold" nodeType="withEffect">
                                  <p:stCondLst>
                                    <p:cond delay="0"/>
                                  </p:stCondLst>
                                  <p:childTnLst>
                                    <p:animEffect transition="out" filter="fade">
                                      <p:cBhvr>
                                        <p:cTn id="69" dur="500" tmFilter="0, 0; .2, .5; .8, .5; 1, 0"/>
                                        <p:tgtEl>
                                          <p:spTgt spid="49"/>
                                        </p:tgtEl>
                                      </p:cBhvr>
                                    </p:animEffect>
                                    <p:animScale>
                                      <p:cBhvr>
                                        <p:cTn id="70" dur="250" autoRev="1" fill="hold"/>
                                        <p:tgtEl>
                                          <p:spTgt spid="49"/>
                                        </p:tgtEl>
                                      </p:cBhvr>
                                      <p:by x="105000" y="105000"/>
                                    </p:animScale>
                                  </p:childTnLst>
                                </p:cTn>
                              </p:par>
                              <p:par>
                                <p:cTn id="71" presetID="10" presetClass="entr" presetSubtype="0" fill="hold"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500"/>
                                        <p:tgtEl>
                                          <p:spTgt spid="86"/>
                                        </p:tgtEl>
                                      </p:cBhvr>
                                    </p:animEffect>
                                  </p:childTnLst>
                                </p:cTn>
                              </p:par>
                              <p:par>
                                <p:cTn id="74" presetID="10" presetClass="entr" presetSubtype="0" fill="hold" nodeType="with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fade">
                                      <p:cBhvr>
                                        <p:cTn id="76" dur="500"/>
                                        <p:tgtEl>
                                          <p:spTgt spid="74"/>
                                        </p:tgtEl>
                                      </p:cBhvr>
                                    </p:animEffect>
                                  </p:childTnLst>
                                </p:cTn>
                              </p:par>
                              <p:par>
                                <p:cTn id="77" presetID="10"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par>
                                <p:cTn id="80" presetID="10" presetClass="entr" presetSubtype="0" fill="hold" nodeType="with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fade">
                                      <p:cBhvr>
                                        <p:cTn id="82" dur="500"/>
                                        <p:tgtEl>
                                          <p:spTgt spid="91"/>
                                        </p:tgtEl>
                                      </p:cBhvr>
                                    </p:animEffect>
                                  </p:childTnLst>
                                </p:cTn>
                              </p:par>
                              <p:par>
                                <p:cTn id="83" presetID="10" presetClass="entr" presetSubtype="0" fill="hold" nodeType="withEffect">
                                  <p:stCondLst>
                                    <p:cond delay="0"/>
                                  </p:stCondLst>
                                  <p:childTnLst>
                                    <p:set>
                                      <p:cBhvr>
                                        <p:cTn id="84" dur="1" fill="hold">
                                          <p:stCondLst>
                                            <p:cond delay="0"/>
                                          </p:stCondLst>
                                        </p:cTn>
                                        <p:tgtEl>
                                          <p:spTgt spid="93"/>
                                        </p:tgtEl>
                                        <p:attrNameLst>
                                          <p:attrName>style.visibility</p:attrName>
                                        </p:attrNameLst>
                                      </p:cBhvr>
                                      <p:to>
                                        <p:strVal val="visible"/>
                                      </p:to>
                                    </p:set>
                                    <p:animEffect transition="in" filter="fade">
                                      <p:cBhvr>
                                        <p:cTn id="85" dur="500"/>
                                        <p:tgtEl>
                                          <p:spTgt spid="93"/>
                                        </p:tgtEl>
                                      </p:cBhvr>
                                    </p:animEffect>
                                  </p:childTnLst>
                                </p:cTn>
                              </p:par>
                              <p:par>
                                <p:cTn id="86" presetID="10" presetClass="entr" presetSubtype="0" fill="hold" nodeType="with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fade">
                                      <p:cBhvr>
                                        <p:cTn id="88" dur="500"/>
                                        <p:tgtEl>
                                          <p:spTgt spid="94"/>
                                        </p:tgtEl>
                                      </p:cBhvr>
                                    </p:animEffect>
                                  </p:childTnLst>
                                </p:cTn>
                              </p:par>
                            </p:childTnLst>
                          </p:cTn>
                        </p:par>
                        <p:par>
                          <p:cTn id="89" fill="hold">
                            <p:stCondLst>
                              <p:cond delay="500"/>
                            </p:stCondLst>
                            <p:childTnLst>
                              <p:par>
                                <p:cTn id="90" presetID="10" presetClass="entr" presetSubtype="0" fill="hold" nodeType="after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childTnLst>
                          </p:cTn>
                        </p:par>
                        <p:par>
                          <p:cTn id="93" fill="hold">
                            <p:stCondLst>
                              <p:cond delay="1000"/>
                            </p:stCondLst>
                            <p:childTnLst>
                              <p:par>
                                <p:cTn id="94" presetID="42" presetClass="path" presetSubtype="0" accel="50000" decel="50000" fill="hold" nodeType="afterEffect">
                                  <p:stCondLst>
                                    <p:cond delay="0"/>
                                  </p:stCondLst>
                                  <p:childTnLst>
                                    <p:animMotion origin="layout" path="M -4.16667E-7 -4.81481E-6 L 0.23425 -4.81481E-6 " pathEditMode="relative" rAng="0" ptsTypes="AA">
                                      <p:cBhvr>
                                        <p:cTn id="95" dur="500" fill="hold"/>
                                        <p:tgtEl>
                                          <p:spTgt spid="67"/>
                                        </p:tgtEl>
                                        <p:attrNameLst>
                                          <p:attrName>ppt_x</p:attrName>
                                          <p:attrName>ppt_y</p:attrName>
                                        </p:attrNameLst>
                                      </p:cBhvr>
                                      <p:rCtr x="11706" y="0"/>
                                    </p:animMotion>
                                  </p:childTnLst>
                                </p:cTn>
                              </p:par>
                            </p:childTnLst>
                          </p:cTn>
                        </p:par>
                        <p:par>
                          <p:cTn id="96" fill="hold">
                            <p:stCondLst>
                              <p:cond delay="1500"/>
                            </p:stCondLst>
                            <p:childTnLst>
                              <p:par>
                                <p:cTn id="97" presetID="42" presetClass="path" presetSubtype="0" accel="50000" decel="50000" fill="hold" nodeType="afterEffect">
                                  <p:stCondLst>
                                    <p:cond delay="0"/>
                                  </p:stCondLst>
                                  <p:childTnLst>
                                    <p:animMotion origin="layout" path="M 0.23425 -4.81481E-6 L 0.23425 -0.28495 " pathEditMode="relative" rAng="0" ptsTypes="AA">
                                      <p:cBhvr>
                                        <p:cTn id="98" dur="500" fill="hold"/>
                                        <p:tgtEl>
                                          <p:spTgt spid="67"/>
                                        </p:tgtEl>
                                        <p:attrNameLst>
                                          <p:attrName>ppt_x</p:attrName>
                                          <p:attrName>ppt_y</p:attrName>
                                        </p:attrNameLst>
                                      </p:cBhvr>
                                      <p:rCtr x="0" y="-14259"/>
                                    </p:animMotion>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67"/>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65"/>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96"/>
                                        </p:tgtEl>
                                        <p:attrNameLst>
                                          <p:attrName>style.visibility</p:attrName>
                                        </p:attrNameLst>
                                      </p:cBhvr>
                                      <p:to>
                                        <p:strVal val="hidden"/>
                                      </p:to>
                                    </p:set>
                                  </p:childTnLst>
                                </p:cTn>
                              </p:par>
                            </p:childTnLst>
                          </p:cTn>
                        </p:par>
                        <p:par>
                          <p:cTn id="109" fill="hold">
                            <p:stCondLst>
                              <p:cond delay="0"/>
                            </p:stCondLst>
                            <p:childTnLst>
                              <p:par>
                                <p:cTn id="110" presetID="10" presetClass="entr" presetSubtype="0" fill="hold" nodeType="after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fade">
                                      <p:cBhvr>
                                        <p:cTn id="112" dur="500"/>
                                        <p:tgtEl>
                                          <p:spTgt spid="68"/>
                                        </p:tgtEl>
                                      </p:cBhvr>
                                    </p:animEffect>
                                  </p:childTnLst>
                                </p:cTn>
                              </p:par>
                              <p:par>
                                <p:cTn id="113" presetID="10" presetClass="entr" presetSubtype="0" fill="hold" nodeType="withEffect">
                                  <p:stCondLst>
                                    <p:cond delay="0"/>
                                  </p:stCondLst>
                                  <p:childTnLst>
                                    <p:set>
                                      <p:cBhvr>
                                        <p:cTn id="114" dur="1" fill="hold">
                                          <p:stCondLst>
                                            <p:cond delay="0"/>
                                          </p:stCondLst>
                                        </p:cTn>
                                        <p:tgtEl>
                                          <p:spTgt spid="98"/>
                                        </p:tgtEl>
                                        <p:attrNameLst>
                                          <p:attrName>style.visibility</p:attrName>
                                        </p:attrNameLst>
                                      </p:cBhvr>
                                      <p:to>
                                        <p:strVal val="visible"/>
                                      </p:to>
                                    </p:set>
                                    <p:animEffect transition="in" filter="fade">
                                      <p:cBhvr>
                                        <p:cTn id="115" dur="500"/>
                                        <p:tgtEl>
                                          <p:spTgt spid="9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fade">
                                      <p:cBhvr>
                                        <p:cTn id="120" dur="500"/>
                                        <p:tgtEl>
                                          <p:spTgt spid="7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fade">
                                      <p:cBhvr>
                                        <p:cTn id="123" dur="500"/>
                                        <p:tgtEl>
                                          <p:spTgt spid="75"/>
                                        </p:tgtEl>
                                      </p:cBhvr>
                                    </p:animEffect>
                                  </p:childTnLst>
                                </p:cTn>
                              </p:par>
                            </p:childTnLst>
                          </p:cTn>
                        </p:par>
                        <p:par>
                          <p:cTn id="124" fill="hold">
                            <p:stCondLst>
                              <p:cond delay="500"/>
                            </p:stCondLst>
                            <p:childTnLst>
                              <p:par>
                                <p:cTn id="125" presetID="1" presetClass="exit" presetSubtype="0" fill="hold" nodeType="afterEffect">
                                  <p:stCondLst>
                                    <p:cond delay="0"/>
                                  </p:stCondLst>
                                  <p:childTnLst>
                                    <p:set>
                                      <p:cBhvr>
                                        <p:cTn id="126" dur="1" fill="hold">
                                          <p:stCondLst>
                                            <p:cond delay="0"/>
                                          </p:stCondLst>
                                        </p:cTn>
                                        <p:tgtEl>
                                          <p:spTgt spid="12"/>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49"/>
                                        </p:tgtEl>
                                        <p:attrNameLst>
                                          <p:attrName>style.visibility</p:attrName>
                                        </p:attrNameLst>
                                      </p:cBhvr>
                                      <p:to>
                                        <p:strVal val="hidden"/>
                                      </p:to>
                                    </p:set>
                                  </p:childTnLst>
                                </p:cTn>
                              </p:par>
                              <p:par>
                                <p:cTn id="129" presetID="1" presetClass="entr" presetSubtype="0" fill="hold" nodeType="withEffect">
                                  <p:stCondLst>
                                    <p:cond delay="0"/>
                                  </p:stCondLst>
                                  <p:childTnLst>
                                    <p:set>
                                      <p:cBhvr>
                                        <p:cTn id="130" dur="1" fill="hold">
                                          <p:stCondLst>
                                            <p:cond delay="0"/>
                                          </p:stCondLst>
                                        </p:cTn>
                                        <p:tgtEl>
                                          <p:spTgt spid="7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71"/>
                                        </p:tgtEl>
                                        <p:attrNameLst>
                                          <p:attrName>style.visibility</p:attrName>
                                        </p:attrNameLst>
                                      </p:cBhvr>
                                      <p:to>
                                        <p:strVal val="hidden"/>
                                      </p:to>
                                    </p:set>
                                  </p:childTnLst>
                                </p:cTn>
                              </p:par>
                            </p:childTnLst>
                          </p:cTn>
                        </p:par>
                        <p:par>
                          <p:cTn id="137" fill="hold">
                            <p:stCondLst>
                              <p:cond delay="0"/>
                            </p:stCondLst>
                            <p:childTnLst>
                              <p:par>
                                <p:cTn id="138" presetID="10" presetClass="entr" presetSubtype="0" fill="hold" grpId="0" nodeType="afterEffect">
                                  <p:stCondLst>
                                    <p:cond delay="0"/>
                                  </p:stCondLst>
                                  <p:childTnLst>
                                    <p:set>
                                      <p:cBhvr>
                                        <p:cTn id="139" dur="1" fill="hold">
                                          <p:stCondLst>
                                            <p:cond delay="0"/>
                                          </p:stCondLst>
                                        </p:cTn>
                                        <p:tgtEl>
                                          <p:spTgt spid="72"/>
                                        </p:tgtEl>
                                        <p:attrNameLst>
                                          <p:attrName>style.visibility</p:attrName>
                                        </p:attrNameLst>
                                      </p:cBhvr>
                                      <p:to>
                                        <p:strVal val="visible"/>
                                      </p:to>
                                    </p:set>
                                    <p:animEffect transition="in" filter="fade">
                                      <p:cBhvr>
                                        <p:cTn id="14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7" grpId="0" animBg="1"/>
      <p:bldP spid="71" grpId="0"/>
      <p:bldP spid="71" grpId="1"/>
      <p:bldP spid="72" grpId="0" animBg="1"/>
      <p:bldP spid="73" grpId="0" animBg="1"/>
      <p:bldP spid="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581E-38D7-4CB7-BB39-77D43D525950}"/>
              </a:ext>
            </a:extLst>
          </p:cNvPr>
          <p:cNvSpPr>
            <a:spLocks noGrp="1"/>
          </p:cNvSpPr>
          <p:nvPr>
            <p:ph type="title"/>
          </p:nvPr>
        </p:nvSpPr>
        <p:spPr/>
        <p:txBody>
          <a:bodyPr/>
          <a:lstStyle/>
          <a:p>
            <a:r>
              <a:rPr lang="en-US" dirty="0">
                <a:sym typeface="Wingdings" panose="05000000000000000000" pitchFamily="2" charset="2"/>
              </a:rPr>
              <a:t>Goal &amp; Contributions</a:t>
            </a:r>
            <a:endParaRPr lang="en-US" dirty="0"/>
          </a:p>
        </p:txBody>
      </p:sp>
      <p:sp>
        <p:nvSpPr>
          <p:cNvPr id="3" name="Content Placeholder 2">
            <a:extLst>
              <a:ext uri="{FF2B5EF4-FFF2-40B4-BE49-F238E27FC236}">
                <a16:creationId xmlns:a16="http://schemas.microsoft.com/office/drawing/2014/main" id="{1DF92B5F-1ACC-4B16-BDBB-DA6D077BD930}"/>
              </a:ext>
            </a:extLst>
          </p:cNvPr>
          <p:cNvSpPr>
            <a:spLocks noGrp="1"/>
          </p:cNvSpPr>
          <p:nvPr>
            <p:ph idx="1"/>
          </p:nvPr>
        </p:nvSpPr>
        <p:spPr/>
        <p:txBody>
          <a:bodyPr>
            <a:noAutofit/>
          </a:bodyPr>
          <a:lstStyle/>
          <a:p>
            <a:r>
              <a:rPr lang="en-US" sz="2800" b="1" u="sng" dirty="0">
                <a:sym typeface="Wingdings" panose="05000000000000000000" pitchFamily="2" charset="2"/>
              </a:rPr>
              <a:t>Challenge &amp; Contributions:</a:t>
            </a:r>
            <a:r>
              <a:rPr lang="en-US" sz="2800" dirty="0">
                <a:sym typeface="Wingdings" panose="05000000000000000000" pitchFamily="2" charset="2"/>
              </a:rPr>
              <a:t> </a:t>
            </a:r>
          </a:p>
          <a:p>
            <a:pPr lvl="1"/>
            <a:r>
              <a:rPr lang="en-US" sz="2300" dirty="0">
                <a:solidFill>
                  <a:srgbClr val="C00000"/>
                </a:solidFill>
                <a:sym typeface="Wingdings" panose="05000000000000000000" pitchFamily="2" charset="2"/>
              </a:rPr>
              <a:t>Data replication</a:t>
            </a:r>
            <a:r>
              <a:rPr lang="en-US" sz="2300" dirty="0">
                <a:sym typeface="Wingdings" panose="05000000000000000000" pitchFamily="2" charset="2"/>
              </a:rPr>
              <a:t> (associated with GPUs’ private L1 caches) </a:t>
            </a:r>
            <a:r>
              <a:rPr lang="en-US" sz="2300" dirty="0">
                <a:solidFill>
                  <a:srgbClr val="C00000"/>
                </a:solidFill>
                <a:sym typeface="Wingdings" panose="05000000000000000000" pitchFamily="2" charset="2"/>
              </a:rPr>
              <a:t>reduces the effective aggregate L1 cache capacity</a:t>
            </a:r>
            <a:r>
              <a:rPr lang="en-US" sz="2300" dirty="0">
                <a:sym typeface="Wingdings" panose="05000000000000000000" pitchFamily="2" charset="2"/>
              </a:rPr>
              <a:t> across all cores</a:t>
            </a:r>
          </a:p>
          <a:p>
            <a:pPr lvl="1"/>
            <a:r>
              <a:rPr lang="en-US" sz="2300" dirty="0">
                <a:solidFill>
                  <a:srgbClr val="00B050"/>
                </a:solidFill>
                <a:sym typeface="Wingdings" panose="05000000000000000000" pitchFamily="2" charset="2"/>
              </a:rPr>
              <a:t>Shared L1 caches</a:t>
            </a:r>
            <a:r>
              <a:rPr lang="en-US" sz="2300" dirty="0">
                <a:sym typeface="Wingdings" panose="05000000000000000000" pitchFamily="2" charset="2"/>
              </a:rPr>
              <a:t> in GPUs significantly </a:t>
            </a:r>
            <a:r>
              <a:rPr lang="en-US" sz="2300" dirty="0">
                <a:solidFill>
                  <a:srgbClr val="00B050"/>
                </a:solidFill>
                <a:sym typeface="Wingdings" panose="05000000000000000000" pitchFamily="2" charset="2"/>
              </a:rPr>
              <a:t>improve the collective L1 hit rates</a:t>
            </a:r>
            <a:r>
              <a:rPr lang="en-US" sz="2300" dirty="0">
                <a:sym typeface="Wingdings" panose="05000000000000000000" pitchFamily="2" charset="2"/>
              </a:rPr>
              <a:t> and reduce the bandwidth pressure on L2 caches</a:t>
            </a:r>
          </a:p>
          <a:p>
            <a:pPr lvl="1"/>
            <a:r>
              <a:rPr lang="en-US" sz="2300" dirty="0">
                <a:solidFill>
                  <a:srgbClr val="00B050"/>
                </a:solidFill>
                <a:sym typeface="Wingdings" panose="05000000000000000000" pitchFamily="2" charset="2"/>
              </a:rPr>
              <a:t>A lightweight dynamic scheme</a:t>
            </a:r>
            <a:r>
              <a:rPr lang="en-US" sz="2300" dirty="0">
                <a:sym typeface="Wingdings" panose="05000000000000000000" pitchFamily="2" charset="2"/>
              </a:rPr>
              <a:t> to reconfigure the L1 caches as shared or private based on the application’s behavior</a:t>
            </a:r>
          </a:p>
          <a:p>
            <a:pPr lvl="1"/>
            <a:endParaRPr lang="en-US" sz="2300" dirty="0">
              <a:sym typeface="Wingdings" panose="05000000000000000000" pitchFamily="2" charset="2"/>
            </a:endParaRPr>
          </a:p>
          <a:p>
            <a:r>
              <a:rPr lang="en-US" sz="2800" b="1" u="sng" dirty="0">
                <a:sym typeface="Wingdings" panose="05000000000000000000" pitchFamily="2" charset="2"/>
              </a:rPr>
              <a:t>Results:</a:t>
            </a:r>
          </a:p>
          <a:p>
            <a:pPr lvl="1"/>
            <a:r>
              <a:rPr lang="en-US" sz="2300" dirty="0">
                <a:sym typeface="Wingdings" panose="05000000000000000000" pitchFamily="2" charset="2"/>
              </a:rPr>
              <a:t>Improve IPC by </a:t>
            </a:r>
            <a:r>
              <a:rPr lang="en-US" sz="2300" b="1" dirty="0">
                <a:solidFill>
                  <a:srgbClr val="00B050"/>
                </a:solidFill>
                <a:sym typeface="Wingdings" panose="05000000000000000000" pitchFamily="2" charset="2"/>
              </a:rPr>
              <a:t>22%</a:t>
            </a:r>
            <a:r>
              <a:rPr lang="en-US" sz="2300" dirty="0">
                <a:sym typeface="Wingdings" panose="05000000000000000000" pitchFamily="2" charset="2"/>
              </a:rPr>
              <a:t> (up to 52%) and energy efficiency by </a:t>
            </a:r>
            <a:r>
              <a:rPr lang="en-US" sz="2300" b="1" dirty="0">
                <a:solidFill>
                  <a:srgbClr val="00B050"/>
                </a:solidFill>
                <a:sym typeface="Wingdings" panose="05000000000000000000" pitchFamily="2" charset="2"/>
              </a:rPr>
              <a:t>49%</a:t>
            </a:r>
          </a:p>
          <a:p>
            <a:pPr lvl="1"/>
            <a:r>
              <a:rPr lang="en-US" sz="2300" dirty="0">
                <a:sym typeface="Wingdings" panose="05000000000000000000" pitchFamily="2" charset="2"/>
              </a:rPr>
              <a:t>Have a modest hardware overhead of 0.09 mm</a:t>
            </a:r>
            <a:r>
              <a:rPr lang="en-US" sz="2300" baseline="30000" dirty="0">
                <a:sym typeface="Wingdings" panose="05000000000000000000" pitchFamily="2" charset="2"/>
              </a:rPr>
              <a:t>2</a:t>
            </a:r>
            <a:r>
              <a:rPr lang="en-US" sz="2300" dirty="0">
                <a:sym typeface="Wingdings" panose="05000000000000000000" pitchFamily="2" charset="2"/>
              </a:rPr>
              <a:t> per core</a:t>
            </a:r>
            <a:endParaRPr lang="en-US" sz="2800" dirty="0">
              <a:sym typeface="Wingdings" panose="05000000000000000000" pitchFamily="2" charset="2"/>
            </a:endParaRPr>
          </a:p>
        </p:txBody>
      </p:sp>
      <p:sp>
        <p:nvSpPr>
          <p:cNvPr id="5" name="Slide Number Placeholder 4">
            <a:extLst>
              <a:ext uri="{FF2B5EF4-FFF2-40B4-BE49-F238E27FC236}">
                <a16:creationId xmlns:a16="http://schemas.microsoft.com/office/drawing/2014/main" id="{4D7EF726-D8BD-4E5F-9CE6-0E8FA904B71F}"/>
              </a:ext>
            </a:extLst>
          </p:cNvPr>
          <p:cNvSpPr>
            <a:spLocks noGrp="1"/>
          </p:cNvSpPr>
          <p:nvPr>
            <p:ph type="sldNum" sz="quarter" idx="12"/>
          </p:nvPr>
        </p:nvSpPr>
        <p:spPr/>
        <p:txBody>
          <a:bodyPr/>
          <a:lstStyle/>
          <a:p>
            <a:fld id="{98ECD8BD-D1A9-4DC4-89AE-4427480F30AB}" type="slidenum">
              <a:rPr lang="en-US" smtClean="0"/>
              <a:t>6</a:t>
            </a:fld>
            <a:endParaRPr lang="en-US" dirty="0"/>
          </a:p>
        </p:txBody>
      </p:sp>
    </p:spTree>
    <p:extLst>
      <p:ext uri="{BB962C8B-B14F-4D97-AF65-F5344CB8AC3E}">
        <p14:creationId xmlns:p14="http://schemas.microsoft.com/office/powerpoint/2010/main" val="249306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a:xfrm>
            <a:off x="609600" y="1600201"/>
            <a:ext cx="11239500" cy="4525963"/>
          </a:xfrm>
        </p:spPr>
        <p:txBody>
          <a:bodyPr>
            <a:normAutofit/>
          </a:bodyPr>
          <a:lstStyle/>
          <a:p>
            <a:r>
              <a:rPr lang="en-US" dirty="0"/>
              <a:t>Introduction</a:t>
            </a:r>
          </a:p>
          <a:p>
            <a:r>
              <a:rPr lang="en-US" dirty="0"/>
              <a:t>Motivation</a:t>
            </a:r>
          </a:p>
          <a:p>
            <a:r>
              <a:rPr lang="en-US" dirty="0"/>
              <a:t>Enabling Shared L1 Caches</a:t>
            </a:r>
          </a:p>
          <a:p>
            <a:r>
              <a:rPr lang="en-US" dirty="0"/>
              <a:t>Evaluation</a:t>
            </a:r>
          </a:p>
          <a:p>
            <a:r>
              <a:rPr lang="en-US" dirty="0"/>
              <a:t>Conclusions</a:t>
            </a:r>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7</a:t>
            </a:fld>
            <a:endParaRPr lang="en-US"/>
          </a:p>
        </p:txBody>
      </p:sp>
    </p:spTree>
    <p:extLst>
      <p:ext uri="{BB962C8B-B14F-4D97-AF65-F5344CB8AC3E}">
        <p14:creationId xmlns:p14="http://schemas.microsoft.com/office/powerpoint/2010/main" val="34522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loud 17">
            <a:extLst>
              <a:ext uri="{FF2B5EF4-FFF2-40B4-BE49-F238E27FC236}">
                <a16:creationId xmlns:a16="http://schemas.microsoft.com/office/drawing/2014/main" id="{5C3961A5-45D0-4079-A3C5-9190BDB94F93}"/>
              </a:ext>
            </a:extLst>
          </p:cNvPr>
          <p:cNvSpPr/>
          <p:nvPr/>
        </p:nvSpPr>
        <p:spPr>
          <a:xfrm>
            <a:off x="609600" y="3179691"/>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a:t>
            </a:r>
          </a:p>
        </p:txBody>
      </p:sp>
      <p:sp>
        <p:nvSpPr>
          <p:cNvPr id="2" name="Title 1">
            <a:extLst>
              <a:ext uri="{FF2B5EF4-FFF2-40B4-BE49-F238E27FC236}">
                <a16:creationId xmlns:a16="http://schemas.microsoft.com/office/drawing/2014/main" id="{22373F56-6AD1-46E3-A810-8D92B44C67C9}"/>
              </a:ext>
            </a:extLst>
          </p:cNvPr>
          <p:cNvSpPr>
            <a:spLocks noGrp="1"/>
          </p:cNvSpPr>
          <p:nvPr>
            <p:ph type="title"/>
          </p:nvPr>
        </p:nvSpPr>
        <p:spPr>
          <a:xfrm>
            <a:off x="609600" y="274639"/>
            <a:ext cx="10972800" cy="1143000"/>
          </a:xfrm>
        </p:spPr>
        <p:txBody>
          <a:bodyPr>
            <a:normAutofit/>
          </a:bodyPr>
          <a:lstStyle/>
          <a:p>
            <a:r>
              <a:rPr lang="en-US" dirty="0"/>
              <a:t>Private L1 Caches</a:t>
            </a:r>
          </a:p>
        </p:txBody>
      </p:sp>
      <p:sp>
        <p:nvSpPr>
          <p:cNvPr id="5" name="Slide Number Placeholder 4">
            <a:extLst>
              <a:ext uri="{FF2B5EF4-FFF2-40B4-BE49-F238E27FC236}">
                <a16:creationId xmlns:a16="http://schemas.microsoft.com/office/drawing/2014/main" id="{47F7F6C3-F038-4E05-8084-46AB6ECD332E}"/>
              </a:ext>
            </a:extLst>
          </p:cNvPr>
          <p:cNvSpPr>
            <a:spLocks noGrp="1"/>
          </p:cNvSpPr>
          <p:nvPr>
            <p:ph type="sldNum" sz="quarter" idx="12"/>
          </p:nvPr>
        </p:nvSpPr>
        <p:spPr/>
        <p:txBody>
          <a:bodyPr/>
          <a:lstStyle/>
          <a:p>
            <a:fld id="{98ECD8BD-D1A9-4DC4-89AE-4427480F30AB}" type="slidenum">
              <a:rPr lang="en-US" smtClean="0"/>
              <a:t>8</a:t>
            </a:fld>
            <a:endParaRPr lang="en-US" dirty="0"/>
          </a:p>
        </p:txBody>
      </p:sp>
      <p:cxnSp>
        <p:nvCxnSpPr>
          <p:cNvPr id="63" name="Straight Arrow Connector 62">
            <a:extLst>
              <a:ext uri="{FF2B5EF4-FFF2-40B4-BE49-F238E27FC236}">
                <a16:creationId xmlns:a16="http://schemas.microsoft.com/office/drawing/2014/main" id="{2567D4D1-1075-42FA-82D9-FAF2C7DB7BFB}"/>
              </a:ext>
            </a:extLst>
          </p:cNvPr>
          <p:cNvCxnSpPr>
            <a:cxnSpLocks/>
            <a:stCxn id="23" idx="2"/>
          </p:cNvCxnSpPr>
          <p:nvPr/>
        </p:nvCxnSpPr>
        <p:spPr>
          <a:xfrm>
            <a:off x="5653346"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0700574-3299-4E8A-810B-1639FA0237E5}"/>
              </a:ext>
            </a:extLst>
          </p:cNvPr>
          <p:cNvCxnSpPr>
            <a:cxnSpLocks/>
            <a:stCxn id="26" idx="2"/>
          </p:cNvCxnSpPr>
          <p:nvPr/>
        </p:nvCxnSpPr>
        <p:spPr>
          <a:xfrm>
            <a:off x="6538652" y="2614356"/>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B765B8-74E6-4DFC-9F9A-4FB0D755EDA1}"/>
              </a:ext>
            </a:extLst>
          </p:cNvPr>
          <p:cNvCxnSpPr>
            <a:cxnSpLocks/>
            <a:stCxn id="37" idx="2"/>
          </p:cNvCxnSpPr>
          <p:nvPr/>
        </p:nvCxnSpPr>
        <p:spPr>
          <a:xfrm>
            <a:off x="7423958"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DC28B5E-CFD5-4959-972E-A5979E25FD61}"/>
              </a:ext>
            </a:extLst>
          </p:cNvPr>
          <p:cNvCxnSpPr>
            <a:cxnSpLocks/>
            <a:stCxn id="41" idx="2"/>
          </p:cNvCxnSpPr>
          <p:nvPr/>
        </p:nvCxnSpPr>
        <p:spPr>
          <a:xfrm>
            <a:off x="8309264" y="2614356"/>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69C558C-86B6-4AD7-A415-9B720B50A2FC}"/>
              </a:ext>
            </a:extLst>
          </p:cNvPr>
          <p:cNvCxnSpPr>
            <a:cxnSpLocks/>
            <a:stCxn id="52" idx="2"/>
          </p:cNvCxnSpPr>
          <p:nvPr/>
        </p:nvCxnSpPr>
        <p:spPr>
          <a:xfrm>
            <a:off x="9194570"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DD73DE5-E22A-4103-B530-B78A57879323}"/>
              </a:ext>
            </a:extLst>
          </p:cNvPr>
          <p:cNvCxnSpPr>
            <a:cxnSpLocks/>
            <a:stCxn id="55" idx="2"/>
          </p:cNvCxnSpPr>
          <p:nvPr/>
        </p:nvCxnSpPr>
        <p:spPr>
          <a:xfrm flipH="1">
            <a:off x="10079874" y="2614356"/>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311EAA2-2753-4B83-B4AA-D380093AB5C0}"/>
              </a:ext>
            </a:extLst>
          </p:cNvPr>
          <p:cNvCxnSpPr>
            <a:cxnSpLocks/>
            <a:stCxn id="20" idx="2"/>
          </p:cNvCxnSpPr>
          <p:nvPr/>
        </p:nvCxnSpPr>
        <p:spPr>
          <a:xfrm>
            <a:off x="4768040" y="2614356"/>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B0CC3AE-F206-4190-BAF5-8AA55DD0E872}"/>
              </a:ext>
            </a:extLst>
          </p:cNvPr>
          <p:cNvCxnSpPr>
            <a:cxnSpLocks/>
            <a:stCxn id="6" idx="2"/>
          </p:cNvCxnSpPr>
          <p:nvPr/>
        </p:nvCxnSpPr>
        <p:spPr>
          <a:xfrm>
            <a:off x="3882734" y="2614356"/>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71DDCE5-7552-4BBA-9FAE-0EAEF4B8222D}"/>
              </a:ext>
            </a:extLst>
          </p:cNvPr>
          <p:cNvCxnSpPr>
            <a:cxnSpLocks/>
            <a:stCxn id="49" idx="2"/>
          </p:cNvCxnSpPr>
          <p:nvPr/>
        </p:nvCxnSpPr>
        <p:spPr>
          <a:xfrm>
            <a:off x="2997428" y="2614356"/>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E035660-85F6-442E-949E-8C254C5ABC9A}"/>
              </a:ext>
            </a:extLst>
          </p:cNvPr>
          <p:cNvCxnSpPr>
            <a:cxnSpLocks/>
            <a:stCxn id="46" idx="2"/>
          </p:cNvCxnSpPr>
          <p:nvPr/>
        </p:nvCxnSpPr>
        <p:spPr>
          <a:xfrm>
            <a:off x="2112122" y="2614356"/>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8CDDA94-4739-4301-93D4-CEED15F5BA97}"/>
              </a:ext>
            </a:extLst>
          </p:cNvPr>
          <p:cNvSpPr/>
          <p:nvPr/>
        </p:nvSpPr>
        <p:spPr>
          <a:xfrm>
            <a:off x="3548978"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D6D0DFE9-C7B3-4AFB-A41B-5DB7F93FAFD9}"/>
              </a:ext>
            </a:extLst>
          </p:cNvPr>
          <p:cNvSpPr/>
          <p:nvPr/>
        </p:nvSpPr>
        <p:spPr>
          <a:xfrm>
            <a:off x="3615728"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id="{E20298FF-19D8-4C96-BA2D-C0B272B8CD59}"/>
              </a:ext>
            </a:extLst>
          </p:cNvPr>
          <p:cNvSpPr/>
          <p:nvPr/>
        </p:nvSpPr>
        <p:spPr>
          <a:xfrm>
            <a:off x="4434284"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id="{D2FA2291-EBB0-4AF9-9E78-9606E83A6A0D}"/>
              </a:ext>
            </a:extLst>
          </p:cNvPr>
          <p:cNvSpPr/>
          <p:nvPr/>
        </p:nvSpPr>
        <p:spPr>
          <a:xfrm>
            <a:off x="4501034"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id="{01E38ED8-C922-4A15-B1B4-4AB28C84D09F}"/>
              </a:ext>
            </a:extLst>
          </p:cNvPr>
          <p:cNvSpPr/>
          <p:nvPr/>
        </p:nvSpPr>
        <p:spPr>
          <a:xfrm>
            <a:off x="531959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id="{CFF82639-5127-4EE9-ABAB-0095A8CEBB01}"/>
              </a:ext>
            </a:extLst>
          </p:cNvPr>
          <p:cNvSpPr/>
          <p:nvPr/>
        </p:nvSpPr>
        <p:spPr>
          <a:xfrm>
            <a:off x="538634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id="{41381580-3A68-4D05-ADF3-3D65EB973353}"/>
              </a:ext>
            </a:extLst>
          </p:cNvPr>
          <p:cNvSpPr/>
          <p:nvPr/>
        </p:nvSpPr>
        <p:spPr>
          <a:xfrm>
            <a:off x="6204896"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id="{C5A425AA-0E95-4433-85EA-82C100BE17A5}"/>
              </a:ext>
            </a:extLst>
          </p:cNvPr>
          <p:cNvSpPr/>
          <p:nvPr/>
        </p:nvSpPr>
        <p:spPr>
          <a:xfrm>
            <a:off x="6271646"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id="{E40AD063-D301-45A6-B757-54D57EDCEB1E}"/>
              </a:ext>
            </a:extLst>
          </p:cNvPr>
          <p:cNvSpPr/>
          <p:nvPr/>
        </p:nvSpPr>
        <p:spPr>
          <a:xfrm>
            <a:off x="7090202"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id="{B42969AC-DEB9-49F3-B580-71F108ED4833}"/>
              </a:ext>
            </a:extLst>
          </p:cNvPr>
          <p:cNvSpPr/>
          <p:nvPr/>
        </p:nvSpPr>
        <p:spPr>
          <a:xfrm>
            <a:off x="7156952"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id="{E248F49C-6A9A-4152-BF62-6C7A22D1C030}"/>
              </a:ext>
            </a:extLst>
          </p:cNvPr>
          <p:cNvSpPr/>
          <p:nvPr/>
        </p:nvSpPr>
        <p:spPr>
          <a:xfrm>
            <a:off x="7975508"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id="{6BDC44F0-B293-437A-8676-F363DE8DC461}"/>
              </a:ext>
            </a:extLst>
          </p:cNvPr>
          <p:cNvSpPr/>
          <p:nvPr/>
        </p:nvSpPr>
        <p:spPr>
          <a:xfrm>
            <a:off x="8042258"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id="{5EB30364-0A41-4929-83CF-03BF019FB2FB}"/>
              </a:ext>
            </a:extLst>
          </p:cNvPr>
          <p:cNvSpPr/>
          <p:nvPr/>
        </p:nvSpPr>
        <p:spPr>
          <a:xfrm>
            <a:off x="1778366"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id="{93CDF571-9EFF-41D1-98B7-6FFE5917F7BD}"/>
              </a:ext>
            </a:extLst>
          </p:cNvPr>
          <p:cNvSpPr/>
          <p:nvPr/>
        </p:nvSpPr>
        <p:spPr>
          <a:xfrm>
            <a:off x="2663672"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id="{D0DAE2A1-F765-48F8-92FC-EDD60B105F8C}"/>
              </a:ext>
            </a:extLst>
          </p:cNvPr>
          <p:cNvSpPr/>
          <p:nvPr/>
        </p:nvSpPr>
        <p:spPr>
          <a:xfrm>
            <a:off x="8860814"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id="{FCD9E868-CA5E-425E-8B7C-9832AD85D19B}"/>
              </a:ext>
            </a:extLst>
          </p:cNvPr>
          <p:cNvSpPr/>
          <p:nvPr/>
        </p:nvSpPr>
        <p:spPr>
          <a:xfrm>
            <a:off x="8927564"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id="{8A3D0200-E289-4A1E-9DEA-F49C88BE84F7}"/>
              </a:ext>
            </a:extLst>
          </p:cNvPr>
          <p:cNvSpPr/>
          <p:nvPr/>
        </p:nvSpPr>
        <p:spPr>
          <a:xfrm>
            <a:off x="974612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id="{C1B7C6EC-2BED-467E-BABC-8B357EB9E0D1}"/>
              </a:ext>
            </a:extLst>
          </p:cNvPr>
          <p:cNvSpPr/>
          <p:nvPr/>
        </p:nvSpPr>
        <p:spPr>
          <a:xfrm>
            <a:off x="981287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id="{91E9301F-3D19-44A1-8ACE-D10008186147}"/>
              </a:ext>
            </a:extLst>
          </p:cNvPr>
          <p:cNvSpPr/>
          <p:nvPr/>
        </p:nvSpPr>
        <p:spPr>
          <a:xfrm>
            <a:off x="10631425"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id="{60834B2B-4C4D-4E92-B83A-5D0EC3B143C1}"/>
              </a:ext>
            </a:extLst>
          </p:cNvPr>
          <p:cNvSpPr/>
          <p:nvPr/>
        </p:nvSpPr>
        <p:spPr>
          <a:xfrm>
            <a:off x="10698175"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id="{98E2198E-FA48-48CA-8501-7C1C9B6F4C01}"/>
              </a:ext>
            </a:extLst>
          </p:cNvPr>
          <p:cNvSpPr/>
          <p:nvPr/>
        </p:nvSpPr>
        <p:spPr>
          <a:xfrm>
            <a:off x="89306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id="{A1E076E0-D6EB-4B4C-B7FB-0C161097A4F4}"/>
              </a:ext>
            </a:extLst>
          </p:cNvPr>
          <p:cNvSpPr/>
          <p:nvPr/>
        </p:nvSpPr>
        <p:spPr>
          <a:xfrm>
            <a:off x="95981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id="{F278E18F-D953-4807-A0EF-B43ED0A2F662}"/>
              </a:ext>
            </a:extLst>
          </p:cNvPr>
          <p:cNvCxnSpPr>
            <a:cxnSpLocks/>
            <a:stCxn id="140" idx="2"/>
          </p:cNvCxnSpPr>
          <p:nvPr/>
        </p:nvCxnSpPr>
        <p:spPr>
          <a:xfrm>
            <a:off x="10965181" y="2614356"/>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1B2B007-226D-4C87-AB52-2EDBF0B68E1E}"/>
              </a:ext>
            </a:extLst>
          </p:cNvPr>
          <p:cNvCxnSpPr>
            <a:cxnSpLocks/>
            <a:stCxn id="143" idx="2"/>
          </p:cNvCxnSpPr>
          <p:nvPr/>
        </p:nvCxnSpPr>
        <p:spPr>
          <a:xfrm flipH="1">
            <a:off x="1226814" y="2614356"/>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4ACF0D3-0A5A-4371-A0BF-83063F4E3AC7}"/>
              </a:ext>
            </a:extLst>
          </p:cNvPr>
          <p:cNvCxnSpPr>
            <a:cxnSpLocks/>
            <a:stCxn id="58" idx="0"/>
          </p:cNvCxnSpPr>
          <p:nvPr/>
        </p:nvCxnSpPr>
        <p:spPr>
          <a:xfrm flipV="1">
            <a:off x="8454775" y="4544793"/>
            <a:ext cx="0" cy="81160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8E8BF9B-14A3-4509-8F84-4C304C28C6A9}"/>
              </a:ext>
            </a:extLst>
          </p:cNvPr>
          <p:cNvCxnSpPr>
            <a:cxnSpLocks/>
            <a:stCxn id="29" idx="0"/>
          </p:cNvCxnSpPr>
          <p:nvPr/>
        </p:nvCxnSpPr>
        <p:spPr>
          <a:xfrm flipV="1">
            <a:off x="5454937" y="4697195"/>
            <a:ext cx="0" cy="65919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F783091-C90D-46BB-8CB7-B3D8449B1712}"/>
              </a:ext>
            </a:extLst>
          </p:cNvPr>
          <p:cNvCxnSpPr>
            <a:cxnSpLocks/>
            <a:stCxn id="33" idx="0"/>
          </p:cNvCxnSpPr>
          <p:nvPr/>
        </p:nvCxnSpPr>
        <p:spPr>
          <a:xfrm flipH="1" flipV="1">
            <a:off x="6950472" y="4697195"/>
            <a:ext cx="4384" cy="65919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0C71B0E-8720-4224-8341-2A2C98255F8B}"/>
              </a:ext>
            </a:extLst>
          </p:cNvPr>
          <p:cNvCxnSpPr>
            <a:cxnSpLocks/>
            <a:stCxn id="11" idx="0"/>
          </p:cNvCxnSpPr>
          <p:nvPr/>
        </p:nvCxnSpPr>
        <p:spPr>
          <a:xfrm flipV="1">
            <a:off x="3955018" y="4658979"/>
            <a:ext cx="4381" cy="69741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079EF6E-94B7-4EDB-809B-9425A4E22837}"/>
              </a:ext>
            </a:extLst>
          </p:cNvPr>
          <p:cNvSpPr/>
          <p:nvPr/>
        </p:nvSpPr>
        <p:spPr>
          <a:xfrm>
            <a:off x="1845116"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id="{7CF49E12-4980-42E7-A72B-5A2E299CB2EE}"/>
              </a:ext>
            </a:extLst>
          </p:cNvPr>
          <p:cNvSpPr/>
          <p:nvPr/>
        </p:nvSpPr>
        <p:spPr>
          <a:xfrm>
            <a:off x="2730422"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grpSp>
        <p:nvGrpSpPr>
          <p:cNvPr id="8" name="Group 7">
            <a:extLst>
              <a:ext uri="{FF2B5EF4-FFF2-40B4-BE49-F238E27FC236}">
                <a16:creationId xmlns:a16="http://schemas.microsoft.com/office/drawing/2014/main" id="{0E03C490-B52B-4C57-B7C7-8B563D32C12F}"/>
              </a:ext>
            </a:extLst>
          </p:cNvPr>
          <p:cNvGrpSpPr/>
          <p:nvPr/>
        </p:nvGrpSpPr>
        <p:grpSpPr>
          <a:xfrm>
            <a:off x="3406378" y="5356393"/>
            <a:ext cx="5597037" cy="731520"/>
            <a:chOff x="3406378" y="5356393"/>
            <a:chExt cx="5597037" cy="731520"/>
          </a:xfrm>
        </p:grpSpPr>
        <p:grpSp>
          <p:nvGrpSpPr>
            <p:cNvPr id="17" name="Group 16">
              <a:extLst>
                <a:ext uri="{FF2B5EF4-FFF2-40B4-BE49-F238E27FC236}">
                  <a16:creationId xmlns:a16="http://schemas.microsoft.com/office/drawing/2014/main" id="{F07DD97D-053F-4C5A-BC94-EEC83C105FA2}"/>
                </a:ext>
              </a:extLst>
            </p:cNvPr>
            <p:cNvGrpSpPr/>
            <p:nvPr/>
          </p:nvGrpSpPr>
          <p:grpSpPr>
            <a:xfrm>
              <a:off x="3406378" y="5356393"/>
              <a:ext cx="1097280" cy="731520"/>
              <a:chOff x="631150" y="5251293"/>
              <a:chExt cx="1097280" cy="731520"/>
            </a:xfrm>
          </p:grpSpPr>
          <p:sp>
            <p:nvSpPr>
              <p:cNvPr id="11" name="Rectangle 10">
                <a:extLst>
                  <a:ext uri="{FF2B5EF4-FFF2-40B4-BE49-F238E27FC236}">
                    <a16:creationId xmlns:a16="http://schemas.microsoft.com/office/drawing/2014/main"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id="{9F76BE43-A678-462C-B734-A0D1F9C75B6C}"/>
                </a:ext>
              </a:extLst>
            </p:cNvPr>
            <p:cNvGrpSpPr/>
            <p:nvPr/>
          </p:nvGrpSpPr>
          <p:grpSpPr>
            <a:xfrm>
              <a:off x="4906297" y="5356393"/>
              <a:ext cx="1097280" cy="731520"/>
              <a:chOff x="631150" y="5251293"/>
              <a:chExt cx="1097280" cy="731520"/>
            </a:xfrm>
          </p:grpSpPr>
          <p:sp>
            <p:nvSpPr>
              <p:cNvPr id="29" name="Rectangle 28">
                <a:extLst>
                  <a:ext uri="{FF2B5EF4-FFF2-40B4-BE49-F238E27FC236}">
                    <a16:creationId xmlns:a16="http://schemas.microsoft.com/office/drawing/2014/main"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id="{EA616863-3F73-49F8-8D30-5F6C4DE1321C}"/>
                </a:ext>
              </a:extLst>
            </p:cNvPr>
            <p:cNvGrpSpPr/>
            <p:nvPr/>
          </p:nvGrpSpPr>
          <p:grpSpPr>
            <a:xfrm>
              <a:off x="6406216" y="5356393"/>
              <a:ext cx="1097280" cy="731520"/>
              <a:chOff x="631150" y="5251293"/>
              <a:chExt cx="1097280" cy="731520"/>
            </a:xfrm>
          </p:grpSpPr>
          <p:sp>
            <p:nvSpPr>
              <p:cNvPr id="33" name="Rectangle 32">
                <a:extLst>
                  <a:ext uri="{FF2B5EF4-FFF2-40B4-BE49-F238E27FC236}">
                    <a16:creationId xmlns:a16="http://schemas.microsoft.com/office/drawing/2014/main"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id="{F4228333-BF3C-426D-BF32-0D660791D371}"/>
                </a:ext>
              </a:extLst>
            </p:cNvPr>
            <p:cNvGrpSpPr/>
            <p:nvPr/>
          </p:nvGrpSpPr>
          <p:grpSpPr>
            <a:xfrm>
              <a:off x="7906135" y="5356393"/>
              <a:ext cx="1097280" cy="731520"/>
              <a:chOff x="631150" y="5251293"/>
              <a:chExt cx="1097280" cy="731520"/>
            </a:xfrm>
          </p:grpSpPr>
          <p:sp>
            <p:nvSpPr>
              <p:cNvPr id="58" name="Rectangle 57">
                <a:extLst>
                  <a:ext uri="{FF2B5EF4-FFF2-40B4-BE49-F238E27FC236}">
                    <a16:creationId xmlns:a16="http://schemas.microsoft.com/office/drawing/2014/main"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85" name="Rectangle 84">
              <a:extLst>
                <a:ext uri="{FF2B5EF4-FFF2-40B4-BE49-F238E27FC236}">
                  <a16:creationId xmlns:a16="http://schemas.microsoft.com/office/drawing/2014/main" id="{AC0F5302-7795-41AD-871E-4D9AB6642E20}"/>
                </a:ext>
              </a:extLst>
            </p:cNvPr>
            <p:cNvSpPr/>
            <p:nvPr/>
          </p:nvSpPr>
          <p:spPr>
            <a:xfrm>
              <a:off x="6511560" y="5449597"/>
              <a:ext cx="877825" cy="219457"/>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grpSp>
      <p:sp>
        <p:nvSpPr>
          <p:cNvPr id="81" name="TextBox 80">
            <a:extLst>
              <a:ext uri="{FF2B5EF4-FFF2-40B4-BE49-F238E27FC236}">
                <a16:creationId xmlns:a16="http://schemas.microsoft.com/office/drawing/2014/main" id="{789EC5E0-7B44-46E8-A2F1-790E4B6A7004}"/>
              </a:ext>
            </a:extLst>
          </p:cNvPr>
          <p:cNvSpPr txBox="1"/>
          <p:nvPr/>
        </p:nvSpPr>
        <p:spPr>
          <a:xfrm>
            <a:off x="5889466" y="666831"/>
            <a:ext cx="5688549" cy="461665"/>
          </a:xfrm>
          <a:prstGeom prst="rect">
            <a:avLst/>
          </a:prstGeom>
          <a:noFill/>
        </p:spPr>
        <p:txBody>
          <a:bodyPr wrap="square" rtlCol="0" anchor="ctr">
            <a:spAutoFit/>
          </a:bodyPr>
          <a:lstStyle/>
          <a:p>
            <a:pPr algn="ctr"/>
            <a:r>
              <a:rPr lang="en-US" sz="2400" b="1" dirty="0">
                <a:solidFill>
                  <a:srgbClr val="C00000"/>
                </a:solidFill>
              </a:rPr>
              <a:t>Replication</a:t>
            </a:r>
            <a:r>
              <a:rPr lang="en-US" sz="2400" b="1" dirty="0">
                <a:solidFill>
                  <a:srgbClr val="00B050"/>
                </a:solidFill>
              </a:rPr>
              <a:t> </a:t>
            </a:r>
            <a:r>
              <a:rPr lang="en-US" sz="2400" b="1" dirty="0"/>
              <a:t>of L1 Data across Cores</a:t>
            </a:r>
          </a:p>
        </p:txBody>
      </p:sp>
      <p:sp>
        <p:nvSpPr>
          <p:cNvPr id="9" name="TextBox 8">
            <a:extLst>
              <a:ext uri="{FF2B5EF4-FFF2-40B4-BE49-F238E27FC236}">
                <a16:creationId xmlns:a16="http://schemas.microsoft.com/office/drawing/2014/main" id="{18883CD3-F2FA-4835-8090-191AC68AD675}"/>
              </a:ext>
            </a:extLst>
          </p:cNvPr>
          <p:cNvSpPr txBox="1"/>
          <p:nvPr/>
        </p:nvSpPr>
        <p:spPr>
          <a:xfrm>
            <a:off x="813079" y="1532285"/>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86" name="TextBox 85">
            <a:extLst>
              <a:ext uri="{FF2B5EF4-FFF2-40B4-BE49-F238E27FC236}">
                <a16:creationId xmlns:a16="http://schemas.microsoft.com/office/drawing/2014/main" id="{B292E71C-1C73-41B6-983C-3B5F75E77A9C}"/>
              </a:ext>
            </a:extLst>
          </p:cNvPr>
          <p:cNvSpPr txBox="1"/>
          <p:nvPr/>
        </p:nvSpPr>
        <p:spPr>
          <a:xfrm>
            <a:off x="1698385" y="1530849"/>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88" name="TextBox 87">
            <a:extLst>
              <a:ext uri="{FF2B5EF4-FFF2-40B4-BE49-F238E27FC236}">
                <a16:creationId xmlns:a16="http://schemas.microsoft.com/office/drawing/2014/main" id="{D0D721E0-06D6-4DE5-B7CA-CC50A837DA05}"/>
              </a:ext>
            </a:extLst>
          </p:cNvPr>
          <p:cNvSpPr txBox="1"/>
          <p:nvPr/>
        </p:nvSpPr>
        <p:spPr>
          <a:xfrm>
            <a:off x="2587674" y="1530849"/>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89" name="TextBox 88">
            <a:extLst>
              <a:ext uri="{FF2B5EF4-FFF2-40B4-BE49-F238E27FC236}">
                <a16:creationId xmlns:a16="http://schemas.microsoft.com/office/drawing/2014/main" id="{58A208B3-496B-49A4-A94D-8A385B955635}"/>
              </a:ext>
            </a:extLst>
          </p:cNvPr>
          <p:cNvSpPr txBox="1"/>
          <p:nvPr/>
        </p:nvSpPr>
        <p:spPr>
          <a:xfrm>
            <a:off x="3468997" y="1536867"/>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0" name="TextBox 89">
            <a:extLst>
              <a:ext uri="{FF2B5EF4-FFF2-40B4-BE49-F238E27FC236}">
                <a16:creationId xmlns:a16="http://schemas.microsoft.com/office/drawing/2014/main" id="{7E44FA58-2A29-470D-B6B7-FD8269AC7DC9}"/>
              </a:ext>
            </a:extLst>
          </p:cNvPr>
          <p:cNvSpPr txBox="1"/>
          <p:nvPr/>
        </p:nvSpPr>
        <p:spPr>
          <a:xfrm>
            <a:off x="4350017" y="1530848"/>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3" name="TextBox 92">
            <a:extLst>
              <a:ext uri="{FF2B5EF4-FFF2-40B4-BE49-F238E27FC236}">
                <a16:creationId xmlns:a16="http://schemas.microsoft.com/office/drawing/2014/main" id="{FCB19A40-5ED0-4830-8560-124724F4FEB2}"/>
              </a:ext>
            </a:extLst>
          </p:cNvPr>
          <p:cNvSpPr txBox="1"/>
          <p:nvPr/>
        </p:nvSpPr>
        <p:spPr>
          <a:xfrm>
            <a:off x="5261754" y="1530596"/>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5" name="TextBox 94">
            <a:extLst>
              <a:ext uri="{FF2B5EF4-FFF2-40B4-BE49-F238E27FC236}">
                <a16:creationId xmlns:a16="http://schemas.microsoft.com/office/drawing/2014/main" id="{0070489B-ED19-46EC-AAD1-DEB51DDE4533}"/>
              </a:ext>
            </a:extLst>
          </p:cNvPr>
          <p:cNvSpPr txBox="1"/>
          <p:nvPr/>
        </p:nvSpPr>
        <p:spPr>
          <a:xfrm>
            <a:off x="6147060" y="1529160"/>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6" name="TextBox 95">
            <a:extLst>
              <a:ext uri="{FF2B5EF4-FFF2-40B4-BE49-F238E27FC236}">
                <a16:creationId xmlns:a16="http://schemas.microsoft.com/office/drawing/2014/main" id="{8412E597-0C65-47E4-B814-3885AF5565D2}"/>
              </a:ext>
            </a:extLst>
          </p:cNvPr>
          <p:cNvSpPr txBox="1"/>
          <p:nvPr/>
        </p:nvSpPr>
        <p:spPr>
          <a:xfrm>
            <a:off x="7036349" y="1529160"/>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7" name="TextBox 96">
            <a:extLst>
              <a:ext uri="{FF2B5EF4-FFF2-40B4-BE49-F238E27FC236}">
                <a16:creationId xmlns:a16="http://schemas.microsoft.com/office/drawing/2014/main" id="{A2015281-D6A2-4329-92ED-F7C873E3B9DE}"/>
              </a:ext>
            </a:extLst>
          </p:cNvPr>
          <p:cNvSpPr txBox="1"/>
          <p:nvPr/>
        </p:nvSpPr>
        <p:spPr>
          <a:xfrm>
            <a:off x="7917672" y="1535178"/>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9" name="TextBox 98">
            <a:extLst>
              <a:ext uri="{FF2B5EF4-FFF2-40B4-BE49-F238E27FC236}">
                <a16:creationId xmlns:a16="http://schemas.microsoft.com/office/drawing/2014/main" id="{8AB8225F-9B06-4C0A-9CC9-0C7222D595AD}"/>
              </a:ext>
            </a:extLst>
          </p:cNvPr>
          <p:cNvSpPr txBox="1"/>
          <p:nvPr/>
        </p:nvSpPr>
        <p:spPr>
          <a:xfrm>
            <a:off x="8798692" y="1529159"/>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100" name="TextBox 99">
            <a:extLst>
              <a:ext uri="{FF2B5EF4-FFF2-40B4-BE49-F238E27FC236}">
                <a16:creationId xmlns:a16="http://schemas.microsoft.com/office/drawing/2014/main" id="{22ACEFBC-3866-4F01-B98F-06755E7C58B9}"/>
              </a:ext>
            </a:extLst>
          </p:cNvPr>
          <p:cNvSpPr txBox="1"/>
          <p:nvPr/>
        </p:nvSpPr>
        <p:spPr>
          <a:xfrm>
            <a:off x="9666143" y="1536741"/>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101" name="TextBox 100">
            <a:extLst>
              <a:ext uri="{FF2B5EF4-FFF2-40B4-BE49-F238E27FC236}">
                <a16:creationId xmlns:a16="http://schemas.microsoft.com/office/drawing/2014/main" id="{7598C5C6-7EA2-4D14-B1C9-E7CB52279CE9}"/>
              </a:ext>
            </a:extLst>
          </p:cNvPr>
          <p:cNvSpPr txBox="1"/>
          <p:nvPr/>
        </p:nvSpPr>
        <p:spPr>
          <a:xfrm>
            <a:off x="10550507" y="1529054"/>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Tree>
    <p:extLst>
      <p:ext uri="{BB962C8B-B14F-4D97-AF65-F5344CB8AC3E}">
        <p14:creationId xmlns:p14="http://schemas.microsoft.com/office/powerpoint/2010/main" val="343245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2" fill="hold" nodeType="clickEffect">
                                  <p:stCondLst>
                                    <p:cond delay="0"/>
                                  </p:stCondLst>
                                  <p:childTnLst>
                                    <p:animClr clrSpc="rgb" dir="cw">
                                      <p:cBhvr>
                                        <p:cTn id="116" dur="250" fill="hold"/>
                                        <p:tgtEl>
                                          <p:spTgt spid="24"/>
                                        </p:tgtEl>
                                        <p:attrNameLst>
                                          <p:attrName>fillcolor</p:attrName>
                                        </p:attrNameLst>
                                      </p:cBhvr>
                                      <p:to>
                                        <a:srgbClr val="3399FF"/>
                                      </p:to>
                                    </p:animClr>
                                    <p:set>
                                      <p:cBhvr>
                                        <p:cTn id="117" dur="250" fill="hold"/>
                                        <p:tgtEl>
                                          <p:spTgt spid="24"/>
                                        </p:tgtEl>
                                        <p:attrNameLst>
                                          <p:attrName>fill.type</p:attrName>
                                        </p:attrNameLst>
                                      </p:cBhvr>
                                      <p:to>
                                        <p:strVal val="solid"/>
                                      </p:to>
                                    </p:set>
                                    <p:set>
                                      <p:cBhvr>
                                        <p:cTn id="118" dur="250" fill="hold"/>
                                        <p:tgtEl>
                                          <p:spTgt spid="24"/>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250" fill="hold"/>
                                        <p:tgtEl>
                                          <p:spTgt spid="38"/>
                                        </p:tgtEl>
                                        <p:attrNameLst>
                                          <p:attrName>fillcolor</p:attrName>
                                        </p:attrNameLst>
                                      </p:cBhvr>
                                      <p:to>
                                        <a:srgbClr val="3399FF"/>
                                      </p:to>
                                    </p:animClr>
                                    <p:set>
                                      <p:cBhvr>
                                        <p:cTn id="121" dur="250" fill="hold"/>
                                        <p:tgtEl>
                                          <p:spTgt spid="38"/>
                                        </p:tgtEl>
                                        <p:attrNameLst>
                                          <p:attrName>fill.type</p:attrName>
                                        </p:attrNameLst>
                                      </p:cBhvr>
                                      <p:to>
                                        <p:strVal val="solid"/>
                                      </p:to>
                                    </p:set>
                                    <p:set>
                                      <p:cBhvr>
                                        <p:cTn id="122" dur="250" fill="hold"/>
                                        <p:tgtEl>
                                          <p:spTgt spid="38"/>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250" fill="hold"/>
                                        <p:tgtEl>
                                          <p:spTgt spid="42"/>
                                        </p:tgtEl>
                                        <p:attrNameLst>
                                          <p:attrName>fillcolor</p:attrName>
                                        </p:attrNameLst>
                                      </p:cBhvr>
                                      <p:to>
                                        <a:srgbClr val="3399FF"/>
                                      </p:to>
                                    </p:animClr>
                                    <p:set>
                                      <p:cBhvr>
                                        <p:cTn id="125" dur="250" fill="hold"/>
                                        <p:tgtEl>
                                          <p:spTgt spid="42"/>
                                        </p:tgtEl>
                                        <p:attrNameLst>
                                          <p:attrName>fill.type</p:attrName>
                                        </p:attrNameLst>
                                      </p:cBhvr>
                                      <p:to>
                                        <p:strVal val="solid"/>
                                      </p:to>
                                    </p:set>
                                    <p:set>
                                      <p:cBhvr>
                                        <p:cTn id="126" dur="250" fill="hold"/>
                                        <p:tgtEl>
                                          <p:spTgt spid="42"/>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250" fill="hold"/>
                                        <p:tgtEl>
                                          <p:spTgt spid="50"/>
                                        </p:tgtEl>
                                        <p:attrNameLst>
                                          <p:attrName>fillcolor</p:attrName>
                                        </p:attrNameLst>
                                      </p:cBhvr>
                                      <p:to>
                                        <a:srgbClr val="3399FF"/>
                                      </p:to>
                                    </p:animClr>
                                    <p:set>
                                      <p:cBhvr>
                                        <p:cTn id="129" dur="250" fill="hold"/>
                                        <p:tgtEl>
                                          <p:spTgt spid="50"/>
                                        </p:tgtEl>
                                        <p:attrNameLst>
                                          <p:attrName>fill.type</p:attrName>
                                        </p:attrNameLst>
                                      </p:cBhvr>
                                      <p:to>
                                        <p:strVal val="solid"/>
                                      </p:to>
                                    </p:set>
                                    <p:set>
                                      <p:cBhvr>
                                        <p:cTn id="130" dur="250" fill="hold"/>
                                        <p:tgtEl>
                                          <p:spTgt spid="50"/>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250" fill="hold"/>
                                        <p:tgtEl>
                                          <p:spTgt spid="21"/>
                                        </p:tgtEl>
                                        <p:attrNameLst>
                                          <p:attrName>fillcolor</p:attrName>
                                        </p:attrNameLst>
                                      </p:cBhvr>
                                      <p:to>
                                        <a:srgbClr val="FFFF00"/>
                                      </p:to>
                                    </p:animClr>
                                    <p:set>
                                      <p:cBhvr>
                                        <p:cTn id="133" dur="250" fill="hold"/>
                                        <p:tgtEl>
                                          <p:spTgt spid="21"/>
                                        </p:tgtEl>
                                        <p:attrNameLst>
                                          <p:attrName>fill.type</p:attrName>
                                        </p:attrNameLst>
                                      </p:cBhvr>
                                      <p:to>
                                        <p:strVal val="solid"/>
                                      </p:to>
                                    </p:set>
                                    <p:set>
                                      <p:cBhvr>
                                        <p:cTn id="134" dur="250" fill="hold"/>
                                        <p:tgtEl>
                                          <p:spTgt spid="21"/>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250" fill="hold"/>
                                        <p:tgtEl>
                                          <p:spTgt spid="7"/>
                                        </p:tgtEl>
                                        <p:attrNameLst>
                                          <p:attrName>fillcolor</p:attrName>
                                        </p:attrNameLst>
                                      </p:cBhvr>
                                      <p:to>
                                        <a:srgbClr val="FFFF00"/>
                                      </p:to>
                                    </p:animClr>
                                    <p:set>
                                      <p:cBhvr>
                                        <p:cTn id="137" dur="250" fill="hold"/>
                                        <p:tgtEl>
                                          <p:spTgt spid="7"/>
                                        </p:tgtEl>
                                        <p:attrNameLst>
                                          <p:attrName>fill.type</p:attrName>
                                        </p:attrNameLst>
                                      </p:cBhvr>
                                      <p:to>
                                        <p:strVal val="solid"/>
                                      </p:to>
                                    </p:set>
                                    <p:set>
                                      <p:cBhvr>
                                        <p:cTn id="138" dur="250" fill="hold"/>
                                        <p:tgtEl>
                                          <p:spTgt spid="7"/>
                                        </p:tgtEl>
                                        <p:attrNameLst>
                                          <p:attrName>fill.on</p:attrName>
                                        </p:attrNameLst>
                                      </p:cBhvr>
                                      <p:to>
                                        <p:strVal val="true"/>
                                      </p:to>
                                    </p:set>
                                  </p:childTnLst>
                                </p:cTn>
                              </p:par>
                              <p:par>
                                <p:cTn id="139" presetID="1" presetClass="emph" presetSubtype="2" fill="hold" nodeType="withEffect">
                                  <p:stCondLst>
                                    <p:cond delay="0"/>
                                  </p:stCondLst>
                                  <p:childTnLst>
                                    <p:animClr clrSpc="rgb" dir="cw">
                                      <p:cBhvr>
                                        <p:cTn id="140" dur="250" fill="hold"/>
                                        <p:tgtEl>
                                          <p:spTgt spid="56"/>
                                        </p:tgtEl>
                                        <p:attrNameLst>
                                          <p:attrName>fillcolor</p:attrName>
                                        </p:attrNameLst>
                                      </p:cBhvr>
                                      <p:to>
                                        <a:srgbClr val="FFFF00"/>
                                      </p:to>
                                    </p:animClr>
                                    <p:set>
                                      <p:cBhvr>
                                        <p:cTn id="141" dur="250" fill="hold"/>
                                        <p:tgtEl>
                                          <p:spTgt spid="56"/>
                                        </p:tgtEl>
                                        <p:attrNameLst>
                                          <p:attrName>fill.type</p:attrName>
                                        </p:attrNameLst>
                                      </p:cBhvr>
                                      <p:to>
                                        <p:strVal val="solid"/>
                                      </p:to>
                                    </p:set>
                                    <p:set>
                                      <p:cBhvr>
                                        <p:cTn id="142" dur="250" fill="hold"/>
                                        <p:tgtEl>
                                          <p:spTgt spid="56"/>
                                        </p:tgtEl>
                                        <p:attrNameLst>
                                          <p:attrName>fill.on</p:attrName>
                                        </p:attrNameLst>
                                      </p:cBhvr>
                                      <p:to>
                                        <p:strVal val="true"/>
                                      </p:to>
                                    </p:set>
                                  </p:childTnLst>
                                </p:cTn>
                              </p:par>
                              <p:par>
                                <p:cTn id="143" presetID="1" presetClass="emph" presetSubtype="2" fill="hold" nodeType="withEffect">
                                  <p:stCondLst>
                                    <p:cond delay="0"/>
                                  </p:stCondLst>
                                  <p:childTnLst>
                                    <p:animClr clrSpc="rgb" dir="cw">
                                      <p:cBhvr>
                                        <p:cTn id="144" dur="250" fill="hold"/>
                                        <p:tgtEl>
                                          <p:spTgt spid="144"/>
                                        </p:tgtEl>
                                        <p:attrNameLst>
                                          <p:attrName>fillcolor</p:attrName>
                                        </p:attrNameLst>
                                      </p:cBhvr>
                                      <p:to>
                                        <a:srgbClr val="FFFF00"/>
                                      </p:to>
                                    </p:animClr>
                                    <p:set>
                                      <p:cBhvr>
                                        <p:cTn id="145" dur="250" fill="hold"/>
                                        <p:tgtEl>
                                          <p:spTgt spid="144"/>
                                        </p:tgtEl>
                                        <p:attrNameLst>
                                          <p:attrName>fill.type</p:attrName>
                                        </p:attrNameLst>
                                      </p:cBhvr>
                                      <p:to>
                                        <p:strVal val="solid"/>
                                      </p:to>
                                    </p:set>
                                    <p:set>
                                      <p:cBhvr>
                                        <p:cTn id="146" dur="250" fill="hold"/>
                                        <p:tgtEl>
                                          <p:spTgt spid="144"/>
                                        </p:tgtEl>
                                        <p:attrNameLst>
                                          <p:attrName>fill.on</p:attrName>
                                        </p:attrNameLst>
                                      </p:cBhvr>
                                      <p:to>
                                        <p:strVal val="true"/>
                                      </p:to>
                                    </p:set>
                                  </p:childTnLst>
                                </p:cTn>
                              </p:par>
                              <p:par>
                                <p:cTn id="147" presetID="1" presetClass="emph" presetSubtype="2" fill="hold" nodeType="withEffect">
                                  <p:stCondLst>
                                    <p:cond delay="0"/>
                                  </p:stCondLst>
                                  <p:childTnLst>
                                    <p:animClr clrSpc="rgb" dir="cw">
                                      <p:cBhvr>
                                        <p:cTn id="148" dur="250" fill="hold"/>
                                        <p:tgtEl>
                                          <p:spTgt spid="53"/>
                                        </p:tgtEl>
                                        <p:attrNameLst>
                                          <p:attrName>fillcolor</p:attrName>
                                        </p:attrNameLst>
                                      </p:cBhvr>
                                      <p:to>
                                        <a:srgbClr val="00CC66"/>
                                      </p:to>
                                    </p:animClr>
                                    <p:set>
                                      <p:cBhvr>
                                        <p:cTn id="149" dur="250" fill="hold"/>
                                        <p:tgtEl>
                                          <p:spTgt spid="53"/>
                                        </p:tgtEl>
                                        <p:attrNameLst>
                                          <p:attrName>fill.type</p:attrName>
                                        </p:attrNameLst>
                                      </p:cBhvr>
                                      <p:to>
                                        <p:strVal val="solid"/>
                                      </p:to>
                                    </p:set>
                                    <p:set>
                                      <p:cBhvr>
                                        <p:cTn id="150" dur="250" fill="hold"/>
                                        <p:tgtEl>
                                          <p:spTgt spid="53"/>
                                        </p:tgtEl>
                                        <p:attrNameLst>
                                          <p:attrName>fill.on</p:attrName>
                                        </p:attrNameLst>
                                      </p:cBhvr>
                                      <p:to>
                                        <p:strVal val="true"/>
                                      </p:to>
                                    </p:set>
                                  </p:childTnLst>
                                </p:cTn>
                              </p:par>
                              <p:par>
                                <p:cTn id="151" presetID="1" presetClass="emph" presetSubtype="2" fill="hold" nodeType="withEffect">
                                  <p:stCondLst>
                                    <p:cond delay="0"/>
                                  </p:stCondLst>
                                  <p:childTnLst>
                                    <p:animClr clrSpc="rgb" dir="cw">
                                      <p:cBhvr>
                                        <p:cTn id="152" dur="250" fill="hold"/>
                                        <p:tgtEl>
                                          <p:spTgt spid="141"/>
                                        </p:tgtEl>
                                        <p:attrNameLst>
                                          <p:attrName>fillcolor</p:attrName>
                                        </p:attrNameLst>
                                      </p:cBhvr>
                                      <p:to>
                                        <a:srgbClr val="00CC66"/>
                                      </p:to>
                                    </p:animClr>
                                    <p:set>
                                      <p:cBhvr>
                                        <p:cTn id="153" dur="250" fill="hold"/>
                                        <p:tgtEl>
                                          <p:spTgt spid="141"/>
                                        </p:tgtEl>
                                        <p:attrNameLst>
                                          <p:attrName>fill.type</p:attrName>
                                        </p:attrNameLst>
                                      </p:cBhvr>
                                      <p:to>
                                        <p:strVal val="solid"/>
                                      </p:to>
                                    </p:set>
                                    <p:set>
                                      <p:cBhvr>
                                        <p:cTn id="154" dur="250" fill="hold"/>
                                        <p:tgtEl>
                                          <p:spTgt spid="141"/>
                                        </p:tgtEl>
                                        <p:attrNameLst>
                                          <p:attrName>fill.on</p:attrName>
                                        </p:attrNameLst>
                                      </p:cBhvr>
                                      <p:to>
                                        <p:strVal val="true"/>
                                      </p:to>
                                    </p:set>
                                  </p:childTnLst>
                                </p:cTn>
                              </p:par>
                              <p:par>
                                <p:cTn id="155" presetID="1" presetClass="emph" presetSubtype="2" fill="hold" nodeType="withEffect">
                                  <p:stCondLst>
                                    <p:cond delay="0"/>
                                  </p:stCondLst>
                                  <p:childTnLst>
                                    <p:animClr clrSpc="rgb" dir="cw">
                                      <p:cBhvr>
                                        <p:cTn id="156" dur="250" fill="hold"/>
                                        <p:tgtEl>
                                          <p:spTgt spid="27"/>
                                        </p:tgtEl>
                                        <p:attrNameLst>
                                          <p:attrName>fillcolor</p:attrName>
                                        </p:attrNameLst>
                                      </p:cBhvr>
                                      <p:to>
                                        <a:srgbClr val="CC99FF"/>
                                      </p:to>
                                    </p:animClr>
                                    <p:set>
                                      <p:cBhvr>
                                        <p:cTn id="157" dur="250" fill="hold"/>
                                        <p:tgtEl>
                                          <p:spTgt spid="27"/>
                                        </p:tgtEl>
                                        <p:attrNameLst>
                                          <p:attrName>fill.type</p:attrName>
                                        </p:attrNameLst>
                                      </p:cBhvr>
                                      <p:to>
                                        <p:strVal val="solid"/>
                                      </p:to>
                                    </p:set>
                                    <p:set>
                                      <p:cBhvr>
                                        <p:cTn id="158" dur="250" fill="hold"/>
                                        <p:tgtEl>
                                          <p:spTgt spid="27"/>
                                        </p:tgtEl>
                                        <p:attrNameLst>
                                          <p:attrName>fill.on</p:attrName>
                                        </p:attrNameLst>
                                      </p:cBhvr>
                                      <p:to>
                                        <p:strVal val="true"/>
                                      </p:to>
                                    </p:set>
                                  </p:childTnLst>
                                </p:cTn>
                              </p:par>
                            </p:childTnLst>
                          </p:cTn>
                        </p:par>
                        <p:par>
                          <p:cTn id="159" fill="hold">
                            <p:stCondLst>
                              <p:cond delay="250"/>
                            </p:stCondLst>
                            <p:childTnLst>
                              <p:par>
                                <p:cTn id="160" presetID="1" presetClass="entr" presetSubtype="0" fill="hold" grpId="0" nodeType="afterEffect">
                                  <p:stCondLst>
                                    <p:cond delay="0"/>
                                  </p:stCondLst>
                                  <p:childTnLst>
                                    <p:set>
                                      <p:cBhvr>
                                        <p:cTn id="161"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47" grpId="0" animBg="1"/>
      <p:bldP spid="50" grpId="0" animBg="1"/>
      <p:bldP spid="81" grpId="0"/>
      <p:bldP spid="9" grpId="0"/>
      <p:bldP spid="86" grpId="0"/>
      <p:bldP spid="88" grpId="0"/>
      <p:bldP spid="89" grpId="0"/>
      <p:bldP spid="90" grpId="0"/>
      <p:bldP spid="93" grpId="0"/>
      <p:bldP spid="95" grpId="0"/>
      <p:bldP spid="96" grpId="0"/>
      <p:bldP spid="97" grpId="0"/>
      <p:bldP spid="99" grpId="0"/>
      <p:bldP spid="100" grpId="0"/>
      <p:bldP spid="10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Box 127">
            <a:extLst>
              <a:ext uri="{FF2B5EF4-FFF2-40B4-BE49-F238E27FC236}">
                <a16:creationId xmlns:a16="http://schemas.microsoft.com/office/drawing/2014/main" id="{B6378D32-3440-483C-B085-8EE7F79B50E1}"/>
              </a:ext>
            </a:extLst>
          </p:cNvPr>
          <p:cNvSpPr txBox="1"/>
          <p:nvPr/>
        </p:nvSpPr>
        <p:spPr>
          <a:xfrm>
            <a:off x="9643700" y="1531335"/>
            <a:ext cx="87235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n-2</a:t>
            </a:r>
          </a:p>
        </p:txBody>
      </p:sp>
      <p:sp>
        <p:nvSpPr>
          <p:cNvPr id="129" name="TextBox 128">
            <a:extLst>
              <a:ext uri="{FF2B5EF4-FFF2-40B4-BE49-F238E27FC236}">
                <a16:creationId xmlns:a16="http://schemas.microsoft.com/office/drawing/2014/main" id="{3AF86639-F204-46FC-9569-D307602C4652}"/>
              </a:ext>
            </a:extLst>
          </p:cNvPr>
          <p:cNvSpPr txBox="1"/>
          <p:nvPr/>
        </p:nvSpPr>
        <p:spPr>
          <a:xfrm>
            <a:off x="10528064" y="1523648"/>
            <a:ext cx="87235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n-1</a:t>
            </a:r>
          </a:p>
        </p:txBody>
      </p:sp>
      <p:sp>
        <p:nvSpPr>
          <p:cNvPr id="118" name="TextBox 117">
            <a:extLst>
              <a:ext uri="{FF2B5EF4-FFF2-40B4-BE49-F238E27FC236}">
                <a16:creationId xmlns:a16="http://schemas.microsoft.com/office/drawing/2014/main" id="{B908A9DB-5323-4AB4-B3D9-29A8CAD41148}"/>
              </a:ext>
            </a:extLst>
          </p:cNvPr>
          <p:cNvSpPr txBox="1"/>
          <p:nvPr/>
        </p:nvSpPr>
        <p:spPr>
          <a:xfrm>
            <a:off x="820292" y="1526879"/>
            <a:ext cx="813043"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0</a:t>
            </a:r>
          </a:p>
        </p:txBody>
      </p:sp>
      <p:sp>
        <p:nvSpPr>
          <p:cNvPr id="119" name="TextBox 118">
            <a:extLst>
              <a:ext uri="{FF2B5EF4-FFF2-40B4-BE49-F238E27FC236}">
                <a16:creationId xmlns:a16="http://schemas.microsoft.com/office/drawing/2014/main" id="{845D5D44-9ED5-4D42-A8EE-522C79D64849}"/>
              </a:ext>
            </a:extLst>
          </p:cNvPr>
          <p:cNvSpPr txBox="1"/>
          <p:nvPr/>
        </p:nvSpPr>
        <p:spPr>
          <a:xfrm>
            <a:off x="1718422" y="1525443"/>
            <a:ext cx="78739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1</a:t>
            </a:r>
          </a:p>
        </p:txBody>
      </p:sp>
      <p:sp>
        <p:nvSpPr>
          <p:cNvPr id="120" name="TextBox 119">
            <a:extLst>
              <a:ext uri="{FF2B5EF4-FFF2-40B4-BE49-F238E27FC236}">
                <a16:creationId xmlns:a16="http://schemas.microsoft.com/office/drawing/2014/main" id="{D44CBF8C-322D-452D-ACD5-9D450EFDD8FD}"/>
              </a:ext>
            </a:extLst>
          </p:cNvPr>
          <p:cNvSpPr txBox="1"/>
          <p:nvPr/>
        </p:nvSpPr>
        <p:spPr>
          <a:xfrm>
            <a:off x="2607711" y="1525443"/>
            <a:ext cx="78739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2</a:t>
            </a:r>
          </a:p>
        </p:txBody>
      </p:sp>
      <p:sp>
        <p:nvSpPr>
          <p:cNvPr id="121" name="TextBox 120">
            <a:extLst>
              <a:ext uri="{FF2B5EF4-FFF2-40B4-BE49-F238E27FC236}">
                <a16:creationId xmlns:a16="http://schemas.microsoft.com/office/drawing/2014/main" id="{85550516-FD26-4530-A470-D2D7753DC203}"/>
              </a:ext>
            </a:extLst>
          </p:cNvPr>
          <p:cNvSpPr txBox="1"/>
          <p:nvPr/>
        </p:nvSpPr>
        <p:spPr>
          <a:xfrm>
            <a:off x="3489034" y="1531461"/>
            <a:ext cx="78739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3</a:t>
            </a:r>
          </a:p>
        </p:txBody>
      </p:sp>
      <p:sp>
        <p:nvSpPr>
          <p:cNvPr id="18" name="Cloud 17">
            <a:extLst>
              <a:ext uri="{FF2B5EF4-FFF2-40B4-BE49-F238E27FC236}">
                <a16:creationId xmlns:a16="http://schemas.microsoft.com/office/drawing/2014/main" id="{5C3961A5-45D0-4079-A3C5-9190BDB94F93}"/>
              </a:ext>
            </a:extLst>
          </p:cNvPr>
          <p:cNvSpPr/>
          <p:nvPr/>
        </p:nvSpPr>
        <p:spPr>
          <a:xfrm>
            <a:off x="609600" y="3179691"/>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a:t>
            </a:r>
          </a:p>
        </p:txBody>
      </p:sp>
      <p:sp>
        <p:nvSpPr>
          <p:cNvPr id="2" name="Title 1">
            <a:extLst>
              <a:ext uri="{FF2B5EF4-FFF2-40B4-BE49-F238E27FC236}">
                <a16:creationId xmlns:a16="http://schemas.microsoft.com/office/drawing/2014/main" id="{22373F56-6AD1-46E3-A810-8D92B44C67C9}"/>
              </a:ext>
            </a:extLst>
          </p:cNvPr>
          <p:cNvSpPr>
            <a:spLocks noGrp="1"/>
          </p:cNvSpPr>
          <p:nvPr>
            <p:ph type="title"/>
          </p:nvPr>
        </p:nvSpPr>
        <p:spPr>
          <a:xfrm>
            <a:off x="609600" y="274639"/>
            <a:ext cx="10972800" cy="1143000"/>
          </a:xfrm>
        </p:spPr>
        <p:txBody>
          <a:bodyPr>
            <a:normAutofit/>
          </a:bodyPr>
          <a:lstStyle/>
          <a:p>
            <a:r>
              <a:rPr lang="en-US" dirty="0"/>
              <a:t>Shared L1 Caches</a:t>
            </a:r>
          </a:p>
        </p:txBody>
      </p:sp>
      <p:sp>
        <p:nvSpPr>
          <p:cNvPr id="5" name="Slide Number Placeholder 4">
            <a:extLst>
              <a:ext uri="{FF2B5EF4-FFF2-40B4-BE49-F238E27FC236}">
                <a16:creationId xmlns:a16="http://schemas.microsoft.com/office/drawing/2014/main" id="{47F7F6C3-F038-4E05-8084-46AB6ECD332E}"/>
              </a:ext>
            </a:extLst>
          </p:cNvPr>
          <p:cNvSpPr>
            <a:spLocks noGrp="1"/>
          </p:cNvSpPr>
          <p:nvPr>
            <p:ph type="sldNum" sz="quarter" idx="12"/>
          </p:nvPr>
        </p:nvSpPr>
        <p:spPr/>
        <p:txBody>
          <a:bodyPr/>
          <a:lstStyle/>
          <a:p>
            <a:fld id="{98ECD8BD-D1A9-4DC4-89AE-4427480F30AB}" type="slidenum">
              <a:rPr lang="en-US" smtClean="0"/>
              <a:t>9</a:t>
            </a:fld>
            <a:endParaRPr lang="en-US" dirty="0"/>
          </a:p>
        </p:txBody>
      </p:sp>
      <p:cxnSp>
        <p:nvCxnSpPr>
          <p:cNvPr id="63" name="Straight Arrow Connector 62">
            <a:extLst>
              <a:ext uri="{FF2B5EF4-FFF2-40B4-BE49-F238E27FC236}">
                <a16:creationId xmlns:a16="http://schemas.microsoft.com/office/drawing/2014/main" id="{2567D4D1-1075-42FA-82D9-FAF2C7DB7BFB}"/>
              </a:ext>
            </a:extLst>
          </p:cNvPr>
          <p:cNvCxnSpPr>
            <a:cxnSpLocks/>
            <a:stCxn id="23" idx="2"/>
          </p:cNvCxnSpPr>
          <p:nvPr/>
        </p:nvCxnSpPr>
        <p:spPr>
          <a:xfrm>
            <a:off x="5653346"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0700574-3299-4E8A-810B-1639FA0237E5}"/>
              </a:ext>
            </a:extLst>
          </p:cNvPr>
          <p:cNvCxnSpPr>
            <a:cxnSpLocks/>
            <a:stCxn id="26" idx="2"/>
          </p:cNvCxnSpPr>
          <p:nvPr/>
        </p:nvCxnSpPr>
        <p:spPr>
          <a:xfrm>
            <a:off x="6538652" y="2614356"/>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B765B8-74E6-4DFC-9F9A-4FB0D755EDA1}"/>
              </a:ext>
            </a:extLst>
          </p:cNvPr>
          <p:cNvCxnSpPr>
            <a:cxnSpLocks/>
            <a:stCxn id="37" idx="2"/>
          </p:cNvCxnSpPr>
          <p:nvPr/>
        </p:nvCxnSpPr>
        <p:spPr>
          <a:xfrm>
            <a:off x="7423958"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DC28B5E-CFD5-4959-972E-A5979E25FD61}"/>
              </a:ext>
            </a:extLst>
          </p:cNvPr>
          <p:cNvCxnSpPr>
            <a:cxnSpLocks/>
            <a:stCxn id="41" idx="2"/>
          </p:cNvCxnSpPr>
          <p:nvPr/>
        </p:nvCxnSpPr>
        <p:spPr>
          <a:xfrm>
            <a:off x="8309264" y="2614356"/>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69C558C-86B6-4AD7-A415-9B720B50A2FC}"/>
              </a:ext>
            </a:extLst>
          </p:cNvPr>
          <p:cNvCxnSpPr>
            <a:cxnSpLocks/>
            <a:stCxn id="52" idx="2"/>
          </p:cNvCxnSpPr>
          <p:nvPr/>
        </p:nvCxnSpPr>
        <p:spPr>
          <a:xfrm>
            <a:off x="9194570"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DD73DE5-E22A-4103-B530-B78A57879323}"/>
              </a:ext>
            </a:extLst>
          </p:cNvPr>
          <p:cNvCxnSpPr>
            <a:cxnSpLocks/>
            <a:stCxn id="55" idx="2"/>
          </p:cNvCxnSpPr>
          <p:nvPr/>
        </p:nvCxnSpPr>
        <p:spPr>
          <a:xfrm flipH="1">
            <a:off x="10079874" y="2614356"/>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311EAA2-2753-4B83-B4AA-D380093AB5C0}"/>
              </a:ext>
            </a:extLst>
          </p:cNvPr>
          <p:cNvCxnSpPr>
            <a:cxnSpLocks/>
            <a:stCxn id="20" idx="2"/>
          </p:cNvCxnSpPr>
          <p:nvPr/>
        </p:nvCxnSpPr>
        <p:spPr>
          <a:xfrm>
            <a:off x="4768040" y="2614356"/>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B0CC3AE-F206-4190-BAF5-8AA55DD0E872}"/>
              </a:ext>
            </a:extLst>
          </p:cNvPr>
          <p:cNvCxnSpPr>
            <a:cxnSpLocks/>
            <a:stCxn id="6" idx="2"/>
          </p:cNvCxnSpPr>
          <p:nvPr/>
        </p:nvCxnSpPr>
        <p:spPr>
          <a:xfrm>
            <a:off x="3882734" y="2614356"/>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71DDCE5-7552-4BBA-9FAE-0EAEF4B8222D}"/>
              </a:ext>
            </a:extLst>
          </p:cNvPr>
          <p:cNvCxnSpPr>
            <a:cxnSpLocks/>
            <a:stCxn id="49" idx="2"/>
          </p:cNvCxnSpPr>
          <p:nvPr/>
        </p:nvCxnSpPr>
        <p:spPr>
          <a:xfrm>
            <a:off x="2997428" y="2614356"/>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E035660-85F6-442E-949E-8C254C5ABC9A}"/>
              </a:ext>
            </a:extLst>
          </p:cNvPr>
          <p:cNvCxnSpPr>
            <a:cxnSpLocks/>
            <a:stCxn id="46" idx="2"/>
          </p:cNvCxnSpPr>
          <p:nvPr/>
        </p:nvCxnSpPr>
        <p:spPr>
          <a:xfrm>
            <a:off x="2112122" y="2614356"/>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8CDDA94-4739-4301-93D4-CEED15F5BA97}"/>
              </a:ext>
            </a:extLst>
          </p:cNvPr>
          <p:cNvSpPr/>
          <p:nvPr/>
        </p:nvSpPr>
        <p:spPr>
          <a:xfrm>
            <a:off x="3548978"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D6D0DFE9-C7B3-4AFB-A41B-5DB7F93FAFD9}"/>
              </a:ext>
            </a:extLst>
          </p:cNvPr>
          <p:cNvSpPr/>
          <p:nvPr/>
        </p:nvSpPr>
        <p:spPr>
          <a:xfrm>
            <a:off x="3615728"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id="{E20298FF-19D8-4C96-BA2D-C0B272B8CD59}"/>
              </a:ext>
            </a:extLst>
          </p:cNvPr>
          <p:cNvSpPr/>
          <p:nvPr/>
        </p:nvSpPr>
        <p:spPr>
          <a:xfrm>
            <a:off x="4434284"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id="{D2FA2291-EBB0-4AF9-9E78-9606E83A6A0D}"/>
              </a:ext>
            </a:extLst>
          </p:cNvPr>
          <p:cNvSpPr/>
          <p:nvPr/>
        </p:nvSpPr>
        <p:spPr>
          <a:xfrm>
            <a:off x="4501034"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id="{01E38ED8-C922-4A15-B1B4-4AB28C84D09F}"/>
              </a:ext>
            </a:extLst>
          </p:cNvPr>
          <p:cNvSpPr/>
          <p:nvPr/>
        </p:nvSpPr>
        <p:spPr>
          <a:xfrm>
            <a:off x="531959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id="{CFF82639-5127-4EE9-ABAB-0095A8CEBB01}"/>
              </a:ext>
            </a:extLst>
          </p:cNvPr>
          <p:cNvSpPr/>
          <p:nvPr/>
        </p:nvSpPr>
        <p:spPr>
          <a:xfrm>
            <a:off x="538634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id="{41381580-3A68-4D05-ADF3-3D65EB973353}"/>
              </a:ext>
            </a:extLst>
          </p:cNvPr>
          <p:cNvSpPr/>
          <p:nvPr/>
        </p:nvSpPr>
        <p:spPr>
          <a:xfrm>
            <a:off x="6204896"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id="{C5A425AA-0E95-4433-85EA-82C100BE17A5}"/>
              </a:ext>
            </a:extLst>
          </p:cNvPr>
          <p:cNvSpPr/>
          <p:nvPr/>
        </p:nvSpPr>
        <p:spPr>
          <a:xfrm>
            <a:off x="6271646"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id="{E40AD063-D301-45A6-B757-54D57EDCEB1E}"/>
              </a:ext>
            </a:extLst>
          </p:cNvPr>
          <p:cNvSpPr/>
          <p:nvPr/>
        </p:nvSpPr>
        <p:spPr>
          <a:xfrm>
            <a:off x="7090202"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id="{B42969AC-DEB9-49F3-B580-71F108ED4833}"/>
              </a:ext>
            </a:extLst>
          </p:cNvPr>
          <p:cNvSpPr/>
          <p:nvPr/>
        </p:nvSpPr>
        <p:spPr>
          <a:xfrm>
            <a:off x="7156952"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id="{E248F49C-6A9A-4152-BF62-6C7A22D1C030}"/>
              </a:ext>
            </a:extLst>
          </p:cNvPr>
          <p:cNvSpPr/>
          <p:nvPr/>
        </p:nvSpPr>
        <p:spPr>
          <a:xfrm>
            <a:off x="7975508"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id="{6BDC44F0-B293-437A-8676-F363DE8DC461}"/>
              </a:ext>
            </a:extLst>
          </p:cNvPr>
          <p:cNvSpPr/>
          <p:nvPr/>
        </p:nvSpPr>
        <p:spPr>
          <a:xfrm>
            <a:off x="8042258"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id="{5EB30364-0A41-4929-83CF-03BF019FB2FB}"/>
              </a:ext>
            </a:extLst>
          </p:cNvPr>
          <p:cNvSpPr/>
          <p:nvPr/>
        </p:nvSpPr>
        <p:spPr>
          <a:xfrm>
            <a:off x="1778366"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id="{93CDF571-9EFF-41D1-98B7-6FFE5917F7BD}"/>
              </a:ext>
            </a:extLst>
          </p:cNvPr>
          <p:cNvSpPr/>
          <p:nvPr/>
        </p:nvSpPr>
        <p:spPr>
          <a:xfrm>
            <a:off x="2663672"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id="{D0DAE2A1-F765-48F8-92FC-EDD60B105F8C}"/>
              </a:ext>
            </a:extLst>
          </p:cNvPr>
          <p:cNvSpPr/>
          <p:nvPr/>
        </p:nvSpPr>
        <p:spPr>
          <a:xfrm>
            <a:off x="8860814"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id="{FCD9E868-CA5E-425E-8B7C-9832AD85D19B}"/>
              </a:ext>
            </a:extLst>
          </p:cNvPr>
          <p:cNvSpPr/>
          <p:nvPr/>
        </p:nvSpPr>
        <p:spPr>
          <a:xfrm>
            <a:off x="8927564"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id="{8A3D0200-E289-4A1E-9DEA-F49C88BE84F7}"/>
              </a:ext>
            </a:extLst>
          </p:cNvPr>
          <p:cNvSpPr/>
          <p:nvPr/>
        </p:nvSpPr>
        <p:spPr>
          <a:xfrm>
            <a:off x="974612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id="{C1B7C6EC-2BED-467E-BABC-8B357EB9E0D1}"/>
              </a:ext>
            </a:extLst>
          </p:cNvPr>
          <p:cNvSpPr/>
          <p:nvPr/>
        </p:nvSpPr>
        <p:spPr>
          <a:xfrm>
            <a:off x="981287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id="{91E9301F-3D19-44A1-8ACE-D10008186147}"/>
              </a:ext>
            </a:extLst>
          </p:cNvPr>
          <p:cNvSpPr/>
          <p:nvPr/>
        </p:nvSpPr>
        <p:spPr>
          <a:xfrm>
            <a:off x="10631425"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id="{60834B2B-4C4D-4E92-B83A-5D0EC3B143C1}"/>
              </a:ext>
            </a:extLst>
          </p:cNvPr>
          <p:cNvSpPr/>
          <p:nvPr/>
        </p:nvSpPr>
        <p:spPr>
          <a:xfrm>
            <a:off x="10698175"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id="{98E2198E-FA48-48CA-8501-7C1C9B6F4C01}"/>
              </a:ext>
            </a:extLst>
          </p:cNvPr>
          <p:cNvSpPr/>
          <p:nvPr/>
        </p:nvSpPr>
        <p:spPr>
          <a:xfrm>
            <a:off x="89306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id="{A1E076E0-D6EB-4B4C-B7FB-0C161097A4F4}"/>
              </a:ext>
            </a:extLst>
          </p:cNvPr>
          <p:cNvSpPr/>
          <p:nvPr/>
        </p:nvSpPr>
        <p:spPr>
          <a:xfrm>
            <a:off x="95981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id="{F278E18F-D953-4807-A0EF-B43ED0A2F662}"/>
              </a:ext>
            </a:extLst>
          </p:cNvPr>
          <p:cNvCxnSpPr>
            <a:cxnSpLocks/>
            <a:stCxn id="140" idx="2"/>
          </p:cNvCxnSpPr>
          <p:nvPr/>
        </p:nvCxnSpPr>
        <p:spPr>
          <a:xfrm>
            <a:off x="10965181" y="2614356"/>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1B2B007-226D-4C87-AB52-2EDBF0B68E1E}"/>
              </a:ext>
            </a:extLst>
          </p:cNvPr>
          <p:cNvCxnSpPr>
            <a:cxnSpLocks/>
            <a:stCxn id="143" idx="2"/>
          </p:cNvCxnSpPr>
          <p:nvPr/>
        </p:nvCxnSpPr>
        <p:spPr>
          <a:xfrm flipH="1">
            <a:off x="1226814" y="2614356"/>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4ACF0D3-0A5A-4371-A0BF-83063F4E3AC7}"/>
              </a:ext>
            </a:extLst>
          </p:cNvPr>
          <p:cNvCxnSpPr>
            <a:cxnSpLocks/>
            <a:stCxn id="58" idx="0"/>
          </p:cNvCxnSpPr>
          <p:nvPr/>
        </p:nvCxnSpPr>
        <p:spPr>
          <a:xfrm flipV="1">
            <a:off x="8454775" y="4544793"/>
            <a:ext cx="0" cy="81160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8E8BF9B-14A3-4509-8F84-4C304C28C6A9}"/>
              </a:ext>
            </a:extLst>
          </p:cNvPr>
          <p:cNvCxnSpPr>
            <a:cxnSpLocks/>
            <a:stCxn id="29" idx="0"/>
          </p:cNvCxnSpPr>
          <p:nvPr/>
        </p:nvCxnSpPr>
        <p:spPr>
          <a:xfrm flipV="1">
            <a:off x="5454937" y="4697195"/>
            <a:ext cx="0" cy="65919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F783091-C90D-46BB-8CB7-B3D8449B1712}"/>
              </a:ext>
            </a:extLst>
          </p:cNvPr>
          <p:cNvCxnSpPr>
            <a:cxnSpLocks/>
            <a:stCxn id="33" idx="0"/>
          </p:cNvCxnSpPr>
          <p:nvPr/>
        </p:nvCxnSpPr>
        <p:spPr>
          <a:xfrm flipH="1" flipV="1">
            <a:off x="6950472" y="4697195"/>
            <a:ext cx="4384" cy="65919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0C71B0E-8720-4224-8341-2A2C98255F8B}"/>
              </a:ext>
            </a:extLst>
          </p:cNvPr>
          <p:cNvCxnSpPr>
            <a:cxnSpLocks/>
            <a:stCxn id="11" idx="0"/>
          </p:cNvCxnSpPr>
          <p:nvPr/>
        </p:nvCxnSpPr>
        <p:spPr>
          <a:xfrm flipV="1">
            <a:off x="3955018" y="4658979"/>
            <a:ext cx="4381" cy="69741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079EF6E-94B7-4EDB-809B-9425A4E22837}"/>
              </a:ext>
            </a:extLst>
          </p:cNvPr>
          <p:cNvSpPr/>
          <p:nvPr/>
        </p:nvSpPr>
        <p:spPr>
          <a:xfrm>
            <a:off x="1845116"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id="{7CF49E12-4980-42E7-A72B-5A2E299CB2EE}"/>
              </a:ext>
            </a:extLst>
          </p:cNvPr>
          <p:cNvSpPr/>
          <p:nvPr/>
        </p:nvSpPr>
        <p:spPr>
          <a:xfrm>
            <a:off x="2730422"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grpSp>
        <p:nvGrpSpPr>
          <p:cNvPr id="8" name="Group 7">
            <a:extLst>
              <a:ext uri="{FF2B5EF4-FFF2-40B4-BE49-F238E27FC236}">
                <a16:creationId xmlns:a16="http://schemas.microsoft.com/office/drawing/2014/main" id="{0E03C490-B52B-4C57-B7C7-8B563D32C12F}"/>
              </a:ext>
            </a:extLst>
          </p:cNvPr>
          <p:cNvGrpSpPr/>
          <p:nvPr/>
        </p:nvGrpSpPr>
        <p:grpSpPr>
          <a:xfrm>
            <a:off x="3406378" y="5356393"/>
            <a:ext cx="5597037" cy="731520"/>
            <a:chOff x="3406378" y="5356393"/>
            <a:chExt cx="5597037" cy="731520"/>
          </a:xfrm>
        </p:grpSpPr>
        <p:grpSp>
          <p:nvGrpSpPr>
            <p:cNvPr id="17" name="Group 16">
              <a:extLst>
                <a:ext uri="{FF2B5EF4-FFF2-40B4-BE49-F238E27FC236}">
                  <a16:creationId xmlns:a16="http://schemas.microsoft.com/office/drawing/2014/main" id="{F07DD97D-053F-4C5A-BC94-EEC83C105FA2}"/>
                </a:ext>
              </a:extLst>
            </p:cNvPr>
            <p:cNvGrpSpPr/>
            <p:nvPr/>
          </p:nvGrpSpPr>
          <p:grpSpPr>
            <a:xfrm>
              <a:off x="3406378" y="5356393"/>
              <a:ext cx="1097280" cy="731520"/>
              <a:chOff x="631150" y="5251293"/>
              <a:chExt cx="1097280" cy="731520"/>
            </a:xfrm>
          </p:grpSpPr>
          <p:sp>
            <p:nvSpPr>
              <p:cNvPr id="11" name="Rectangle 10">
                <a:extLst>
                  <a:ext uri="{FF2B5EF4-FFF2-40B4-BE49-F238E27FC236}">
                    <a16:creationId xmlns:a16="http://schemas.microsoft.com/office/drawing/2014/main"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id="{9F76BE43-A678-462C-B734-A0D1F9C75B6C}"/>
                </a:ext>
              </a:extLst>
            </p:cNvPr>
            <p:cNvGrpSpPr/>
            <p:nvPr/>
          </p:nvGrpSpPr>
          <p:grpSpPr>
            <a:xfrm>
              <a:off x="4906297" y="5356393"/>
              <a:ext cx="1097280" cy="731520"/>
              <a:chOff x="631150" y="5251293"/>
              <a:chExt cx="1097280" cy="731520"/>
            </a:xfrm>
          </p:grpSpPr>
          <p:sp>
            <p:nvSpPr>
              <p:cNvPr id="29" name="Rectangle 28">
                <a:extLst>
                  <a:ext uri="{FF2B5EF4-FFF2-40B4-BE49-F238E27FC236}">
                    <a16:creationId xmlns:a16="http://schemas.microsoft.com/office/drawing/2014/main"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id="{EA616863-3F73-49F8-8D30-5F6C4DE1321C}"/>
                </a:ext>
              </a:extLst>
            </p:cNvPr>
            <p:cNvGrpSpPr/>
            <p:nvPr/>
          </p:nvGrpSpPr>
          <p:grpSpPr>
            <a:xfrm>
              <a:off x="6406216" y="5356393"/>
              <a:ext cx="1097280" cy="731520"/>
              <a:chOff x="631150" y="5251293"/>
              <a:chExt cx="1097280" cy="731520"/>
            </a:xfrm>
          </p:grpSpPr>
          <p:sp>
            <p:nvSpPr>
              <p:cNvPr id="33" name="Rectangle 32">
                <a:extLst>
                  <a:ext uri="{FF2B5EF4-FFF2-40B4-BE49-F238E27FC236}">
                    <a16:creationId xmlns:a16="http://schemas.microsoft.com/office/drawing/2014/main"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id="{F4228333-BF3C-426D-BF32-0D660791D371}"/>
                </a:ext>
              </a:extLst>
            </p:cNvPr>
            <p:cNvGrpSpPr/>
            <p:nvPr/>
          </p:nvGrpSpPr>
          <p:grpSpPr>
            <a:xfrm>
              <a:off x="7906135" y="5356393"/>
              <a:ext cx="1097280" cy="731520"/>
              <a:chOff x="631150" y="5251293"/>
              <a:chExt cx="1097280" cy="731520"/>
            </a:xfrm>
          </p:grpSpPr>
          <p:sp>
            <p:nvSpPr>
              <p:cNvPr id="58" name="Rectangle 57">
                <a:extLst>
                  <a:ext uri="{FF2B5EF4-FFF2-40B4-BE49-F238E27FC236}">
                    <a16:creationId xmlns:a16="http://schemas.microsoft.com/office/drawing/2014/main"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85" name="Rectangle 84">
              <a:extLst>
                <a:ext uri="{FF2B5EF4-FFF2-40B4-BE49-F238E27FC236}">
                  <a16:creationId xmlns:a16="http://schemas.microsoft.com/office/drawing/2014/main" id="{AC0F5302-7795-41AD-871E-4D9AB6642E20}"/>
                </a:ext>
              </a:extLst>
            </p:cNvPr>
            <p:cNvSpPr/>
            <p:nvPr/>
          </p:nvSpPr>
          <p:spPr>
            <a:xfrm>
              <a:off x="6511560" y="5449597"/>
              <a:ext cx="877825" cy="219457"/>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grpSp>
      <p:sp>
        <p:nvSpPr>
          <p:cNvPr id="122" name="TextBox 121">
            <a:extLst>
              <a:ext uri="{FF2B5EF4-FFF2-40B4-BE49-F238E27FC236}">
                <a16:creationId xmlns:a16="http://schemas.microsoft.com/office/drawing/2014/main" id="{FB77DBC7-703B-431F-8016-576BFC637B99}"/>
              </a:ext>
            </a:extLst>
          </p:cNvPr>
          <p:cNvSpPr txBox="1"/>
          <p:nvPr/>
        </p:nvSpPr>
        <p:spPr>
          <a:xfrm>
            <a:off x="4600886" y="1525442"/>
            <a:ext cx="325731" cy="261610"/>
          </a:xfrm>
          <a:prstGeom prst="rect">
            <a:avLst/>
          </a:prstGeom>
          <a:noFill/>
        </p:spPr>
        <p:txBody>
          <a:bodyPr wrap="none" rtlCol="0">
            <a:spAutoFit/>
          </a:bodyPr>
          <a:lstStyle/>
          <a:p>
            <a:pPr algn="ctr"/>
            <a:r>
              <a:rPr lang="en-US" sz="1100" dirty="0"/>
              <a:t>…</a:t>
            </a:r>
            <a:endParaRPr lang="en-US" sz="1100" baseline="-25000" dirty="0"/>
          </a:p>
        </p:txBody>
      </p:sp>
      <p:sp>
        <p:nvSpPr>
          <p:cNvPr id="123" name="TextBox 122">
            <a:extLst>
              <a:ext uri="{FF2B5EF4-FFF2-40B4-BE49-F238E27FC236}">
                <a16:creationId xmlns:a16="http://schemas.microsoft.com/office/drawing/2014/main" id="{D5FBBA91-9310-49AB-8C94-B21135722BD9}"/>
              </a:ext>
            </a:extLst>
          </p:cNvPr>
          <p:cNvSpPr txBox="1"/>
          <p:nvPr/>
        </p:nvSpPr>
        <p:spPr>
          <a:xfrm>
            <a:off x="5512623" y="1525190"/>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24" name="TextBox 123">
            <a:extLst>
              <a:ext uri="{FF2B5EF4-FFF2-40B4-BE49-F238E27FC236}">
                <a16:creationId xmlns:a16="http://schemas.microsoft.com/office/drawing/2014/main" id="{7064F3F4-5200-46FC-B331-E03B04677AB5}"/>
              </a:ext>
            </a:extLst>
          </p:cNvPr>
          <p:cNvSpPr txBox="1"/>
          <p:nvPr/>
        </p:nvSpPr>
        <p:spPr>
          <a:xfrm>
            <a:off x="6397929" y="1523754"/>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25" name="TextBox 124">
            <a:extLst>
              <a:ext uri="{FF2B5EF4-FFF2-40B4-BE49-F238E27FC236}">
                <a16:creationId xmlns:a16="http://schemas.microsoft.com/office/drawing/2014/main" id="{3DA5E6A4-137F-4B3C-B331-B47A0E7BC5A3}"/>
              </a:ext>
            </a:extLst>
          </p:cNvPr>
          <p:cNvSpPr txBox="1"/>
          <p:nvPr/>
        </p:nvSpPr>
        <p:spPr>
          <a:xfrm>
            <a:off x="7287218" y="1523754"/>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26" name="TextBox 125">
            <a:extLst>
              <a:ext uri="{FF2B5EF4-FFF2-40B4-BE49-F238E27FC236}">
                <a16:creationId xmlns:a16="http://schemas.microsoft.com/office/drawing/2014/main" id="{A86F6D77-A287-44A0-B25F-3F774C996CBF}"/>
              </a:ext>
            </a:extLst>
          </p:cNvPr>
          <p:cNvSpPr txBox="1"/>
          <p:nvPr/>
        </p:nvSpPr>
        <p:spPr>
          <a:xfrm>
            <a:off x="8168541" y="1529772"/>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27" name="TextBox 126">
            <a:extLst>
              <a:ext uri="{FF2B5EF4-FFF2-40B4-BE49-F238E27FC236}">
                <a16:creationId xmlns:a16="http://schemas.microsoft.com/office/drawing/2014/main" id="{C6DB2220-7B48-4E88-A2AF-02ECE56B660A}"/>
              </a:ext>
            </a:extLst>
          </p:cNvPr>
          <p:cNvSpPr txBox="1"/>
          <p:nvPr/>
        </p:nvSpPr>
        <p:spPr>
          <a:xfrm>
            <a:off x="9049561" y="1523753"/>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30" name="TextBox 129">
            <a:extLst>
              <a:ext uri="{FF2B5EF4-FFF2-40B4-BE49-F238E27FC236}">
                <a16:creationId xmlns:a16="http://schemas.microsoft.com/office/drawing/2014/main" id="{03976D81-562E-4D44-92D8-3A0812F8CC12}"/>
              </a:ext>
            </a:extLst>
          </p:cNvPr>
          <p:cNvSpPr txBox="1"/>
          <p:nvPr/>
        </p:nvSpPr>
        <p:spPr>
          <a:xfrm>
            <a:off x="5827223" y="628670"/>
            <a:ext cx="4609882" cy="461665"/>
          </a:xfrm>
          <a:prstGeom prst="rect">
            <a:avLst/>
          </a:prstGeom>
          <a:noFill/>
        </p:spPr>
        <p:txBody>
          <a:bodyPr wrap="square" rtlCol="0" anchor="ctr">
            <a:spAutoFit/>
          </a:bodyPr>
          <a:lstStyle/>
          <a:p>
            <a:pPr algn="ctr"/>
            <a:r>
              <a:rPr lang="en-US" sz="2400" b="1" dirty="0">
                <a:solidFill>
                  <a:srgbClr val="00B050"/>
                </a:solidFill>
              </a:rPr>
              <a:t>Replication Eliminated!</a:t>
            </a:r>
          </a:p>
        </p:txBody>
      </p:sp>
      <p:sp>
        <p:nvSpPr>
          <p:cNvPr id="131" name="TextBox 130">
            <a:extLst>
              <a:ext uri="{FF2B5EF4-FFF2-40B4-BE49-F238E27FC236}">
                <a16:creationId xmlns:a16="http://schemas.microsoft.com/office/drawing/2014/main" id="{DA26227F-2F17-4877-BFD7-E19EA70EEEE0}"/>
              </a:ext>
            </a:extLst>
          </p:cNvPr>
          <p:cNvSpPr txBox="1"/>
          <p:nvPr/>
        </p:nvSpPr>
        <p:spPr>
          <a:xfrm>
            <a:off x="2167777" y="3548996"/>
            <a:ext cx="786695" cy="307777"/>
          </a:xfrm>
          <a:prstGeom prst="rect">
            <a:avLst/>
          </a:prstGeom>
          <a:noFill/>
        </p:spPr>
        <p:txBody>
          <a:bodyPr vert="horz" wrap="square" rtlCol="0" anchor="ctr">
            <a:spAutoFit/>
          </a:bodyPr>
          <a:lstStyle/>
          <a:p>
            <a:pPr algn="ctr"/>
            <a:r>
              <a:rPr lang="en-US" sz="1400" b="1" dirty="0"/>
              <a:t>Reply</a:t>
            </a:r>
          </a:p>
        </p:txBody>
      </p:sp>
      <p:cxnSp>
        <p:nvCxnSpPr>
          <p:cNvPr id="132" name="Connector: Elbow 131">
            <a:extLst>
              <a:ext uri="{FF2B5EF4-FFF2-40B4-BE49-F238E27FC236}">
                <a16:creationId xmlns:a16="http://schemas.microsoft.com/office/drawing/2014/main" id="{C10246D4-CD73-48F9-BD1A-BF14A43F4260}"/>
              </a:ext>
            </a:extLst>
          </p:cNvPr>
          <p:cNvCxnSpPr>
            <a:cxnSpLocks/>
            <a:stCxn id="46" idx="2"/>
            <a:endCxn id="49" idx="2"/>
          </p:cNvCxnSpPr>
          <p:nvPr/>
        </p:nvCxnSpPr>
        <p:spPr>
          <a:xfrm rot="16200000" flipH="1">
            <a:off x="2554775" y="2171703"/>
            <a:ext cx="12700" cy="885306"/>
          </a:xfrm>
          <a:prstGeom prst="bentConnector3">
            <a:avLst>
              <a:gd name="adj1" fmla="val 9691197"/>
            </a:avLst>
          </a:prstGeom>
          <a:ln w="38100">
            <a:solidFill>
              <a:srgbClr val="00B050"/>
            </a:solidFill>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703D77E2-B34A-4131-AFAB-A33646A6D036}"/>
              </a:ext>
            </a:extLst>
          </p:cNvPr>
          <p:cNvSpPr txBox="1"/>
          <p:nvPr/>
        </p:nvSpPr>
        <p:spPr>
          <a:xfrm>
            <a:off x="2074897" y="3548996"/>
            <a:ext cx="921177" cy="307777"/>
          </a:xfrm>
          <a:prstGeom prst="rect">
            <a:avLst/>
          </a:prstGeom>
          <a:noFill/>
        </p:spPr>
        <p:txBody>
          <a:bodyPr vert="horz" wrap="square" rtlCol="0" anchor="ctr">
            <a:spAutoFit/>
          </a:bodyPr>
          <a:lstStyle/>
          <a:p>
            <a:pPr algn="ctr"/>
            <a:r>
              <a:rPr lang="en-US" sz="1400" b="1" dirty="0"/>
              <a:t>Request</a:t>
            </a:r>
          </a:p>
        </p:txBody>
      </p:sp>
      <p:cxnSp>
        <p:nvCxnSpPr>
          <p:cNvPr id="134" name="Connector: Elbow 133">
            <a:extLst>
              <a:ext uri="{FF2B5EF4-FFF2-40B4-BE49-F238E27FC236}">
                <a16:creationId xmlns:a16="http://schemas.microsoft.com/office/drawing/2014/main" id="{29A08513-A5F6-4C2C-9E78-B88F58F3FBD9}"/>
              </a:ext>
            </a:extLst>
          </p:cNvPr>
          <p:cNvCxnSpPr>
            <a:cxnSpLocks/>
            <a:stCxn id="46" idx="2"/>
            <a:endCxn id="49" idx="2"/>
          </p:cNvCxnSpPr>
          <p:nvPr/>
        </p:nvCxnSpPr>
        <p:spPr>
          <a:xfrm rot="16200000" flipH="1">
            <a:off x="2554775" y="2171703"/>
            <a:ext cx="12700" cy="885306"/>
          </a:xfrm>
          <a:prstGeom prst="bentConnector3">
            <a:avLst>
              <a:gd name="adj1" fmla="val 9691205"/>
            </a:avLst>
          </a:prstGeom>
          <a:ln w="381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5" name="TextBox 134">
            <a:extLst>
              <a:ext uri="{FF2B5EF4-FFF2-40B4-BE49-F238E27FC236}">
                <a16:creationId xmlns:a16="http://schemas.microsoft.com/office/drawing/2014/main" id="{8D4036DD-EB5C-46B5-AF1E-4F28864C392E}"/>
              </a:ext>
            </a:extLst>
          </p:cNvPr>
          <p:cNvSpPr txBox="1"/>
          <p:nvPr/>
        </p:nvSpPr>
        <p:spPr>
          <a:xfrm>
            <a:off x="1240643" y="2570838"/>
            <a:ext cx="1067628" cy="430887"/>
          </a:xfrm>
          <a:prstGeom prst="rect">
            <a:avLst/>
          </a:prstGeom>
          <a:noFill/>
        </p:spPr>
        <p:txBody>
          <a:bodyPr vert="horz" wrap="square" rtlCol="0" anchor="ctr">
            <a:spAutoFit/>
          </a:bodyPr>
          <a:lstStyle/>
          <a:p>
            <a:pPr algn="ctr"/>
            <a:r>
              <a:rPr lang="en-US" sz="1050" b="1" dirty="0">
                <a:solidFill>
                  <a:srgbClr val="0070C0"/>
                </a:solidFill>
              </a:rPr>
              <a:t>Req.</a:t>
            </a:r>
          </a:p>
          <a:p>
            <a:pPr algn="ctr"/>
            <a:r>
              <a:rPr lang="en-US" sz="1050" b="1" dirty="0">
                <a:solidFill>
                  <a:srgbClr val="0070C0"/>
                </a:solidFill>
              </a:rPr>
              <a:t>Core</a:t>
            </a:r>
          </a:p>
        </p:txBody>
      </p:sp>
      <p:sp>
        <p:nvSpPr>
          <p:cNvPr id="136" name="TextBox 135">
            <a:extLst>
              <a:ext uri="{FF2B5EF4-FFF2-40B4-BE49-F238E27FC236}">
                <a16:creationId xmlns:a16="http://schemas.microsoft.com/office/drawing/2014/main" id="{E750D834-06CC-4A82-8444-9D2F0FA99E2B}"/>
              </a:ext>
            </a:extLst>
          </p:cNvPr>
          <p:cNvSpPr txBox="1"/>
          <p:nvPr/>
        </p:nvSpPr>
        <p:spPr>
          <a:xfrm>
            <a:off x="2865410" y="2589935"/>
            <a:ext cx="921177" cy="415498"/>
          </a:xfrm>
          <a:prstGeom prst="rect">
            <a:avLst/>
          </a:prstGeom>
          <a:noFill/>
        </p:spPr>
        <p:txBody>
          <a:bodyPr vert="horz" wrap="square" rtlCol="0" anchor="ctr">
            <a:spAutoFit/>
          </a:bodyPr>
          <a:lstStyle/>
          <a:p>
            <a:pPr algn="ctr"/>
            <a:r>
              <a:rPr lang="en-US" sz="1050" b="1" dirty="0">
                <a:solidFill>
                  <a:srgbClr val="0070C0"/>
                </a:solidFill>
              </a:rPr>
              <a:t>Home</a:t>
            </a:r>
          </a:p>
          <a:p>
            <a:pPr algn="ctr"/>
            <a:r>
              <a:rPr lang="en-US" sz="1050" b="1" dirty="0">
                <a:solidFill>
                  <a:srgbClr val="0070C0"/>
                </a:solidFill>
              </a:rPr>
              <a:t>Core</a:t>
            </a:r>
          </a:p>
        </p:txBody>
      </p:sp>
      <p:sp>
        <p:nvSpPr>
          <p:cNvPr id="142" name="TextBox 141">
            <a:extLst>
              <a:ext uri="{FF2B5EF4-FFF2-40B4-BE49-F238E27FC236}">
                <a16:creationId xmlns:a16="http://schemas.microsoft.com/office/drawing/2014/main" id="{B63174F1-EA5E-480E-B77F-F478CA824413}"/>
              </a:ext>
            </a:extLst>
          </p:cNvPr>
          <p:cNvSpPr txBox="1"/>
          <p:nvPr/>
        </p:nvSpPr>
        <p:spPr>
          <a:xfrm>
            <a:off x="-53658" y="1890244"/>
            <a:ext cx="822270" cy="769441"/>
          </a:xfrm>
          <a:prstGeom prst="rect">
            <a:avLst/>
          </a:prstGeom>
          <a:noFill/>
        </p:spPr>
        <p:txBody>
          <a:bodyPr wrap="square" rtlCol="0">
            <a:spAutoFit/>
          </a:bodyPr>
          <a:lstStyle/>
          <a:p>
            <a:pPr algn="ctr"/>
            <a:r>
              <a:rPr lang="en-US" sz="1100" b="1" dirty="0">
                <a:solidFill>
                  <a:srgbClr val="00B050"/>
                </a:solidFill>
              </a:rPr>
              <a:t>Unique </a:t>
            </a:r>
            <a:r>
              <a:rPr lang="en-US" sz="1100" b="1" dirty="0" err="1">
                <a:solidFill>
                  <a:srgbClr val="00B050"/>
                </a:solidFill>
              </a:rPr>
              <a:t>Addr</a:t>
            </a:r>
            <a:r>
              <a:rPr lang="en-US" sz="1100" b="1" dirty="0">
                <a:solidFill>
                  <a:srgbClr val="00B050"/>
                </a:solidFill>
              </a:rPr>
              <a:t>. Range Slice</a:t>
            </a:r>
            <a:endParaRPr lang="en-US" sz="1100" b="1" baseline="-25000" dirty="0">
              <a:solidFill>
                <a:srgbClr val="00B050"/>
              </a:solidFill>
            </a:endParaRPr>
          </a:p>
        </p:txBody>
      </p:sp>
      <p:sp>
        <p:nvSpPr>
          <p:cNvPr id="145" name="TextBox 144">
            <a:extLst>
              <a:ext uri="{FF2B5EF4-FFF2-40B4-BE49-F238E27FC236}">
                <a16:creationId xmlns:a16="http://schemas.microsoft.com/office/drawing/2014/main" id="{421E5A84-8D2E-4DBD-8D1F-B0DE948FA1A0}"/>
              </a:ext>
            </a:extLst>
          </p:cNvPr>
          <p:cNvSpPr txBox="1"/>
          <p:nvPr/>
        </p:nvSpPr>
        <p:spPr>
          <a:xfrm>
            <a:off x="2150984" y="2864198"/>
            <a:ext cx="822270" cy="430887"/>
          </a:xfrm>
          <a:prstGeom prst="rect">
            <a:avLst/>
          </a:prstGeom>
          <a:noFill/>
        </p:spPr>
        <p:txBody>
          <a:bodyPr wrap="square" rtlCol="0">
            <a:spAutoFit/>
          </a:bodyPr>
          <a:lstStyle/>
          <a:p>
            <a:pPr algn="ctr"/>
            <a:r>
              <a:rPr lang="en-US" sz="1100" b="1" dirty="0">
                <a:solidFill>
                  <a:srgbClr val="C00000"/>
                </a:solidFill>
              </a:rPr>
              <a:t>Do not Cache!</a:t>
            </a:r>
            <a:endParaRPr lang="en-US" sz="1100" b="1" baseline="-25000" dirty="0">
              <a:solidFill>
                <a:srgbClr val="C00000"/>
              </a:solidFill>
            </a:endParaRPr>
          </a:p>
        </p:txBody>
      </p:sp>
    </p:spTree>
    <p:extLst>
      <p:ext uri="{BB962C8B-B14F-4D97-AF65-F5344CB8AC3E}">
        <p14:creationId xmlns:p14="http://schemas.microsoft.com/office/powerpoint/2010/main" val="331219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3"/>
                                        </p:tgtEl>
                                        <p:attrNameLst>
                                          <p:attrName>style.visibility</p:attrName>
                                        </p:attrNameLst>
                                      </p:cBhvr>
                                      <p:to>
                                        <p:strVal val="visible"/>
                                      </p:to>
                                    </p:set>
                                  </p:childTnLst>
                                </p:cTn>
                              </p:par>
                              <p:par>
                                <p:cTn id="89" presetID="1" presetClass="emph" presetSubtype="2" fill="hold" nodeType="withEffect">
                                  <p:stCondLst>
                                    <p:cond delay="0"/>
                                  </p:stCondLst>
                                  <p:childTnLst>
                                    <p:animClr clrSpc="rgb" dir="cw">
                                      <p:cBhvr>
                                        <p:cTn id="90" dur="250" fill="hold"/>
                                        <p:tgtEl>
                                          <p:spTgt spid="24"/>
                                        </p:tgtEl>
                                        <p:attrNameLst>
                                          <p:attrName>fillcolor</p:attrName>
                                        </p:attrNameLst>
                                      </p:cBhvr>
                                      <p:to>
                                        <a:srgbClr val="3399FF"/>
                                      </p:to>
                                    </p:animClr>
                                    <p:set>
                                      <p:cBhvr>
                                        <p:cTn id="91" dur="250" fill="hold"/>
                                        <p:tgtEl>
                                          <p:spTgt spid="24"/>
                                        </p:tgtEl>
                                        <p:attrNameLst>
                                          <p:attrName>fill.type</p:attrName>
                                        </p:attrNameLst>
                                      </p:cBhvr>
                                      <p:to>
                                        <p:strVal val="solid"/>
                                      </p:to>
                                    </p:set>
                                    <p:set>
                                      <p:cBhvr>
                                        <p:cTn id="92" dur="250" fill="hold"/>
                                        <p:tgtEl>
                                          <p:spTgt spid="24"/>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250" fill="hold"/>
                                        <p:tgtEl>
                                          <p:spTgt spid="38"/>
                                        </p:tgtEl>
                                        <p:attrNameLst>
                                          <p:attrName>fillcolor</p:attrName>
                                        </p:attrNameLst>
                                      </p:cBhvr>
                                      <p:to>
                                        <a:srgbClr val="3399FF"/>
                                      </p:to>
                                    </p:animClr>
                                    <p:set>
                                      <p:cBhvr>
                                        <p:cTn id="95" dur="250" fill="hold"/>
                                        <p:tgtEl>
                                          <p:spTgt spid="38"/>
                                        </p:tgtEl>
                                        <p:attrNameLst>
                                          <p:attrName>fill.type</p:attrName>
                                        </p:attrNameLst>
                                      </p:cBhvr>
                                      <p:to>
                                        <p:strVal val="solid"/>
                                      </p:to>
                                    </p:set>
                                    <p:set>
                                      <p:cBhvr>
                                        <p:cTn id="96" dur="250" fill="hold"/>
                                        <p:tgtEl>
                                          <p:spTgt spid="38"/>
                                        </p:tgtEl>
                                        <p:attrNameLst>
                                          <p:attrName>fill.on</p:attrName>
                                        </p:attrNameLst>
                                      </p:cBhvr>
                                      <p:to>
                                        <p:strVal val="true"/>
                                      </p:to>
                                    </p:set>
                                  </p:childTnLst>
                                </p:cTn>
                              </p:par>
                              <p:par>
                                <p:cTn id="97" presetID="1" presetClass="emph" presetSubtype="2" fill="hold" nodeType="withEffect">
                                  <p:stCondLst>
                                    <p:cond delay="0"/>
                                  </p:stCondLst>
                                  <p:childTnLst>
                                    <p:animClr clrSpc="rgb" dir="cw">
                                      <p:cBhvr>
                                        <p:cTn id="98" dur="250" fill="hold"/>
                                        <p:tgtEl>
                                          <p:spTgt spid="42"/>
                                        </p:tgtEl>
                                        <p:attrNameLst>
                                          <p:attrName>fillcolor</p:attrName>
                                        </p:attrNameLst>
                                      </p:cBhvr>
                                      <p:to>
                                        <a:srgbClr val="3399FF"/>
                                      </p:to>
                                    </p:animClr>
                                    <p:set>
                                      <p:cBhvr>
                                        <p:cTn id="99" dur="250" fill="hold"/>
                                        <p:tgtEl>
                                          <p:spTgt spid="42"/>
                                        </p:tgtEl>
                                        <p:attrNameLst>
                                          <p:attrName>fill.type</p:attrName>
                                        </p:attrNameLst>
                                      </p:cBhvr>
                                      <p:to>
                                        <p:strVal val="solid"/>
                                      </p:to>
                                    </p:set>
                                    <p:set>
                                      <p:cBhvr>
                                        <p:cTn id="100" dur="250" fill="hold"/>
                                        <p:tgtEl>
                                          <p:spTgt spid="42"/>
                                        </p:tgtEl>
                                        <p:attrNameLst>
                                          <p:attrName>fill.on</p:attrName>
                                        </p:attrNameLst>
                                      </p:cBhvr>
                                      <p:to>
                                        <p:strVal val="true"/>
                                      </p:to>
                                    </p:set>
                                  </p:childTnLst>
                                </p:cTn>
                              </p:par>
                              <p:par>
                                <p:cTn id="101" presetID="1" presetClass="emph" presetSubtype="2" fill="hold" nodeType="withEffect">
                                  <p:stCondLst>
                                    <p:cond delay="0"/>
                                  </p:stCondLst>
                                  <p:childTnLst>
                                    <p:animClr clrSpc="rgb" dir="cw">
                                      <p:cBhvr>
                                        <p:cTn id="102" dur="250" fill="hold"/>
                                        <p:tgtEl>
                                          <p:spTgt spid="50"/>
                                        </p:tgtEl>
                                        <p:attrNameLst>
                                          <p:attrName>fillcolor</p:attrName>
                                        </p:attrNameLst>
                                      </p:cBhvr>
                                      <p:to>
                                        <a:srgbClr val="3399FF"/>
                                      </p:to>
                                    </p:animClr>
                                    <p:set>
                                      <p:cBhvr>
                                        <p:cTn id="103" dur="250" fill="hold"/>
                                        <p:tgtEl>
                                          <p:spTgt spid="50"/>
                                        </p:tgtEl>
                                        <p:attrNameLst>
                                          <p:attrName>fill.type</p:attrName>
                                        </p:attrNameLst>
                                      </p:cBhvr>
                                      <p:to>
                                        <p:strVal val="solid"/>
                                      </p:to>
                                    </p:set>
                                    <p:set>
                                      <p:cBhvr>
                                        <p:cTn id="104" dur="250" fill="hold"/>
                                        <p:tgtEl>
                                          <p:spTgt spid="50"/>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250" fill="hold"/>
                                        <p:tgtEl>
                                          <p:spTgt spid="21"/>
                                        </p:tgtEl>
                                        <p:attrNameLst>
                                          <p:attrName>fillcolor</p:attrName>
                                        </p:attrNameLst>
                                      </p:cBhvr>
                                      <p:to>
                                        <a:srgbClr val="FFFF00"/>
                                      </p:to>
                                    </p:animClr>
                                    <p:set>
                                      <p:cBhvr>
                                        <p:cTn id="107" dur="250" fill="hold"/>
                                        <p:tgtEl>
                                          <p:spTgt spid="21"/>
                                        </p:tgtEl>
                                        <p:attrNameLst>
                                          <p:attrName>fill.type</p:attrName>
                                        </p:attrNameLst>
                                      </p:cBhvr>
                                      <p:to>
                                        <p:strVal val="solid"/>
                                      </p:to>
                                    </p:set>
                                    <p:set>
                                      <p:cBhvr>
                                        <p:cTn id="108" dur="250" fill="hold"/>
                                        <p:tgtEl>
                                          <p:spTgt spid="21"/>
                                        </p:tgtEl>
                                        <p:attrNameLst>
                                          <p:attrName>fill.on</p:attrName>
                                        </p:attrNameLst>
                                      </p:cBhvr>
                                      <p:to>
                                        <p:strVal val="true"/>
                                      </p:to>
                                    </p:set>
                                  </p:childTnLst>
                                </p:cTn>
                              </p:par>
                              <p:par>
                                <p:cTn id="109" presetID="1" presetClass="emph" presetSubtype="2" fill="hold" nodeType="withEffect">
                                  <p:stCondLst>
                                    <p:cond delay="0"/>
                                  </p:stCondLst>
                                  <p:childTnLst>
                                    <p:animClr clrSpc="rgb" dir="cw">
                                      <p:cBhvr>
                                        <p:cTn id="110" dur="250" fill="hold"/>
                                        <p:tgtEl>
                                          <p:spTgt spid="7"/>
                                        </p:tgtEl>
                                        <p:attrNameLst>
                                          <p:attrName>fillcolor</p:attrName>
                                        </p:attrNameLst>
                                      </p:cBhvr>
                                      <p:to>
                                        <a:srgbClr val="FFFF00"/>
                                      </p:to>
                                    </p:animClr>
                                    <p:set>
                                      <p:cBhvr>
                                        <p:cTn id="111" dur="250" fill="hold"/>
                                        <p:tgtEl>
                                          <p:spTgt spid="7"/>
                                        </p:tgtEl>
                                        <p:attrNameLst>
                                          <p:attrName>fill.type</p:attrName>
                                        </p:attrNameLst>
                                      </p:cBhvr>
                                      <p:to>
                                        <p:strVal val="solid"/>
                                      </p:to>
                                    </p:set>
                                    <p:set>
                                      <p:cBhvr>
                                        <p:cTn id="112" dur="250" fill="hold"/>
                                        <p:tgtEl>
                                          <p:spTgt spid="7"/>
                                        </p:tgtEl>
                                        <p:attrNameLst>
                                          <p:attrName>fill.on</p:attrName>
                                        </p:attrNameLst>
                                      </p:cBhvr>
                                      <p:to>
                                        <p:strVal val="true"/>
                                      </p:to>
                                    </p:set>
                                  </p:childTnLst>
                                </p:cTn>
                              </p:par>
                              <p:par>
                                <p:cTn id="113" presetID="1" presetClass="emph" presetSubtype="2" fill="hold" nodeType="withEffect">
                                  <p:stCondLst>
                                    <p:cond delay="0"/>
                                  </p:stCondLst>
                                  <p:childTnLst>
                                    <p:animClr clrSpc="rgb" dir="cw">
                                      <p:cBhvr>
                                        <p:cTn id="114" dur="250" fill="hold"/>
                                        <p:tgtEl>
                                          <p:spTgt spid="56"/>
                                        </p:tgtEl>
                                        <p:attrNameLst>
                                          <p:attrName>fillcolor</p:attrName>
                                        </p:attrNameLst>
                                      </p:cBhvr>
                                      <p:to>
                                        <a:srgbClr val="FFFF00"/>
                                      </p:to>
                                    </p:animClr>
                                    <p:set>
                                      <p:cBhvr>
                                        <p:cTn id="115" dur="250" fill="hold"/>
                                        <p:tgtEl>
                                          <p:spTgt spid="56"/>
                                        </p:tgtEl>
                                        <p:attrNameLst>
                                          <p:attrName>fill.type</p:attrName>
                                        </p:attrNameLst>
                                      </p:cBhvr>
                                      <p:to>
                                        <p:strVal val="solid"/>
                                      </p:to>
                                    </p:set>
                                    <p:set>
                                      <p:cBhvr>
                                        <p:cTn id="116" dur="250" fill="hold"/>
                                        <p:tgtEl>
                                          <p:spTgt spid="56"/>
                                        </p:tgtEl>
                                        <p:attrNameLst>
                                          <p:attrName>fill.on</p:attrName>
                                        </p:attrNameLst>
                                      </p:cBhvr>
                                      <p:to>
                                        <p:strVal val="true"/>
                                      </p:to>
                                    </p:set>
                                  </p:childTnLst>
                                </p:cTn>
                              </p:par>
                              <p:par>
                                <p:cTn id="117" presetID="1" presetClass="emph" presetSubtype="2" fill="hold" nodeType="withEffect">
                                  <p:stCondLst>
                                    <p:cond delay="0"/>
                                  </p:stCondLst>
                                  <p:childTnLst>
                                    <p:animClr clrSpc="rgb" dir="cw">
                                      <p:cBhvr>
                                        <p:cTn id="118" dur="250" fill="hold"/>
                                        <p:tgtEl>
                                          <p:spTgt spid="144"/>
                                        </p:tgtEl>
                                        <p:attrNameLst>
                                          <p:attrName>fillcolor</p:attrName>
                                        </p:attrNameLst>
                                      </p:cBhvr>
                                      <p:to>
                                        <a:srgbClr val="FFFF00"/>
                                      </p:to>
                                    </p:animClr>
                                    <p:set>
                                      <p:cBhvr>
                                        <p:cTn id="119" dur="250" fill="hold"/>
                                        <p:tgtEl>
                                          <p:spTgt spid="144"/>
                                        </p:tgtEl>
                                        <p:attrNameLst>
                                          <p:attrName>fill.type</p:attrName>
                                        </p:attrNameLst>
                                      </p:cBhvr>
                                      <p:to>
                                        <p:strVal val="solid"/>
                                      </p:to>
                                    </p:set>
                                    <p:set>
                                      <p:cBhvr>
                                        <p:cTn id="120" dur="250" fill="hold"/>
                                        <p:tgtEl>
                                          <p:spTgt spid="144"/>
                                        </p:tgtEl>
                                        <p:attrNameLst>
                                          <p:attrName>fill.on</p:attrName>
                                        </p:attrNameLst>
                                      </p:cBhvr>
                                      <p:to>
                                        <p:strVal val="true"/>
                                      </p:to>
                                    </p:set>
                                  </p:childTnLst>
                                </p:cTn>
                              </p:par>
                              <p:par>
                                <p:cTn id="121" presetID="1" presetClass="emph" presetSubtype="2" fill="hold" nodeType="withEffect">
                                  <p:stCondLst>
                                    <p:cond delay="0"/>
                                  </p:stCondLst>
                                  <p:childTnLst>
                                    <p:animClr clrSpc="rgb" dir="cw">
                                      <p:cBhvr>
                                        <p:cTn id="122" dur="250" fill="hold"/>
                                        <p:tgtEl>
                                          <p:spTgt spid="53"/>
                                        </p:tgtEl>
                                        <p:attrNameLst>
                                          <p:attrName>fillcolor</p:attrName>
                                        </p:attrNameLst>
                                      </p:cBhvr>
                                      <p:to>
                                        <a:srgbClr val="00CC66"/>
                                      </p:to>
                                    </p:animClr>
                                    <p:set>
                                      <p:cBhvr>
                                        <p:cTn id="123" dur="250" fill="hold"/>
                                        <p:tgtEl>
                                          <p:spTgt spid="53"/>
                                        </p:tgtEl>
                                        <p:attrNameLst>
                                          <p:attrName>fill.type</p:attrName>
                                        </p:attrNameLst>
                                      </p:cBhvr>
                                      <p:to>
                                        <p:strVal val="solid"/>
                                      </p:to>
                                    </p:set>
                                    <p:set>
                                      <p:cBhvr>
                                        <p:cTn id="124" dur="250" fill="hold"/>
                                        <p:tgtEl>
                                          <p:spTgt spid="53"/>
                                        </p:tgtEl>
                                        <p:attrNameLst>
                                          <p:attrName>fill.on</p:attrName>
                                        </p:attrNameLst>
                                      </p:cBhvr>
                                      <p:to>
                                        <p:strVal val="true"/>
                                      </p:to>
                                    </p:set>
                                  </p:childTnLst>
                                </p:cTn>
                              </p:par>
                              <p:par>
                                <p:cTn id="125" presetID="1" presetClass="emph" presetSubtype="2" fill="hold" nodeType="withEffect">
                                  <p:stCondLst>
                                    <p:cond delay="0"/>
                                  </p:stCondLst>
                                  <p:childTnLst>
                                    <p:animClr clrSpc="rgb" dir="cw">
                                      <p:cBhvr>
                                        <p:cTn id="126" dur="250" fill="hold"/>
                                        <p:tgtEl>
                                          <p:spTgt spid="141"/>
                                        </p:tgtEl>
                                        <p:attrNameLst>
                                          <p:attrName>fillcolor</p:attrName>
                                        </p:attrNameLst>
                                      </p:cBhvr>
                                      <p:to>
                                        <a:srgbClr val="00CC66"/>
                                      </p:to>
                                    </p:animClr>
                                    <p:set>
                                      <p:cBhvr>
                                        <p:cTn id="127" dur="250" fill="hold"/>
                                        <p:tgtEl>
                                          <p:spTgt spid="141"/>
                                        </p:tgtEl>
                                        <p:attrNameLst>
                                          <p:attrName>fill.type</p:attrName>
                                        </p:attrNameLst>
                                      </p:cBhvr>
                                      <p:to>
                                        <p:strVal val="solid"/>
                                      </p:to>
                                    </p:set>
                                    <p:set>
                                      <p:cBhvr>
                                        <p:cTn id="128" dur="250" fill="hold"/>
                                        <p:tgtEl>
                                          <p:spTgt spid="141"/>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250" fill="hold"/>
                                        <p:tgtEl>
                                          <p:spTgt spid="27"/>
                                        </p:tgtEl>
                                        <p:attrNameLst>
                                          <p:attrName>fillcolor</p:attrName>
                                        </p:attrNameLst>
                                      </p:cBhvr>
                                      <p:to>
                                        <a:srgbClr val="CC99FF"/>
                                      </p:to>
                                    </p:animClr>
                                    <p:set>
                                      <p:cBhvr>
                                        <p:cTn id="131" dur="250" fill="hold"/>
                                        <p:tgtEl>
                                          <p:spTgt spid="27"/>
                                        </p:tgtEl>
                                        <p:attrNameLst>
                                          <p:attrName>fill.type</p:attrName>
                                        </p:attrNameLst>
                                      </p:cBhvr>
                                      <p:to>
                                        <p:strVal val="solid"/>
                                      </p:to>
                                    </p:set>
                                    <p:set>
                                      <p:cBhvr>
                                        <p:cTn id="132" dur="250" fill="hold"/>
                                        <p:tgtEl>
                                          <p:spTgt spid="27"/>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250" fill="hold"/>
                                        <p:tgtEl>
                                          <p:spTgt spid="7"/>
                                        </p:tgtEl>
                                        <p:attrNameLst>
                                          <p:attrName>fillcolor</p:attrName>
                                        </p:attrNameLst>
                                      </p:cBhvr>
                                      <p:to>
                                        <a:srgbClr val="FFFFFF"/>
                                      </p:to>
                                    </p:animClr>
                                    <p:set>
                                      <p:cBhvr>
                                        <p:cTn id="135" dur="250" fill="hold"/>
                                        <p:tgtEl>
                                          <p:spTgt spid="7"/>
                                        </p:tgtEl>
                                        <p:attrNameLst>
                                          <p:attrName>fill.type</p:attrName>
                                        </p:attrNameLst>
                                      </p:cBhvr>
                                      <p:to>
                                        <p:strVal val="solid"/>
                                      </p:to>
                                    </p:set>
                                    <p:set>
                                      <p:cBhvr>
                                        <p:cTn id="136" dur="250" fill="hold"/>
                                        <p:tgtEl>
                                          <p:spTgt spid="7"/>
                                        </p:tgtEl>
                                        <p:attrNameLst>
                                          <p:attrName>fill.on</p:attrName>
                                        </p:attrNameLst>
                                      </p:cBhvr>
                                      <p:to>
                                        <p:strVal val="true"/>
                                      </p:to>
                                    </p:set>
                                  </p:childTnLst>
                                </p:cTn>
                              </p:par>
                              <p:par>
                                <p:cTn id="137" presetID="1" presetClass="emph" presetSubtype="2" fill="hold" nodeType="withEffect">
                                  <p:stCondLst>
                                    <p:cond delay="0"/>
                                  </p:stCondLst>
                                  <p:childTnLst>
                                    <p:animClr clrSpc="rgb" dir="cw">
                                      <p:cBhvr>
                                        <p:cTn id="138" dur="250" fill="hold"/>
                                        <p:tgtEl>
                                          <p:spTgt spid="21"/>
                                        </p:tgtEl>
                                        <p:attrNameLst>
                                          <p:attrName>fillcolor</p:attrName>
                                        </p:attrNameLst>
                                      </p:cBhvr>
                                      <p:to>
                                        <a:srgbClr val="FFFFFF"/>
                                      </p:to>
                                    </p:animClr>
                                    <p:set>
                                      <p:cBhvr>
                                        <p:cTn id="139" dur="250" fill="hold"/>
                                        <p:tgtEl>
                                          <p:spTgt spid="21"/>
                                        </p:tgtEl>
                                        <p:attrNameLst>
                                          <p:attrName>fill.type</p:attrName>
                                        </p:attrNameLst>
                                      </p:cBhvr>
                                      <p:to>
                                        <p:strVal val="solid"/>
                                      </p:to>
                                    </p:set>
                                    <p:set>
                                      <p:cBhvr>
                                        <p:cTn id="140" dur="250" fill="hold"/>
                                        <p:tgtEl>
                                          <p:spTgt spid="21"/>
                                        </p:tgtEl>
                                        <p:attrNameLst>
                                          <p:attrName>fill.on</p:attrName>
                                        </p:attrNameLst>
                                      </p:cBhvr>
                                      <p:to>
                                        <p:strVal val="true"/>
                                      </p:to>
                                    </p:set>
                                  </p:childTnLst>
                                </p:cTn>
                              </p:par>
                              <p:par>
                                <p:cTn id="141" presetID="1" presetClass="emph" presetSubtype="2" fill="hold" nodeType="withEffect">
                                  <p:stCondLst>
                                    <p:cond delay="0"/>
                                  </p:stCondLst>
                                  <p:childTnLst>
                                    <p:animClr clrSpc="rgb" dir="cw">
                                      <p:cBhvr>
                                        <p:cTn id="142" dur="250" fill="hold"/>
                                        <p:tgtEl>
                                          <p:spTgt spid="24"/>
                                        </p:tgtEl>
                                        <p:attrNameLst>
                                          <p:attrName>fillcolor</p:attrName>
                                        </p:attrNameLst>
                                      </p:cBhvr>
                                      <p:to>
                                        <a:srgbClr val="FFFFFF"/>
                                      </p:to>
                                    </p:animClr>
                                    <p:set>
                                      <p:cBhvr>
                                        <p:cTn id="143" dur="250" fill="hold"/>
                                        <p:tgtEl>
                                          <p:spTgt spid="24"/>
                                        </p:tgtEl>
                                        <p:attrNameLst>
                                          <p:attrName>fill.type</p:attrName>
                                        </p:attrNameLst>
                                      </p:cBhvr>
                                      <p:to>
                                        <p:strVal val="solid"/>
                                      </p:to>
                                    </p:set>
                                    <p:set>
                                      <p:cBhvr>
                                        <p:cTn id="144" dur="250" fill="hold"/>
                                        <p:tgtEl>
                                          <p:spTgt spid="24"/>
                                        </p:tgtEl>
                                        <p:attrNameLst>
                                          <p:attrName>fill.on</p:attrName>
                                        </p:attrNameLst>
                                      </p:cBhvr>
                                      <p:to>
                                        <p:strVal val="true"/>
                                      </p:to>
                                    </p:set>
                                  </p:childTnLst>
                                </p:cTn>
                              </p:par>
                              <p:par>
                                <p:cTn id="145" presetID="1" presetClass="emph" presetSubtype="2" fill="hold" nodeType="withEffect">
                                  <p:stCondLst>
                                    <p:cond delay="0"/>
                                  </p:stCondLst>
                                  <p:childTnLst>
                                    <p:animClr clrSpc="rgb" dir="cw">
                                      <p:cBhvr>
                                        <p:cTn id="146" dur="250" fill="hold"/>
                                        <p:tgtEl>
                                          <p:spTgt spid="27"/>
                                        </p:tgtEl>
                                        <p:attrNameLst>
                                          <p:attrName>fillcolor</p:attrName>
                                        </p:attrNameLst>
                                      </p:cBhvr>
                                      <p:to>
                                        <a:srgbClr val="FFFFFF"/>
                                      </p:to>
                                    </p:animClr>
                                    <p:set>
                                      <p:cBhvr>
                                        <p:cTn id="147" dur="250" fill="hold"/>
                                        <p:tgtEl>
                                          <p:spTgt spid="27"/>
                                        </p:tgtEl>
                                        <p:attrNameLst>
                                          <p:attrName>fill.type</p:attrName>
                                        </p:attrNameLst>
                                      </p:cBhvr>
                                      <p:to>
                                        <p:strVal val="solid"/>
                                      </p:to>
                                    </p:set>
                                    <p:set>
                                      <p:cBhvr>
                                        <p:cTn id="148" dur="250" fill="hold"/>
                                        <p:tgtEl>
                                          <p:spTgt spid="27"/>
                                        </p:tgtEl>
                                        <p:attrNameLst>
                                          <p:attrName>fill.on</p:attrName>
                                        </p:attrNameLst>
                                      </p:cBhvr>
                                      <p:to>
                                        <p:strVal val="true"/>
                                      </p:to>
                                    </p:set>
                                  </p:childTnLst>
                                </p:cTn>
                              </p:par>
                              <p:par>
                                <p:cTn id="149" presetID="1" presetClass="emph" presetSubtype="2" fill="hold" nodeType="withEffect">
                                  <p:stCondLst>
                                    <p:cond delay="0"/>
                                  </p:stCondLst>
                                  <p:childTnLst>
                                    <p:animClr clrSpc="rgb" dir="cw">
                                      <p:cBhvr>
                                        <p:cTn id="150" dur="250" fill="hold"/>
                                        <p:tgtEl>
                                          <p:spTgt spid="38"/>
                                        </p:tgtEl>
                                        <p:attrNameLst>
                                          <p:attrName>fillcolor</p:attrName>
                                        </p:attrNameLst>
                                      </p:cBhvr>
                                      <p:to>
                                        <a:srgbClr val="FFFFFF"/>
                                      </p:to>
                                    </p:animClr>
                                    <p:set>
                                      <p:cBhvr>
                                        <p:cTn id="151" dur="250" fill="hold"/>
                                        <p:tgtEl>
                                          <p:spTgt spid="38"/>
                                        </p:tgtEl>
                                        <p:attrNameLst>
                                          <p:attrName>fill.type</p:attrName>
                                        </p:attrNameLst>
                                      </p:cBhvr>
                                      <p:to>
                                        <p:strVal val="solid"/>
                                      </p:to>
                                    </p:set>
                                    <p:set>
                                      <p:cBhvr>
                                        <p:cTn id="152" dur="250" fill="hold"/>
                                        <p:tgtEl>
                                          <p:spTgt spid="38"/>
                                        </p:tgtEl>
                                        <p:attrNameLst>
                                          <p:attrName>fill.on</p:attrName>
                                        </p:attrNameLst>
                                      </p:cBhvr>
                                      <p:to>
                                        <p:strVal val="true"/>
                                      </p:to>
                                    </p:set>
                                  </p:childTnLst>
                                </p:cTn>
                              </p:par>
                              <p:par>
                                <p:cTn id="153" presetID="1" presetClass="emph" presetSubtype="2" fill="hold" nodeType="withEffect">
                                  <p:stCondLst>
                                    <p:cond delay="0"/>
                                  </p:stCondLst>
                                  <p:childTnLst>
                                    <p:animClr clrSpc="rgb" dir="cw">
                                      <p:cBhvr>
                                        <p:cTn id="154" dur="250" fill="hold"/>
                                        <p:tgtEl>
                                          <p:spTgt spid="42"/>
                                        </p:tgtEl>
                                        <p:attrNameLst>
                                          <p:attrName>fillcolor</p:attrName>
                                        </p:attrNameLst>
                                      </p:cBhvr>
                                      <p:to>
                                        <a:srgbClr val="FFFFFF"/>
                                      </p:to>
                                    </p:animClr>
                                    <p:set>
                                      <p:cBhvr>
                                        <p:cTn id="155" dur="250" fill="hold"/>
                                        <p:tgtEl>
                                          <p:spTgt spid="42"/>
                                        </p:tgtEl>
                                        <p:attrNameLst>
                                          <p:attrName>fill.type</p:attrName>
                                        </p:attrNameLst>
                                      </p:cBhvr>
                                      <p:to>
                                        <p:strVal val="solid"/>
                                      </p:to>
                                    </p:set>
                                    <p:set>
                                      <p:cBhvr>
                                        <p:cTn id="156" dur="250" fill="hold"/>
                                        <p:tgtEl>
                                          <p:spTgt spid="42"/>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250" fill="hold"/>
                                        <p:tgtEl>
                                          <p:spTgt spid="53"/>
                                        </p:tgtEl>
                                        <p:attrNameLst>
                                          <p:attrName>fillcolor</p:attrName>
                                        </p:attrNameLst>
                                      </p:cBhvr>
                                      <p:to>
                                        <a:srgbClr val="FFFFFF"/>
                                      </p:to>
                                    </p:animClr>
                                    <p:set>
                                      <p:cBhvr>
                                        <p:cTn id="159" dur="250" fill="hold"/>
                                        <p:tgtEl>
                                          <p:spTgt spid="53"/>
                                        </p:tgtEl>
                                        <p:attrNameLst>
                                          <p:attrName>fill.type</p:attrName>
                                        </p:attrNameLst>
                                      </p:cBhvr>
                                      <p:to>
                                        <p:strVal val="solid"/>
                                      </p:to>
                                    </p:set>
                                    <p:set>
                                      <p:cBhvr>
                                        <p:cTn id="160" dur="250" fill="hold"/>
                                        <p:tgtEl>
                                          <p:spTgt spid="53"/>
                                        </p:tgtEl>
                                        <p:attrNameLst>
                                          <p:attrName>fill.on</p:attrName>
                                        </p:attrNameLst>
                                      </p:cBhvr>
                                      <p:to>
                                        <p:strVal val="true"/>
                                      </p:to>
                                    </p:set>
                                  </p:childTnLst>
                                </p:cTn>
                              </p:par>
                              <p:par>
                                <p:cTn id="161" presetID="1" presetClass="emph" presetSubtype="2" fill="hold" nodeType="withEffect">
                                  <p:stCondLst>
                                    <p:cond delay="0"/>
                                  </p:stCondLst>
                                  <p:childTnLst>
                                    <p:animClr clrSpc="rgb" dir="cw">
                                      <p:cBhvr>
                                        <p:cTn id="162" dur="250" fill="hold"/>
                                        <p:tgtEl>
                                          <p:spTgt spid="50"/>
                                        </p:tgtEl>
                                        <p:attrNameLst>
                                          <p:attrName>fillcolor</p:attrName>
                                        </p:attrNameLst>
                                      </p:cBhvr>
                                      <p:to>
                                        <a:srgbClr val="FFFFFF"/>
                                      </p:to>
                                    </p:animClr>
                                    <p:set>
                                      <p:cBhvr>
                                        <p:cTn id="163" dur="250" fill="hold"/>
                                        <p:tgtEl>
                                          <p:spTgt spid="50"/>
                                        </p:tgtEl>
                                        <p:attrNameLst>
                                          <p:attrName>fill.type</p:attrName>
                                        </p:attrNameLst>
                                      </p:cBhvr>
                                      <p:to>
                                        <p:strVal val="solid"/>
                                      </p:to>
                                    </p:set>
                                    <p:set>
                                      <p:cBhvr>
                                        <p:cTn id="164" dur="250" fill="hold"/>
                                        <p:tgtEl>
                                          <p:spTgt spid="50"/>
                                        </p:tgtEl>
                                        <p:attrNameLst>
                                          <p:attrName>fill.on</p:attrName>
                                        </p:attrNameLst>
                                      </p:cBhvr>
                                      <p:to>
                                        <p:strVal val="true"/>
                                      </p:to>
                                    </p:set>
                                  </p:childTnLst>
                                </p:cTn>
                              </p:par>
                              <p:par>
                                <p:cTn id="165" presetID="1" presetClass="emph" presetSubtype="2" fill="hold" nodeType="withEffect">
                                  <p:stCondLst>
                                    <p:cond delay="0"/>
                                  </p:stCondLst>
                                  <p:childTnLst>
                                    <p:animClr clrSpc="rgb" dir="cw">
                                      <p:cBhvr>
                                        <p:cTn id="166" dur="250" fill="hold"/>
                                        <p:tgtEl>
                                          <p:spTgt spid="56"/>
                                        </p:tgtEl>
                                        <p:attrNameLst>
                                          <p:attrName>fillcolor</p:attrName>
                                        </p:attrNameLst>
                                      </p:cBhvr>
                                      <p:to>
                                        <a:srgbClr val="FFFFFF"/>
                                      </p:to>
                                    </p:animClr>
                                    <p:set>
                                      <p:cBhvr>
                                        <p:cTn id="167" dur="250" fill="hold"/>
                                        <p:tgtEl>
                                          <p:spTgt spid="56"/>
                                        </p:tgtEl>
                                        <p:attrNameLst>
                                          <p:attrName>fill.type</p:attrName>
                                        </p:attrNameLst>
                                      </p:cBhvr>
                                      <p:to>
                                        <p:strVal val="solid"/>
                                      </p:to>
                                    </p:set>
                                    <p:set>
                                      <p:cBhvr>
                                        <p:cTn id="168" dur="250" fill="hold"/>
                                        <p:tgtEl>
                                          <p:spTgt spid="56"/>
                                        </p:tgtEl>
                                        <p:attrNameLst>
                                          <p:attrName>fill.on</p:attrName>
                                        </p:attrNameLst>
                                      </p:cBhvr>
                                      <p:to>
                                        <p:strVal val="true"/>
                                      </p:to>
                                    </p:set>
                                  </p:childTnLst>
                                </p:cTn>
                              </p:par>
                              <p:par>
                                <p:cTn id="169" presetID="1" presetClass="emph" presetSubtype="2" fill="hold" nodeType="withEffect">
                                  <p:stCondLst>
                                    <p:cond delay="0"/>
                                  </p:stCondLst>
                                  <p:childTnLst>
                                    <p:animClr clrSpc="rgb" dir="cw">
                                      <p:cBhvr>
                                        <p:cTn id="170" dur="250" fill="hold"/>
                                        <p:tgtEl>
                                          <p:spTgt spid="47"/>
                                        </p:tgtEl>
                                        <p:attrNameLst>
                                          <p:attrName>fillcolor</p:attrName>
                                        </p:attrNameLst>
                                      </p:cBhvr>
                                      <p:to>
                                        <a:srgbClr val="FFFFFF"/>
                                      </p:to>
                                    </p:animClr>
                                    <p:set>
                                      <p:cBhvr>
                                        <p:cTn id="171" dur="250" fill="hold"/>
                                        <p:tgtEl>
                                          <p:spTgt spid="47"/>
                                        </p:tgtEl>
                                        <p:attrNameLst>
                                          <p:attrName>fill.type</p:attrName>
                                        </p:attrNameLst>
                                      </p:cBhvr>
                                      <p:to>
                                        <p:strVal val="solid"/>
                                      </p:to>
                                    </p:set>
                                    <p:set>
                                      <p:cBhvr>
                                        <p:cTn id="172" dur="250" fill="hold"/>
                                        <p:tgtEl>
                                          <p:spTgt spid="47"/>
                                        </p:tgtEl>
                                        <p:attrNameLst>
                                          <p:attrName>fill.on</p:attrName>
                                        </p:attrNameLst>
                                      </p:cBhvr>
                                      <p:to>
                                        <p:strVal val="true"/>
                                      </p:to>
                                    </p:set>
                                  </p:childTnLst>
                                </p:cTn>
                              </p:par>
                              <p:par>
                                <p:cTn id="173" presetID="1" presetClass="emph" presetSubtype="2" fill="hold" nodeType="withEffect">
                                  <p:stCondLst>
                                    <p:cond delay="0"/>
                                  </p:stCondLst>
                                  <p:childTnLst>
                                    <p:animClr clrSpc="rgb" dir="cw">
                                      <p:cBhvr>
                                        <p:cTn id="174" dur="250" fill="hold"/>
                                        <p:tgtEl>
                                          <p:spTgt spid="141"/>
                                        </p:tgtEl>
                                        <p:attrNameLst>
                                          <p:attrName>fillcolor</p:attrName>
                                        </p:attrNameLst>
                                      </p:cBhvr>
                                      <p:to>
                                        <a:srgbClr val="FFFFFF"/>
                                      </p:to>
                                    </p:animClr>
                                    <p:set>
                                      <p:cBhvr>
                                        <p:cTn id="175" dur="250" fill="hold"/>
                                        <p:tgtEl>
                                          <p:spTgt spid="141"/>
                                        </p:tgtEl>
                                        <p:attrNameLst>
                                          <p:attrName>fill.type</p:attrName>
                                        </p:attrNameLst>
                                      </p:cBhvr>
                                      <p:to>
                                        <p:strVal val="solid"/>
                                      </p:to>
                                    </p:set>
                                    <p:set>
                                      <p:cBhvr>
                                        <p:cTn id="176" dur="250" fill="hold"/>
                                        <p:tgtEl>
                                          <p:spTgt spid="141"/>
                                        </p:tgtEl>
                                        <p:attrNameLst>
                                          <p:attrName>fill.on</p:attrName>
                                        </p:attrNameLst>
                                      </p:cBhvr>
                                      <p:to>
                                        <p:strVal val="true"/>
                                      </p:to>
                                    </p:set>
                                  </p:childTnLst>
                                </p:cTn>
                              </p:par>
                              <p:par>
                                <p:cTn id="177" presetID="1" presetClass="emph" presetSubtype="2" fill="hold" nodeType="withEffect">
                                  <p:stCondLst>
                                    <p:cond delay="0"/>
                                  </p:stCondLst>
                                  <p:childTnLst>
                                    <p:animClr clrSpc="rgb" dir="cw">
                                      <p:cBhvr>
                                        <p:cTn id="178" dur="250" fill="hold"/>
                                        <p:tgtEl>
                                          <p:spTgt spid="144"/>
                                        </p:tgtEl>
                                        <p:attrNameLst>
                                          <p:attrName>fillcolor</p:attrName>
                                        </p:attrNameLst>
                                      </p:cBhvr>
                                      <p:to>
                                        <a:srgbClr val="FFFFFF"/>
                                      </p:to>
                                    </p:animClr>
                                    <p:set>
                                      <p:cBhvr>
                                        <p:cTn id="179" dur="250" fill="hold"/>
                                        <p:tgtEl>
                                          <p:spTgt spid="144"/>
                                        </p:tgtEl>
                                        <p:attrNameLst>
                                          <p:attrName>fill.type</p:attrName>
                                        </p:attrNameLst>
                                      </p:cBhvr>
                                      <p:to>
                                        <p:strVal val="solid"/>
                                      </p:to>
                                    </p:set>
                                    <p:set>
                                      <p:cBhvr>
                                        <p:cTn id="180" dur="250" fill="hold"/>
                                        <p:tgtEl>
                                          <p:spTgt spid="144"/>
                                        </p:tgtEl>
                                        <p:attrNameLst>
                                          <p:attrName>fill.on</p:attrName>
                                        </p:attrNameLst>
                                      </p:cBhvr>
                                      <p:to>
                                        <p:strVal val="true"/>
                                      </p:to>
                                    </p:set>
                                  </p:childTnLst>
                                </p:cTn>
                              </p:par>
                              <p:par>
                                <p:cTn id="181" presetID="1" presetClass="entr" presetSubtype="0" fill="hold" grpId="0" nodeType="withEffect">
                                  <p:stCondLst>
                                    <p:cond delay="0"/>
                                  </p:stCondLst>
                                  <p:childTnLst>
                                    <p:set>
                                      <p:cBhvr>
                                        <p:cTn id="182" dur="1" fill="hold">
                                          <p:stCondLst>
                                            <p:cond delay="0"/>
                                          </p:stCondLst>
                                        </p:cTn>
                                        <p:tgtEl>
                                          <p:spTgt spid="142"/>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1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1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20"/>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21"/>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2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3"/>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24"/>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5"/>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26"/>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27"/>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28"/>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29"/>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2" fill="hold" nodeType="clickEffect">
                                  <p:stCondLst>
                                    <p:cond delay="0"/>
                                  </p:stCondLst>
                                  <p:childTnLst>
                                    <p:animClr clrSpc="rgb" dir="cw">
                                      <p:cBhvr>
                                        <p:cTn id="210" dur="250" fill="hold"/>
                                        <p:tgtEl>
                                          <p:spTgt spid="144"/>
                                        </p:tgtEl>
                                        <p:attrNameLst>
                                          <p:attrName>fillcolor</p:attrName>
                                        </p:attrNameLst>
                                      </p:cBhvr>
                                      <p:to>
                                        <a:srgbClr val="3399FF"/>
                                      </p:to>
                                    </p:animClr>
                                    <p:set>
                                      <p:cBhvr>
                                        <p:cTn id="211" dur="250" fill="hold"/>
                                        <p:tgtEl>
                                          <p:spTgt spid="144"/>
                                        </p:tgtEl>
                                        <p:attrNameLst>
                                          <p:attrName>fill.type</p:attrName>
                                        </p:attrNameLst>
                                      </p:cBhvr>
                                      <p:to>
                                        <p:strVal val="solid"/>
                                      </p:to>
                                    </p:set>
                                    <p:set>
                                      <p:cBhvr>
                                        <p:cTn id="212" dur="250" fill="hold"/>
                                        <p:tgtEl>
                                          <p:spTgt spid="144"/>
                                        </p:tgtEl>
                                        <p:attrNameLst>
                                          <p:attrName>fill.on</p:attrName>
                                        </p:attrNameLst>
                                      </p:cBhvr>
                                      <p:to>
                                        <p:strVal val="true"/>
                                      </p:to>
                                    </p:set>
                                  </p:childTnLst>
                                </p:cTn>
                              </p:par>
                              <p:par>
                                <p:cTn id="213" presetID="1" presetClass="emph" presetSubtype="2" fill="hold" nodeType="withEffect">
                                  <p:stCondLst>
                                    <p:cond delay="0"/>
                                  </p:stCondLst>
                                  <p:childTnLst>
                                    <p:animClr clrSpc="rgb" dir="cw">
                                      <p:cBhvr>
                                        <p:cTn id="214" dur="250" fill="hold"/>
                                        <p:tgtEl>
                                          <p:spTgt spid="47"/>
                                        </p:tgtEl>
                                        <p:attrNameLst>
                                          <p:attrName>fillcolor</p:attrName>
                                        </p:attrNameLst>
                                      </p:cBhvr>
                                      <p:to>
                                        <a:srgbClr val="FFFF00"/>
                                      </p:to>
                                    </p:animClr>
                                    <p:set>
                                      <p:cBhvr>
                                        <p:cTn id="215" dur="250" fill="hold"/>
                                        <p:tgtEl>
                                          <p:spTgt spid="47"/>
                                        </p:tgtEl>
                                        <p:attrNameLst>
                                          <p:attrName>fill.type</p:attrName>
                                        </p:attrNameLst>
                                      </p:cBhvr>
                                      <p:to>
                                        <p:strVal val="solid"/>
                                      </p:to>
                                    </p:set>
                                    <p:set>
                                      <p:cBhvr>
                                        <p:cTn id="216" dur="250" fill="hold"/>
                                        <p:tgtEl>
                                          <p:spTgt spid="47"/>
                                        </p:tgtEl>
                                        <p:attrNameLst>
                                          <p:attrName>fill.on</p:attrName>
                                        </p:attrNameLst>
                                      </p:cBhvr>
                                      <p:to>
                                        <p:strVal val="true"/>
                                      </p:to>
                                    </p:set>
                                  </p:childTnLst>
                                </p:cTn>
                              </p:par>
                              <p:par>
                                <p:cTn id="217" presetID="1" presetClass="emph" presetSubtype="2" fill="hold" nodeType="withEffect">
                                  <p:stCondLst>
                                    <p:cond delay="0"/>
                                  </p:stCondLst>
                                  <p:childTnLst>
                                    <p:animClr clrSpc="rgb" dir="cw">
                                      <p:cBhvr>
                                        <p:cTn id="218" dur="250" fill="hold"/>
                                        <p:tgtEl>
                                          <p:spTgt spid="50"/>
                                        </p:tgtEl>
                                        <p:attrNameLst>
                                          <p:attrName>fillcolor</p:attrName>
                                        </p:attrNameLst>
                                      </p:cBhvr>
                                      <p:to>
                                        <a:srgbClr val="00B050"/>
                                      </p:to>
                                    </p:animClr>
                                    <p:set>
                                      <p:cBhvr>
                                        <p:cTn id="219" dur="250" fill="hold"/>
                                        <p:tgtEl>
                                          <p:spTgt spid="50"/>
                                        </p:tgtEl>
                                        <p:attrNameLst>
                                          <p:attrName>fill.type</p:attrName>
                                        </p:attrNameLst>
                                      </p:cBhvr>
                                      <p:to>
                                        <p:strVal val="solid"/>
                                      </p:to>
                                    </p:set>
                                    <p:set>
                                      <p:cBhvr>
                                        <p:cTn id="220" dur="250" fill="hold"/>
                                        <p:tgtEl>
                                          <p:spTgt spid="50"/>
                                        </p:tgtEl>
                                        <p:attrNameLst>
                                          <p:attrName>fill.on</p:attrName>
                                        </p:attrNameLst>
                                      </p:cBhvr>
                                      <p:to>
                                        <p:strVal val="true"/>
                                      </p:to>
                                    </p:set>
                                  </p:childTnLst>
                                </p:cTn>
                              </p:par>
                              <p:par>
                                <p:cTn id="221" presetID="1" presetClass="emph" presetSubtype="2" fill="hold" nodeType="withEffect">
                                  <p:stCondLst>
                                    <p:cond delay="0"/>
                                  </p:stCondLst>
                                  <p:childTnLst>
                                    <p:animClr clrSpc="rgb" dir="cw">
                                      <p:cBhvr>
                                        <p:cTn id="222" dur="250" fill="hold"/>
                                        <p:tgtEl>
                                          <p:spTgt spid="7"/>
                                        </p:tgtEl>
                                        <p:attrNameLst>
                                          <p:attrName>fillcolor</p:attrName>
                                        </p:attrNameLst>
                                      </p:cBhvr>
                                      <p:to>
                                        <a:srgbClr val="7030A0"/>
                                      </p:to>
                                    </p:animClr>
                                    <p:set>
                                      <p:cBhvr>
                                        <p:cTn id="223" dur="250" fill="hold"/>
                                        <p:tgtEl>
                                          <p:spTgt spid="7"/>
                                        </p:tgtEl>
                                        <p:attrNameLst>
                                          <p:attrName>fill.type</p:attrName>
                                        </p:attrNameLst>
                                      </p:cBhvr>
                                      <p:to>
                                        <p:strVal val="solid"/>
                                      </p:to>
                                    </p:set>
                                    <p:set>
                                      <p:cBhvr>
                                        <p:cTn id="224" dur="250" fill="hold"/>
                                        <p:tgtEl>
                                          <p:spTgt spid="7"/>
                                        </p:tgtEl>
                                        <p:attrNameLst>
                                          <p:attrName>fill.on</p:attrName>
                                        </p:attrNameLst>
                                      </p:cBhvr>
                                      <p:to>
                                        <p:strVal val="true"/>
                                      </p:to>
                                    </p:set>
                                  </p:childTnLst>
                                </p:cTn>
                              </p:par>
                              <p:par>
                                <p:cTn id="225" presetID="1" presetClass="emph" presetSubtype="2" fill="hold" nodeType="withEffect">
                                  <p:stCondLst>
                                    <p:cond delay="0"/>
                                  </p:stCondLst>
                                  <p:childTnLst>
                                    <p:animClr clrSpc="rgb" dir="cw">
                                      <p:cBhvr>
                                        <p:cTn id="226" dur="250" fill="hold"/>
                                        <p:tgtEl>
                                          <p:spTgt spid="21"/>
                                        </p:tgtEl>
                                        <p:attrNameLst>
                                          <p:attrName>fillcolor</p:attrName>
                                        </p:attrNameLst>
                                      </p:cBhvr>
                                      <p:to>
                                        <a:srgbClr val="FF0000"/>
                                      </p:to>
                                    </p:animClr>
                                    <p:set>
                                      <p:cBhvr>
                                        <p:cTn id="227" dur="250" fill="hold"/>
                                        <p:tgtEl>
                                          <p:spTgt spid="21"/>
                                        </p:tgtEl>
                                        <p:attrNameLst>
                                          <p:attrName>fill.type</p:attrName>
                                        </p:attrNameLst>
                                      </p:cBhvr>
                                      <p:to>
                                        <p:strVal val="solid"/>
                                      </p:to>
                                    </p:set>
                                    <p:set>
                                      <p:cBhvr>
                                        <p:cTn id="228" dur="250" fill="hold"/>
                                        <p:tgtEl>
                                          <p:spTgt spid="21"/>
                                        </p:tgtEl>
                                        <p:attrNameLst>
                                          <p:attrName>fill.on</p:attrName>
                                        </p:attrNameLst>
                                      </p:cBhvr>
                                      <p:to>
                                        <p:strVal val="true"/>
                                      </p:to>
                                    </p:set>
                                  </p:childTnLst>
                                </p:cTn>
                              </p:par>
                              <p:par>
                                <p:cTn id="229" presetID="1" presetClass="emph" presetSubtype="2" fill="hold" nodeType="withEffect">
                                  <p:stCondLst>
                                    <p:cond delay="0"/>
                                  </p:stCondLst>
                                  <p:childTnLst>
                                    <p:animClr clrSpc="rgb" dir="cw">
                                      <p:cBhvr>
                                        <p:cTn id="230" dur="250" fill="hold"/>
                                        <p:tgtEl>
                                          <p:spTgt spid="24"/>
                                        </p:tgtEl>
                                        <p:attrNameLst>
                                          <p:attrName>fillcolor</p:attrName>
                                        </p:attrNameLst>
                                      </p:cBhvr>
                                      <p:to>
                                        <a:srgbClr val="FFC000"/>
                                      </p:to>
                                    </p:animClr>
                                    <p:set>
                                      <p:cBhvr>
                                        <p:cTn id="231" dur="250" fill="hold"/>
                                        <p:tgtEl>
                                          <p:spTgt spid="24"/>
                                        </p:tgtEl>
                                        <p:attrNameLst>
                                          <p:attrName>fill.type</p:attrName>
                                        </p:attrNameLst>
                                      </p:cBhvr>
                                      <p:to>
                                        <p:strVal val="solid"/>
                                      </p:to>
                                    </p:set>
                                    <p:set>
                                      <p:cBhvr>
                                        <p:cTn id="232" dur="250" fill="hold"/>
                                        <p:tgtEl>
                                          <p:spTgt spid="24"/>
                                        </p:tgtEl>
                                        <p:attrNameLst>
                                          <p:attrName>fill.on</p:attrName>
                                        </p:attrNameLst>
                                      </p:cBhvr>
                                      <p:to>
                                        <p:strVal val="true"/>
                                      </p:to>
                                    </p:set>
                                  </p:childTnLst>
                                </p:cTn>
                              </p:par>
                              <p:par>
                                <p:cTn id="233" presetID="1" presetClass="emph" presetSubtype="2" fill="hold" nodeType="withEffect">
                                  <p:stCondLst>
                                    <p:cond delay="0"/>
                                  </p:stCondLst>
                                  <p:childTnLst>
                                    <p:animClr clrSpc="rgb" dir="cw">
                                      <p:cBhvr>
                                        <p:cTn id="234" dur="250" fill="hold"/>
                                        <p:tgtEl>
                                          <p:spTgt spid="27"/>
                                        </p:tgtEl>
                                        <p:attrNameLst>
                                          <p:attrName>fillcolor</p:attrName>
                                        </p:attrNameLst>
                                      </p:cBhvr>
                                      <p:to>
                                        <a:srgbClr val="DDD9C3"/>
                                      </p:to>
                                    </p:animClr>
                                    <p:set>
                                      <p:cBhvr>
                                        <p:cTn id="235" dur="250" fill="hold"/>
                                        <p:tgtEl>
                                          <p:spTgt spid="27"/>
                                        </p:tgtEl>
                                        <p:attrNameLst>
                                          <p:attrName>fill.type</p:attrName>
                                        </p:attrNameLst>
                                      </p:cBhvr>
                                      <p:to>
                                        <p:strVal val="solid"/>
                                      </p:to>
                                    </p:set>
                                    <p:set>
                                      <p:cBhvr>
                                        <p:cTn id="236" dur="250" fill="hold"/>
                                        <p:tgtEl>
                                          <p:spTgt spid="27"/>
                                        </p:tgtEl>
                                        <p:attrNameLst>
                                          <p:attrName>fill.on</p:attrName>
                                        </p:attrNameLst>
                                      </p:cBhvr>
                                      <p:to>
                                        <p:strVal val="true"/>
                                      </p:to>
                                    </p:set>
                                  </p:childTnLst>
                                </p:cTn>
                              </p:par>
                              <p:par>
                                <p:cTn id="237" presetID="1" presetClass="emph" presetSubtype="2" fill="hold" nodeType="withEffect">
                                  <p:stCondLst>
                                    <p:cond delay="0"/>
                                  </p:stCondLst>
                                  <p:childTnLst>
                                    <p:animClr clrSpc="rgb" dir="cw">
                                      <p:cBhvr>
                                        <p:cTn id="238" dur="250" fill="hold"/>
                                        <p:tgtEl>
                                          <p:spTgt spid="38"/>
                                        </p:tgtEl>
                                        <p:attrNameLst>
                                          <p:attrName>fillcolor</p:attrName>
                                        </p:attrNameLst>
                                      </p:cBhvr>
                                      <p:to>
                                        <a:srgbClr val="92D050"/>
                                      </p:to>
                                    </p:animClr>
                                    <p:set>
                                      <p:cBhvr>
                                        <p:cTn id="239" dur="250" fill="hold"/>
                                        <p:tgtEl>
                                          <p:spTgt spid="38"/>
                                        </p:tgtEl>
                                        <p:attrNameLst>
                                          <p:attrName>fill.type</p:attrName>
                                        </p:attrNameLst>
                                      </p:cBhvr>
                                      <p:to>
                                        <p:strVal val="solid"/>
                                      </p:to>
                                    </p:set>
                                    <p:set>
                                      <p:cBhvr>
                                        <p:cTn id="240" dur="250" fill="hold"/>
                                        <p:tgtEl>
                                          <p:spTgt spid="38"/>
                                        </p:tgtEl>
                                        <p:attrNameLst>
                                          <p:attrName>fill.on</p:attrName>
                                        </p:attrNameLst>
                                      </p:cBhvr>
                                      <p:to>
                                        <p:strVal val="true"/>
                                      </p:to>
                                    </p:set>
                                  </p:childTnLst>
                                </p:cTn>
                              </p:par>
                              <p:par>
                                <p:cTn id="241" presetID="1" presetClass="emph" presetSubtype="2" fill="hold" nodeType="withEffect">
                                  <p:stCondLst>
                                    <p:cond delay="0"/>
                                  </p:stCondLst>
                                  <p:childTnLst>
                                    <p:animClr clrSpc="rgb" dir="cw">
                                      <p:cBhvr>
                                        <p:cTn id="242" dur="250" fill="hold"/>
                                        <p:tgtEl>
                                          <p:spTgt spid="42"/>
                                        </p:tgtEl>
                                        <p:attrNameLst>
                                          <p:attrName>fillcolor</p:attrName>
                                        </p:attrNameLst>
                                      </p:cBhvr>
                                      <p:to>
                                        <a:srgbClr val="808080"/>
                                      </p:to>
                                    </p:animClr>
                                    <p:set>
                                      <p:cBhvr>
                                        <p:cTn id="243" dur="250" fill="hold"/>
                                        <p:tgtEl>
                                          <p:spTgt spid="42"/>
                                        </p:tgtEl>
                                        <p:attrNameLst>
                                          <p:attrName>fill.type</p:attrName>
                                        </p:attrNameLst>
                                      </p:cBhvr>
                                      <p:to>
                                        <p:strVal val="solid"/>
                                      </p:to>
                                    </p:set>
                                    <p:set>
                                      <p:cBhvr>
                                        <p:cTn id="244" dur="250" fill="hold"/>
                                        <p:tgtEl>
                                          <p:spTgt spid="42"/>
                                        </p:tgtEl>
                                        <p:attrNameLst>
                                          <p:attrName>fill.on</p:attrName>
                                        </p:attrNameLst>
                                      </p:cBhvr>
                                      <p:to>
                                        <p:strVal val="true"/>
                                      </p:to>
                                    </p:set>
                                  </p:childTnLst>
                                </p:cTn>
                              </p:par>
                              <p:par>
                                <p:cTn id="245" presetID="1" presetClass="emph" presetSubtype="2" fill="hold" nodeType="withEffect">
                                  <p:stCondLst>
                                    <p:cond delay="0"/>
                                  </p:stCondLst>
                                  <p:childTnLst>
                                    <p:animClr clrSpc="rgb" dir="cw">
                                      <p:cBhvr>
                                        <p:cTn id="246" dur="250" fill="hold"/>
                                        <p:tgtEl>
                                          <p:spTgt spid="53"/>
                                        </p:tgtEl>
                                        <p:attrNameLst>
                                          <p:attrName>fillcolor</p:attrName>
                                        </p:attrNameLst>
                                      </p:cBhvr>
                                      <p:to>
                                        <a:srgbClr val="77E4C0"/>
                                      </p:to>
                                    </p:animClr>
                                    <p:set>
                                      <p:cBhvr>
                                        <p:cTn id="247" dur="250" fill="hold"/>
                                        <p:tgtEl>
                                          <p:spTgt spid="53"/>
                                        </p:tgtEl>
                                        <p:attrNameLst>
                                          <p:attrName>fill.type</p:attrName>
                                        </p:attrNameLst>
                                      </p:cBhvr>
                                      <p:to>
                                        <p:strVal val="solid"/>
                                      </p:to>
                                    </p:set>
                                    <p:set>
                                      <p:cBhvr>
                                        <p:cTn id="248" dur="250" fill="hold"/>
                                        <p:tgtEl>
                                          <p:spTgt spid="53"/>
                                        </p:tgtEl>
                                        <p:attrNameLst>
                                          <p:attrName>fill.on</p:attrName>
                                        </p:attrNameLst>
                                      </p:cBhvr>
                                      <p:to>
                                        <p:strVal val="true"/>
                                      </p:to>
                                    </p:set>
                                  </p:childTnLst>
                                </p:cTn>
                              </p:par>
                              <p:par>
                                <p:cTn id="249" presetID="1" presetClass="emph" presetSubtype="2" fill="hold" nodeType="withEffect">
                                  <p:stCondLst>
                                    <p:cond delay="0"/>
                                  </p:stCondLst>
                                  <p:childTnLst>
                                    <p:animClr clrSpc="rgb" dir="cw">
                                      <p:cBhvr>
                                        <p:cTn id="250" dur="250" fill="hold"/>
                                        <p:tgtEl>
                                          <p:spTgt spid="56"/>
                                        </p:tgtEl>
                                        <p:attrNameLst>
                                          <p:attrName>fillcolor</p:attrName>
                                        </p:attrNameLst>
                                      </p:cBhvr>
                                      <p:to>
                                        <a:srgbClr val="FF99FF"/>
                                      </p:to>
                                    </p:animClr>
                                    <p:set>
                                      <p:cBhvr>
                                        <p:cTn id="251" dur="250" fill="hold"/>
                                        <p:tgtEl>
                                          <p:spTgt spid="56"/>
                                        </p:tgtEl>
                                        <p:attrNameLst>
                                          <p:attrName>fill.type</p:attrName>
                                        </p:attrNameLst>
                                      </p:cBhvr>
                                      <p:to>
                                        <p:strVal val="solid"/>
                                      </p:to>
                                    </p:set>
                                    <p:set>
                                      <p:cBhvr>
                                        <p:cTn id="252" dur="250" fill="hold"/>
                                        <p:tgtEl>
                                          <p:spTgt spid="56"/>
                                        </p:tgtEl>
                                        <p:attrNameLst>
                                          <p:attrName>fill.on</p:attrName>
                                        </p:attrNameLst>
                                      </p:cBhvr>
                                      <p:to>
                                        <p:strVal val="true"/>
                                      </p:to>
                                    </p:set>
                                  </p:childTnLst>
                                </p:cTn>
                              </p:par>
                              <p:par>
                                <p:cTn id="253" presetID="1" presetClass="emph" presetSubtype="2" fill="hold" nodeType="withEffect">
                                  <p:stCondLst>
                                    <p:cond delay="0"/>
                                  </p:stCondLst>
                                  <p:childTnLst>
                                    <p:animClr clrSpc="rgb" dir="cw">
                                      <p:cBhvr>
                                        <p:cTn id="254" dur="250" fill="hold"/>
                                        <p:tgtEl>
                                          <p:spTgt spid="141"/>
                                        </p:tgtEl>
                                        <p:attrNameLst>
                                          <p:attrName>fillcolor</p:attrName>
                                        </p:attrNameLst>
                                      </p:cBhvr>
                                      <p:to>
                                        <a:srgbClr val="33CCCC"/>
                                      </p:to>
                                    </p:animClr>
                                    <p:set>
                                      <p:cBhvr>
                                        <p:cTn id="255" dur="250" fill="hold"/>
                                        <p:tgtEl>
                                          <p:spTgt spid="141"/>
                                        </p:tgtEl>
                                        <p:attrNameLst>
                                          <p:attrName>fill.type</p:attrName>
                                        </p:attrNameLst>
                                      </p:cBhvr>
                                      <p:to>
                                        <p:strVal val="solid"/>
                                      </p:to>
                                    </p:set>
                                    <p:set>
                                      <p:cBhvr>
                                        <p:cTn id="256" dur="250" fill="hold"/>
                                        <p:tgtEl>
                                          <p:spTgt spid="141"/>
                                        </p:tgtEl>
                                        <p:attrNameLst>
                                          <p:attrName>fill.on</p:attrName>
                                        </p:attrNameLst>
                                      </p:cBhvr>
                                      <p:to>
                                        <p:strVal val="true"/>
                                      </p:to>
                                    </p:set>
                                  </p:childTnLst>
                                </p:cTn>
                              </p:par>
                            </p:childTnLst>
                          </p:cTn>
                        </p:par>
                        <p:par>
                          <p:cTn id="257" fill="hold">
                            <p:stCondLst>
                              <p:cond delay="250"/>
                            </p:stCondLst>
                            <p:childTnLst>
                              <p:par>
                                <p:cTn id="258" presetID="1" presetClass="entr" presetSubtype="0" fill="hold" grpId="0" nodeType="afterEffect">
                                  <p:stCondLst>
                                    <p:cond delay="0"/>
                                  </p:stCondLst>
                                  <p:childTnLst>
                                    <p:set>
                                      <p:cBhvr>
                                        <p:cTn id="259" dur="1" fill="hold">
                                          <p:stCondLst>
                                            <p:cond delay="0"/>
                                          </p:stCondLst>
                                        </p:cTn>
                                        <p:tgtEl>
                                          <p:spTgt spid="130"/>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135"/>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ntr" presetSubtype="0" fill="hold" grpId="0" nodeType="clickEffect">
                                  <p:stCondLst>
                                    <p:cond delay="0"/>
                                  </p:stCondLst>
                                  <p:childTnLst>
                                    <p:set>
                                      <p:cBhvr>
                                        <p:cTn id="267" dur="1" fill="hold">
                                          <p:stCondLst>
                                            <p:cond delay="0"/>
                                          </p:stCondLst>
                                        </p:cTn>
                                        <p:tgtEl>
                                          <p:spTgt spid="136"/>
                                        </p:tgtEl>
                                        <p:attrNameLst>
                                          <p:attrName>style.visibility</p:attrName>
                                        </p:attrNameLst>
                                      </p:cBhvr>
                                      <p:to>
                                        <p:strVal val="visible"/>
                                      </p:to>
                                    </p:set>
                                  </p:childTnLst>
                                </p:cTn>
                              </p:par>
                              <p:par>
                                <p:cTn id="268" presetID="1" presetClass="exit" presetSubtype="0" fill="hold" nodeType="withEffect">
                                  <p:stCondLst>
                                    <p:cond delay="0"/>
                                  </p:stCondLst>
                                  <p:childTnLst>
                                    <p:set>
                                      <p:cBhvr>
                                        <p:cTn id="269" dur="1" fill="hold">
                                          <p:stCondLst>
                                            <p:cond delay="0"/>
                                          </p:stCondLst>
                                        </p:cTn>
                                        <p:tgtEl>
                                          <p:spTgt spid="87"/>
                                        </p:tgtEl>
                                        <p:attrNameLst>
                                          <p:attrName>style.visibility</p:attrName>
                                        </p:attrNameLst>
                                      </p:cBhvr>
                                      <p:to>
                                        <p:strVal val="hidden"/>
                                      </p:to>
                                    </p:set>
                                  </p:childTnLst>
                                </p:cTn>
                              </p:par>
                              <p:par>
                                <p:cTn id="270" presetID="1" presetClass="exit" presetSubtype="0" fill="hold" nodeType="withEffect">
                                  <p:stCondLst>
                                    <p:cond delay="0"/>
                                  </p:stCondLst>
                                  <p:childTnLst>
                                    <p:set>
                                      <p:cBhvr>
                                        <p:cTn id="271" dur="1" fill="hold">
                                          <p:stCondLst>
                                            <p:cond delay="0"/>
                                          </p:stCondLst>
                                        </p:cTn>
                                        <p:tgtEl>
                                          <p:spTgt spid="94"/>
                                        </p:tgtEl>
                                        <p:attrNameLst>
                                          <p:attrName>style.visibility</p:attrName>
                                        </p:attrNameLst>
                                      </p:cBhvr>
                                      <p:to>
                                        <p:strVal val="hidden"/>
                                      </p:to>
                                    </p:set>
                                  </p:childTnLst>
                                </p:cTn>
                              </p:par>
                              <p:par>
                                <p:cTn id="272" presetID="1" presetClass="entr" presetSubtype="0" fill="hold" nodeType="withEffect">
                                  <p:stCondLst>
                                    <p:cond delay="0"/>
                                  </p:stCondLst>
                                  <p:childTnLst>
                                    <p:set>
                                      <p:cBhvr>
                                        <p:cTn id="273" dur="1" fill="hold">
                                          <p:stCondLst>
                                            <p:cond delay="0"/>
                                          </p:stCondLst>
                                        </p:cTn>
                                        <p:tgtEl>
                                          <p:spTgt spid="134"/>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133"/>
                                        </p:tgtEl>
                                        <p:attrNameLst>
                                          <p:attrName>style.visibility</p:attrName>
                                        </p:attrNameLst>
                                      </p:cBhvr>
                                      <p:to>
                                        <p:strVal val="visibl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1" nodeType="clickEffect">
                                  <p:stCondLst>
                                    <p:cond delay="0"/>
                                  </p:stCondLst>
                                  <p:childTnLst>
                                    <p:set>
                                      <p:cBhvr>
                                        <p:cTn id="279" dur="1" fill="hold">
                                          <p:stCondLst>
                                            <p:cond delay="0"/>
                                          </p:stCondLst>
                                        </p:cTn>
                                        <p:tgtEl>
                                          <p:spTgt spid="133"/>
                                        </p:tgtEl>
                                        <p:attrNameLst>
                                          <p:attrName>style.visibility</p:attrName>
                                        </p:attrNameLst>
                                      </p:cBhvr>
                                      <p:to>
                                        <p:strVal val="hidden"/>
                                      </p:to>
                                    </p:set>
                                  </p:childTnLst>
                                </p:cTn>
                              </p:par>
                              <p:par>
                                <p:cTn id="280" presetID="1" presetClass="entr" presetSubtype="0" fill="hold" nodeType="withEffect">
                                  <p:stCondLst>
                                    <p:cond delay="0"/>
                                  </p:stCondLst>
                                  <p:childTnLst>
                                    <p:set>
                                      <p:cBhvr>
                                        <p:cTn id="281" dur="1" fill="hold">
                                          <p:stCondLst>
                                            <p:cond delay="0"/>
                                          </p:stCondLst>
                                        </p:cTn>
                                        <p:tgtEl>
                                          <p:spTgt spid="132"/>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131"/>
                                        </p:tgtEl>
                                        <p:attrNameLst>
                                          <p:attrName>style.visibility</p:attrName>
                                        </p:attrNameLst>
                                      </p:cBhvr>
                                      <p:to>
                                        <p:strVal val="visible"/>
                                      </p:to>
                                    </p:set>
                                  </p:childTnLst>
                                </p:cTn>
                              </p:par>
                              <p:par>
                                <p:cTn id="284" presetID="1" presetClass="exit" presetSubtype="0" fill="hold" nodeType="withEffect">
                                  <p:stCondLst>
                                    <p:cond delay="0"/>
                                  </p:stCondLst>
                                  <p:childTnLst>
                                    <p:set>
                                      <p:cBhvr>
                                        <p:cTn id="285" dur="1" fill="hold">
                                          <p:stCondLst>
                                            <p:cond delay="0"/>
                                          </p:stCondLst>
                                        </p:cTn>
                                        <p:tgtEl>
                                          <p:spTgt spid="134"/>
                                        </p:tgtEl>
                                        <p:attrNameLst>
                                          <p:attrName>style.visibility</p:attrName>
                                        </p:attrNameLst>
                                      </p:cBhvr>
                                      <p:to>
                                        <p:strVal val="hidden"/>
                                      </p:to>
                                    </p:set>
                                  </p:childTnLst>
                                </p:cTn>
                              </p:par>
                              <p:par>
                                <p:cTn id="286" presetID="1" presetClass="entr" presetSubtype="0" fill="hold" grpId="0" nodeType="withEffect">
                                  <p:stCondLst>
                                    <p:cond delay="0"/>
                                  </p:stCondLst>
                                  <p:childTnLst>
                                    <p:set>
                                      <p:cBhvr>
                                        <p:cTn id="287"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p:bldP spid="118" grpId="0"/>
      <p:bldP spid="119" grpId="0"/>
      <p:bldP spid="120" grpId="0"/>
      <p:bldP spid="121" grpId="0"/>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47" grpId="0" animBg="1"/>
      <p:bldP spid="50" grpId="0" animBg="1"/>
      <p:bldP spid="122" grpId="0"/>
      <p:bldP spid="123" grpId="0"/>
      <p:bldP spid="124" grpId="0"/>
      <p:bldP spid="125" grpId="0"/>
      <p:bldP spid="126" grpId="0"/>
      <p:bldP spid="127" grpId="0"/>
      <p:bldP spid="130" grpId="0"/>
      <p:bldP spid="131" grpId="0"/>
      <p:bldP spid="133" grpId="0"/>
      <p:bldP spid="133" grpId="1"/>
      <p:bldP spid="135" grpId="0"/>
      <p:bldP spid="136" grpId="0"/>
      <p:bldP spid="142" grpId="0"/>
      <p:bldP spid="145" grpId="0"/>
    </p:bldLst>
  </p:timing>
</p:sld>
</file>

<file path=ppt/theme/theme1.xml><?xml version="1.0" encoding="utf-8"?>
<a:theme xmlns:a="http://schemas.openxmlformats.org/drawingml/2006/main" name="informal_presentation_powerpoint_2">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PBS-HPCA-2018-WM-Template</Template>
  <TotalTime>45161</TotalTime>
  <Words>1359</Words>
  <Application>Microsoft Office PowerPoint</Application>
  <PresentationFormat>Widescreen</PresentationFormat>
  <Paragraphs>394</Paragraphs>
  <Slides>22</Slides>
  <Notes>22</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22</vt:i4>
      </vt:variant>
      <vt:variant>
        <vt:lpstr>Custom Shows</vt:lpstr>
      </vt:variant>
      <vt:variant>
        <vt:i4>8</vt:i4>
      </vt:variant>
    </vt:vector>
  </HeadingPairs>
  <TitlesOfParts>
    <vt:vector size="36" baseType="lpstr">
      <vt:lpstr>Arial</vt:lpstr>
      <vt:lpstr>Avenir Next Regular</vt:lpstr>
      <vt:lpstr>Calibri</vt:lpstr>
      <vt:lpstr>Cambria Math</vt:lpstr>
      <vt:lpstr>Wingdings 3</vt:lpstr>
      <vt:lpstr>informal_presentation_powerpoint_2</vt:lpstr>
      <vt:lpstr>Analyzing and Leveraging Shared L1 Caches in GPUs</vt:lpstr>
      <vt:lpstr>State of GPU Computing GPU Scaling Trends</vt:lpstr>
      <vt:lpstr>State of GPU Computing Challenges with Large-Scale GPUs</vt:lpstr>
      <vt:lpstr>Let's Bake Cookies!</vt:lpstr>
      <vt:lpstr>Let's Bake Cookies!</vt:lpstr>
      <vt:lpstr>Goal &amp; Contributions</vt:lpstr>
      <vt:lpstr>Outline</vt:lpstr>
      <vt:lpstr>Private L1 Caches</vt:lpstr>
      <vt:lpstr>Shared L1 Caches</vt:lpstr>
      <vt:lpstr>Shared L1 Caches Performance Scope</vt:lpstr>
      <vt:lpstr>Outline</vt:lpstr>
      <vt:lpstr>Inter-core Communication</vt:lpstr>
      <vt:lpstr>Shared L1 Caches</vt:lpstr>
      <vt:lpstr>Optimized Shared L1 Caches Reduce Wasted NoC Bandwidth</vt:lpstr>
      <vt:lpstr>Optimized Shared L1 Caches Shared++</vt:lpstr>
      <vt:lpstr>Handling Private-friendly Applications</vt:lpstr>
      <vt:lpstr>Handling Private-friendly Applications Sampling Phase</vt:lpstr>
      <vt:lpstr>Outline</vt:lpstr>
      <vt:lpstr>Evaluation IPC</vt:lpstr>
      <vt:lpstr>Conclusions</vt:lpstr>
      <vt:lpstr>Disclaimer &amp; Attribution</vt:lpstr>
      <vt:lpstr>PowerPoint Presentation</vt:lpstr>
      <vt:lpstr>AMD Short</vt:lpstr>
      <vt:lpstr>Future Work</vt:lpstr>
      <vt:lpstr>Introduction</vt:lpstr>
      <vt:lpstr>Paper1</vt:lpstr>
      <vt:lpstr>Paper2</vt:lpstr>
      <vt:lpstr>Paper3</vt:lpstr>
      <vt:lpstr>Backup</vt:lpstr>
      <vt:lpstr>AMD 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and Leveraging Shared L1 Caches in GPUs</dc:title>
  <dc:creator>Ibrahim, Mohamed</dc:creator>
  <cp:lastModifiedBy>Ibrahim, Mohamed1</cp:lastModifiedBy>
  <cp:revision>1879</cp:revision>
  <dcterms:created xsi:type="dcterms:W3CDTF">2017-12-30T11:28:49Z</dcterms:created>
  <dcterms:modified xsi:type="dcterms:W3CDTF">2020-10-05T14:00:21Z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6546daa-41b6-470c-bb85-f6f40f044d7f_Enabled">
    <vt:lpwstr>true</vt:lpwstr>
  </property>
  <property fmtid="{D5CDD505-2E9C-101B-9397-08002B2CF9AE}" pid="3" name="MSIP_Label_76546daa-41b6-470c-bb85-f6f40f044d7f_SetDate">
    <vt:lpwstr>2020-08-19T22:46:31Z</vt:lpwstr>
  </property>
  <property fmtid="{D5CDD505-2E9C-101B-9397-08002B2CF9AE}" pid="4" name="MSIP_Label_76546daa-41b6-470c-bb85-f6f40f044d7f_Method">
    <vt:lpwstr>Standard</vt:lpwstr>
  </property>
  <property fmtid="{D5CDD505-2E9C-101B-9397-08002B2CF9AE}" pid="5" name="MSIP_Label_76546daa-41b6-470c-bb85-f6f40f044d7f_Name">
    <vt:lpwstr>Internal Use Only - Unrestricted</vt:lpwstr>
  </property>
  <property fmtid="{D5CDD505-2E9C-101B-9397-08002B2CF9AE}" pid="6" name="MSIP_Label_76546daa-41b6-470c-bb85-f6f40f044d7f_SiteId">
    <vt:lpwstr>3dd8961f-e488-4e60-8e11-a82d994e183d</vt:lpwstr>
  </property>
  <property fmtid="{D5CDD505-2E9C-101B-9397-08002B2CF9AE}" pid="7" name="MSIP_Label_76546daa-41b6-470c-bb85-f6f40f044d7f_ActionId">
    <vt:lpwstr>cd2e58c1-e0a9-46b8-80e5-00002d3d8b25</vt:lpwstr>
  </property>
  <property fmtid="{D5CDD505-2E9C-101B-9397-08002B2CF9AE}" pid="8" name="MSIP_Label_76546daa-41b6-470c-bb85-f6f40f044d7f_ContentBits">
    <vt:lpwstr>1</vt:lpwstr>
  </property>
</Properties>
</file>