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1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notesSlides/notesSlide2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drawings/drawing1.xml" ContentType="application/vnd.openxmlformats-officedocument.drawingml.chartshapes+xml"/>
  <Override PartName="/ppt/notesSlides/notesSlide2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notesSlides/notesSlide2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drawings/drawing2.xml" ContentType="application/vnd.openxmlformats-officedocument.drawingml.chartshapes+xml"/>
  <Override PartName="/ppt/notesSlides/notesSlide2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drawings/drawing3.xml" ContentType="application/vnd.openxmlformats-officedocument.drawingml.chartshape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drawings/drawing4.xml" ContentType="application/vnd.openxmlformats-officedocument.drawingml.chartshapes+xml"/>
  <Override PartName="/ppt/notesSlides/notesSlide33.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notesSlides/notesSlide34.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1.xml" ContentType="application/vnd.openxmlformats-officedocument.themeOverride+xml"/>
  <Override PartName="/ppt/drawings/drawing5.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339" r:id="rId2"/>
    <p:sldId id="317" r:id="rId3"/>
    <p:sldId id="298" r:id="rId4"/>
    <p:sldId id="314" r:id="rId5"/>
    <p:sldId id="344" r:id="rId6"/>
    <p:sldId id="350" r:id="rId7"/>
    <p:sldId id="302" r:id="rId8"/>
    <p:sldId id="285" r:id="rId9"/>
    <p:sldId id="303" r:id="rId10"/>
    <p:sldId id="276" r:id="rId11"/>
    <p:sldId id="341" r:id="rId12"/>
    <p:sldId id="348" r:id="rId13"/>
    <p:sldId id="353" r:id="rId14"/>
    <p:sldId id="352" r:id="rId15"/>
    <p:sldId id="316" r:id="rId16"/>
    <p:sldId id="288" r:id="rId17"/>
    <p:sldId id="342" r:id="rId18"/>
    <p:sldId id="336" r:id="rId19"/>
    <p:sldId id="290" r:id="rId20"/>
    <p:sldId id="309" r:id="rId21"/>
    <p:sldId id="291" r:id="rId22"/>
    <p:sldId id="337" r:id="rId23"/>
    <p:sldId id="343" r:id="rId24"/>
    <p:sldId id="323" r:id="rId25"/>
    <p:sldId id="345" r:id="rId26"/>
    <p:sldId id="327" r:id="rId27"/>
    <p:sldId id="310" r:id="rId28"/>
    <p:sldId id="333" r:id="rId29"/>
    <p:sldId id="282" r:id="rId30"/>
    <p:sldId id="349" r:id="rId31"/>
    <p:sldId id="340" r:id="rId32"/>
    <p:sldId id="278" r:id="rId33"/>
    <p:sldId id="334" r:id="rId34"/>
    <p:sldId id="292" r:id="rId35"/>
    <p:sldId id="313" r:id="rId36"/>
    <p:sldId id="335" r:id="rId37"/>
  </p:sldIdLst>
  <p:sldSz cx="12192000" cy="6858000"/>
  <p:notesSz cx="6858000" cy="9144000"/>
  <p:custShowLst>
    <p:custShow name="Why not IPC?" id="0">
      <p:sldLst>
        <p:sld r:id="rId34"/>
        <p:sld r:id="rId32"/>
      </p:sldLst>
    </p:custShow>
    <p:custShow name="Overhead" id="1">
      <p:sldLst>
        <p:sld r:id="rId35"/>
        <p:sld r:id="rId32"/>
      </p:sldLst>
    </p:custShow>
    <p:custShow name="Related Work" id="2">
      <p:sldLst>
        <p:sld r:id="rId32"/>
      </p:sldLst>
    </p:custShow>
    <p:custShow name="Core Partitioning" id="3">
      <p:sldLst>
        <p:sld r:id="rId36"/>
        <p:sld r:id="rId32"/>
      </p:sldLst>
    </p:custShow>
    <p:custShow name="Cache Partitioning" id="4">
      <p:sldLst>
        <p:sld r:id="rId37"/>
        <p:sld r:id="rId3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8" autoAdjust="0"/>
    <p:restoredTop sz="69544" autoAdjust="0"/>
  </p:normalViewPr>
  <p:slideViewPr>
    <p:cSldViewPr snapToGrid="0">
      <p:cViewPr varScale="1">
        <p:scale>
          <a:sx n="57" d="100"/>
          <a:sy n="57" d="100"/>
        </p:scale>
        <p:origin x="1555"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masse\Dropbox\Private\PhD\Research\Projects\Collaborators\Fan_Luo\scheduling\mulapp_swl_paper\Results\Figure_BLK_TRD.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masse\Dropbox\Private\PhD\Research\Projects\Collaborators\Fan_Luo\scheduling\mulapp_swl_paper\Results\Figure_BLK_TRD.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masse\Dropbox\Private\PhD\Research\Projects\Collaborators\Fan_Luo\scheduling\mulapp_swl_paper\Results\Figure_BLK_TRD.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masse\Dropbox\Private\PhD\Research\Projects\Collaborators\Fan_Luo\scheduling\mulapp_swl_paper\Results\Figure_BLK_TRD.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5" Type="http://schemas.openxmlformats.org/officeDocument/2006/relationships/chartUserShapes" Target="../drawings/drawing1.xml"/><Relationship Id="rId4" Type="http://schemas.openxmlformats.org/officeDocument/2006/relationships/oleObject" Target="file:///C:\Users\masse\Dropbox\Private\PhD\Research\Projects\Collaborators\Fan_Luo\scheduling\mulapp_swl_paper\Results\Results_Section_WS_FI_Hmean_Update.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Mohamed%20Assem\Dropbox\PhD\Research\Projects\Collaborators\Fan_Luo\scheduling\Results\Figure_SWL_Change.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Mohamed%20Assem\Dropbox\PhD\Research\Projects\Collaborators\Fan_Luo\scheduling\Results\Figure_SWL_Change.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5" Type="http://schemas.openxmlformats.org/officeDocument/2006/relationships/chartUserShapes" Target="../drawings/drawing2.xml"/><Relationship Id="rId4" Type="http://schemas.openxmlformats.org/officeDocument/2006/relationships/oleObject" Target="file:///C:\Users\masse\Dropbox\Private\PhD\Research\Projects\Collaborators\Fan_Luo\scheduling\mulapp_swl_paper\Results\Results_Section_WS_FI_Hmean_Update.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5" Type="http://schemas.openxmlformats.org/officeDocument/2006/relationships/chartUserShapes" Target="../drawings/drawing3.xml"/><Relationship Id="rId4" Type="http://schemas.openxmlformats.org/officeDocument/2006/relationships/oleObject" Target="file:///C:\Users\masse\Dropbox\Private\PhD\Research\Projects\Collaborators\Fan_Luo\scheduling\mulapp_swl_paper\Results\Case_Studies.xlsx"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5" Type="http://schemas.openxmlformats.org/officeDocument/2006/relationships/chartUserShapes" Target="../drawings/drawing4.xml"/><Relationship Id="rId4" Type="http://schemas.openxmlformats.org/officeDocument/2006/relationships/oleObject" Target="../embeddings/oleObject2.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asse\Dropbox\PhD\Research\Projects\Collaborators\Fan_Luo\scheduling\mulapp_swl_paper\Results\Figure1.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masse\Dropbox\Private\PhD\Research\Projects\Collaborators\Fan_Luo\scheduling\mulapp_swl_paper\Results\Case_Studies.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1.xml"/><Relationship Id="rId1" Type="http://schemas.microsoft.com/office/2011/relationships/chartStyle" Target="style21.xml"/><Relationship Id="rId5" Type="http://schemas.openxmlformats.org/officeDocument/2006/relationships/chartUserShapes" Target="../drawings/drawing5.xml"/><Relationship Id="rId4" Type="http://schemas.openxmlformats.org/officeDocument/2006/relationships/oleObject" Target="file:///C:\Users\masse\Dropbox\Private\PhD\Research\Projects\Collaborators\Fan_Luo\scheduling\mulapp_swl_paper\Results\Case_Studie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asse\Dropbox\PhD\Research\Projects\Collaborators\Fan_Luo\scheduling\mulapp_swl_paper\Results\Figure1.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ohamed%20Assem\Dropbox\PhD\Research\Projects\Collaborators\Fan_Luo\scheduling\Results\Figure3.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ohamed%20Assem\Dropbox\PhD\Research\Projects\Collaborators\Fan_Luo\scheduling\Results\Figure3.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ohamed%20Assem\Dropbox\PhD\Research\Projects\Collaborators\Fan_Luo\scheduling\Results\Figure3.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Mohamed%20Assem\Dropbox\PhD\Research\Projects\Collaborators\Fan_Luo\scheduling\Results\Figure3.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masse\Dropbox\Private\PhD\Research\Projects\Collaborators\Fan_Luo\scheduling\mulapp_swl_paper\Results\New_Figure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masse\Dropbox\Private\PhD\Research\Projects\Collaborators\Fan_Luo\scheduling\mulapp_swl_paper\Results\New_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'BFS2'!$B$11</c:f>
              <c:strCache>
                <c:ptCount val="1"/>
                <c:pt idx="0">
                  <c:v>IPC</c:v>
                </c:pt>
              </c:strCache>
            </c:strRef>
          </c:tx>
          <c:spPr>
            <a:ln w="28575" cap="rnd">
              <a:solidFill>
                <a:schemeClr val="tx1"/>
              </a:solidFill>
              <a:round/>
            </a:ln>
            <a:effectLst/>
          </c:spPr>
          <c:marker>
            <c:symbol val="x"/>
            <c:size val="8"/>
            <c:spPr>
              <a:noFill/>
              <a:ln w="9525">
                <a:solidFill>
                  <a:sysClr val="windowText" lastClr="000000"/>
                </a:solidFill>
              </a:ln>
              <a:effectLst/>
            </c:spPr>
          </c:marker>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'BFS2'!$B$12:$B$19</c:f>
              <c:numCache>
                <c:formatCode>General</c:formatCode>
                <c:ptCount val="8"/>
                <c:pt idx="0">
                  <c:v>0.71861106295403598</c:v>
                </c:pt>
                <c:pt idx="1">
                  <c:v>0.95484668340668699</c:v>
                </c:pt>
                <c:pt idx="2">
                  <c:v>1</c:v>
                </c:pt>
                <c:pt idx="3">
                  <c:v>0.95529407817105005</c:v>
                </c:pt>
                <c:pt idx="4">
                  <c:v>0.92737105244025897</c:v>
                </c:pt>
                <c:pt idx="5">
                  <c:v>0.91988278257173695</c:v>
                </c:pt>
                <c:pt idx="6">
                  <c:v>0.92194079848780597</c:v>
                </c:pt>
                <c:pt idx="7">
                  <c:v>0.92386459597456505</c:v>
                </c:pt>
              </c:numCache>
            </c:numRef>
          </c:val>
          <c:smooth val="0"/>
          <c:extLst>
            <c:ext xmlns:c16="http://schemas.microsoft.com/office/drawing/2014/chart" uri="{C3380CC4-5D6E-409C-BE32-E72D297353CC}">
              <c16:uniqueId val="{00000000-5F29-42CB-8222-4E5AD0CA3136}"/>
            </c:ext>
          </c:extLst>
        </c:ser>
        <c:dLbls>
          <c:showLegendKey val="0"/>
          <c:showVal val="0"/>
          <c:showCatName val="0"/>
          <c:showSerName val="0"/>
          <c:showPercent val="0"/>
          <c:showBubbleSize val="0"/>
        </c:dLbls>
        <c:marker val="1"/>
        <c:smooth val="0"/>
        <c:axId val="-2047019552"/>
        <c:axId val="-2047013280"/>
      </c:lineChart>
      <c:catAx>
        <c:axId val="-204701955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013280"/>
        <c:crosses val="autoZero"/>
        <c:auto val="1"/>
        <c:lblAlgn val="ctr"/>
        <c:lblOffset val="100"/>
        <c:noMultiLvlLbl val="0"/>
      </c:catAx>
      <c:valAx>
        <c:axId val="-2047013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Normalized IPC</a:t>
                </a:r>
              </a:p>
            </c:rich>
          </c:tx>
          <c:layout>
            <c:manualLayout>
              <c:xMode val="edge"/>
              <c:yMode val="edge"/>
              <c:x val="2.17694183211425E-2"/>
              <c:y val="8.4348290598290604E-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01955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4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69331122704311"/>
          <c:y val="4.5977079441646369E-2"/>
          <c:w val="0.60954944932294985"/>
          <c:h val="0.79988108880756104"/>
        </c:manualLayout>
      </c:layout>
      <c:lineChart>
        <c:grouping val="standard"/>
        <c:varyColors val="0"/>
        <c:ser>
          <c:idx val="1"/>
          <c:order val="1"/>
          <c:tx>
            <c:strRef>
              <c:f>EB_ppt!$F$11</c:f>
              <c:strCache>
                <c:ptCount val="1"/>
                <c:pt idx="0">
                  <c:v>TLP-TRD-1</c:v>
                </c:pt>
              </c:strCache>
            </c:strRef>
          </c:tx>
          <c:spPr>
            <a:ln w="28575" cap="rnd">
              <a:solidFill>
                <a:schemeClr val="tx1"/>
              </a:solidFill>
              <a:round/>
            </a:ln>
            <a:effectLst/>
          </c:spPr>
          <c:marker>
            <c:symbol val="circle"/>
            <c:size val="7"/>
            <c:spPr>
              <a:solidFill>
                <a:schemeClr val="tx1"/>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EB_ppt!$F$13:$F$20</c:f>
              <c:numCache>
                <c:formatCode>General</c:formatCode>
                <c:ptCount val="8"/>
                <c:pt idx="0">
                  <c:v>0.56262783607191302</c:v>
                </c:pt>
                <c:pt idx="1">
                  <c:v>0.73334592177089397</c:v>
                </c:pt>
                <c:pt idx="2">
                  <c:v>0.763115939221363</c:v>
                </c:pt>
                <c:pt idx="3">
                  <c:v>0.80351527898175901</c:v>
                </c:pt>
                <c:pt idx="4">
                  <c:v>0.81514079075519896</c:v>
                </c:pt>
                <c:pt idx="5">
                  <c:v>0.81705595223610605</c:v>
                </c:pt>
                <c:pt idx="6">
                  <c:v>0.81135177066745801</c:v>
                </c:pt>
                <c:pt idx="7">
                  <c:v>0.81441127906867905</c:v>
                </c:pt>
              </c:numCache>
            </c:numRef>
          </c:val>
          <c:smooth val="0"/>
          <c:extLst>
            <c:ext xmlns:c16="http://schemas.microsoft.com/office/drawing/2014/chart" uri="{C3380CC4-5D6E-409C-BE32-E72D297353CC}">
              <c16:uniqueId val="{00000000-629C-44DC-BE41-1CEC84BF2A28}"/>
            </c:ext>
          </c:extLst>
        </c:ser>
        <c:ser>
          <c:idx val="2"/>
          <c:order val="2"/>
          <c:tx>
            <c:strRef>
              <c:f>EB_ppt!$G$11</c:f>
              <c:strCache>
                <c:ptCount val="1"/>
                <c:pt idx="0">
                  <c:v>TLP-TRD-2</c:v>
                </c:pt>
              </c:strCache>
            </c:strRef>
          </c:tx>
          <c:spPr>
            <a:ln w="28575" cap="rnd">
              <a:solidFill>
                <a:srgbClr val="FF0000"/>
              </a:solidFill>
              <a:round/>
            </a:ln>
            <a:effectLst/>
          </c:spPr>
          <c:marker>
            <c:symbol val="circle"/>
            <c:size val="7"/>
            <c:spPr>
              <a:solidFill>
                <a:srgbClr val="FF000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EB_ppt!$G$13:$G$20</c:f>
              <c:numCache>
                <c:formatCode>General</c:formatCode>
                <c:ptCount val="8"/>
                <c:pt idx="0">
                  <c:v>0.87599806152666804</c:v>
                </c:pt>
                <c:pt idx="1">
                  <c:v>0.93871879521798496</c:v>
                </c:pt>
                <c:pt idx="2">
                  <c:v>0.78769049748561903</c:v>
                </c:pt>
                <c:pt idx="3">
                  <c:v>0.82326149909958102</c:v>
                </c:pt>
                <c:pt idx="4">
                  <c:v>0.834928545514936</c:v>
                </c:pt>
                <c:pt idx="5">
                  <c:v>0.83484945906040198</c:v>
                </c:pt>
                <c:pt idx="6">
                  <c:v>0.83095686893166298</c:v>
                </c:pt>
                <c:pt idx="7">
                  <c:v>0.83725175623335601</c:v>
                </c:pt>
              </c:numCache>
            </c:numRef>
          </c:val>
          <c:smooth val="0"/>
          <c:extLst>
            <c:ext xmlns:c16="http://schemas.microsoft.com/office/drawing/2014/chart" uri="{C3380CC4-5D6E-409C-BE32-E72D297353CC}">
              <c16:uniqueId val="{00000001-629C-44DC-BE41-1CEC84BF2A28}"/>
            </c:ext>
          </c:extLst>
        </c:ser>
        <c:ser>
          <c:idx val="3"/>
          <c:order val="3"/>
          <c:tx>
            <c:strRef>
              <c:f>EB_ppt!$H$11</c:f>
              <c:strCache>
                <c:ptCount val="1"/>
                <c:pt idx="0">
                  <c:v>TLP-TRD-4</c:v>
                </c:pt>
              </c:strCache>
            </c:strRef>
          </c:tx>
          <c:spPr>
            <a:ln w="28575" cap="rnd">
              <a:solidFill>
                <a:srgbClr val="FFC000"/>
              </a:solidFill>
              <a:round/>
            </a:ln>
            <a:effectLst/>
          </c:spPr>
          <c:marker>
            <c:symbol val="circle"/>
            <c:size val="7"/>
            <c:spPr>
              <a:solidFill>
                <a:srgbClr val="FFC00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EB_ppt!$H$13:$H$20</c:f>
              <c:numCache>
                <c:formatCode>General</c:formatCode>
                <c:ptCount val="8"/>
                <c:pt idx="0">
                  <c:v>1.1797631549174199</c:v>
                </c:pt>
                <c:pt idx="1">
                  <c:v>1.3101112779805799</c:v>
                </c:pt>
                <c:pt idx="2">
                  <c:v>0.89652075432596801</c:v>
                </c:pt>
                <c:pt idx="3">
                  <c:v>0.86354253475693499</c:v>
                </c:pt>
                <c:pt idx="4">
                  <c:v>0.87898598529095195</c:v>
                </c:pt>
                <c:pt idx="5">
                  <c:v>0.87655531198111403</c:v>
                </c:pt>
                <c:pt idx="6">
                  <c:v>0.87115164381447097</c:v>
                </c:pt>
                <c:pt idx="7">
                  <c:v>0.87449774816639303</c:v>
                </c:pt>
              </c:numCache>
            </c:numRef>
          </c:val>
          <c:smooth val="0"/>
          <c:extLst>
            <c:ext xmlns:c16="http://schemas.microsoft.com/office/drawing/2014/chart" uri="{C3380CC4-5D6E-409C-BE32-E72D297353CC}">
              <c16:uniqueId val="{00000002-629C-44DC-BE41-1CEC84BF2A28}"/>
            </c:ext>
          </c:extLst>
        </c:ser>
        <c:ser>
          <c:idx val="4"/>
          <c:order val="4"/>
          <c:tx>
            <c:strRef>
              <c:f>EB_ppt!$I$11</c:f>
              <c:strCache>
                <c:ptCount val="1"/>
                <c:pt idx="0">
                  <c:v>TLP-TRD-8</c:v>
                </c:pt>
              </c:strCache>
            </c:strRef>
          </c:tx>
          <c:spPr>
            <a:ln w="28575" cap="rnd">
              <a:solidFill>
                <a:srgbClr val="0070C0"/>
              </a:solidFill>
              <a:round/>
            </a:ln>
            <a:effectLst/>
          </c:spPr>
          <c:marker>
            <c:symbol val="circle"/>
            <c:size val="7"/>
            <c:spPr>
              <a:solidFill>
                <a:srgbClr val="0070C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EB_ppt!$I$13:$I$20</c:f>
              <c:numCache>
                <c:formatCode>General</c:formatCode>
                <c:ptCount val="8"/>
                <c:pt idx="0">
                  <c:v>1.3359949205674799</c:v>
                </c:pt>
                <c:pt idx="1">
                  <c:v>1.4426103244075099</c:v>
                </c:pt>
                <c:pt idx="2">
                  <c:v>0.97078614747824399</c:v>
                </c:pt>
                <c:pt idx="3">
                  <c:v>0.90918171784358004</c:v>
                </c:pt>
                <c:pt idx="4">
                  <c:v>0.91322983015155401</c:v>
                </c:pt>
                <c:pt idx="5">
                  <c:v>0.90315185480529903</c:v>
                </c:pt>
                <c:pt idx="6">
                  <c:v>0.910385617366259</c:v>
                </c:pt>
                <c:pt idx="7">
                  <c:v>0.90635860223967502</c:v>
                </c:pt>
              </c:numCache>
            </c:numRef>
          </c:val>
          <c:smooth val="0"/>
          <c:extLst>
            <c:ext xmlns:c16="http://schemas.microsoft.com/office/drawing/2014/chart" uri="{C3380CC4-5D6E-409C-BE32-E72D297353CC}">
              <c16:uniqueId val="{00000003-629C-44DC-BE41-1CEC84BF2A28}"/>
            </c:ext>
          </c:extLst>
        </c:ser>
        <c:ser>
          <c:idx val="5"/>
          <c:order val="5"/>
          <c:tx>
            <c:strRef>
              <c:f>EB_ppt!$J$11</c:f>
              <c:strCache>
                <c:ptCount val="1"/>
                <c:pt idx="0">
                  <c:v>TLP-TRD-12</c:v>
                </c:pt>
              </c:strCache>
            </c:strRef>
          </c:tx>
          <c:spPr>
            <a:ln w="28575" cap="rnd">
              <a:solidFill>
                <a:schemeClr val="tx1"/>
              </a:solidFill>
              <a:prstDash val="sysDash"/>
              <a:round/>
            </a:ln>
            <a:effectLst/>
          </c:spPr>
          <c:marker>
            <c:symbol val="circle"/>
            <c:size val="7"/>
            <c:spPr>
              <a:solidFill>
                <a:schemeClr val="tx1"/>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EB_ppt!$J$13:$J$20</c:f>
              <c:numCache>
                <c:formatCode>General</c:formatCode>
                <c:ptCount val="8"/>
                <c:pt idx="0">
                  <c:v>1.3539299104854301</c:v>
                </c:pt>
                <c:pt idx="1">
                  <c:v>1.4358859035963301</c:v>
                </c:pt>
                <c:pt idx="2">
                  <c:v>0.99652297282751501</c:v>
                </c:pt>
                <c:pt idx="3">
                  <c:v>0.89829168773962098</c:v>
                </c:pt>
                <c:pt idx="4">
                  <c:v>0.914794816408946</c:v>
                </c:pt>
                <c:pt idx="5">
                  <c:v>0.90835720433144396</c:v>
                </c:pt>
                <c:pt idx="6">
                  <c:v>0.909786536560516</c:v>
                </c:pt>
                <c:pt idx="7">
                  <c:v>0.90879586305180904</c:v>
                </c:pt>
              </c:numCache>
            </c:numRef>
          </c:val>
          <c:smooth val="0"/>
          <c:extLst>
            <c:ext xmlns:c16="http://schemas.microsoft.com/office/drawing/2014/chart" uri="{C3380CC4-5D6E-409C-BE32-E72D297353CC}">
              <c16:uniqueId val="{00000004-629C-44DC-BE41-1CEC84BF2A28}"/>
            </c:ext>
          </c:extLst>
        </c:ser>
        <c:ser>
          <c:idx val="6"/>
          <c:order val="6"/>
          <c:tx>
            <c:strRef>
              <c:f>EB_ppt!$K$11</c:f>
              <c:strCache>
                <c:ptCount val="1"/>
                <c:pt idx="0">
                  <c:v>TLP-TRD-16</c:v>
                </c:pt>
              </c:strCache>
            </c:strRef>
          </c:tx>
          <c:spPr>
            <a:ln w="28575" cap="rnd">
              <a:solidFill>
                <a:srgbClr val="FF0000"/>
              </a:solidFill>
              <a:prstDash val="sysDash"/>
              <a:round/>
            </a:ln>
            <a:effectLst/>
          </c:spPr>
          <c:marker>
            <c:symbol val="circle"/>
            <c:size val="7"/>
            <c:spPr>
              <a:solidFill>
                <a:srgbClr val="FF000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EB_ppt!$K$13:$K$20</c:f>
              <c:numCache>
                <c:formatCode>General</c:formatCode>
                <c:ptCount val="8"/>
                <c:pt idx="0">
                  <c:v>1.30197569589462</c:v>
                </c:pt>
                <c:pt idx="1">
                  <c:v>1.41881156608982</c:v>
                </c:pt>
                <c:pt idx="2">
                  <c:v>0.98828360348685995</c:v>
                </c:pt>
                <c:pt idx="3">
                  <c:v>0.90073607498290598</c:v>
                </c:pt>
                <c:pt idx="4">
                  <c:v>0.91494521347017199</c:v>
                </c:pt>
                <c:pt idx="5">
                  <c:v>0.916345236702235</c:v>
                </c:pt>
                <c:pt idx="6">
                  <c:v>0.91763844129771199</c:v>
                </c:pt>
                <c:pt idx="7">
                  <c:v>0.89224584091355796</c:v>
                </c:pt>
              </c:numCache>
            </c:numRef>
          </c:val>
          <c:smooth val="0"/>
          <c:extLst>
            <c:ext xmlns:c16="http://schemas.microsoft.com/office/drawing/2014/chart" uri="{C3380CC4-5D6E-409C-BE32-E72D297353CC}">
              <c16:uniqueId val="{00000005-629C-44DC-BE41-1CEC84BF2A28}"/>
            </c:ext>
          </c:extLst>
        </c:ser>
        <c:ser>
          <c:idx val="7"/>
          <c:order val="7"/>
          <c:tx>
            <c:strRef>
              <c:f>EB_ppt!$L$11</c:f>
              <c:strCache>
                <c:ptCount val="1"/>
                <c:pt idx="0">
                  <c:v>TLP-TRD-20</c:v>
                </c:pt>
              </c:strCache>
            </c:strRef>
          </c:tx>
          <c:spPr>
            <a:ln w="28575" cap="rnd">
              <a:solidFill>
                <a:srgbClr val="FFC000"/>
              </a:solidFill>
              <a:prstDash val="sysDash"/>
              <a:round/>
            </a:ln>
            <a:effectLst/>
          </c:spPr>
          <c:marker>
            <c:symbol val="circle"/>
            <c:size val="7"/>
            <c:spPr>
              <a:solidFill>
                <a:srgbClr val="FFC00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EB_ppt!$L$13:$L$20</c:f>
              <c:numCache>
                <c:formatCode>General</c:formatCode>
                <c:ptCount val="8"/>
                <c:pt idx="0">
                  <c:v>1.28788228488504</c:v>
                </c:pt>
                <c:pt idx="1">
                  <c:v>1.38723870329468</c:v>
                </c:pt>
                <c:pt idx="2">
                  <c:v>0.96997872266399299</c:v>
                </c:pt>
                <c:pt idx="3">
                  <c:v>0.89650259758088202</c:v>
                </c:pt>
                <c:pt idx="4">
                  <c:v>0.91025331289731604</c:v>
                </c:pt>
                <c:pt idx="5">
                  <c:v>0.91523994549413401</c:v>
                </c:pt>
                <c:pt idx="6">
                  <c:v>0.89778793047620997</c:v>
                </c:pt>
                <c:pt idx="7">
                  <c:v>0.91071423816027897</c:v>
                </c:pt>
              </c:numCache>
            </c:numRef>
          </c:val>
          <c:smooth val="0"/>
          <c:extLst>
            <c:ext xmlns:c16="http://schemas.microsoft.com/office/drawing/2014/chart" uri="{C3380CC4-5D6E-409C-BE32-E72D297353CC}">
              <c16:uniqueId val="{00000006-629C-44DC-BE41-1CEC84BF2A28}"/>
            </c:ext>
          </c:extLst>
        </c:ser>
        <c:ser>
          <c:idx val="8"/>
          <c:order val="8"/>
          <c:tx>
            <c:strRef>
              <c:f>EB_ppt!$M$11</c:f>
              <c:strCache>
                <c:ptCount val="1"/>
                <c:pt idx="0">
                  <c:v>TLP-TRD-24</c:v>
                </c:pt>
              </c:strCache>
            </c:strRef>
          </c:tx>
          <c:spPr>
            <a:ln w="28575" cap="rnd">
              <a:solidFill>
                <a:srgbClr val="0070C0"/>
              </a:solidFill>
              <a:prstDash val="sysDash"/>
              <a:round/>
            </a:ln>
            <a:effectLst/>
          </c:spPr>
          <c:marker>
            <c:symbol val="circle"/>
            <c:size val="7"/>
            <c:spPr>
              <a:solidFill>
                <a:srgbClr val="0070C0"/>
              </a:solidFill>
              <a:ln w="9525">
                <a:solidFill>
                  <a:srgbClr val="0070C0"/>
                </a:solid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EB_ppt!$M$13:$M$20</c:f>
              <c:numCache>
                <c:formatCode>General</c:formatCode>
                <c:ptCount val="8"/>
                <c:pt idx="0">
                  <c:v>1.28575297070299</c:v>
                </c:pt>
                <c:pt idx="1">
                  <c:v>1.3935867417757499</c:v>
                </c:pt>
                <c:pt idx="2">
                  <c:v>0.97174397751667696</c:v>
                </c:pt>
                <c:pt idx="3">
                  <c:v>0.89755734655531205</c:v>
                </c:pt>
                <c:pt idx="4">
                  <c:v>0.91293724414436495</c:v>
                </c:pt>
                <c:pt idx="5">
                  <c:v>0.91566676195841001</c:v>
                </c:pt>
                <c:pt idx="6">
                  <c:v>0.89787985111972701</c:v>
                </c:pt>
                <c:pt idx="7">
                  <c:v>0.90952306508607605</c:v>
                </c:pt>
              </c:numCache>
            </c:numRef>
          </c:val>
          <c:smooth val="0"/>
          <c:extLst>
            <c:ext xmlns:c16="http://schemas.microsoft.com/office/drawing/2014/chart" uri="{C3380CC4-5D6E-409C-BE32-E72D297353CC}">
              <c16:uniqueId val="{00000007-629C-44DC-BE41-1CEC84BF2A28}"/>
            </c:ext>
          </c:extLst>
        </c:ser>
        <c:dLbls>
          <c:showLegendKey val="0"/>
          <c:showVal val="0"/>
          <c:showCatName val="0"/>
          <c:showSerName val="0"/>
          <c:showPercent val="0"/>
          <c:showBubbleSize val="0"/>
        </c:dLbls>
        <c:marker val="1"/>
        <c:smooth val="0"/>
        <c:axId val="280710896"/>
        <c:axId val="280712536"/>
        <c:extLst>
          <c:ext xmlns:c15="http://schemas.microsoft.com/office/drawing/2012/chart" uri="{02D57815-91ED-43cb-92C2-25804820EDAC}">
            <c15:filteredLineSeries>
              <c15:ser>
                <c:idx val="0"/>
                <c:order val="0"/>
                <c:tx>
                  <c:strRef>
                    <c:extLst>
                      <c:ext uri="{02D57815-91ED-43cb-92C2-25804820EDAC}">
                        <c15:formulaRef>
                          <c15:sqref>EB_ppt!$E$11</c15:sqref>
                        </c15:formulaRef>
                      </c:ext>
                    </c:extLst>
                    <c:strCache>
                      <c:ptCount val="1"/>
                      <c:pt idx="0">
                        <c:v>TLP-TRD-0</c:v>
                      </c:pt>
                    </c:strCache>
                  </c:strRef>
                </c:tx>
                <c:spPr>
                  <a:ln w="28575" cap="rnd">
                    <a:solidFill>
                      <a:schemeClr val="accent1"/>
                    </a:solidFill>
                    <a:round/>
                  </a:ln>
                  <a:effectLst/>
                </c:spPr>
                <c:marker>
                  <c:symbol val="triangle"/>
                  <c:size val="7"/>
                  <c:spPr>
                    <a:solidFill>
                      <a:schemeClr val="accent1"/>
                    </a:solidFill>
                    <a:ln w="9525">
                      <a:solidFill>
                        <a:schemeClr val="accent1"/>
                      </a:solidFill>
                    </a:ln>
                    <a:effectLst/>
                  </c:spPr>
                </c:marker>
                <c:cat>
                  <c:numRef>
                    <c:extLst>
                      <c:ex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c:ext uri="{02D57815-91ED-43cb-92C2-25804820EDAC}">
                        <c15:formulaRef>
                          <c15:sqref>EB_ppt!$E$13:$E$20</c15:sqref>
                        </c15:formulaRef>
                      </c:ext>
                    </c:extLst>
                    <c:numCache>
                      <c:formatCode>General</c:formatCode>
                      <c:ptCount val="8"/>
                      <c:pt idx="0">
                        <c:v>0.27027027027027029</c:v>
                      </c:pt>
                      <c:pt idx="1">
                        <c:v>0.52552552552552556</c:v>
                      </c:pt>
                      <c:pt idx="2">
                        <c:v>0.70620620620620622</c:v>
                      </c:pt>
                      <c:pt idx="3">
                        <c:v>0.76993660326993696</c:v>
                      </c:pt>
                      <c:pt idx="4">
                        <c:v>0.79446112779446143</c:v>
                      </c:pt>
                      <c:pt idx="5">
                        <c:v>0.78828828828828823</c:v>
                      </c:pt>
                      <c:pt idx="6">
                        <c:v>0.7891224557891221</c:v>
                      </c:pt>
                      <c:pt idx="7">
                        <c:v>0.78945612278945643</c:v>
                      </c:pt>
                    </c:numCache>
                  </c:numRef>
                </c:val>
                <c:smooth val="0"/>
                <c:extLst>
                  <c:ext xmlns:c16="http://schemas.microsoft.com/office/drawing/2014/chart" uri="{C3380CC4-5D6E-409C-BE32-E72D297353CC}">
                    <c16:uniqueId val="{00000008-629C-44DC-BE41-1CEC84BF2A28}"/>
                  </c:ext>
                </c:extLst>
              </c15:ser>
            </c15:filteredLineSeries>
          </c:ext>
        </c:extLst>
      </c:lineChart>
      <c:catAx>
        <c:axId val="280710896"/>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TLP-BLK</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0712536"/>
        <c:crosses val="autoZero"/>
        <c:auto val="1"/>
        <c:lblAlgn val="ctr"/>
        <c:lblOffset val="100"/>
        <c:noMultiLvlLbl val="0"/>
      </c:catAx>
      <c:valAx>
        <c:axId val="280712536"/>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EB-WS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0710896"/>
        <c:crosses val="autoZero"/>
        <c:crossBetween val="between"/>
      </c:valAx>
      <c:spPr>
        <a:noFill/>
        <a:ln>
          <a:solidFill>
            <a:schemeClr val="tx1"/>
          </a:solidFill>
        </a:ln>
        <a:effectLst/>
      </c:spPr>
    </c:plotArea>
    <c:legend>
      <c:legendPos val="r"/>
      <c:layout>
        <c:manualLayout>
          <c:xMode val="edge"/>
          <c:yMode val="edge"/>
          <c:x val="0.74711542615814996"/>
          <c:y val="4.3370546991485216E-2"/>
          <c:w val="0.23988947754987416"/>
          <c:h val="0.80584205143371168"/>
        </c:manualLayout>
      </c:layout>
      <c:overlay val="0"/>
      <c:spPr>
        <a:noFill/>
        <a:ln>
          <a:solidFill>
            <a:schemeClr val="tx1"/>
          </a:solid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69331122704311"/>
          <c:y val="4.5977079441646369E-2"/>
          <c:w val="0.60954944932294985"/>
          <c:h val="0.79988108880756104"/>
        </c:manualLayout>
      </c:layout>
      <c:lineChart>
        <c:grouping val="standard"/>
        <c:varyColors val="0"/>
        <c:ser>
          <c:idx val="8"/>
          <c:order val="8"/>
          <c:tx>
            <c:strRef>
              <c:f>EB_ppt!$M$11</c:f>
              <c:strCache>
                <c:ptCount val="1"/>
                <c:pt idx="0">
                  <c:v>TLP-TRD-24</c:v>
                </c:pt>
              </c:strCache>
            </c:strRef>
          </c:tx>
          <c:spPr>
            <a:ln w="28575" cap="rnd">
              <a:solidFill>
                <a:schemeClr val="tx1"/>
              </a:solidFill>
              <a:prstDash val="solid"/>
              <a:round/>
            </a:ln>
            <a:effectLst/>
          </c:spPr>
          <c:marker>
            <c:symbol val="circle"/>
            <c:size val="7"/>
            <c:spPr>
              <a:solidFill>
                <a:schemeClr val="tx1"/>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EB_ppt!$M$13:$M$20</c:f>
              <c:numCache>
                <c:formatCode>General</c:formatCode>
                <c:ptCount val="8"/>
                <c:pt idx="0">
                  <c:v>1.28575297070299</c:v>
                </c:pt>
                <c:pt idx="1">
                  <c:v>1.3935867417757499</c:v>
                </c:pt>
                <c:pt idx="2">
                  <c:v>0.97174397751667696</c:v>
                </c:pt>
                <c:pt idx="3">
                  <c:v>0.89755734655531205</c:v>
                </c:pt>
                <c:pt idx="4">
                  <c:v>0.91293724414436495</c:v>
                </c:pt>
                <c:pt idx="5">
                  <c:v>0.91566676195841001</c:v>
                </c:pt>
                <c:pt idx="6">
                  <c:v>0.89787985111972701</c:v>
                </c:pt>
                <c:pt idx="7">
                  <c:v>0.90952306508607605</c:v>
                </c:pt>
              </c:numCache>
            </c:numRef>
          </c:val>
          <c:smooth val="0"/>
          <c:extLst>
            <c:ext xmlns:c16="http://schemas.microsoft.com/office/drawing/2014/chart" uri="{C3380CC4-5D6E-409C-BE32-E72D297353CC}">
              <c16:uniqueId val="{00000000-A09D-4149-91DF-F40AAAF64670}"/>
            </c:ext>
          </c:extLst>
        </c:ser>
        <c:dLbls>
          <c:showLegendKey val="0"/>
          <c:showVal val="0"/>
          <c:showCatName val="0"/>
          <c:showSerName val="0"/>
          <c:showPercent val="0"/>
          <c:showBubbleSize val="0"/>
        </c:dLbls>
        <c:marker val="1"/>
        <c:smooth val="0"/>
        <c:axId val="280710896"/>
        <c:axId val="280712536"/>
        <c:extLst>
          <c:ext xmlns:c15="http://schemas.microsoft.com/office/drawing/2012/chart" uri="{02D57815-91ED-43cb-92C2-25804820EDAC}">
            <c15:filteredLineSeries>
              <c15:ser>
                <c:idx val="0"/>
                <c:order val="0"/>
                <c:tx>
                  <c:strRef>
                    <c:extLst>
                      <c:ext uri="{02D57815-91ED-43cb-92C2-25804820EDAC}">
                        <c15:formulaRef>
                          <c15:sqref>EB_ppt!$E$11</c15:sqref>
                        </c15:formulaRef>
                      </c:ext>
                    </c:extLst>
                    <c:strCache>
                      <c:ptCount val="1"/>
                      <c:pt idx="0">
                        <c:v>TLP-TRD-0</c:v>
                      </c:pt>
                    </c:strCache>
                  </c:strRef>
                </c:tx>
                <c:spPr>
                  <a:ln w="28575" cap="rnd">
                    <a:solidFill>
                      <a:schemeClr val="accent1"/>
                    </a:solidFill>
                    <a:round/>
                  </a:ln>
                  <a:effectLst/>
                </c:spPr>
                <c:marker>
                  <c:symbol val="triangle"/>
                  <c:size val="7"/>
                  <c:spPr>
                    <a:solidFill>
                      <a:schemeClr val="accent1"/>
                    </a:solidFill>
                    <a:ln w="9525">
                      <a:solidFill>
                        <a:schemeClr val="accent1"/>
                      </a:solidFill>
                    </a:ln>
                    <a:effectLst/>
                  </c:spPr>
                </c:marker>
                <c:cat>
                  <c:numRef>
                    <c:extLst>
                      <c:ex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c:ext uri="{02D57815-91ED-43cb-92C2-25804820EDAC}">
                        <c15:formulaRef>
                          <c15:sqref>EB_ppt!$E$13:$E$20</c15:sqref>
                        </c15:formulaRef>
                      </c:ext>
                    </c:extLst>
                    <c:numCache>
                      <c:formatCode>General</c:formatCode>
                      <c:ptCount val="8"/>
                      <c:pt idx="0">
                        <c:v>0.27027027027027029</c:v>
                      </c:pt>
                      <c:pt idx="1">
                        <c:v>0.52552552552552556</c:v>
                      </c:pt>
                      <c:pt idx="2">
                        <c:v>0.70620620620620622</c:v>
                      </c:pt>
                      <c:pt idx="3">
                        <c:v>0.76993660326993696</c:v>
                      </c:pt>
                      <c:pt idx="4">
                        <c:v>0.79446112779446143</c:v>
                      </c:pt>
                      <c:pt idx="5">
                        <c:v>0.78828828828828823</c:v>
                      </c:pt>
                      <c:pt idx="6">
                        <c:v>0.7891224557891221</c:v>
                      </c:pt>
                      <c:pt idx="7">
                        <c:v>0.78945612278945643</c:v>
                      </c:pt>
                    </c:numCache>
                  </c:numRef>
                </c:val>
                <c:smooth val="0"/>
                <c:extLst>
                  <c:ext xmlns:c16="http://schemas.microsoft.com/office/drawing/2014/chart" uri="{C3380CC4-5D6E-409C-BE32-E72D297353CC}">
                    <c16:uniqueId val="{00000001-A09D-4149-91DF-F40AAAF64670}"/>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EB_ppt!$F$11</c15:sqref>
                        </c15:formulaRef>
                      </c:ext>
                    </c:extLst>
                    <c:strCache>
                      <c:ptCount val="1"/>
                      <c:pt idx="0">
                        <c:v>TLP-TRD-1</c:v>
                      </c:pt>
                    </c:strCache>
                  </c:strRef>
                </c:tx>
                <c:spPr>
                  <a:ln w="28575" cap="rnd">
                    <a:solidFill>
                      <a:schemeClr val="tx1"/>
                    </a:solidFill>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EB_ppt!$F$13:$F$20</c15:sqref>
                        </c15:formulaRef>
                      </c:ext>
                    </c:extLst>
                    <c:numCache>
                      <c:formatCode>General</c:formatCode>
                      <c:ptCount val="8"/>
                      <c:pt idx="0">
                        <c:v>0.56262783607191302</c:v>
                      </c:pt>
                      <c:pt idx="1">
                        <c:v>0.73334592177089397</c:v>
                      </c:pt>
                      <c:pt idx="2">
                        <c:v>0.763115939221363</c:v>
                      </c:pt>
                      <c:pt idx="3">
                        <c:v>0.80351527898175901</c:v>
                      </c:pt>
                      <c:pt idx="4">
                        <c:v>0.81514079075519896</c:v>
                      </c:pt>
                      <c:pt idx="5">
                        <c:v>0.81705595223610605</c:v>
                      </c:pt>
                      <c:pt idx="6">
                        <c:v>0.81135177066745801</c:v>
                      </c:pt>
                      <c:pt idx="7">
                        <c:v>0.81441127906867905</c:v>
                      </c:pt>
                    </c:numCache>
                  </c:numRef>
                </c:val>
                <c:smooth val="0"/>
                <c:extLst xmlns:c15="http://schemas.microsoft.com/office/drawing/2012/chart">
                  <c:ext xmlns:c16="http://schemas.microsoft.com/office/drawing/2014/chart" uri="{C3380CC4-5D6E-409C-BE32-E72D297353CC}">
                    <c16:uniqueId val="{00000002-A09D-4149-91DF-F40AAAF64670}"/>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EB_ppt!$G$11</c15:sqref>
                        </c15:formulaRef>
                      </c:ext>
                    </c:extLst>
                    <c:strCache>
                      <c:ptCount val="1"/>
                      <c:pt idx="0">
                        <c:v>TLP-TRD-2</c:v>
                      </c:pt>
                    </c:strCache>
                  </c:strRef>
                </c:tx>
                <c:spPr>
                  <a:ln w="28575" cap="rnd">
                    <a:solidFill>
                      <a:srgbClr val="FF0000"/>
                    </a:solidFill>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EB_ppt!$G$13:$G$20</c15:sqref>
                        </c15:formulaRef>
                      </c:ext>
                    </c:extLst>
                    <c:numCache>
                      <c:formatCode>General</c:formatCode>
                      <c:ptCount val="8"/>
                      <c:pt idx="0">
                        <c:v>0.87599806152666804</c:v>
                      </c:pt>
                      <c:pt idx="1">
                        <c:v>0.93871879521798496</c:v>
                      </c:pt>
                      <c:pt idx="2">
                        <c:v>0.78769049748561903</c:v>
                      </c:pt>
                      <c:pt idx="3">
                        <c:v>0.82326149909958102</c:v>
                      </c:pt>
                      <c:pt idx="4">
                        <c:v>0.834928545514936</c:v>
                      </c:pt>
                      <c:pt idx="5">
                        <c:v>0.83484945906040198</c:v>
                      </c:pt>
                      <c:pt idx="6">
                        <c:v>0.83095686893166298</c:v>
                      </c:pt>
                      <c:pt idx="7">
                        <c:v>0.83725175623335601</c:v>
                      </c:pt>
                    </c:numCache>
                  </c:numRef>
                </c:val>
                <c:smooth val="0"/>
                <c:extLst xmlns:c15="http://schemas.microsoft.com/office/drawing/2012/chart">
                  <c:ext xmlns:c16="http://schemas.microsoft.com/office/drawing/2014/chart" uri="{C3380CC4-5D6E-409C-BE32-E72D297353CC}">
                    <c16:uniqueId val="{00000003-A09D-4149-91DF-F40AAAF64670}"/>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EB_ppt!$H$11</c15:sqref>
                        </c15:formulaRef>
                      </c:ext>
                    </c:extLst>
                    <c:strCache>
                      <c:ptCount val="1"/>
                      <c:pt idx="0">
                        <c:v>TLP-TRD-4</c:v>
                      </c:pt>
                    </c:strCache>
                  </c:strRef>
                </c:tx>
                <c:spPr>
                  <a:ln w="28575" cap="rnd">
                    <a:solidFill>
                      <a:srgbClr val="FFC000"/>
                    </a:solidFill>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EB_ppt!$H$13:$H$20</c15:sqref>
                        </c15:formulaRef>
                      </c:ext>
                    </c:extLst>
                    <c:numCache>
                      <c:formatCode>General</c:formatCode>
                      <c:ptCount val="8"/>
                      <c:pt idx="0">
                        <c:v>1.1797631549174199</c:v>
                      </c:pt>
                      <c:pt idx="1">
                        <c:v>1.3101112779805799</c:v>
                      </c:pt>
                      <c:pt idx="2">
                        <c:v>0.89652075432596801</c:v>
                      </c:pt>
                      <c:pt idx="3">
                        <c:v>0.86354253475693499</c:v>
                      </c:pt>
                      <c:pt idx="4">
                        <c:v>0.87898598529095195</c:v>
                      </c:pt>
                      <c:pt idx="5">
                        <c:v>0.87655531198111403</c:v>
                      </c:pt>
                      <c:pt idx="6">
                        <c:v>0.87115164381447097</c:v>
                      </c:pt>
                      <c:pt idx="7">
                        <c:v>0.87449774816639303</c:v>
                      </c:pt>
                    </c:numCache>
                  </c:numRef>
                </c:val>
                <c:smooth val="0"/>
                <c:extLst xmlns:c15="http://schemas.microsoft.com/office/drawing/2012/chart">
                  <c:ext xmlns:c16="http://schemas.microsoft.com/office/drawing/2014/chart" uri="{C3380CC4-5D6E-409C-BE32-E72D297353CC}">
                    <c16:uniqueId val="{00000004-A09D-4149-91DF-F40AAAF64670}"/>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EB_ppt!$I$11</c15:sqref>
                        </c15:formulaRef>
                      </c:ext>
                    </c:extLst>
                    <c:strCache>
                      <c:ptCount val="1"/>
                      <c:pt idx="0">
                        <c:v>TLP-TRD-8</c:v>
                      </c:pt>
                    </c:strCache>
                  </c:strRef>
                </c:tx>
                <c:spPr>
                  <a:ln w="28575" cap="rnd">
                    <a:solidFill>
                      <a:srgbClr val="0070C0"/>
                    </a:solidFill>
                    <a:round/>
                  </a:ln>
                  <a:effectLst/>
                </c:spPr>
                <c:marker>
                  <c:symbol val="circle"/>
                  <c:size val="7"/>
                  <c:spPr>
                    <a:solidFill>
                      <a:srgbClr val="0070C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EB_ppt!$I$13:$I$20</c15:sqref>
                        </c15:formulaRef>
                      </c:ext>
                    </c:extLst>
                    <c:numCache>
                      <c:formatCode>General</c:formatCode>
                      <c:ptCount val="8"/>
                      <c:pt idx="0">
                        <c:v>1.3359949205674799</c:v>
                      </c:pt>
                      <c:pt idx="1">
                        <c:v>1.4426103244075099</c:v>
                      </c:pt>
                      <c:pt idx="2">
                        <c:v>0.97078614747824399</c:v>
                      </c:pt>
                      <c:pt idx="3">
                        <c:v>0.90918171784358004</c:v>
                      </c:pt>
                      <c:pt idx="4">
                        <c:v>0.91322983015155401</c:v>
                      </c:pt>
                      <c:pt idx="5">
                        <c:v>0.90315185480529903</c:v>
                      </c:pt>
                      <c:pt idx="6">
                        <c:v>0.910385617366259</c:v>
                      </c:pt>
                      <c:pt idx="7">
                        <c:v>0.90635860223967502</c:v>
                      </c:pt>
                    </c:numCache>
                  </c:numRef>
                </c:val>
                <c:smooth val="0"/>
                <c:extLst xmlns:c15="http://schemas.microsoft.com/office/drawing/2012/chart">
                  <c:ext xmlns:c16="http://schemas.microsoft.com/office/drawing/2014/chart" uri="{C3380CC4-5D6E-409C-BE32-E72D297353CC}">
                    <c16:uniqueId val="{00000005-A09D-4149-91DF-F40AAAF6467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EB_ppt!$J$11</c15:sqref>
                        </c15:formulaRef>
                      </c:ext>
                    </c:extLst>
                    <c:strCache>
                      <c:ptCount val="1"/>
                      <c:pt idx="0">
                        <c:v>TLP-TRD-12</c:v>
                      </c:pt>
                    </c:strCache>
                  </c:strRef>
                </c:tx>
                <c:spPr>
                  <a:ln w="28575" cap="rnd">
                    <a:solidFill>
                      <a:schemeClr val="tx1"/>
                    </a:solidFill>
                    <a:prstDash val="sysDash"/>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EB_ppt!$J$13:$J$20</c15:sqref>
                        </c15:formulaRef>
                      </c:ext>
                    </c:extLst>
                    <c:numCache>
                      <c:formatCode>General</c:formatCode>
                      <c:ptCount val="8"/>
                      <c:pt idx="0">
                        <c:v>1.3539299104854301</c:v>
                      </c:pt>
                      <c:pt idx="1">
                        <c:v>1.4358859035963301</c:v>
                      </c:pt>
                      <c:pt idx="2">
                        <c:v>0.99652297282751501</c:v>
                      </c:pt>
                      <c:pt idx="3">
                        <c:v>0.89829168773962098</c:v>
                      </c:pt>
                      <c:pt idx="4">
                        <c:v>0.914794816408946</c:v>
                      </c:pt>
                      <c:pt idx="5">
                        <c:v>0.90835720433144396</c:v>
                      </c:pt>
                      <c:pt idx="6">
                        <c:v>0.909786536560516</c:v>
                      </c:pt>
                      <c:pt idx="7">
                        <c:v>0.90879586305180904</c:v>
                      </c:pt>
                    </c:numCache>
                  </c:numRef>
                </c:val>
                <c:smooth val="0"/>
                <c:extLst xmlns:c15="http://schemas.microsoft.com/office/drawing/2012/chart">
                  <c:ext xmlns:c16="http://schemas.microsoft.com/office/drawing/2014/chart" uri="{C3380CC4-5D6E-409C-BE32-E72D297353CC}">
                    <c16:uniqueId val="{00000006-A09D-4149-91DF-F40AAAF6467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EB_ppt!$K$11</c15:sqref>
                        </c15:formulaRef>
                      </c:ext>
                    </c:extLst>
                    <c:strCache>
                      <c:ptCount val="1"/>
                      <c:pt idx="0">
                        <c:v>TLP-TRD-16</c:v>
                      </c:pt>
                    </c:strCache>
                  </c:strRef>
                </c:tx>
                <c:spPr>
                  <a:ln w="28575" cap="rnd">
                    <a:solidFill>
                      <a:srgbClr val="FF0000"/>
                    </a:solidFill>
                    <a:prstDash val="sysDash"/>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EB_ppt!$K$13:$K$20</c15:sqref>
                        </c15:formulaRef>
                      </c:ext>
                    </c:extLst>
                    <c:numCache>
                      <c:formatCode>General</c:formatCode>
                      <c:ptCount val="8"/>
                      <c:pt idx="0">
                        <c:v>1.30197569589462</c:v>
                      </c:pt>
                      <c:pt idx="1">
                        <c:v>1.41881156608982</c:v>
                      </c:pt>
                      <c:pt idx="2">
                        <c:v>0.98828360348685995</c:v>
                      </c:pt>
                      <c:pt idx="3">
                        <c:v>0.90073607498290598</c:v>
                      </c:pt>
                      <c:pt idx="4">
                        <c:v>0.91494521347017199</c:v>
                      </c:pt>
                      <c:pt idx="5">
                        <c:v>0.916345236702235</c:v>
                      </c:pt>
                      <c:pt idx="6">
                        <c:v>0.91763844129771199</c:v>
                      </c:pt>
                      <c:pt idx="7">
                        <c:v>0.89224584091355796</c:v>
                      </c:pt>
                    </c:numCache>
                  </c:numRef>
                </c:val>
                <c:smooth val="0"/>
                <c:extLst xmlns:c15="http://schemas.microsoft.com/office/drawing/2012/chart">
                  <c:ext xmlns:c16="http://schemas.microsoft.com/office/drawing/2014/chart" uri="{C3380CC4-5D6E-409C-BE32-E72D297353CC}">
                    <c16:uniqueId val="{00000007-A09D-4149-91DF-F40AAAF64670}"/>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EB_ppt!$L$11</c15:sqref>
                        </c15:formulaRef>
                      </c:ext>
                    </c:extLst>
                    <c:strCache>
                      <c:ptCount val="1"/>
                      <c:pt idx="0">
                        <c:v>TLP-TRD-20</c:v>
                      </c:pt>
                    </c:strCache>
                  </c:strRef>
                </c:tx>
                <c:spPr>
                  <a:ln w="28575" cap="rnd">
                    <a:solidFill>
                      <a:srgbClr val="FFC000"/>
                    </a:solidFill>
                    <a:prstDash val="sysDash"/>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EB_ppt!$L$13:$L$20</c15:sqref>
                        </c15:formulaRef>
                      </c:ext>
                    </c:extLst>
                    <c:numCache>
                      <c:formatCode>General</c:formatCode>
                      <c:ptCount val="8"/>
                      <c:pt idx="0">
                        <c:v>1.28788228488504</c:v>
                      </c:pt>
                      <c:pt idx="1">
                        <c:v>1.38723870329468</c:v>
                      </c:pt>
                      <c:pt idx="2">
                        <c:v>0.96997872266399299</c:v>
                      </c:pt>
                      <c:pt idx="3">
                        <c:v>0.89650259758088202</c:v>
                      </c:pt>
                      <c:pt idx="4">
                        <c:v>0.91025331289731604</c:v>
                      </c:pt>
                      <c:pt idx="5">
                        <c:v>0.91523994549413401</c:v>
                      </c:pt>
                      <c:pt idx="6">
                        <c:v>0.89778793047620997</c:v>
                      </c:pt>
                      <c:pt idx="7">
                        <c:v>0.91071423816027897</c:v>
                      </c:pt>
                    </c:numCache>
                  </c:numRef>
                </c:val>
                <c:smooth val="0"/>
                <c:extLst xmlns:c15="http://schemas.microsoft.com/office/drawing/2012/chart">
                  <c:ext xmlns:c16="http://schemas.microsoft.com/office/drawing/2014/chart" uri="{C3380CC4-5D6E-409C-BE32-E72D297353CC}">
                    <c16:uniqueId val="{00000008-A09D-4149-91DF-F40AAAF64670}"/>
                  </c:ext>
                </c:extLst>
              </c15:ser>
            </c15:filteredLineSeries>
          </c:ext>
        </c:extLst>
      </c:lineChart>
      <c:catAx>
        <c:axId val="280710896"/>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TLP-BLK</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0712536"/>
        <c:crosses val="autoZero"/>
        <c:auto val="1"/>
        <c:lblAlgn val="ctr"/>
        <c:lblOffset val="100"/>
        <c:noMultiLvlLbl val="0"/>
      </c:catAx>
      <c:valAx>
        <c:axId val="280712536"/>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EB-WS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0710896"/>
        <c:crosses val="autoZero"/>
        <c:crossBetween val="between"/>
      </c:valAx>
      <c:spPr>
        <a:noFill/>
        <a:ln>
          <a:solidFill>
            <a:schemeClr val="tx1"/>
          </a:solidFill>
        </a:ln>
        <a:effectLst/>
      </c:spPr>
    </c:plotArea>
    <c:legend>
      <c:legendPos val="r"/>
      <c:layout>
        <c:manualLayout>
          <c:xMode val="edge"/>
          <c:yMode val="edge"/>
          <c:x val="0.74711542615814996"/>
          <c:y val="4.3370546991485216E-2"/>
          <c:w val="0.23988947754987416"/>
          <c:h val="0.80584205143371168"/>
        </c:manualLayout>
      </c:layout>
      <c:overlay val="0"/>
      <c:spPr>
        <a:noFill/>
        <a:ln>
          <a:solidFill>
            <a:schemeClr val="tx1"/>
          </a:solid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71063802209912"/>
          <c:y val="4.246551732628169E-2"/>
          <c:w val="0.60860592657399304"/>
          <c:h val="0.80113150468867445"/>
        </c:manualLayout>
      </c:layout>
      <c:lineChart>
        <c:grouping val="standard"/>
        <c:varyColors val="0"/>
        <c:ser>
          <c:idx val="9"/>
          <c:order val="8"/>
          <c:tx>
            <c:strRef>
              <c:f>EB_ppt!$M$1</c:f>
              <c:strCache>
                <c:ptCount val="1"/>
                <c:pt idx="0">
                  <c:v>TLP-BLK-24</c:v>
                </c:pt>
              </c:strCache>
            </c:strRef>
          </c:tx>
          <c:spPr>
            <a:ln w="28575" cap="rnd">
              <a:solidFill>
                <a:schemeClr val="tx1"/>
              </a:solidFill>
              <a:prstDash val="solid"/>
              <a:round/>
            </a:ln>
            <a:effectLst/>
          </c:spPr>
          <c:marker>
            <c:symbol val="circle"/>
            <c:size val="7"/>
            <c:spPr>
              <a:solidFill>
                <a:schemeClr val="tx1"/>
              </a:solidFill>
              <a:ln w="9525">
                <a:noFill/>
              </a:ln>
              <a:effectLst/>
            </c:spPr>
          </c:marker>
          <c:cat>
            <c:numRef>
              <c:f>EB_ppt!$D$2:$D$9</c:f>
              <c:numCache>
                <c:formatCode>General</c:formatCode>
                <c:ptCount val="8"/>
                <c:pt idx="0">
                  <c:v>1</c:v>
                </c:pt>
                <c:pt idx="1">
                  <c:v>2</c:v>
                </c:pt>
                <c:pt idx="2">
                  <c:v>4</c:v>
                </c:pt>
                <c:pt idx="3">
                  <c:v>8</c:v>
                </c:pt>
                <c:pt idx="4">
                  <c:v>12</c:v>
                </c:pt>
                <c:pt idx="5">
                  <c:v>16</c:v>
                </c:pt>
                <c:pt idx="6">
                  <c:v>20</c:v>
                </c:pt>
                <c:pt idx="7">
                  <c:v>24</c:v>
                </c:pt>
              </c:numCache>
            </c:numRef>
          </c:cat>
          <c:val>
            <c:numRef>
              <c:f>EB_ppt!$M$2:$M$9</c:f>
              <c:numCache>
                <c:formatCode>General</c:formatCode>
                <c:ptCount val="8"/>
                <c:pt idx="0">
                  <c:v>0.81441127906867905</c:v>
                </c:pt>
                <c:pt idx="1">
                  <c:v>0.83725175623335601</c:v>
                </c:pt>
                <c:pt idx="2">
                  <c:v>0.87449774816639303</c:v>
                </c:pt>
                <c:pt idx="3">
                  <c:v>0.90635860223967502</c:v>
                </c:pt>
                <c:pt idx="4">
                  <c:v>0.90879586305180904</c:v>
                </c:pt>
                <c:pt idx="5">
                  <c:v>0.89224584091355796</c:v>
                </c:pt>
                <c:pt idx="6">
                  <c:v>0.91071423816027897</c:v>
                </c:pt>
                <c:pt idx="7">
                  <c:v>0.90952306508607605</c:v>
                </c:pt>
              </c:numCache>
            </c:numRef>
          </c:val>
          <c:smooth val="0"/>
          <c:extLst>
            <c:ext xmlns:c16="http://schemas.microsoft.com/office/drawing/2014/chart" uri="{C3380CC4-5D6E-409C-BE32-E72D297353CC}">
              <c16:uniqueId val="{00000000-A3F3-4BC1-8BED-5B34D7E77C19}"/>
            </c:ext>
          </c:extLst>
        </c:ser>
        <c:dLbls>
          <c:showLegendKey val="0"/>
          <c:showVal val="0"/>
          <c:showCatName val="0"/>
          <c:showSerName val="0"/>
          <c:showPercent val="0"/>
          <c:showBubbleSize val="0"/>
        </c:dLbls>
        <c:marker val="1"/>
        <c:smooth val="0"/>
        <c:axId val="388457832"/>
        <c:axId val="388456520"/>
        <c:extLst>
          <c:ext xmlns:c15="http://schemas.microsoft.com/office/drawing/2012/chart" uri="{02D57815-91ED-43cb-92C2-25804820EDAC}">
            <c15:filteredLineSeries>
              <c15:ser>
                <c:idx val="1"/>
                <c:order val="0"/>
                <c:tx>
                  <c:strRef>
                    <c:extLst>
                      <c:ext uri="{02D57815-91ED-43cb-92C2-25804820EDAC}">
                        <c15:formulaRef>
                          <c15:sqref>EB_ppt!$E$1</c15:sqref>
                        </c15:formulaRef>
                      </c:ext>
                    </c:extLst>
                    <c:strCache>
                      <c:ptCount val="1"/>
                      <c:pt idx="0">
                        <c:v>TLP-BLK-0</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cat>
                  <c:numRef>
                    <c:extLst>
                      <c:ex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c:ext uri="{02D57815-91ED-43cb-92C2-25804820EDAC}">
                        <c15:formulaRef>
                          <c15:sqref>EB_ppt!$E$2:$E$9</c15:sqref>
                        </c15:formulaRef>
                      </c:ext>
                    </c:extLst>
                    <c:numCache>
                      <c:formatCode>General</c:formatCode>
                      <c:ptCount val="8"/>
                      <c:pt idx="0">
                        <c:v>0.50055060566623288</c:v>
                      </c:pt>
                      <c:pt idx="1">
                        <c:v>0.83333333333333337</c:v>
                      </c:pt>
                      <c:pt idx="2">
                        <c:v>1.3338668800853675</c:v>
                      </c:pt>
                      <c:pt idx="3">
                        <c:v>1.66716681671168</c:v>
                      </c:pt>
                      <c:pt idx="4">
                        <c:v>1.5839669201013737</c:v>
                      </c:pt>
                      <c:pt idx="5">
                        <c:v>1.5280833944566661</c:v>
                      </c:pt>
                      <c:pt idx="6">
                        <c:v>1.4999999999999998</c:v>
                      </c:pt>
                      <c:pt idx="7">
                        <c:v>1.4999999999999998</c:v>
                      </c:pt>
                    </c:numCache>
                  </c:numRef>
                </c:val>
                <c:smooth val="0"/>
                <c:extLst>
                  <c:ext xmlns:c16="http://schemas.microsoft.com/office/drawing/2014/chart" uri="{C3380CC4-5D6E-409C-BE32-E72D297353CC}">
                    <c16:uniqueId val="{00000001-A3F3-4BC1-8BED-5B34D7E77C19}"/>
                  </c:ext>
                </c:extLst>
              </c15:ser>
            </c15:filteredLineSeries>
            <c15:filteredLineSeries>
              <c15:ser>
                <c:idx val="2"/>
                <c:order val="1"/>
                <c:tx>
                  <c:strRef>
                    <c:extLst xmlns:c15="http://schemas.microsoft.com/office/drawing/2012/chart">
                      <c:ext xmlns:c15="http://schemas.microsoft.com/office/drawing/2012/chart" uri="{02D57815-91ED-43cb-92C2-25804820EDAC}">
                        <c15:formulaRef>
                          <c15:sqref>EB_ppt!$F$1</c15:sqref>
                        </c15:formulaRef>
                      </c:ext>
                    </c:extLst>
                    <c:strCache>
                      <c:ptCount val="1"/>
                      <c:pt idx="0">
                        <c:v>TLP-BLK-1</c:v>
                      </c:pt>
                    </c:strCache>
                  </c:strRef>
                </c:tx>
                <c:spPr>
                  <a:ln w="28575" cap="rnd">
                    <a:solidFill>
                      <a:schemeClr val="tx1"/>
                    </a:solidFill>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EB_ppt!$F$2:$F$9</c15:sqref>
                        </c15:formulaRef>
                      </c:ext>
                    </c:extLst>
                    <c:numCache>
                      <c:formatCode>General</c:formatCode>
                      <c:ptCount val="8"/>
                      <c:pt idx="0">
                        <c:v>0.56262783607191302</c:v>
                      </c:pt>
                      <c:pt idx="1">
                        <c:v>0.87599806152666804</c:v>
                      </c:pt>
                      <c:pt idx="2">
                        <c:v>1.1797631549174199</c:v>
                      </c:pt>
                      <c:pt idx="3">
                        <c:v>1.3359949205674799</c:v>
                      </c:pt>
                      <c:pt idx="4">
                        <c:v>1.3539299104854301</c:v>
                      </c:pt>
                      <c:pt idx="5">
                        <c:v>1.30197569589462</c:v>
                      </c:pt>
                      <c:pt idx="6">
                        <c:v>1.28788228488504</c:v>
                      </c:pt>
                      <c:pt idx="7">
                        <c:v>1.28575297070299</c:v>
                      </c:pt>
                    </c:numCache>
                  </c:numRef>
                </c:val>
                <c:smooth val="0"/>
                <c:extLst xmlns:c15="http://schemas.microsoft.com/office/drawing/2012/chart">
                  <c:ext xmlns:c16="http://schemas.microsoft.com/office/drawing/2014/chart" uri="{C3380CC4-5D6E-409C-BE32-E72D297353CC}">
                    <c16:uniqueId val="{00000002-A3F3-4BC1-8BED-5B34D7E77C19}"/>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EB_ppt!$G$1</c15:sqref>
                        </c15:formulaRef>
                      </c:ext>
                    </c:extLst>
                    <c:strCache>
                      <c:ptCount val="1"/>
                      <c:pt idx="0">
                        <c:v>TLP-BLK-2</c:v>
                      </c:pt>
                    </c:strCache>
                  </c:strRef>
                </c:tx>
                <c:spPr>
                  <a:ln w="28575" cap="rnd">
                    <a:solidFill>
                      <a:srgbClr val="FF0000"/>
                    </a:solidFill>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EB_ppt!$G$2:$G$9</c15:sqref>
                        </c15:formulaRef>
                      </c:ext>
                    </c:extLst>
                    <c:numCache>
                      <c:formatCode>General</c:formatCode>
                      <c:ptCount val="8"/>
                      <c:pt idx="0">
                        <c:v>0.73334592177089397</c:v>
                      </c:pt>
                      <c:pt idx="1">
                        <c:v>0.93871879521798496</c:v>
                      </c:pt>
                      <c:pt idx="2">
                        <c:v>1.3101112779805799</c:v>
                      </c:pt>
                      <c:pt idx="3">
                        <c:v>1.4426103244075099</c:v>
                      </c:pt>
                      <c:pt idx="4">
                        <c:v>1.4358859035963301</c:v>
                      </c:pt>
                      <c:pt idx="5">
                        <c:v>1.41881156608982</c:v>
                      </c:pt>
                      <c:pt idx="6">
                        <c:v>1.38723870329468</c:v>
                      </c:pt>
                      <c:pt idx="7">
                        <c:v>1.3935867417757499</c:v>
                      </c:pt>
                    </c:numCache>
                  </c:numRef>
                </c:val>
                <c:smooth val="0"/>
                <c:extLst xmlns:c15="http://schemas.microsoft.com/office/drawing/2012/chart">
                  <c:ext xmlns:c16="http://schemas.microsoft.com/office/drawing/2014/chart" uri="{C3380CC4-5D6E-409C-BE32-E72D297353CC}">
                    <c16:uniqueId val="{00000003-A3F3-4BC1-8BED-5B34D7E77C19}"/>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EB_ppt!$H$1</c15:sqref>
                        </c15:formulaRef>
                      </c:ext>
                    </c:extLst>
                    <c:strCache>
                      <c:ptCount val="1"/>
                      <c:pt idx="0">
                        <c:v>TLP-BLK-4</c:v>
                      </c:pt>
                    </c:strCache>
                  </c:strRef>
                </c:tx>
                <c:spPr>
                  <a:ln w="28575" cap="rnd">
                    <a:solidFill>
                      <a:srgbClr val="FFC000"/>
                    </a:solidFill>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EB_ppt!$H$2:$H$9</c15:sqref>
                        </c15:formulaRef>
                      </c:ext>
                    </c:extLst>
                    <c:numCache>
                      <c:formatCode>General</c:formatCode>
                      <c:ptCount val="8"/>
                      <c:pt idx="0">
                        <c:v>0.763115939221363</c:v>
                      </c:pt>
                      <c:pt idx="1">
                        <c:v>0.78769049748561903</c:v>
                      </c:pt>
                      <c:pt idx="2">
                        <c:v>0.89652075432596801</c:v>
                      </c:pt>
                      <c:pt idx="3">
                        <c:v>0.97078614747824399</c:v>
                      </c:pt>
                      <c:pt idx="4">
                        <c:v>0.99652297282751501</c:v>
                      </c:pt>
                      <c:pt idx="5">
                        <c:v>0.98828360348685995</c:v>
                      </c:pt>
                      <c:pt idx="6">
                        <c:v>0.96997872266399299</c:v>
                      </c:pt>
                      <c:pt idx="7">
                        <c:v>0.97174397751667696</c:v>
                      </c:pt>
                    </c:numCache>
                  </c:numRef>
                </c:val>
                <c:smooth val="0"/>
                <c:extLst xmlns:c15="http://schemas.microsoft.com/office/drawing/2012/chart">
                  <c:ext xmlns:c16="http://schemas.microsoft.com/office/drawing/2014/chart" uri="{C3380CC4-5D6E-409C-BE32-E72D297353CC}">
                    <c16:uniqueId val="{00000004-A3F3-4BC1-8BED-5B34D7E77C19}"/>
                  </c:ext>
                </c:extLst>
              </c15:ser>
            </c15:filteredLineSeries>
            <c15:filteredLineSeries>
              <c15:ser>
                <c:idx val="5"/>
                <c:order val="4"/>
                <c:tx>
                  <c:strRef>
                    <c:extLst xmlns:c15="http://schemas.microsoft.com/office/drawing/2012/chart">
                      <c:ext xmlns:c15="http://schemas.microsoft.com/office/drawing/2012/chart" uri="{02D57815-91ED-43cb-92C2-25804820EDAC}">
                        <c15:formulaRef>
                          <c15:sqref>EB_ppt!$I$1</c15:sqref>
                        </c15:formulaRef>
                      </c:ext>
                    </c:extLst>
                    <c:strCache>
                      <c:ptCount val="1"/>
                      <c:pt idx="0">
                        <c:v>TLP-BLK-8</c:v>
                      </c:pt>
                    </c:strCache>
                  </c:strRef>
                </c:tx>
                <c:spPr>
                  <a:ln w="28575" cap="rnd">
                    <a:solidFill>
                      <a:srgbClr val="0070C0"/>
                    </a:solidFill>
                    <a:round/>
                  </a:ln>
                  <a:effectLst/>
                </c:spPr>
                <c:marker>
                  <c:symbol val="circle"/>
                  <c:size val="7"/>
                  <c:spPr>
                    <a:solidFill>
                      <a:srgbClr val="0070C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EB_ppt!$I$2:$I$9</c15:sqref>
                        </c15:formulaRef>
                      </c:ext>
                    </c:extLst>
                    <c:numCache>
                      <c:formatCode>General</c:formatCode>
                      <c:ptCount val="8"/>
                      <c:pt idx="0">
                        <c:v>0.80351527898175901</c:v>
                      </c:pt>
                      <c:pt idx="1">
                        <c:v>0.82326149909958102</c:v>
                      </c:pt>
                      <c:pt idx="2">
                        <c:v>0.86354253475693499</c:v>
                      </c:pt>
                      <c:pt idx="3">
                        <c:v>0.90918171784358004</c:v>
                      </c:pt>
                      <c:pt idx="4">
                        <c:v>0.89829168773962098</c:v>
                      </c:pt>
                      <c:pt idx="5">
                        <c:v>0.90073607498290598</c:v>
                      </c:pt>
                      <c:pt idx="6">
                        <c:v>0.89650259758088202</c:v>
                      </c:pt>
                      <c:pt idx="7">
                        <c:v>0.89755734655531205</c:v>
                      </c:pt>
                    </c:numCache>
                  </c:numRef>
                </c:val>
                <c:smooth val="0"/>
                <c:extLst xmlns:c15="http://schemas.microsoft.com/office/drawing/2012/chart">
                  <c:ext xmlns:c16="http://schemas.microsoft.com/office/drawing/2014/chart" uri="{C3380CC4-5D6E-409C-BE32-E72D297353CC}">
                    <c16:uniqueId val="{00000005-A3F3-4BC1-8BED-5B34D7E77C19}"/>
                  </c:ext>
                </c:extLst>
              </c15:ser>
            </c15:filteredLineSeries>
            <c15:filteredLineSeries>
              <c15:ser>
                <c:idx val="6"/>
                <c:order val="5"/>
                <c:tx>
                  <c:strRef>
                    <c:extLst xmlns:c15="http://schemas.microsoft.com/office/drawing/2012/chart">
                      <c:ext xmlns:c15="http://schemas.microsoft.com/office/drawing/2012/chart" uri="{02D57815-91ED-43cb-92C2-25804820EDAC}">
                        <c15:formulaRef>
                          <c15:sqref>EB_ppt!$J$1</c15:sqref>
                        </c15:formulaRef>
                      </c:ext>
                    </c:extLst>
                    <c:strCache>
                      <c:ptCount val="1"/>
                      <c:pt idx="0">
                        <c:v>TLP-BLK-12</c:v>
                      </c:pt>
                    </c:strCache>
                  </c:strRef>
                </c:tx>
                <c:spPr>
                  <a:ln w="28575" cap="rnd">
                    <a:solidFill>
                      <a:schemeClr val="tx1"/>
                    </a:solidFill>
                    <a:prstDash val="sysDash"/>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EB_ppt!$J$2:$J$9</c15:sqref>
                        </c15:formulaRef>
                      </c:ext>
                    </c:extLst>
                    <c:numCache>
                      <c:formatCode>General</c:formatCode>
                      <c:ptCount val="8"/>
                      <c:pt idx="0">
                        <c:v>0.81514079075519896</c:v>
                      </c:pt>
                      <c:pt idx="1">
                        <c:v>0.834928545514936</c:v>
                      </c:pt>
                      <c:pt idx="2">
                        <c:v>0.87898598529095195</c:v>
                      </c:pt>
                      <c:pt idx="3">
                        <c:v>0.91322983015155401</c:v>
                      </c:pt>
                      <c:pt idx="4">
                        <c:v>0.914794816408946</c:v>
                      </c:pt>
                      <c:pt idx="5">
                        <c:v>0.91494521347017199</c:v>
                      </c:pt>
                      <c:pt idx="6">
                        <c:v>0.91025331289731604</c:v>
                      </c:pt>
                      <c:pt idx="7">
                        <c:v>0.91293724414436495</c:v>
                      </c:pt>
                    </c:numCache>
                  </c:numRef>
                </c:val>
                <c:smooth val="0"/>
                <c:extLst xmlns:c15="http://schemas.microsoft.com/office/drawing/2012/chart">
                  <c:ext xmlns:c16="http://schemas.microsoft.com/office/drawing/2014/chart" uri="{C3380CC4-5D6E-409C-BE32-E72D297353CC}">
                    <c16:uniqueId val="{00000006-A3F3-4BC1-8BED-5B34D7E77C19}"/>
                  </c:ext>
                </c:extLst>
              </c15:ser>
            </c15:filteredLineSeries>
            <c15:filteredLineSeries>
              <c15:ser>
                <c:idx val="7"/>
                <c:order val="6"/>
                <c:tx>
                  <c:strRef>
                    <c:extLst xmlns:c15="http://schemas.microsoft.com/office/drawing/2012/chart">
                      <c:ext xmlns:c15="http://schemas.microsoft.com/office/drawing/2012/chart" uri="{02D57815-91ED-43cb-92C2-25804820EDAC}">
                        <c15:formulaRef>
                          <c15:sqref>EB_ppt!$K$1</c15:sqref>
                        </c15:formulaRef>
                      </c:ext>
                    </c:extLst>
                    <c:strCache>
                      <c:ptCount val="1"/>
                      <c:pt idx="0">
                        <c:v>TLP-BLK-16</c:v>
                      </c:pt>
                    </c:strCache>
                  </c:strRef>
                </c:tx>
                <c:spPr>
                  <a:ln w="28575" cap="rnd">
                    <a:solidFill>
                      <a:srgbClr val="FF0000"/>
                    </a:solidFill>
                    <a:prstDash val="sysDash"/>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EB_ppt!$K$2:$K$9</c15:sqref>
                        </c15:formulaRef>
                      </c:ext>
                    </c:extLst>
                    <c:numCache>
                      <c:formatCode>General</c:formatCode>
                      <c:ptCount val="8"/>
                      <c:pt idx="0">
                        <c:v>0.81705595223610605</c:v>
                      </c:pt>
                      <c:pt idx="1">
                        <c:v>0.83484945906040198</c:v>
                      </c:pt>
                      <c:pt idx="2">
                        <c:v>0.87655531198111403</c:v>
                      </c:pt>
                      <c:pt idx="3">
                        <c:v>0.90315185480529903</c:v>
                      </c:pt>
                      <c:pt idx="4">
                        <c:v>0.90835720433144396</c:v>
                      </c:pt>
                      <c:pt idx="5">
                        <c:v>0.916345236702235</c:v>
                      </c:pt>
                      <c:pt idx="6">
                        <c:v>0.91523994549413401</c:v>
                      </c:pt>
                      <c:pt idx="7">
                        <c:v>0.91566676195841001</c:v>
                      </c:pt>
                    </c:numCache>
                  </c:numRef>
                </c:val>
                <c:smooth val="0"/>
                <c:extLst xmlns:c15="http://schemas.microsoft.com/office/drawing/2012/chart">
                  <c:ext xmlns:c16="http://schemas.microsoft.com/office/drawing/2014/chart" uri="{C3380CC4-5D6E-409C-BE32-E72D297353CC}">
                    <c16:uniqueId val="{00000007-A3F3-4BC1-8BED-5B34D7E77C19}"/>
                  </c:ext>
                </c:extLst>
              </c15:ser>
            </c15:filteredLineSeries>
            <c15:filteredLineSeries>
              <c15:ser>
                <c:idx val="8"/>
                <c:order val="7"/>
                <c:tx>
                  <c:strRef>
                    <c:extLst xmlns:c15="http://schemas.microsoft.com/office/drawing/2012/chart">
                      <c:ext xmlns:c15="http://schemas.microsoft.com/office/drawing/2012/chart" uri="{02D57815-91ED-43cb-92C2-25804820EDAC}">
                        <c15:formulaRef>
                          <c15:sqref>EB_ppt!$L$1</c15:sqref>
                        </c15:formulaRef>
                      </c:ext>
                    </c:extLst>
                    <c:strCache>
                      <c:ptCount val="1"/>
                      <c:pt idx="0">
                        <c:v>TLP-BLK-20</c:v>
                      </c:pt>
                    </c:strCache>
                  </c:strRef>
                </c:tx>
                <c:spPr>
                  <a:ln w="28575" cap="rnd">
                    <a:solidFill>
                      <a:srgbClr val="FFC000"/>
                    </a:solidFill>
                    <a:prstDash val="sysDash"/>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EB_ppt!$L$2:$L$9</c15:sqref>
                        </c15:formulaRef>
                      </c:ext>
                    </c:extLst>
                    <c:numCache>
                      <c:formatCode>General</c:formatCode>
                      <c:ptCount val="8"/>
                      <c:pt idx="0">
                        <c:v>0.81135177066745801</c:v>
                      </c:pt>
                      <c:pt idx="1">
                        <c:v>0.83095686893166298</c:v>
                      </c:pt>
                      <c:pt idx="2">
                        <c:v>0.87115164381447097</c:v>
                      </c:pt>
                      <c:pt idx="3">
                        <c:v>0.910385617366259</c:v>
                      </c:pt>
                      <c:pt idx="4">
                        <c:v>0.909786536560516</c:v>
                      </c:pt>
                      <c:pt idx="5">
                        <c:v>0.91763844129771199</c:v>
                      </c:pt>
                      <c:pt idx="6">
                        <c:v>0.89778793047620997</c:v>
                      </c:pt>
                      <c:pt idx="7">
                        <c:v>0.89787985111972701</c:v>
                      </c:pt>
                    </c:numCache>
                  </c:numRef>
                </c:val>
                <c:smooth val="0"/>
                <c:extLst xmlns:c15="http://schemas.microsoft.com/office/drawing/2012/chart">
                  <c:ext xmlns:c16="http://schemas.microsoft.com/office/drawing/2014/chart" uri="{C3380CC4-5D6E-409C-BE32-E72D297353CC}">
                    <c16:uniqueId val="{00000008-A3F3-4BC1-8BED-5B34D7E77C19}"/>
                  </c:ext>
                </c:extLst>
              </c15:ser>
            </c15:filteredLineSeries>
          </c:ext>
        </c:extLst>
      </c:lineChart>
      <c:catAx>
        <c:axId val="38845783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TLP-TRD</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88456520"/>
        <c:crosses val="autoZero"/>
        <c:auto val="1"/>
        <c:lblAlgn val="ctr"/>
        <c:lblOffset val="100"/>
        <c:noMultiLvlLbl val="0"/>
      </c:catAx>
      <c:valAx>
        <c:axId val="388456520"/>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EB-WS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88457832"/>
        <c:crosses val="autoZero"/>
        <c:crossBetween val="between"/>
      </c:valAx>
      <c:spPr>
        <a:noFill/>
        <a:ln>
          <a:solidFill>
            <a:schemeClr val="tx1"/>
          </a:solidFill>
        </a:ln>
        <a:effectLst/>
      </c:spPr>
    </c:plotArea>
    <c:legend>
      <c:legendPos val="r"/>
      <c:layout>
        <c:manualLayout>
          <c:xMode val="edge"/>
          <c:yMode val="edge"/>
          <c:x val="0.74720746069292776"/>
          <c:y val="4.0518105968461254E-2"/>
          <c:w val="0.23660458723523756"/>
          <c:h val="0.80312927433366599"/>
        </c:manualLayout>
      </c:layout>
      <c:overlay val="0"/>
      <c:spPr>
        <a:noFill/>
        <a:ln>
          <a:solidFill>
            <a:schemeClr val="tx1"/>
          </a:solid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71063802209912"/>
          <c:y val="4.246551732628169E-2"/>
          <c:w val="0.60860592657399304"/>
          <c:h val="0.80113150468867445"/>
        </c:manualLayout>
      </c:layout>
      <c:lineChart>
        <c:grouping val="standard"/>
        <c:varyColors val="0"/>
        <c:ser>
          <c:idx val="3"/>
          <c:order val="2"/>
          <c:tx>
            <c:strRef>
              <c:f>EB_ppt!$G$1</c:f>
              <c:strCache>
                <c:ptCount val="1"/>
                <c:pt idx="0">
                  <c:v>TLP-BLK-2</c:v>
                </c:pt>
              </c:strCache>
              <c:extLst xmlns:c15="http://schemas.microsoft.com/office/drawing/2012/chart"/>
            </c:strRef>
          </c:tx>
          <c:spPr>
            <a:ln w="28575" cap="rnd">
              <a:solidFill>
                <a:schemeClr val="tx1"/>
              </a:solidFill>
              <a:round/>
            </a:ln>
            <a:effectLst/>
          </c:spPr>
          <c:marker>
            <c:symbol val="circle"/>
            <c:size val="7"/>
            <c:spPr>
              <a:solidFill>
                <a:schemeClr val="tx1"/>
              </a:solidFill>
              <a:ln w="9525">
                <a:noFill/>
              </a:ln>
              <a:effectLst/>
            </c:spPr>
          </c:marker>
          <c:cat>
            <c:numRef>
              <c:f>EB_ppt!$D$2:$D$9</c:f>
              <c:numCache>
                <c:formatCode>General</c:formatCode>
                <c:ptCount val="8"/>
                <c:pt idx="0">
                  <c:v>1</c:v>
                </c:pt>
                <c:pt idx="1">
                  <c:v>2</c:v>
                </c:pt>
                <c:pt idx="2">
                  <c:v>4</c:v>
                </c:pt>
                <c:pt idx="3">
                  <c:v>8</c:v>
                </c:pt>
                <c:pt idx="4">
                  <c:v>12</c:v>
                </c:pt>
                <c:pt idx="5">
                  <c:v>16</c:v>
                </c:pt>
                <c:pt idx="6">
                  <c:v>20</c:v>
                </c:pt>
                <c:pt idx="7">
                  <c:v>24</c:v>
                </c:pt>
              </c:numCache>
              <c:extLst xmlns:c15="http://schemas.microsoft.com/office/drawing/2012/chart"/>
            </c:numRef>
          </c:cat>
          <c:val>
            <c:numRef>
              <c:f>EB_ppt!$G$2:$G$9</c:f>
              <c:numCache>
                <c:formatCode>General</c:formatCode>
                <c:ptCount val="8"/>
                <c:pt idx="0">
                  <c:v>0.73334592177089397</c:v>
                </c:pt>
                <c:pt idx="1">
                  <c:v>0.93871879521798496</c:v>
                </c:pt>
                <c:pt idx="2">
                  <c:v>1.3101112779805799</c:v>
                </c:pt>
                <c:pt idx="3">
                  <c:v>1.4426103244075099</c:v>
                </c:pt>
                <c:pt idx="4">
                  <c:v>1.4358859035963301</c:v>
                </c:pt>
                <c:pt idx="5">
                  <c:v>1.41881156608982</c:v>
                </c:pt>
                <c:pt idx="6">
                  <c:v>1.38723870329468</c:v>
                </c:pt>
                <c:pt idx="7">
                  <c:v>1.3935867417757499</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0-57E3-475A-9010-0C28AE31747F}"/>
            </c:ext>
          </c:extLst>
        </c:ser>
        <c:dLbls>
          <c:showLegendKey val="0"/>
          <c:showVal val="0"/>
          <c:showCatName val="0"/>
          <c:showSerName val="0"/>
          <c:showPercent val="0"/>
          <c:showBubbleSize val="0"/>
        </c:dLbls>
        <c:marker val="1"/>
        <c:smooth val="0"/>
        <c:axId val="388457832"/>
        <c:axId val="388456520"/>
        <c:extLst>
          <c:ext xmlns:c15="http://schemas.microsoft.com/office/drawing/2012/chart" uri="{02D57815-91ED-43cb-92C2-25804820EDAC}">
            <c15:filteredLineSeries>
              <c15:ser>
                <c:idx val="1"/>
                <c:order val="0"/>
                <c:tx>
                  <c:strRef>
                    <c:extLst>
                      <c:ext uri="{02D57815-91ED-43cb-92C2-25804820EDAC}">
                        <c15:formulaRef>
                          <c15:sqref>EB_ppt!$E$1</c15:sqref>
                        </c15:formulaRef>
                      </c:ext>
                    </c:extLst>
                    <c:strCache>
                      <c:ptCount val="1"/>
                      <c:pt idx="0">
                        <c:v>TLP-BLK-0</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cat>
                  <c:numRef>
                    <c:extLst>
                      <c:ex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c:ext uri="{02D57815-91ED-43cb-92C2-25804820EDAC}">
                        <c15:formulaRef>
                          <c15:sqref>EB_ppt!$E$2:$E$9</c15:sqref>
                        </c15:formulaRef>
                      </c:ext>
                    </c:extLst>
                    <c:numCache>
                      <c:formatCode>General</c:formatCode>
                      <c:ptCount val="8"/>
                      <c:pt idx="0">
                        <c:v>0.50055060566623288</c:v>
                      </c:pt>
                      <c:pt idx="1">
                        <c:v>0.83333333333333337</c:v>
                      </c:pt>
                      <c:pt idx="2">
                        <c:v>1.3338668800853675</c:v>
                      </c:pt>
                      <c:pt idx="3">
                        <c:v>1.66716681671168</c:v>
                      </c:pt>
                      <c:pt idx="4">
                        <c:v>1.5839669201013737</c:v>
                      </c:pt>
                      <c:pt idx="5">
                        <c:v>1.5280833944566661</c:v>
                      </c:pt>
                      <c:pt idx="6">
                        <c:v>1.4999999999999998</c:v>
                      </c:pt>
                      <c:pt idx="7">
                        <c:v>1.4999999999999998</c:v>
                      </c:pt>
                    </c:numCache>
                  </c:numRef>
                </c:val>
                <c:smooth val="0"/>
                <c:extLst>
                  <c:ext xmlns:c16="http://schemas.microsoft.com/office/drawing/2014/chart" uri="{C3380CC4-5D6E-409C-BE32-E72D297353CC}">
                    <c16:uniqueId val="{00000001-57E3-475A-9010-0C28AE31747F}"/>
                  </c:ext>
                </c:extLst>
              </c15:ser>
            </c15:filteredLineSeries>
            <c15:filteredLineSeries>
              <c15:ser>
                <c:idx val="2"/>
                <c:order val="1"/>
                <c:tx>
                  <c:strRef>
                    <c:extLst xmlns:c15="http://schemas.microsoft.com/office/drawing/2012/chart">
                      <c:ext xmlns:c15="http://schemas.microsoft.com/office/drawing/2012/chart" uri="{02D57815-91ED-43cb-92C2-25804820EDAC}">
                        <c15:formulaRef>
                          <c15:sqref>EB_ppt!$F$1</c15:sqref>
                        </c15:formulaRef>
                      </c:ext>
                    </c:extLst>
                    <c:strCache>
                      <c:ptCount val="1"/>
                      <c:pt idx="0">
                        <c:v>TLP-BLK-1</c:v>
                      </c:pt>
                    </c:strCache>
                  </c:strRef>
                </c:tx>
                <c:spPr>
                  <a:ln w="28575" cap="rnd">
                    <a:solidFill>
                      <a:schemeClr val="tx1"/>
                    </a:solidFill>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EB_ppt!$F$2:$F$9</c15:sqref>
                        </c15:formulaRef>
                      </c:ext>
                    </c:extLst>
                    <c:numCache>
                      <c:formatCode>General</c:formatCode>
                      <c:ptCount val="8"/>
                      <c:pt idx="0">
                        <c:v>0.56262783607191302</c:v>
                      </c:pt>
                      <c:pt idx="1">
                        <c:v>0.87599806152666804</c:v>
                      </c:pt>
                      <c:pt idx="2">
                        <c:v>1.1797631549174199</c:v>
                      </c:pt>
                      <c:pt idx="3">
                        <c:v>1.3359949205674799</c:v>
                      </c:pt>
                      <c:pt idx="4">
                        <c:v>1.3539299104854301</c:v>
                      </c:pt>
                      <c:pt idx="5">
                        <c:v>1.30197569589462</c:v>
                      </c:pt>
                      <c:pt idx="6">
                        <c:v>1.28788228488504</c:v>
                      </c:pt>
                      <c:pt idx="7">
                        <c:v>1.28575297070299</c:v>
                      </c:pt>
                    </c:numCache>
                  </c:numRef>
                </c:val>
                <c:smooth val="0"/>
                <c:extLst xmlns:c15="http://schemas.microsoft.com/office/drawing/2012/chart">
                  <c:ext xmlns:c16="http://schemas.microsoft.com/office/drawing/2014/chart" uri="{C3380CC4-5D6E-409C-BE32-E72D297353CC}">
                    <c16:uniqueId val="{00000002-57E3-475A-9010-0C28AE31747F}"/>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EB_ppt!$H$1</c15:sqref>
                        </c15:formulaRef>
                      </c:ext>
                    </c:extLst>
                    <c:strCache>
                      <c:ptCount val="1"/>
                      <c:pt idx="0">
                        <c:v>TLP-BLK-4</c:v>
                      </c:pt>
                    </c:strCache>
                  </c:strRef>
                </c:tx>
                <c:spPr>
                  <a:ln w="28575" cap="rnd">
                    <a:solidFill>
                      <a:srgbClr val="FFC000"/>
                    </a:solidFill>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EB_ppt!$H$2:$H$9</c15:sqref>
                        </c15:formulaRef>
                      </c:ext>
                    </c:extLst>
                    <c:numCache>
                      <c:formatCode>General</c:formatCode>
                      <c:ptCount val="8"/>
                      <c:pt idx="0">
                        <c:v>0.763115939221363</c:v>
                      </c:pt>
                      <c:pt idx="1">
                        <c:v>0.78769049748561903</c:v>
                      </c:pt>
                      <c:pt idx="2">
                        <c:v>0.89652075432596801</c:v>
                      </c:pt>
                      <c:pt idx="3">
                        <c:v>0.97078614747824399</c:v>
                      </c:pt>
                      <c:pt idx="4">
                        <c:v>0.99652297282751501</c:v>
                      </c:pt>
                      <c:pt idx="5">
                        <c:v>0.98828360348685995</c:v>
                      </c:pt>
                      <c:pt idx="6">
                        <c:v>0.96997872266399299</c:v>
                      </c:pt>
                      <c:pt idx="7">
                        <c:v>0.97174397751667696</c:v>
                      </c:pt>
                    </c:numCache>
                  </c:numRef>
                </c:val>
                <c:smooth val="0"/>
                <c:extLst xmlns:c15="http://schemas.microsoft.com/office/drawing/2012/chart">
                  <c:ext xmlns:c16="http://schemas.microsoft.com/office/drawing/2014/chart" uri="{C3380CC4-5D6E-409C-BE32-E72D297353CC}">
                    <c16:uniqueId val="{00000003-57E3-475A-9010-0C28AE31747F}"/>
                  </c:ext>
                </c:extLst>
              </c15:ser>
            </c15:filteredLineSeries>
            <c15:filteredLineSeries>
              <c15:ser>
                <c:idx val="5"/>
                <c:order val="4"/>
                <c:tx>
                  <c:strRef>
                    <c:extLst xmlns:c15="http://schemas.microsoft.com/office/drawing/2012/chart">
                      <c:ext xmlns:c15="http://schemas.microsoft.com/office/drawing/2012/chart" uri="{02D57815-91ED-43cb-92C2-25804820EDAC}">
                        <c15:formulaRef>
                          <c15:sqref>EB_ppt!$I$1</c15:sqref>
                        </c15:formulaRef>
                      </c:ext>
                    </c:extLst>
                    <c:strCache>
                      <c:ptCount val="1"/>
                      <c:pt idx="0">
                        <c:v>TLP-BLK-8</c:v>
                      </c:pt>
                    </c:strCache>
                  </c:strRef>
                </c:tx>
                <c:spPr>
                  <a:ln w="28575" cap="rnd">
                    <a:solidFill>
                      <a:srgbClr val="0070C0"/>
                    </a:solidFill>
                    <a:round/>
                  </a:ln>
                  <a:effectLst/>
                </c:spPr>
                <c:marker>
                  <c:symbol val="circle"/>
                  <c:size val="7"/>
                  <c:spPr>
                    <a:solidFill>
                      <a:srgbClr val="0070C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EB_ppt!$I$2:$I$9</c15:sqref>
                        </c15:formulaRef>
                      </c:ext>
                    </c:extLst>
                    <c:numCache>
                      <c:formatCode>General</c:formatCode>
                      <c:ptCount val="8"/>
                      <c:pt idx="0">
                        <c:v>0.80351527898175901</c:v>
                      </c:pt>
                      <c:pt idx="1">
                        <c:v>0.82326149909958102</c:v>
                      </c:pt>
                      <c:pt idx="2">
                        <c:v>0.86354253475693499</c:v>
                      </c:pt>
                      <c:pt idx="3">
                        <c:v>0.90918171784358004</c:v>
                      </c:pt>
                      <c:pt idx="4">
                        <c:v>0.89829168773962098</c:v>
                      </c:pt>
                      <c:pt idx="5">
                        <c:v>0.90073607498290598</c:v>
                      </c:pt>
                      <c:pt idx="6">
                        <c:v>0.89650259758088202</c:v>
                      </c:pt>
                      <c:pt idx="7">
                        <c:v>0.89755734655531205</c:v>
                      </c:pt>
                    </c:numCache>
                  </c:numRef>
                </c:val>
                <c:smooth val="0"/>
                <c:extLst xmlns:c15="http://schemas.microsoft.com/office/drawing/2012/chart">
                  <c:ext xmlns:c16="http://schemas.microsoft.com/office/drawing/2014/chart" uri="{C3380CC4-5D6E-409C-BE32-E72D297353CC}">
                    <c16:uniqueId val="{00000004-57E3-475A-9010-0C28AE31747F}"/>
                  </c:ext>
                </c:extLst>
              </c15:ser>
            </c15:filteredLineSeries>
            <c15:filteredLineSeries>
              <c15:ser>
                <c:idx val="6"/>
                <c:order val="5"/>
                <c:tx>
                  <c:strRef>
                    <c:extLst xmlns:c15="http://schemas.microsoft.com/office/drawing/2012/chart">
                      <c:ext xmlns:c15="http://schemas.microsoft.com/office/drawing/2012/chart" uri="{02D57815-91ED-43cb-92C2-25804820EDAC}">
                        <c15:formulaRef>
                          <c15:sqref>EB_ppt!$J$1</c15:sqref>
                        </c15:formulaRef>
                      </c:ext>
                    </c:extLst>
                    <c:strCache>
                      <c:ptCount val="1"/>
                      <c:pt idx="0">
                        <c:v>TLP-BLK-12</c:v>
                      </c:pt>
                    </c:strCache>
                  </c:strRef>
                </c:tx>
                <c:spPr>
                  <a:ln w="28575" cap="rnd">
                    <a:solidFill>
                      <a:schemeClr val="tx1"/>
                    </a:solidFill>
                    <a:prstDash val="sysDash"/>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EB_ppt!$J$2:$J$9</c15:sqref>
                        </c15:formulaRef>
                      </c:ext>
                    </c:extLst>
                    <c:numCache>
                      <c:formatCode>General</c:formatCode>
                      <c:ptCount val="8"/>
                      <c:pt idx="0">
                        <c:v>0.81514079075519896</c:v>
                      </c:pt>
                      <c:pt idx="1">
                        <c:v>0.834928545514936</c:v>
                      </c:pt>
                      <c:pt idx="2">
                        <c:v>0.87898598529095195</c:v>
                      </c:pt>
                      <c:pt idx="3">
                        <c:v>0.91322983015155401</c:v>
                      </c:pt>
                      <c:pt idx="4">
                        <c:v>0.914794816408946</c:v>
                      </c:pt>
                      <c:pt idx="5">
                        <c:v>0.91494521347017199</c:v>
                      </c:pt>
                      <c:pt idx="6">
                        <c:v>0.91025331289731604</c:v>
                      </c:pt>
                      <c:pt idx="7">
                        <c:v>0.91293724414436495</c:v>
                      </c:pt>
                    </c:numCache>
                  </c:numRef>
                </c:val>
                <c:smooth val="0"/>
                <c:extLst xmlns:c15="http://schemas.microsoft.com/office/drawing/2012/chart">
                  <c:ext xmlns:c16="http://schemas.microsoft.com/office/drawing/2014/chart" uri="{C3380CC4-5D6E-409C-BE32-E72D297353CC}">
                    <c16:uniqueId val="{00000005-57E3-475A-9010-0C28AE31747F}"/>
                  </c:ext>
                </c:extLst>
              </c15:ser>
            </c15:filteredLineSeries>
            <c15:filteredLineSeries>
              <c15:ser>
                <c:idx val="7"/>
                <c:order val="6"/>
                <c:tx>
                  <c:strRef>
                    <c:extLst xmlns:c15="http://schemas.microsoft.com/office/drawing/2012/chart">
                      <c:ext xmlns:c15="http://schemas.microsoft.com/office/drawing/2012/chart" uri="{02D57815-91ED-43cb-92C2-25804820EDAC}">
                        <c15:formulaRef>
                          <c15:sqref>EB_ppt!$K$1</c15:sqref>
                        </c15:formulaRef>
                      </c:ext>
                    </c:extLst>
                    <c:strCache>
                      <c:ptCount val="1"/>
                      <c:pt idx="0">
                        <c:v>TLP-BLK-16</c:v>
                      </c:pt>
                    </c:strCache>
                  </c:strRef>
                </c:tx>
                <c:spPr>
                  <a:ln w="28575" cap="rnd">
                    <a:solidFill>
                      <a:srgbClr val="FF0000"/>
                    </a:solidFill>
                    <a:prstDash val="sysDash"/>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EB_ppt!$K$2:$K$9</c15:sqref>
                        </c15:formulaRef>
                      </c:ext>
                    </c:extLst>
                    <c:numCache>
                      <c:formatCode>General</c:formatCode>
                      <c:ptCount val="8"/>
                      <c:pt idx="0">
                        <c:v>0.81705595223610605</c:v>
                      </c:pt>
                      <c:pt idx="1">
                        <c:v>0.83484945906040198</c:v>
                      </c:pt>
                      <c:pt idx="2">
                        <c:v>0.87655531198111403</c:v>
                      </c:pt>
                      <c:pt idx="3">
                        <c:v>0.90315185480529903</c:v>
                      </c:pt>
                      <c:pt idx="4">
                        <c:v>0.90835720433144396</c:v>
                      </c:pt>
                      <c:pt idx="5">
                        <c:v>0.916345236702235</c:v>
                      </c:pt>
                      <c:pt idx="6">
                        <c:v>0.91523994549413401</c:v>
                      </c:pt>
                      <c:pt idx="7">
                        <c:v>0.91566676195841001</c:v>
                      </c:pt>
                    </c:numCache>
                  </c:numRef>
                </c:val>
                <c:smooth val="0"/>
                <c:extLst xmlns:c15="http://schemas.microsoft.com/office/drawing/2012/chart">
                  <c:ext xmlns:c16="http://schemas.microsoft.com/office/drawing/2014/chart" uri="{C3380CC4-5D6E-409C-BE32-E72D297353CC}">
                    <c16:uniqueId val="{00000006-57E3-475A-9010-0C28AE31747F}"/>
                  </c:ext>
                </c:extLst>
              </c15:ser>
            </c15:filteredLineSeries>
            <c15:filteredLineSeries>
              <c15:ser>
                <c:idx val="8"/>
                <c:order val="7"/>
                <c:tx>
                  <c:strRef>
                    <c:extLst xmlns:c15="http://schemas.microsoft.com/office/drawing/2012/chart">
                      <c:ext xmlns:c15="http://schemas.microsoft.com/office/drawing/2012/chart" uri="{02D57815-91ED-43cb-92C2-25804820EDAC}">
                        <c15:formulaRef>
                          <c15:sqref>EB_ppt!$L$1</c15:sqref>
                        </c15:formulaRef>
                      </c:ext>
                    </c:extLst>
                    <c:strCache>
                      <c:ptCount val="1"/>
                      <c:pt idx="0">
                        <c:v>TLP-BLK-20</c:v>
                      </c:pt>
                    </c:strCache>
                  </c:strRef>
                </c:tx>
                <c:spPr>
                  <a:ln w="28575" cap="rnd">
                    <a:solidFill>
                      <a:srgbClr val="FFC000"/>
                    </a:solidFill>
                    <a:prstDash val="sysDash"/>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EB_ppt!$L$2:$L$9</c15:sqref>
                        </c15:formulaRef>
                      </c:ext>
                    </c:extLst>
                    <c:numCache>
                      <c:formatCode>General</c:formatCode>
                      <c:ptCount val="8"/>
                      <c:pt idx="0">
                        <c:v>0.81135177066745801</c:v>
                      </c:pt>
                      <c:pt idx="1">
                        <c:v>0.83095686893166298</c:v>
                      </c:pt>
                      <c:pt idx="2">
                        <c:v>0.87115164381447097</c:v>
                      </c:pt>
                      <c:pt idx="3">
                        <c:v>0.910385617366259</c:v>
                      </c:pt>
                      <c:pt idx="4">
                        <c:v>0.909786536560516</c:v>
                      </c:pt>
                      <c:pt idx="5">
                        <c:v>0.91763844129771199</c:v>
                      </c:pt>
                      <c:pt idx="6">
                        <c:v>0.89778793047620997</c:v>
                      </c:pt>
                      <c:pt idx="7">
                        <c:v>0.89787985111972701</c:v>
                      </c:pt>
                    </c:numCache>
                  </c:numRef>
                </c:val>
                <c:smooth val="0"/>
                <c:extLst xmlns:c15="http://schemas.microsoft.com/office/drawing/2012/chart">
                  <c:ext xmlns:c16="http://schemas.microsoft.com/office/drawing/2014/chart" uri="{C3380CC4-5D6E-409C-BE32-E72D297353CC}">
                    <c16:uniqueId val="{00000007-57E3-475A-9010-0C28AE31747F}"/>
                  </c:ext>
                </c:extLst>
              </c15:ser>
            </c15:filteredLineSeries>
            <c15:filteredLineSeries>
              <c15:ser>
                <c:idx val="9"/>
                <c:order val="8"/>
                <c:tx>
                  <c:strRef>
                    <c:extLst xmlns:c15="http://schemas.microsoft.com/office/drawing/2012/chart">
                      <c:ext xmlns:c15="http://schemas.microsoft.com/office/drawing/2012/chart" uri="{02D57815-91ED-43cb-92C2-25804820EDAC}">
                        <c15:formulaRef>
                          <c15:sqref>EB_ppt!$M$1</c15:sqref>
                        </c15:formulaRef>
                      </c:ext>
                    </c:extLst>
                    <c:strCache>
                      <c:ptCount val="1"/>
                      <c:pt idx="0">
                        <c:v>TLP-BLK-24</c:v>
                      </c:pt>
                    </c:strCache>
                  </c:strRef>
                </c:tx>
                <c:spPr>
                  <a:ln w="28575" cap="rnd">
                    <a:solidFill>
                      <a:schemeClr val="tx1"/>
                    </a:solidFill>
                    <a:prstDash val="solid"/>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EB_ppt!$M$2:$M$9</c15:sqref>
                        </c15:formulaRef>
                      </c:ext>
                    </c:extLst>
                    <c:numCache>
                      <c:formatCode>General</c:formatCode>
                      <c:ptCount val="8"/>
                      <c:pt idx="0">
                        <c:v>0.81441127906867905</c:v>
                      </c:pt>
                      <c:pt idx="1">
                        <c:v>0.83725175623335601</c:v>
                      </c:pt>
                      <c:pt idx="2">
                        <c:v>0.87449774816639303</c:v>
                      </c:pt>
                      <c:pt idx="3">
                        <c:v>0.90635860223967502</c:v>
                      </c:pt>
                      <c:pt idx="4">
                        <c:v>0.90879586305180904</c:v>
                      </c:pt>
                      <c:pt idx="5">
                        <c:v>0.89224584091355796</c:v>
                      </c:pt>
                      <c:pt idx="6">
                        <c:v>0.91071423816027897</c:v>
                      </c:pt>
                      <c:pt idx="7">
                        <c:v>0.90952306508607605</c:v>
                      </c:pt>
                    </c:numCache>
                  </c:numRef>
                </c:val>
                <c:smooth val="0"/>
                <c:extLst xmlns:c15="http://schemas.microsoft.com/office/drawing/2012/chart">
                  <c:ext xmlns:c16="http://schemas.microsoft.com/office/drawing/2014/chart" uri="{C3380CC4-5D6E-409C-BE32-E72D297353CC}">
                    <c16:uniqueId val="{00000008-57E3-475A-9010-0C28AE31747F}"/>
                  </c:ext>
                </c:extLst>
              </c15:ser>
            </c15:filteredLineSeries>
          </c:ext>
        </c:extLst>
      </c:lineChart>
      <c:catAx>
        <c:axId val="38845783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TLP-TRD</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88456520"/>
        <c:crosses val="autoZero"/>
        <c:auto val="1"/>
        <c:lblAlgn val="ctr"/>
        <c:lblOffset val="100"/>
        <c:noMultiLvlLbl val="0"/>
      </c:catAx>
      <c:valAx>
        <c:axId val="388456520"/>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EB-WS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88457832"/>
        <c:crosses val="autoZero"/>
        <c:crossBetween val="between"/>
      </c:valAx>
      <c:spPr>
        <a:noFill/>
        <a:ln>
          <a:solidFill>
            <a:schemeClr val="tx1"/>
          </a:solidFill>
        </a:ln>
        <a:effectLst/>
      </c:spPr>
    </c:plotArea>
    <c:legend>
      <c:legendPos val="r"/>
      <c:layout>
        <c:manualLayout>
          <c:xMode val="edge"/>
          <c:yMode val="edge"/>
          <c:x val="0.74720746069292776"/>
          <c:y val="4.0518105968461254E-2"/>
          <c:w val="0.23660458723523756"/>
          <c:h val="0.80312927433366599"/>
        </c:manualLayout>
      </c:layout>
      <c:overlay val="0"/>
      <c:spPr>
        <a:noFill/>
        <a:ln>
          <a:solidFill>
            <a:schemeClr val="tx1"/>
          </a:solid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862858912673999E-2"/>
          <c:y val="9.9902165945473007E-2"/>
          <c:w val="0.93559000996947395"/>
          <c:h val="0.77235109124872903"/>
        </c:manualLayout>
      </c:layout>
      <c:barChart>
        <c:barDir val="col"/>
        <c:grouping val="clustered"/>
        <c:varyColors val="0"/>
        <c:ser>
          <c:idx val="3"/>
          <c:order val="1"/>
          <c:tx>
            <c:strRef>
              <c:f>WS!$F$33</c:f>
              <c:strCache>
                <c:ptCount val="1"/>
                <c:pt idx="0">
                  <c:v>++DynCTA</c:v>
                </c:pt>
              </c:strCache>
            </c:strRef>
          </c:tx>
          <c:spPr>
            <a:solidFill>
              <a:srgbClr val="0070C0"/>
            </a:solidFill>
            <a:ln>
              <a:solidFill>
                <a:schemeClr val="tx1"/>
              </a:solidFill>
            </a:ln>
            <a:effectLst/>
          </c:spPr>
          <c:invertIfNegative val="0"/>
          <c:cat>
            <c:strRef>
              <c:f>WS!$A$34:$A$65</c:f>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f>WS!$F$34:$F$65</c:f>
              <c:numCache>
                <c:formatCode>General</c:formatCode>
                <c:ptCount val="11"/>
                <c:pt idx="0">
                  <c:v>0.98242668893105756</c:v>
                </c:pt>
                <c:pt idx="1">
                  <c:v>1.038591154619134</c:v>
                </c:pt>
                <c:pt idx="2">
                  <c:v>1.1491483491949197</c:v>
                </c:pt>
                <c:pt idx="3">
                  <c:v>1.045519935255387</c:v>
                </c:pt>
                <c:pt idx="4">
                  <c:v>1.1027200664118713</c:v>
                </c:pt>
                <c:pt idx="5">
                  <c:v>1.1215963229865682</c:v>
                </c:pt>
                <c:pt idx="6">
                  <c:v>1.1121438617460779</c:v>
                </c:pt>
                <c:pt idx="7">
                  <c:v>1.10463265326743</c:v>
                </c:pt>
                <c:pt idx="8">
                  <c:v>0.96442285887375989</c:v>
                </c:pt>
                <c:pt idx="9">
                  <c:v>1.2422752301668618</c:v>
                </c:pt>
                <c:pt idx="10">
                  <c:v>1.0761064946544969</c:v>
                </c:pt>
              </c:numCache>
            </c:numRef>
          </c:val>
          <c:extLst>
            <c:ext xmlns:c16="http://schemas.microsoft.com/office/drawing/2014/chart" uri="{C3380CC4-5D6E-409C-BE32-E72D297353CC}">
              <c16:uniqueId val="{00000000-5E0A-4251-B7CA-DDD734D6A1B6}"/>
            </c:ext>
          </c:extLst>
        </c:ser>
        <c:ser>
          <c:idx val="6"/>
          <c:order val="2"/>
          <c:tx>
            <c:strRef>
              <c:f>WS!$I$33</c:f>
              <c:strCache>
                <c:ptCount val="1"/>
                <c:pt idx="0">
                  <c:v>Mod+Bypass</c:v>
                </c:pt>
              </c:strCache>
            </c:strRef>
          </c:tx>
          <c:spPr>
            <a:solidFill>
              <a:srgbClr val="00B050"/>
            </a:solidFill>
            <a:ln>
              <a:solidFill>
                <a:schemeClr val="tx1"/>
              </a:solidFill>
            </a:ln>
            <a:effectLst/>
          </c:spPr>
          <c:invertIfNegative val="0"/>
          <c:cat>
            <c:strRef>
              <c:f>WS!$A$34:$A$65</c:f>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f>WS!$I$34:$I$65</c:f>
              <c:numCache>
                <c:formatCode>General</c:formatCode>
                <c:ptCount val="11"/>
                <c:pt idx="0">
                  <c:v>1.05</c:v>
                </c:pt>
                <c:pt idx="1">
                  <c:v>1.1499999999999999</c:v>
                </c:pt>
                <c:pt idx="2">
                  <c:v>1.19</c:v>
                </c:pt>
                <c:pt idx="3">
                  <c:v>1.1000000000000001</c:v>
                </c:pt>
                <c:pt idx="4">
                  <c:v>1.1000000000000001</c:v>
                </c:pt>
                <c:pt idx="5">
                  <c:v>1.1299999999999999</c:v>
                </c:pt>
                <c:pt idx="6">
                  <c:v>1.1100000000000001</c:v>
                </c:pt>
                <c:pt idx="7">
                  <c:v>1.1299999999999999</c:v>
                </c:pt>
                <c:pt idx="8">
                  <c:v>1.08</c:v>
                </c:pt>
                <c:pt idx="9">
                  <c:v>1.25</c:v>
                </c:pt>
                <c:pt idx="10">
                  <c:v>1.0900000000000001</c:v>
                </c:pt>
              </c:numCache>
            </c:numRef>
          </c:val>
          <c:extLst>
            <c:ext xmlns:c16="http://schemas.microsoft.com/office/drawing/2014/chart" uri="{C3380CC4-5D6E-409C-BE32-E72D297353CC}">
              <c16:uniqueId val="{00000001-5E0A-4251-B7CA-DDD734D6A1B6}"/>
            </c:ext>
          </c:extLst>
        </c:ser>
        <c:ser>
          <c:idx val="4"/>
          <c:order val="3"/>
          <c:tx>
            <c:strRef>
              <c:f>WS!$G$33</c:f>
              <c:strCache>
                <c:ptCount val="1"/>
                <c:pt idx="0">
                  <c:v>PBS-WS</c:v>
                </c:pt>
              </c:strCache>
            </c:strRef>
          </c:tx>
          <c:spPr>
            <a:solidFill>
              <a:srgbClr val="FF0000"/>
            </a:solidFill>
            <a:ln>
              <a:solidFill>
                <a:schemeClr val="tx1"/>
              </a:solidFill>
            </a:ln>
            <a:effectLst/>
          </c:spPr>
          <c:invertIfNegative val="0"/>
          <c:cat>
            <c:strRef>
              <c:f>WS!$A$34:$A$65</c:f>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f>WS!$G$34:$G$65</c:f>
              <c:numCache>
                <c:formatCode>General</c:formatCode>
                <c:ptCount val="11"/>
                <c:pt idx="0">
                  <c:v>1.2438400748277381</c:v>
                </c:pt>
                <c:pt idx="1">
                  <c:v>1.3026936401517761</c:v>
                </c:pt>
                <c:pt idx="2">
                  <c:v>1.2490062772980306</c:v>
                </c:pt>
                <c:pt idx="3">
                  <c:v>1.295601659809356</c:v>
                </c:pt>
                <c:pt idx="4">
                  <c:v>1.1151242388269784</c:v>
                </c:pt>
                <c:pt idx="5">
                  <c:v>0.89722472040450629</c:v>
                </c:pt>
                <c:pt idx="6">
                  <c:v>1.1446744044081816</c:v>
                </c:pt>
                <c:pt idx="7">
                  <c:v>1.29293626916069</c:v>
                </c:pt>
                <c:pt idx="8">
                  <c:v>1.2925011421061725</c:v>
                </c:pt>
                <c:pt idx="9">
                  <c:v>1.2613347700379798</c:v>
                </c:pt>
                <c:pt idx="10">
                  <c:v>1.1967953695945421</c:v>
                </c:pt>
              </c:numCache>
            </c:numRef>
          </c:val>
          <c:extLst>
            <c:ext xmlns:c16="http://schemas.microsoft.com/office/drawing/2014/chart" uri="{C3380CC4-5D6E-409C-BE32-E72D297353CC}">
              <c16:uniqueId val="{00000002-5E0A-4251-B7CA-DDD734D6A1B6}"/>
            </c:ext>
          </c:extLst>
        </c:ser>
        <c:ser>
          <c:idx val="5"/>
          <c:order val="6"/>
          <c:tx>
            <c:strRef>
              <c:f>WS!$H$33</c:f>
              <c:strCache>
                <c:ptCount val="1"/>
                <c:pt idx="0">
                  <c:v>optWS</c:v>
                </c:pt>
              </c:strCache>
            </c:strRef>
          </c:tx>
          <c:spPr>
            <a:solidFill>
              <a:schemeClr val="tx1"/>
            </a:solidFill>
            <a:ln>
              <a:solidFill>
                <a:schemeClr val="tx1"/>
              </a:solidFill>
            </a:ln>
            <a:effectLst/>
          </c:spPr>
          <c:invertIfNegative val="0"/>
          <c:cat>
            <c:strRef>
              <c:f>WS!$A$34:$A$65</c:f>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f>WS!$H$34:$H$65</c:f>
              <c:numCache>
                <c:formatCode>General</c:formatCode>
                <c:ptCount val="11"/>
                <c:pt idx="0">
                  <c:v>1.2578846643446246</c:v>
                </c:pt>
                <c:pt idx="1">
                  <c:v>1.2957454790474559</c:v>
                </c:pt>
                <c:pt idx="2">
                  <c:v>1.2139606734831574</c:v>
                </c:pt>
                <c:pt idx="3">
                  <c:v>1.2910387633829039</c:v>
                </c:pt>
                <c:pt idx="4">
                  <c:v>1.206339167859104</c:v>
                </c:pt>
                <c:pt idx="5">
                  <c:v>1.1624250330721342</c:v>
                </c:pt>
                <c:pt idx="6">
                  <c:v>1.1612695507724111</c:v>
                </c:pt>
                <c:pt idx="7">
                  <c:v>1.1902577772360958</c:v>
                </c:pt>
                <c:pt idx="8">
                  <c:v>1.2015898937194895</c:v>
                </c:pt>
                <c:pt idx="9">
                  <c:v>1.288676146625207</c:v>
                </c:pt>
                <c:pt idx="10">
                  <c:v>1.2264054186320403</c:v>
                </c:pt>
              </c:numCache>
            </c:numRef>
          </c:val>
          <c:extLst>
            <c:ext xmlns:c16="http://schemas.microsoft.com/office/drawing/2014/chart" uri="{C3380CC4-5D6E-409C-BE32-E72D297353CC}">
              <c16:uniqueId val="{00000003-5E0A-4251-B7CA-DDD734D6A1B6}"/>
            </c:ext>
          </c:extLst>
        </c:ser>
        <c:dLbls>
          <c:showLegendKey val="0"/>
          <c:showVal val="0"/>
          <c:showCatName val="0"/>
          <c:showSerName val="0"/>
          <c:showPercent val="0"/>
          <c:showBubbleSize val="0"/>
        </c:dLbls>
        <c:gapWidth val="100"/>
        <c:axId val="856079936"/>
        <c:axId val="856081984"/>
        <c:extLst>
          <c:ext xmlns:c15="http://schemas.microsoft.com/office/drawing/2012/chart" uri="{02D57815-91ED-43cb-92C2-25804820EDAC}">
            <c15:filteredBarSeries>
              <c15:ser>
                <c:idx val="0"/>
                <c:order val="0"/>
                <c:tx>
                  <c:strRef>
                    <c:extLst>
                      <c:ext uri="{02D57815-91ED-43cb-92C2-25804820EDAC}">
                        <c15:formulaRef>
                          <c15:sqref>WS!$B$33</c15:sqref>
                        </c15:formulaRef>
                      </c:ext>
                    </c:extLst>
                    <c:strCache>
                      <c:ptCount val="1"/>
                      <c:pt idx="0">
                        <c:v>++bestTLP</c:v>
                      </c:pt>
                    </c:strCache>
                  </c:strRef>
                </c:tx>
                <c:spPr>
                  <a:solidFill>
                    <a:schemeClr val="tx1"/>
                  </a:solidFill>
                  <a:ln>
                    <a:solidFill>
                      <a:schemeClr val="tx1"/>
                    </a:solidFill>
                  </a:ln>
                  <a:effectLst/>
                </c:spPr>
                <c:invertIfNegative val="0"/>
                <c:cat>
                  <c:strRef>
                    <c:extLst>
                      <c:ext uri="{02D57815-91ED-43cb-92C2-25804820EDAC}">
                        <c15:formulaRef>
                          <c15:sqref>WS!$A$34:$A$65</c15:sqref>
                        </c15:formulaRef>
                      </c:ext>
                    </c:extLst>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extLst>
                      <c:ext uri="{02D57815-91ED-43cb-92C2-25804820EDAC}">
                        <c15:formulaRef>
                          <c15:sqref>WS!$B$34:$B$65</c15:sqref>
                        </c15:formulaRef>
                      </c:ext>
                    </c:extLst>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4-5E0A-4251-B7CA-DDD734D6A1B6}"/>
                  </c:ext>
                </c:extLst>
              </c15:ser>
            </c15:filteredBarSeries>
            <c15:filteredBarSeries>
              <c15:ser>
                <c:idx val="2"/>
                <c:order val="4"/>
                <c:tx>
                  <c:strRef>
                    <c:extLst xmlns:c15="http://schemas.microsoft.com/office/drawing/2012/chart">
                      <c:ext xmlns:c15="http://schemas.microsoft.com/office/drawing/2012/chart" uri="{02D57815-91ED-43cb-92C2-25804820EDAC}">
                        <c15:formulaRef>
                          <c15:sqref>WS!$D$33</c15:sqref>
                        </c15:formulaRef>
                      </c:ext>
                    </c:extLst>
                    <c:strCache>
                      <c:ptCount val="1"/>
                      <c:pt idx="0">
                        <c:v>PBS-WS (Offline)</c:v>
                      </c:pt>
                    </c:strCache>
                  </c:strRef>
                </c:tx>
                <c:spPr>
                  <a:pattFill prst="wdDnDiag">
                    <a:fgClr>
                      <a:schemeClr val="tx1"/>
                    </a:fgClr>
                    <a:bgClr>
                      <a:schemeClr val="bg1"/>
                    </a:bgClr>
                  </a:patt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WS!$A$34:$A$65</c15:sqref>
                        </c15:formulaRef>
                      </c:ext>
                    </c:extLst>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extLst xmlns:c15="http://schemas.microsoft.com/office/drawing/2012/chart">
                      <c:ext xmlns:c15="http://schemas.microsoft.com/office/drawing/2012/chart" uri="{02D57815-91ED-43cb-92C2-25804820EDAC}">
                        <c15:formulaRef>
                          <c15:sqref>WS!$D$34:$D$65</c15:sqref>
                        </c15:formulaRef>
                      </c:ext>
                    </c:extLst>
                    <c:numCache>
                      <c:formatCode>General</c:formatCode>
                      <c:ptCount val="11"/>
                      <c:pt idx="0">
                        <c:v>1.1504216486926242</c:v>
                      </c:pt>
                      <c:pt idx="1">
                        <c:v>1.2957454790474559</c:v>
                      </c:pt>
                      <c:pt idx="2">
                        <c:v>1.2139606734831574</c:v>
                      </c:pt>
                      <c:pt idx="3">
                        <c:v>1.2910387633829039</c:v>
                      </c:pt>
                      <c:pt idx="4">
                        <c:v>1.1584808560971738</c:v>
                      </c:pt>
                      <c:pt idx="5">
                        <c:v>1.1620751448046909</c:v>
                      </c:pt>
                      <c:pt idx="6">
                        <c:v>1.1271504653758799</c:v>
                      </c:pt>
                      <c:pt idx="7">
                        <c:v>1.1902577772360958</c:v>
                      </c:pt>
                      <c:pt idx="8">
                        <c:v>1.2015898937194895</c:v>
                      </c:pt>
                      <c:pt idx="9">
                        <c:v>1.288676146625207</c:v>
                      </c:pt>
                      <c:pt idx="10">
                        <c:v>1.1976226808614823</c:v>
                      </c:pt>
                    </c:numCache>
                  </c:numRef>
                </c:val>
                <c:extLst xmlns:c15="http://schemas.microsoft.com/office/drawing/2012/chart">
                  <c:ext xmlns:c16="http://schemas.microsoft.com/office/drawing/2014/chart" uri="{C3380CC4-5D6E-409C-BE32-E72D297353CC}">
                    <c16:uniqueId val="{00000005-5E0A-4251-B7CA-DDD734D6A1B6}"/>
                  </c:ext>
                </c:extLst>
              </c15:ser>
            </c15:filteredBarSeries>
            <c15:filteredBarSeries>
              <c15:ser>
                <c:idx val="1"/>
                <c:order val="5"/>
                <c:tx>
                  <c:strRef>
                    <c:extLst xmlns:c15="http://schemas.microsoft.com/office/drawing/2012/chart">
                      <c:ext xmlns:c15="http://schemas.microsoft.com/office/drawing/2012/chart" uri="{02D57815-91ED-43cb-92C2-25804820EDAC}">
                        <c15:formulaRef>
                          <c15:sqref>WS!$C$33</c15:sqref>
                        </c15:formulaRef>
                      </c:ext>
                    </c:extLst>
                    <c:strCache>
                      <c:ptCount val="1"/>
                      <c:pt idx="0">
                        <c:v>BF-WS</c:v>
                      </c:pt>
                    </c:strCache>
                  </c:strRef>
                </c:tx>
                <c:spPr>
                  <a:pattFill prst="dkHorz">
                    <a:fgClr>
                      <a:srgbClr val="FFC000"/>
                    </a:fgClr>
                    <a:bgClr>
                      <a:schemeClr val="bg1"/>
                    </a:bgClr>
                  </a:patt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WS!$A$34:$A$65</c15:sqref>
                        </c15:formulaRef>
                      </c:ext>
                    </c:extLst>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extLst xmlns:c15="http://schemas.microsoft.com/office/drawing/2012/chart">
                      <c:ext xmlns:c15="http://schemas.microsoft.com/office/drawing/2012/chart" uri="{02D57815-91ED-43cb-92C2-25804820EDAC}">
                        <c15:formulaRef>
                          <c15:sqref>WS!$C$34:$C$65</c15:sqref>
                        </c15:formulaRef>
                      </c:ext>
                    </c:extLst>
                    <c:numCache>
                      <c:formatCode>General</c:formatCode>
                      <c:ptCount val="11"/>
                      <c:pt idx="0">
                        <c:v>1.1504216486926242</c:v>
                      </c:pt>
                      <c:pt idx="1">
                        <c:v>1.2957454790474559</c:v>
                      </c:pt>
                      <c:pt idx="2">
                        <c:v>1.2139606734831574</c:v>
                      </c:pt>
                      <c:pt idx="3">
                        <c:v>1.2910387633829039</c:v>
                      </c:pt>
                      <c:pt idx="4">
                        <c:v>1.1584808560971738</c:v>
                      </c:pt>
                      <c:pt idx="5">
                        <c:v>1.1620751448046909</c:v>
                      </c:pt>
                      <c:pt idx="6">
                        <c:v>1.1271504653758799</c:v>
                      </c:pt>
                      <c:pt idx="7">
                        <c:v>1.1902577772360958</c:v>
                      </c:pt>
                      <c:pt idx="8">
                        <c:v>1.2015898937194895</c:v>
                      </c:pt>
                      <c:pt idx="9">
                        <c:v>1.288676146625207</c:v>
                      </c:pt>
                      <c:pt idx="10">
                        <c:v>1.2031716995949098</c:v>
                      </c:pt>
                    </c:numCache>
                  </c:numRef>
                </c:val>
                <c:extLst xmlns:c15="http://schemas.microsoft.com/office/drawing/2012/chart">
                  <c:ext xmlns:c16="http://schemas.microsoft.com/office/drawing/2014/chart" uri="{C3380CC4-5D6E-409C-BE32-E72D297353CC}">
                    <c16:uniqueId val="{00000006-5E0A-4251-B7CA-DDD734D6A1B6}"/>
                  </c:ext>
                </c:extLst>
              </c15:ser>
            </c15:filteredBarSeries>
          </c:ext>
        </c:extLst>
      </c:barChart>
      <c:catAx>
        <c:axId val="85607993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56081984"/>
        <c:crosses val="autoZero"/>
        <c:auto val="1"/>
        <c:lblAlgn val="ctr"/>
        <c:lblOffset val="100"/>
        <c:noMultiLvlLbl val="0"/>
      </c:catAx>
      <c:valAx>
        <c:axId val="856081984"/>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300" b="1" i="0" baseline="0" dirty="0">
                    <a:solidFill>
                      <a:schemeClr val="tx1"/>
                    </a:solidFill>
                    <a:effectLst/>
                    <a:latin typeface="Arial" panose="020B0604020202020204" pitchFamily="34" charset="0"/>
                    <a:cs typeface="Arial" panose="020B0604020202020204" pitchFamily="34" charset="0"/>
                  </a:rPr>
                  <a:t>Normalized</a:t>
                </a:r>
                <a:r>
                  <a:rPr lang="en-US" sz="1300" b="1" i="0" baseline="0" dirty="0">
                    <a:effectLst/>
                    <a:latin typeface="Arial" panose="020B0604020202020204" pitchFamily="34" charset="0"/>
                    <a:cs typeface="Arial" panose="020B0604020202020204" pitchFamily="34" charset="0"/>
                  </a:rPr>
                  <a:t> </a:t>
                </a:r>
                <a:r>
                  <a:rPr lang="en-US" sz="1300" b="1" i="0" baseline="0" dirty="0">
                    <a:solidFill>
                      <a:schemeClr val="tx1"/>
                    </a:solidFill>
                    <a:effectLst/>
                    <a:latin typeface="Arial" panose="020B0604020202020204" pitchFamily="34" charset="0"/>
                    <a:cs typeface="Arial" panose="020B0604020202020204" pitchFamily="34" charset="0"/>
                  </a:rPr>
                  <a:t>WS (to ++</a:t>
                </a:r>
                <a:r>
                  <a:rPr lang="en-US" sz="1300" b="1" i="0" baseline="0" dirty="0" err="1">
                    <a:solidFill>
                      <a:schemeClr val="tx1"/>
                    </a:solidFill>
                    <a:effectLst/>
                    <a:latin typeface="Arial" panose="020B0604020202020204" pitchFamily="34" charset="0"/>
                    <a:cs typeface="Arial" panose="020B0604020202020204" pitchFamily="34" charset="0"/>
                  </a:rPr>
                  <a:t>bestTLP</a:t>
                </a:r>
                <a:r>
                  <a:rPr lang="en-US" sz="1300" b="1" i="0" baseline="0" dirty="0">
                    <a:solidFill>
                      <a:schemeClr val="tx1"/>
                    </a:solidFill>
                    <a:effectLst/>
                    <a:latin typeface="Arial" panose="020B0604020202020204" pitchFamily="34" charset="0"/>
                    <a:cs typeface="Arial" panose="020B0604020202020204" pitchFamily="34" charset="0"/>
                  </a:rPr>
                  <a:t>)</a:t>
                </a:r>
                <a:endParaRPr lang="en-US" sz="1300" dirty="0">
                  <a:solidFill>
                    <a:schemeClr val="tx1"/>
                  </a:solidFill>
                  <a:effectLst/>
                  <a:latin typeface="Arial" panose="020B0604020202020204" pitchFamily="34" charset="0"/>
                  <a:cs typeface="Arial" panose="020B0604020202020204" pitchFamily="34" charset="0"/>
                </a:endParaRPr>
              </a:p>
            </c:rich>
          </c:tx>
          <c:layout>
            <c:manualLayout>
              <c:xMode val="edge"/>
              <c:yMode val="edge"/>
              <c:x val="1.737415034659129E-3"/>
              <c:y val="0.1141666666666666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56079936"/>
        <c:crosses val="autoZero"/>
        <c:crossBetween val="between"/>
      </c:valAx>
      <c:spPr>
        <a:noFill/>
        <a:ln>
          <a:solidFill>
            <a:schemeClr val="tx1"/>
          </a:solidFill>
        </a:ln>
        <a:effectLst/>
      </c:spPr>
    </c:plotArea>
    <c:legend>
      <c:legendPos val="t"/>
      <c:layout>
        <c:manualLayout>
          <c:xMode val="edge"/>
          <c:yMode val="edge"/>
          <c:x val="0.14035042061853675"/>
          <c:y val="7.2967066173892882E-3"/>
          <c:w val="0.75155988253406303"/>
          <c:h val="9.725562176349579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userShapes r:id="rId5"/>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3194663167104"/>
          <c:y val="7.4074074074074098E-2"/>
          <c:w val="0.79370122484689398"/>
          <c:h val="0.67300009455474896"/>
        </c:manualLayout>
      </c:layout>
      <c:scatterChart>
        <c:scatterStyle val="lineMarker"/>
        <c:varyColors val="0"/>
        <c:ser>
          <c:idx val="0"/>
          <c:order val="0"/>
          <c:tx>
            <c:strRef>
              <c:f>'WS (K)'!$B$18</c:f>
              <c:strCache>
                <c:ptCount val="1"/>
                <c:pt idx="0">
                  <c:v>SWL1</c:v>
                </c:pt>
              </c:strCache>
            </c:strRef>
          </c:tx>
          <c:spPr>
            <a:ln w="19050" cap="rnd">
              <a:solidFill>
                <a:schemeClr val="accent1"/>
              </a:solidFill>
              <a:round/>
            </a:ln>
            <a:effectLst/>
          </c:spPr>
          <c:marker>
            <c:symbol val="x"/>
            <c:size val="8"/>
            <c:spPr>
              <a:noFill/>
              <a:ln w="9525">
                <a:solidFill>
                  <a:schemeClr val="tx1"/>
                </a:solidFill>
              </a:ln>
              <a:effectLst/>
            </c:spPr>
          </c:marker>
          <c:dPt>
            <c:idx val="1"/>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01-A5EE-4320-B520-B5A0E3F8D9DC}"/>
              </c:ext>
            </c:extLst>
          </c:dPt>
          <c:dPt>
            <c:idx val="2"/>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3-A5EE-4320-B520-B5A0E3F8D9DC}"/>
              </c:ext>
            </c:extLst>
          </c:dPt>
          <c:dPt>
            <c:idx val="3"/>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5-A5EE-4320-B520-B5A0E3F8D9DC}"/>
              </c:ext>
            </c:extLst>
          </c:dPt>
          <c:dPt>
            <c:idx val="4"/>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7-A5EE-4320-B520-B5A0E3F8D9DC}"/>
              </c:ext>
            </c:extLst>
          </c:dPt>
          <c:dPt>
            <c:idx val="5"/>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09-A5EE-4320-B520-B5A0E3F8D9DC}"/>
              </c:ext>
            </c:extLst>
          </c:dPt>
          <c:dPt>
            <c:idx val="6"/>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B-A5EE-4320-B520-B5A0E3F8D9DC}"/>
              </c:ext>
            </c:extLst>
          </c:dPt>
          <c:dPt>
            <c:idx val="7"/>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D-A5EE-4320-B520-B5A0E3F8D9DC}"/>
              </c:ext>
            </c:extLst>
          </c:dPt>
          <c:dPt>
            <c:idx val="8"/>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F-A5EE-4320-B520-B5A0E3F8D9DC}"/>
              </c:ext>
            </c:extLst>
          </c:dPt>
          <c:dPt>
            <c:idx val="9"/>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11-A5EE-4320-B520-B5A0E3F8D9DC}"/>
              </c:ext>
            </c:extLst>
          </c:dPt>
          <c:dPt>
            <c:idx val="10"/>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3-A5EE-4320-B520-B5A0E3F8D9DC}"/>
              </c:ext>
            </c:extLst>
          </c:dPt>
          <c:dPt>
            <c:idx val="11"/>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15-A5EE-4320-B520-B5A0E3F8D9DC}"/>
              </c:ext>
            </c:extLst>
          </c:dPt>
          <c:dPt>
            <c:idx val="12"/>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7-A5EE-4320-B520-B5A0E3F8D9DC}"/>
              </c:ext>
            </c:extLst>
          </c:dPt>
          <c:dPt>
            <c:idx val="13"/>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19-A5EE-4320-B520-B5A0E3F8D9DC}"/>
              </c:ext>
            </c:extLst>
          </c:dPt>
          <c:dPt>
            <c:idx val="14"/>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B-A5EE-4320-B520-B5A0E3F8D9DC}"/>
              </c:ext>
            </c:extLst>
          </c:dPt>
          <c:dPt>
            <c:idx val="15"/>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1D-A5EE-4320-B520-B5A0E3F8D9DC}"/>
              </c:ext>
            </c:extLst>
          </c:dPt>
          <c:dPt>
            <c:idx val="16"/>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F-A5EE-4320-B520-B5A0E3F8D9DC}"/>
              </c:ext>
            </c:extLst>
          </c:dPt>
          <c:xVal>
            <c:numRef>
              <c:f>'WS (K)'!$A$19:$A$35</c:f>
              <c:numCache>
                <c:formatCode>General</c:formatCode>
                <c:ptCount val="17"/>
                <c:pt idx="0">
                  <c:v>0</c:v>
                </c:pt>
                <c:pt idx="1">
                  <c:v>102500</c:v>
                </c:pt>
                <c:pt idx="2">
                  <c:v>102500</c:v>
                </c:pt>
                <c:pt idx="3">
                  <c:v>291500</c:v>
                </c:pt>
                <c:pt idx="4">
                  <c:v>291500</c:v>
                </c:pt>
                <c:pt idx="5">
                  <c:v>342500</c:v>
                </c:pt>
                <c:pt idx="6">
                  <c:v>342500</c:v>
                </c:pt>
                <c:pt idx="7">
                  <c:v>819500</c:v>
                </c:pt>
                <c:pt idx="8">
                  <c:v>819500</c:v>
                </c:pt>
                <c:pt idx="9">
                  <c:v>867500</c:v>
                </c:pt>
                <c:pt idx="10">
                  <c:v>867500</c:v>
                </c:pt>
                <c:pt idx="11">
                  <c:v>891500</c:v>
                </c:pt>
                <c:pt idx="12">
                  <c:v>891500</c:v>
                </c:pt>
                <c:pt idx="13">
                  <c:v>936500</c:v>
                </c:pt>
                <c:pt idx="14">
                  <c:v>936500</c:v>
                </c:pt>
                <c:pt idx="15">
                  <c:v>965566</c:v>
                </c:pt>
                <c:pt idx="16">
                  <c:v>965566</c:v>
                </c:pt>
              </c:numCache>
            </c:numRef>
          </c:xVal>
          <c:yVal>
            <c:numRef>
              <c:f>'WS (K)'!$B$19:$B$35</c:f>
              <c:numCache>
                <c:formatCode>General</c:formatCode>
                <c:ptCount val="17"/>
                <c:pt idx="0">
                  <c:v>0</c:v>
                </c:pt>
                <c:pt idx="1">
                  <c:v>0</c:v>
                </c:pt>
                <c:pt idx="2">
                  <c:v>4</c:v>
                </c:pt>
                <c:pt idx="3">
                  <c:v>4</c:v>
                </c:pt>
                <c:pt idx="4">
                  <c:v>0</c:v>
                </c:pt>
                <c:pt idx="5">
                  <c:v>0</c:v>
                </c:pt>
                <c:pt idx="6">
                  <c:v>2</c:v>
                </c:pt>
                <c:pt idx="7">
                  <c:v>2</c:v>
                </c:pt>
                <c:pt idx="8">
                  <c:v>0</c:v>
                </c:pt>
                <c:pt idx="9">
                  <c:v>0</c:v>
                </c:pt>
                <c:pt idx="10">
                  <c:v>1</c:v>
                </c:pt>
                <c:pt idx="11">
                  <c:v>1</c:v>
                </c:pt>
                <c:pt idx="12">
                  <c:v>0</c:v>
                </c:pt>
                <c:pt idx="13">
                  <c:v>0</c:v>
                </c:pt>
                <c:pt idx="14">
                  <c:v>4</c:v>
                </c:pt>
                <c:pt idx="15">
                  <c:v>4</c:v>
                </c:pt>
                <c:pt idx="16">
                  <c:v>0</c:v>
                </c:pt>
              </c:numCache>
            </c:numRef>
          </c:yVal>
          <c:smooth val="0"/>
          <c:extLst>
            <c:ext xmlns:c16="http://schemas.microsoft.com/office/drawing/2014/chart" uri="{C3380CC4-5D6E-409C-BE32-E72D297353CC}">
              <c16:uniqueId val="{00000020-A5EE-4320-B520-B5A0E3F8D9DC}"/>
            </c:ext>
          </c:extLst>
        </c:ser>
        <c:dLbls>
          <c:showLegendKey val="0"/>
          <c:showVal val="0"/>
          <c:showCatName val="0"/>
          <c:showSerName val="0"/>
          <c:showPercent val="0"/>
          <c:showBubbleSize val="0"/>
        </c:dLbls>
        <c:axId val="-169185232"/>
        <c:axId val="-108792832"/>
        <c:extLst>
          <c:ext xmlns:c15="http://schemas.microsoft.com/office/drawing/2012/chart" uri="{02D57815-91ED-43cb-92C2-25804820EDAC}">
            <c15:filteredScatterSeries>
              <c15:ser>
                <c:idx val="1"/>
                <c:order val="1"/>
                <c:tx>
                  <c:strRef>
                    <c:extLst>
                      <c:ext uri="{02D57815-91ED-43cb-92C2-25804820EDAC}">
                        <c15:formulaRef>
                          <c15:sqref>'WS (K)'!$C$18</c15:sqref>
                        </c15:formulaRef>
                      </c:ext>
                    </c:extLst>
                    <c:strCache>
                      <c:ptCount val="1"/>
                      <c:pt idx="0">
                        <c:v>SWL2</c:v>
                      </c:pt>
                    </c:strCache>
                  </c:strRef>
                </c:tx>
                <c:spPr>
                  <a:ln w="19050" cap="rnd">
                    <a:solidFill>
                      <a:schemeClr val="accent2"/>
                    </a:solidFill>
                    <a:round/>
                  </a:ln>
                  <a:effectLst/>
                </c:spPr>
                <c:marker>
                  <c:symbol val="plus"/>
                  <c:size val="8"/>
                  <c:spPr>
                    <a:noFill/>
                    <a:ln w="12700">
                      <a:solidFill>
                        <a:srgbClr val="00B050"/>
                      </a:solidFill>
                    </a:ln>
                    <a:effectLst/>
                  </c:spPr>
                </c:marker>
                <c:dPt>
                  <c:idx val="1"/>
                  <c:marker>
                    <c:symbol val="plus"/>
                    <c:size val="8"/>
                    <c:spPr>
                      <a:noFill/>
                      <a:ln w="12700">
                        <a:solidFill>
                          <a:srgbClr val="00B050"/>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22-A5EE-4320-B520-B5A0E3F8D9DC}"/>
                    </c:ext>
                  </c:extLst>
                </c:dPt>
                <c:dPt>
                  <c:idx val="2"/>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4-A5EE-4320-B520-B5A0E3F8D9DC}"/>
                    </c:ext>
                  </c:extLst>
                </c:dPt>
                <c:dPt>
                  <c:idx val="3"/>
                  <c:marker>
                    <c:symbol val="plus"/>
                    <c:size val="8"/>
                    <c:spPr>
                      <a:noFill/>
                      <a:ln w="12700">
                        <a:solidFill>
                          <a:srgbClr val="00B050"/>
                        </a:solidFill>
                      </a:ln>
                      <a:effectLst/>
                    </c:spPr>
                  </c:marker>
                  <c:bubble3D val="0"/>
                  <c:spPr>
                    <a:ln w="38100" cap="rnd">
                      <a:solidFill>
                        <a:srgbClr val="00B050"/>
                      </a:solidFill>
                      <a:prstDash val="solid"/>
                      <a:round/>
                    </a:ln>
                    <a:effectLst/>
                  </c:spPr>
                  <c:extLst>
                    <c:ext xmlns:c16="http://schemas.microsoft.com/office/drawing/2014/chart" uri="{C3380CC4-5D6E-409C-BE32-E72D297353CC}">
                      <c16:uniqueId val="{00000026-A5EE-4320-B520-B5A0E3F8D9DC}"/>
                    </c:ext>
                  </c:extLst>
                </c:dPt>
                <c:dPt>
                  <c:idx val="4"/>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8-A5EE-4320-B520-B5A0E3F8D9DC}"/>
                    </c:ext>
                  </c:extLst>
                </c:dPt>
                <c:dPt>
                  <c:idx val="5"/>
                  <c:marker>
                    <c:symbol val="plus"/>
                    <c:size val="8"/>
                    <c:spPr>
                      <a:noFill/>
                      <a:ln w="12700">
                        <a:solidFill>
                          <a:srgbClr val="00B050"/>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2A-A5EE-4320-B520-B5A0E3F8D9DC}"/>
                    </c:ext>
                  </c:extLst>
                </c:dPt>
                <c:dPt>
                  <c:idx val="6"/>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C-A5EE-4320-B520-B5A0E3F8D9DC}"/>
                    </c:ext>
                  </c:extLst>
                </c:dPt>
                <c:dPt>
                  <c:idx val="7"/>
                  <c:marker>
                    <c:symbol val="plus"/>
                    <c:size val="8"/>
                    <c:spPr>
                      <a:noFill/>
                      <a:ln w="12700">
                        <a:solidFill>
                          <a:srgbClr val="00B050"/>
                        </a:solidFill>
                      </a:ln>
                      <a:effectLst/>
                    </c:spPr>
                  </c:marker>
                  <c:bubble3D val="0"/>
                  <c:spPr>
                    <a:ln w="38100" cap="rnd">
                      <a:solidFill>
                        <a:srgbClr val="00B050"/>
                      </a:solidFill>
                      <a:prstDash val="solid"/>
                      <a:round/>
                    </a:ln>
                    <a:effectLst/>
                  </c:spPr>
                  <c:extLst>
                    <c:ext xmlns:c16="http://schemas.microsoft.com/office/drawing/2014/chart" uri="{C3380CC4-5D6E-409C-BE32-E72D297353CC}">
                      <c16:uniqueId val="{0000002E-A5EE-4320-B520-B5A0E3F8D9DC}"/>
                    </c:ext>
                  </c:extLst>
                </c:dPt>
                <c:dPt>
                  <c:idx val="8"/>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0-A5EE-4320-B520-B5A0E3F8D9DC}"/>
                    </c:ext>
                  </c:extLst>
                </c:dPt>
                <c:dPt>
                  <c:idx val="9"/>
                  <c:marker>
                    <c:symbol val="plus"/>
                    <c:size val="8"/>
                    <c:spPr>
                      <a:noFill/>
                      <a:ln w="12700">
                        <a:solidFill>
                          <a:srgbClr val="00B050"/>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32-A5EE-4320-B520-B5A0E3F8D9DC}"/>
                    </c:ext>
                  </c:extLst>
                </c:dPt>
                <c:dPt>
                  <c:idx val="10"/>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4-A5EE-4320-B520-B5A0E3F8D9DC}"/>
                    </c:ext>
                  </c:extLst>
                </c:dPt>
                <c:dPt>
                  <c:idx val="11"/>
                  <c:marker>
                    <c:symbol val="plus"/>
                    <c:size val="8"/>
                    <c:spPr>
                      <a:noFill/>
                      <a:ln w="12700">
                        <a:solidFill>
                          <a:srgbClr val="00B050"/>
                        </a:solidFill>
                      </a:ln>
                      <a:effectLst/>
                    </c:spPr>
                  </c:marker>
                  <c:bubble3D val="0"/>
                  <c:spPr>
                    <a:ln w="38100" cap="rnd">
                      <a:solidFill>
                        <a:srgbClr val="00B050"/>
                      </a:solidFill>
                      <a:prstDash val="solid"/>
                      <a:round/>
                    </a:ln>
                    <a:effectLst/>
                  </c:spPr>
                  <c:extLst>
                    <c:ext xmlns:c16="http://schemas.microsoft.com/office/drawing/2014/chart" uri="{C3380CC4-5D6E-409C-BE32-E72D297353CC}">
                      <c16:uniqueId val="{00000036-A5EE-4320-B520-B5A0E3F8D9DC}"/>
                    </c:ext>
                  </c:extLst>
                </c:dPt>
                <c:dPt>
                  <c:idx val="12"/>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8-A5EE-4320-B520-B5A0E3F8D9DC}"/>
                    </c:ext>
                  </c:extLst>
                </c:dPt>
                <c:dPt>
                  <c:idx val="13"/>
                  <c:marker>
                    <c:symbol val="plus"/>
                    <c:size val="8"/>
                    <c:spPr>
                      <a:noFill/>
                      <a:ln w="12700">
                        <a:solidFill>
                          <a:srgbClr val="00B050"/>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3A-A5EE-4320-B520-B5A0E3F8D9DC}"/>
                    </c:ext>
                  </c:extLst>
                </c:dPt>
                <c:dPt>
                  <c:idx val="14"/>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C-A5EE-4320-B520-B5A0E3F8D9DC}"/>
                    </c:ext>
                  </c:extLst>
                </c:dPt>
                <c:dPt>
                  <c:idx val="15"/>
                  <c:marker>
                    <c:symbol val="plus"/>
                    <c:size val="8"/>
                    <c:spPr>
                      <a:noFill/>
                      <a:ln w="12700">
                        <a:solidFill>
                          <a:srgbClr val="00B050"/>
                        </a:solidFill>
                      </a:ln>
                      <a:effectLst/>
                    </c:spPr>
                  </c:marker>
                  <c:bubble3D val="0"/>
                  <c:spPr>
                    <a:ln w="38100" cap="rnd">
                      <a:solidFill>
                        <a:srgbClr val="00B050"/>
                      </a:solidFill>
                      <a:prstDash val="solid"/>
                      <a:round/>
                    </a:ln>
                    <a:effectLst/>
                  </c:spPr>
                  <c:extLst>
                    <c:ext xmlns:c16="http://schemas.microsoft.com/office/drawing/2014/chart" uri="{C3380CC4-5D6E-409C-BE32-E72D297353CC}">
                      <c16:uniqueId val="{0000003E-A5EE-4320-B520-B5A0E3F8D9DC}"/>
                    </c:ext>
                  </c:extLst>
                </c:dPt>
                <c:dPt>
                  <c:idx val="16"/>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40-A5EE-4320-B520-B5A0E3F8D9DC}"/>
                    </c:ext>
                  </c:extLst>
                </c:dPt>
                <c:xVal>
                  <c:numRef>
                    <c:extLst>
                      <c:ext uri="{02D57815-91ED-43cb-92C2-25804820EDAC}">
                        <c15:formulaRef>
                          <c15:sqref>'WS (K)'!$A$19:$A$35</c15:sqref>
                        </c15:formulaRef>
                      </c:ext>
                    </c:extLst>
                    <c:numCache>
                      <c:formatCode>General</c:formatCode>
                      <c:ptCount val="17"/>
                      <c:pt idx="0">
                        <c:v>0</c:v>
                      </c:pt>
                      <c:pt idx="1">
                        <c:v>102500</c:v>
                      </c:pt>
                      <c:pt idx="2">
                        <c:v>102500</c:v>
                      </c:pt>
                      <c:pt idx="3">
                        <c:v>291500</c:v>
                      </c:pt>
                      <c:pt idx="4">
                        <c:v>291500</c:v>
                      </c:pt>
                      <c:pt idx="5">
                        <c:v>342500</c:v>
                      </c:pt>
                      <c:pt idx="6">
                        <c:v>342500</c:v>
                      </c:pt>
                      <c:pt idx="7">
                        <c:v>819500</c:v>
                      </c:pt>
                      <c:pt idx="8">
                        <c:v>819500</c:v>
                      </c:pt>
                      <c:pt idx="9">
                        <c:v>867500</c:v>
                      </c:pt>
                      <c:pt idx="10">
                        <c:v>867500</c:v>
                      </c:pt>
                      <c:pt idx="11">
                        <c:v>891500</c:v>
                      </c:pt>
                      <c:pt idx="12">
                        <c:v>891500</c:v>
                      </c:pt>
                      <c:pt idx="13">
                        <c:v>936500</c:v>
                      </c:pt>
                      <c:pt idx="14">
                        <c:v>936500</c:v>
                      </c:pt>
                      <c:pt idx="15">
                        <c:v>965566</c:v>
                      </c:pt>
                      <c:pt idx="16">
                        <c:v>965566</c:v>
                      </c:pt>
                    </c:numCache>
                  </c:numRef>
                </c:xVal>
                <c:yVal>
                  <c:numRef>
                    <c:extLst>
                      <c:ext uri="{02D57815-91ED-43cb-92C2-25804820EDAC}">
                        <c15:formulaRef>
                          <c15:sqref>'WS (K)'!$C$19:$C$35</c15:sqref>
                        </c15:formulaRef>
                      </c:ext>
                    </c:extLst>
                    <c:numCache>
                      <c:formatCode>General</c:formatCode>
                      <c:ptCount val="17"/>
                      <c:pt idx="0">
                        <c:v>0</c:v>
                      </c:pt>
                      <c:pt idx="1">
                        <c:v>0</c:v>
                      </c:pt>
                      <c:pt idx="2">
                        <c:v>2</c:v>
                      </c:pt>
                      <c:pt idx="3">
                        <c:v>2</c:v>
                      </c:pt>
                      <c:pt idx="4">
                        <c:v>0</c:v>
                      </c:pt>
                      <c:pt idx="5">
                        <c:v>0</c:v>
                      </c:pt>
                      <c:pt idx="6">
                        <c:v>2</c:v>
                      </c:pt>
                      <c:pt idx="7">
                        <c:v>2</c:v>
                      </c:pt>
                      <c:pt idx="8">
                        <c:v>0</c:v>
                      </c:pt>
                      <c:pt idx="9">
                        <c:v>0</c:v>
                      </c:pt>
                      <c:pt idx="10">
                        <c:v>4</c:v>
                      </c:pt>
                      <c:pt idx="11">
                        <c:v>4</c:v>
                      </c:pt>
                      <c:pt idx="12">
                        <c:v>0</c:v>
                      </c:pt>
                      <c:pt idx="13">
                        <c:v>0</c:v>
                      </c:pt>
                      <c:pt idx="14">
                        <c:v>2</c:v>
                      </c:pt>
                      <c:pt idx="15">
                        <c:v>2</c:v>
                      </c:pt>
                      <c:pt idx="16">
                        <c:v>0</c:v>
                      </c:pt>
                    </c:numCache>
                  </c:numRef>
                </c:yVal>
                <c:smooth val="0"/>
                <c:extLst>
                  <c:ext xmlns:c16="http://schemas.microsoft.com/office/drawing/2014/chart" uri="{C3380CC4-5D6E-409C-BE32-E72D297353CC}">
                    <c16:uniqueId val="{00000041-A5EE-4320-B520-B5A0E3F8D9DC}"/>
                  </c:ext>
                </c:extLst>
              </c15:ser>
            </c15:filteredScatterSeries>
          </c:ext>
        </c:extLst>
      </c:scatterChart>
      <c:valAx>
        <c:axId val="-169185232"/>
        <c:scaling>
          <c:orientation val="minMax"/>
          <c:max val="1000000"/>
        </c:scaling>
        <c:delete val="1"/>
        <c:axPos val="b"/>
        <c:title>
          <c:tx>
            <c:rich>
              <a:bodyPr rot="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dirty="0"/>
                  <a:t>Time</a:t>
                </a:r>
              </a:p>
            </c:rich>
          </c:tx>
          <c:layout>
            <c:manualLayout>
              <c:xMode val="edge"/>
              <c:yMode val="edge"/>
              <c:x val="0.45199650043744499"/>
              <c:y val="0.78390991426842804"/>
            </c:manualLayout>
          </c:layout>
          <c:overlay val="0"/>
          <c:spPr>
            <a:noFill/>
            <a:ln>
              <a:noFill/>
            </a:ln>
            <a:effectLst/>
          </c:spPr>
          <c:txPr>
            <a:bodyPr rot="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000\K" sourceLinked="0"/>
        <c:majorTickMark val="out"/>
        <c:minorTickMark val="none"/>
        <c:tickLblPos val="nextTo"/>
        <c:crossAx val="-108792832"/>
        <c:crosses val="autoZero"/>
        <c:crossBetween val="midCat"/>
        <c:majorUnit val="250000"/>
      </c:valAx>
      <c:valAx>
        <c:axId val="-108792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dirty="0"/>
                  <a:t>TLP-BLK</a:t>
                </a:r>
              </a:p>
            </c:rich>
          </c:tx>
          <c:overlay val="0"/>
          <c:spPr>
            <a:noFill/>
            <a:ln>
              <a:noFill/>
            </a:ln>
            <a:effectLst/>
          </c:spPr>
          <c:txPr>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9185232"/>
        <c:crosses val="autoZero"/>
        <c:crossBetween val="midCat"/>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9027996500437"/>
          <c:y val="2.32640711577719E-2"/>
          <c:w val="0.79509011373578298"/>
          <c:h val="0.72455774163230102"/>
        </c:manualLayout>
      </c:layout>
      <c:scatterChart>
        <c:scatterStyle val="lineMarker"/>
        <c:varyColors val="0"/>
        <c:ser>
          <c:idx val="1"/>
          <c:order val="1"/>
          <c:tx>
            <c:strRef>
              <c:f>'WS (K)'!$C$18</c:f>
              <c:strCache>
                <c:ptCount val="1"/>
                <c:pt idx="0">
                  <c:v>SWL2</c:v>
                </c:pt>
              </c:strCache>
            </c:strRef>
          </c:tx>
          <c:spPr>
            <a:ln w="19050" cap="rnd">
              <a:solidFill>
                <a:schemeClr val="accent2"/>
              </a:solidFill>
              <a:round/>
            </a:ln>
            <a:effectLst/>
          </c:spPr>
          <c:marker>
            <c:symbol val="x"/>
            <c:size val="8"/>
            <c:spPr>
              <a:noFill/>
              <a:ln w="12700">
                <a:solidFill>
                  <a:schemeClr val="tx1"/>
                </a:solidFill>
              </a:ln>
              <a:effectLst/>
            </c:spPr>
          </c:marker>
          <c:dPt>
            <c:idx val="1"/>
            <c:marker>
              <c:symbol val="x"/>
              <c:size val="8"/>
              <c:spPr>
                <a:noFill/>
                <a:ln w="12700">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01-4C13-49B8-BBD7-0FADEAF8FF49}"/>
              </c:ext>
            </c:extLst>
          </c:dPt>
          <c:dPt>
            <c:idx val="2"/>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3-4C13-49B8-BBD7-0FADEAF8FF49}"/>
              </c:ext>
            </c:extLst>
          </c:dPt>
          <c:dPt>
            <c:idx val="3"/>
            <c:marker>
              <c:symbol val="x"/>
              <c:size val="8"/>
              <c:spPr>
                <a:noFill/>
                <a:ln w="12700">
                  <a:solidFill>
                    <a:schemeClr val="tx1"/>
                  </a:solidFill>
                </a:ln>
                <a:effectLst/>
              </c:spPr>
            </c:marker>
            <c:bubble3D val="0"/>
            <c:spPr>
              <a:ln w="38100" cap="rnd">
                <a:solidFill>
                  <a:schemeClr val="tx1"/>
                </a:solidFill>
                <a:prstDash val="solid"/>
                <a:round/>
              </a:ln>
              <a:effectLst/>
            </c:spPr>
            <c:extLst>
              <c:ext xmlns:c16="http://schemas.microsoft.com/office/drawing/2014/chart" uri="{C3380CC4-5D6E-409C-BE32-E72D297353CC}">
                <c16:uniqueId val="{00000005-4C13-49B8-BBD7-0FADEAF8FF49}"/>
              </c:ext>
            </c:extLst>
          </c:dPt>
          <c:dPt>
            <c:idx val="4"/>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7-4C13-49B8-BBD7-0FADEAF8FF49}"/>
              </c:ext>
            </c:extLst>
          </c:dPt>
          <c:dPt>
            <c:idx val="5"/>
            <c:marker>
              <c:symbol val="x"/>
              <c:size val="8"/>
              <c:spPr>
                <a:noFill/>
                <a:ln w="12700">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09-4C13-49B8-BBD7-0FADEAF8FF49}"/>
              </c:ext>
            </c:extLst>
          </c:dPt>
          <c:dPt>
            <c:idx val="6"/>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B-4C13-49B8-BBD7-0FADEAF8FF49}"/>
              </c:ext>
            </c:extLst>
          </c:dPt>
          <c:dPt>
            <c:idx val="7"/>
            <c:marker>
              <c:symbol val="x"/>
              <c:size val="8"/>
              <c:spPr>
                <a:noFill/>
                <a:ln w="12700">
                  <a:solidFill>
                    <a:schemeClr val="tx1"/>
                  </a:solidFill>
                </a:ln>
                <a:effectLst/>
              </c:spPr>
            </c:marker>
            <c:bubble3D val="0"/>
            <c:spPr>
              <a:ln w="38100" cap="rnd">
                <a:solidFill>
                  <a:schemeClr val="tx1"/>
                </a:solidFill>
                <a:prstDash val="solid"/>
                <a:round/>
              </a:ln>
              <a:effectLst/>
            </c:spPr>
            <c:extLst>
              <c:ext xmlns:c16="http://schemas.microsoft.com/office/drawing/2014/chart" uri="{C3380CC4-5D6E-409C-BE32-E72D297353CC}">
                <c16:uniqueId val="{0000000D-4C13-49B8-BBD7-0FADEAF8FF49}"/>
              </c:ext>
            </c:extLst>
          </c:dPt>
          <c:dPt>
            <c:idx val="8"/>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F-4C13-49B8-BBD7-0FADEAF8FF49}"/>
              </c:ext>
            </c:extLst>
          </c:dPt>
          <c:dPt>
            <c:idx val="9"/>
            <c:marker>
              <c:symbol val="x"/>
              <c:size val="8"/>
              <c:spPr>
                <a:noFill/>
                <a:ln w="12700">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11-4C13-49B8-BBD7-0FADEAF8FF49}"/>
              </c:ext>
            </c:extLst>
          </c:dPt>
          <c:dPt>
            <c:idx val="10"/>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3-4C13-49B8-BBD7-0FADEAF8FF49}"/>
              </c:ext>
            </c:extLst>
          </c:dPt>
          <c:dPt>
            <c:idx val="11"/>
            <c:marker>
              <c:symbol val="x"/>
              <c:size val="8"/>
              <c:spPr>
                <a:noFill/>
                <a:ln w="12700">
                  <a:solidFill>
                    <a:schemeClr val="tx1"/>
                  </a:solidFill>
                </a:ln>
                <a:effectLst/>
              </c:spPr>
            </c:marker>
            <c:bubble3D val="0"/>
            <c:spPr>
              <a:ln w="38100" cap="rnd">
                <a:solidFill>
                  <a:schemeClr val="tx1"/>
                </a:solidFill>
                <a:prstDash val="solid"/>
                <a:round/>
              </a:ln>
              <a:effectLst/>
            </c:spPr>
            <c:extLst>
              <c:ext xmlns:c16="http://schemas.microsoft.com/office/drawing/2014/chart" uri="{C3380CC4-5D6E-409C-BE32-E72D297353CC}">
                <c16:uniqueId val="{00000015-4C13-49B8-BBD7-0FADEAF8FF49}"/>
              </c:ext>
            </c:extLst>
          </c:dPt>
          <c:dPt>
            <c:idx val="12"/>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7-4C13-49B8-BBD7-0FADEAF8FF49}"/>
              </c:ext>
            </c:extLst>
          </c:dPt>
          <c:dPt>
            <c:idx val="13"/>
            <c:marker>
              <c:symbol val="x"/>
              <c:size val="8"/>
              <c:spPr>
                <a:noFill/>
                <a:ln w="12700">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19-4C13-49B8-BBD7-0FADEAF8FF49}"/>
              </c:ext>
            </c:extLst>
          </c:dPt>
          <c:dPt>
            <c:idx val="14"/>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B-4C13-49B8-BBD7-0FADEAF8FF49}"/>
              </c:ext>
            </c:extLst>
          </c:dPt>
          <c:dPt>
            <c:idx val="15"/>
            <c:marker>
              <c:symbol val="x"/>
              <c:size val="8"/>
              <c:spPr>
                <a:noFill/>
                <a:ln w="12700">
                  <a:solidFill>
                    <a:schemeClr val="tx1"/>
                  </a:solidFill>
                </a:ln>
                <a:effectLst/>
              </c:spPr>
            </c:marker>
            <c:bubble3D val="0"/>
            <c:spPr>
              <a:ln w="38100" cap="rnd">
                <a:solidFill>
                  <a:schemeClr val="tx1"/>
                </a:solidFill>
                <a:prstDash val="solid"/>
                <a:round/>
              </a:ln>
              <a:effectLst/>
            </c:spPr>
            <c:extLst>
              <c:ext xmlns:c16="http://schemas.microsoft.com/office/drawing/2014/chart" uri="{C3380CC4-5D6E-409C-BE32-E72D297353CC}">
                <c16:uniqueId val="{0000001D-4C13-49B8-BBD7-0FADEAF8FF49}"/>
              </c:ext>
            </c:extLst>
          </c:dPt>
          <c:dPt>
            <c:idx val="16"/>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F-4C13-49B8-BBD7-0FADEAF8FF49}"/>
              </c:ext>
            </c:extLst>
          </c:dPt>
          <c:xVal>
            <c:numRef>
              <c:f>'WS (K)'!$A$19:$A$35</c:f>
              <c:numCache>
                <c:formatCode>General</c:formatCode>
                <c:ptCount val="17"/>
                <c:pt idx="0">
                  <c:v>0</c:v>
                </c:pt>
                <c:pt idx="1">
                  <c:v>102500</c:v>
                </c:pt>
                <c:pt idx="2">
                  <c:v>102500</c:v>
                </c:pt>
                <c:pt idx="3">
                  <c:v>291500</c:v>
                </c:pt>
                <c:pt idx="4">
                  <c:v>291500</c:v>
                </c:pt>
                <c:pt idx="5">
                  <c:v>342500</c:v>
                </c:pt>
                <c:pt idx="6">
                  <c:v>342500</c:v>
                </c:pt>
                <c:pt idx="7">
                  <c:v>819500</c:v>
                </c:pt>
                <c:pt idx="8">
                  <c:v>819500</c:v>
                </c:pt>
                <c:pt idx="9">
                  <c:v>867500</c:v>
                </c:pt>
                <c:pt idx="10">
                  <c:v>867500</c:v>
                </c:pt>
                <c:pt idx="11">
                  <c:v>891500</c:v>
                </c:pt>
                <c:pt idx="12">
                  <c:v>891500</c:v>
                </c:pt>
                <c:pt idx="13">
                  <c:v>936500</c:v>
                </c:pt>
                <c:pt idx="14">
                  <c:v>936500</c:v>
                </c:pt>
                <c:pt idx="15">
                  <c:v>965566</c:v>
                </c:pt>
                <c:pt idx="16">
                  <c:v>965566</c:v>
                </c:pt>
              </c:numCache>
            </c:numRef>
          </c:xVal>
          <c:yVal>
            <c:numRef>
              <c:f>'WS (K)'!$C$19:$C$35</c:f>
              <c:numCache>
                <c:formatCode>General</c:formatCode>
                <c:ptCount val="17"/>
                <c:pt idx="0">
                  <c:v>0</c:v>
                </c:pt>
                <c:pt idx="1">
                  <c:v>0</c:v>
                </c:pt>
                <c:pt idx="2">
                  <c:v>2</c:v>
                </c:pt>
                <c:pt idx="3">
                  <c:v>2</c:v>
                </c:pt>
                <c:pt idx="4">
                  <c:v>0</c:v>
                </c:pt>
                <c:pt idx="5">
                  <c:v>0</c:v>
                </c:pt>
                <c:pt idx="6">
                  <c:v>2</c:v>
                </c:pt>
                <c:pt idx="7">
                  <c:v>2</c:v>
                </c:pt>
                <c:pt idx="8">
                  <c:v>0</c:v>
                </c:pt>
                <c:pt idx="9">
                  <c:v>0</c:v>
                </c:pt>
                <c:pt idx="10">
                  <c:v>4</c:v>
                </c:pt>
                <c:pt idx="11">
                  <c:v>4</c:v>
                </c:pt>
                <c:pt idx="12">
                  <c:v>0</c:v>
                </c:pt>
                <c:pt idx="13">
                  <c:v>0</c:v>
                </c:pt>
                <c:pt idx="14">
                  <c:v>2</c:v>
                </c:pt>
                <c:pt idx="15">
                  <c:v>2</c:v>
                </c:pt>
                <c:pt idx="16">
                  <c:v>0</c:v>
                </c:pt>
              </c:numCache>
            </c:numRef>
          </c:yVal>
          <c:smooth val="0"/>
          <c:extLst>
            <c:ext xmlns:c16="http://schemas.microsoft.com/office/drawing/2014/chart" uri="{C3380CC4-5D6E-409C-BE32-E72D297353CC}">
              <c16:uniqueId val="{00000020-4C13-49B8-BBD7-0FADEAF8FF49}"/>
            </c:ext>
          </c:extLst>
        </c:ser>
        <c:dLbls>
          <c:showLegendKey val="0"/>
          <c:showVal val="0"/>
          <c:showCatName val="0"/>
          <c:showSerName val="0"/>
          <c:showPercent val="0"/>
          <c:showBubbleSize val="0"/>
        </c:dLbls>
        <c:axId val="-174427616"/>
        <c:axId val="-174424512"/>
        <c:extLst>
          <c:ext xmlns:c15="http://schemas.microsoft.com/office/drawing/2012/chart" uri="{02D57815-91ED-43cb-92C2-25804820EDAC}">
            <c15:filteredScatterSeries>
              <c15:ser>
                <c:idx val="0"/>
                <c:order val="0"/>
                <c:tx>
                  <c:strRef>
                    <c:extLst>
                      <c:ext uri="{02D57815-91ED-43cb-92C2-25804820EDAC}">
                        <c15:formulaRef>
                          <c15:sqref>'WS (K)'!$B$18</c15:sqref>
                        </c15:formulaRef>
                      </c:ext>
                    </c:extLst>
                    <c:strCache>
                      <c:ptCount val="1"/>
                      <c:pt idx="0">
                        <c:v>SWL1</c:v>
                      </c:pt>
                    </c:strCache>
                  </c:strRef>
                </c:tx>
                <c:spPr>
                  <a:ln w="19050" cap="rnd">
                    <a:solidFill>
                      <a:schemeClr val="accent1"/>
                    </a:solidFill>
                    <a:round/>
                  </a:ln>
                  <a:effectLst/>
                </c:spPr>
                <c:marker>
                  <c:symbol val="x"/>
                  <c:size val="8"/>
                  <c:spPr>
                    <a:noFill/>
                    <a:ln w="9525">
                      <a:solidFill>
                        <a:schemeClr val="tx1"/>
                      </a:solidFill>
                    </a:ln>
                    <a:effectLst/>
                  </c:spPr>
                </c:marker>
                <c:dPt>
                  <c:idx val="1"/>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22-4C13-49B8-BBD7-0FADEAF8FF49}"/>
                    </c:ext>
                  </c:extLst>
                </c:dPt>
                <c:dPt>
                  <c:idx val="2"/>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4-4C13-49B8-BBD7-0FADEAF8FF49}"/>
                    </c:ext>
                  </c:extLst>
                </c:dPt>
                <c:dPt>
                  <c:idx val="3"/>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26-4C13-49B8-BBD7-0FADEAF8FF49}"/>
                    </c:ext>
                  </c:extLst>
                </c:dPt>
                <c:dPt>
                  <c:idx val="4"/>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8-4C13-49B8-BBD7-0FADEAF8FF49}"/>
                    </c:ext>
                  </c:extLst>
                </c:dPt>
                <c:dPt>
                  <c:idx val="5"/>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2A-4C13-49B8-BBD7-0FADEAF8FF49}"/>
                    </c:ext>
                  </c:extLst>
                </c:dPt>
                <c:dPt>
                  <c:idx val="6"/>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C-4C13-49B8-BBD7-0FADEAF8FF49}"/>
                    </c:ext>
                  </c:extLst>
                </c:dPt>
                <c:dPt>
                  <c:idx val="7"/>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2E-4C13-49B8-BBD7-0FADEAF8FF49}"/>
                    </c:ext>
                  </c:extLst>
                </c:dPt>
                <c:dPt>
                  <c:idx val="8"/>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0-4C13-49B8-BBD7-0FADEAF8FF49}"/>
                    </c:ext>
                  </c:extLst>
                </c:dPt>
                <c:dPt>
                  <c:idx val="9"/>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32-4C13-49B8-BBD7-0FADEAF8FF49}"/>
                    </c:ext>
                  </c:extLst>
                </c:dPt>
                <c:dPt>
                  <c:idx val="10"/>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4-4C13-49B8-BBD7-0FADEAF8FF49}"/>
                    </c:ext>
                  </c:extLst>
                </c:dPt>
                <c:dPt>
                  <c:idx val="11"/>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36-4C13-49B8-BBD7-0FADEAF8FF49}"/>
                    </c:ext>
                  </c:extLst>
                </c:dPt>
                <c:dPt>
                  <c:idx val="12"/>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8-4C13-49B8-BBD7-0FADEAF8FF49}"/>
                    </c:ext>
                  </c:extLst>
                </c:dPt>
                <c:dPt>
                  <c:idx val="13"/>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3A-4C13-49B8-BBD7-0FADEAF8FF49}"/>
                    </c:ext>
                  </c:extLst>
                </c:dPt>
                <c:dPt>
                  <c:idx val="14"/>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C-4C13-49B8-BBD7-0FADEAF8FF49}"/>
                    </c:ext>
                  </c:extLst>
                </c:dPt>
                <c:dPt>
                  <c:idx val="15"/>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3E-4C13-49B8-BBD7-0FADEAF8FF49}"/>
                    </c:ext>
                  </c:extLst>
                </c:dPt>
                <c:dPt>
                  <c:idx val="16"/>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40-4C13-49B8-BBD7-0FADEAF8FF49}"/>
                    </c:ext>
                  </c:extLst>
                </c:dPt>
                <c:xVal>
                  <c:numRef>
                    <c:extLst>
                      <c:ext uri="{02D57815-91ED-43cb-92C2-25804820EDAC}">
                        <c15:formulaRef>
                          <c15:sqref>'WS (K)'!$A$19:$A$35</c15:sqref>
                        </c15:formulaRef>
                      </c:ext>
                    </c:extLst>
                    <c:numCache>
                      <c:formatCode>General</c:formatCode>
                      <c:ptCount val="17"/>
                      <c:pt idx="0">
                        <c:v>0</c:v>
                      </c:pt>
                      <c:pt idx="1">
                        <c:v>102500</c:v>
                      </c:pt>
                      <c:pt idx="2">
                        <c:v>102500</c:v>
                      </c:pt>
                      <c:pt idx="3">
                        <c:v>291500</c:v>
                      </c:pt>
                      <c:pt idx="4">
                        <c:v>291500</c:v>
                      </c:pt>
                      <c:pt idx="5">
                        <c:v>342500</c:v>
                      </c:pt>
                      <c:pt idx="6">
                        <c:v>342500</c:v>
                      </c:pt>
                      <c:pt idx="7">
                        <c:v>819500</c:v>
                      </c:pt>
                      <c:pt idx="8">
                        <c:v>819500</c:v>
                      </c:pt>
                      <c:pt idx="9">
                        <c:v>867500</c:v>
                      </c:pt>
                      <c:pt idx="10">
                        <c:v>867500</c:v>
                      </c:pt>
                      <c:pt idx="11">
                        <c:v>891500</c:v>
                      </c:pt>
                      <c:pt idx="12">
                        <c:v>891500</c:v>
                      </c:pt>
                      <c:pt idx="13">
                        <c:v>936500</c:v>
                      </c:pt>
                      <c:pt idx="14">
                        <c:v>936500</c:v>
                      </c:pt>
                      <c:pt idx="15">
                        <c:v>965566</c:v>
                      </c:pt>
                      <c:pt idx="16">
                        <c:v>965566</c:v>
                      </c:pt>
                    </c:numCache>
                  </c:numRef>
                </c:xVal>
                <c:yVal>
                  <c:numRef>
                    <c:extLst>
                      <c:ext uri="{02D57815-91ED-43cb-92C2-25804820EDAC}">
                        <c15:formulaRef>
                          <c15:sqref>'WS (K)'!$B$19:$B$35</c15:sqref>
                        </c15:formulaRef>
                      </c:ext>
                    </c:extLst>
                    <c:numCache>
                      <c:formatCode>General</c:formatCode>
                      <c:ptCount val="17"/>
                      <c:pt idx="0">
                        <c:v>0</c:v>
                      </c:pt>
                      <c:pt idx="1">
                        <c:v>0</c:v>
                      </c:pt>
                      <c:pt idx="2">
                        <c:v>4</c:v>
                      </c:pt>
                      <c:pt idx="3">
                        <c:v>4</c:v>
                      </c:pt>
                      <c:pt idx="4">
                        <c:v>0</c:v>
                      </c:pt>
                      <c:pt idx="5">
                        <c:v>0</c:v>
                      </c:pt>
                      <c:pt idx="6">
                        <c:v>2</c:v>
                      </c:pt>
                      <c:pt idx="7">
                        <c:v>2</c:v>
                      </c:pt>
                      <c:pt idx="8">
                        <c:v>0</c:v>
                      </c:pt>
                      <c:pt idx="9">
                        <c:v>0</c:v>
                      </c:pt>
                      <c:pt idx="10">
                        <c:v>1</c:v>
                      </c:pt>
                      <c:pt idx="11">
                        <c:v>1</c:v>
                      </c:pt>
                      <c:pt idx="12">
                        <c:v>0</c:v>
                      </c:pt>
                      <c:pt idx="13">
                        <c:v>0</c:v>
                      </c:pt>
                      <c:pt idx="14">
                        <c:v>4</c:v>
                      </c:pt>
                      <c:pt idx="15">
                        <c:v>4</c:v>
                      </c:pt>
                      <c:pt idx="16">
                        <c:v>0</c:v>
                      </c:pt>
                    </c:numCache>
                  </c:numRef>
                </c:yVal>
                <c:smooth val="0"/>
                <c:extLst>
                  <c:ext xmlns:c16="http://schemas.microsoft.com/office/drawing/2014/chart" uri="{C3380CC4-5D6E-409C-BE32-E72D297353CC}">
                    <c16:uniqueId val="{00000041-4C13-49B8-BBD7-0FADEAF8FF49}"/>
                  </c:ext>
                </c:extLst>
              </c15:ser>
            </c15:filteredScatterSeries>
          </c:ext>
        </c:extLst>
      </c:scatterChart>
      <c:valAx>
        <c:axId val="-174427616"/>
        <c:scaling>
          <c:orientation val="minMax"/>
          <c:max val="1000000"/>
        </c:scaling>
        <c:delete val="1"/>
        <c:axPos val="b"/>
        <c:title>
          <c:tx>
            <c:rich>
              <a:bodyPr rot="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dirty="0"/>
                  <a:t>Time</a:t>
                </a:r>
              </a:p>
            </c:rich>
          </c:tx>
          <c:overlay val="0"/>
          <c:spPr>
            <a:noFill/>
            <a:ln>
              <a:noFill/>
            </a:ln>
            <a:effectLst/>
          </c:spPr>
          <c:txPr>
            <a:bodyPr rot="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000\K" sourceLinked="0"/>
        <c:majorTickMark val="out"/>
        <c:minorTickMark val="none"/>
        <c:tickLblPos val="nextTo"/>
        <c:crossAx val="-174424512"/>
        <c:crosses val="autoZero"/>
        <c:crossBetween val="midCat"/>
        <c:majorUnit val="250000"/>
      </c:valAx>
      <c:valAx>
        <c:axId val="-17442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dirty="0"/>
                  <a:t>TLP-BFS2</a:t>
                </a:r>
              </a:p>
            </c:rich>
          </c:tx>
          <c:overlay val="0"/>
          <c:spPr>
            <a:noFill/>
            <a:ln>
              <a:noFill/>
            </a:ln>
            <a:effectLst/>
          </c:spPr>
          <c:txPr>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4427616"/>
        <c:crosses val="autoZero"/>
        <c:crossBetween val="midCat"/>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871363735783003E-2"/>
          <c:y val="0.107409673452981"/>
          <c:w val="0.93558002515310601"/>
          <c:h val="0.76484358374122097"/>
        </c:manualLayout>
      </c:layout>
      <c:barChart>
        <c:barDir val="col"/>
        <c:grouping val="clustered"/>
        <c:varyColors val="0"/>
        <c:ser>
          <c:idx val="3"/>
          <c:order val="1"/>
          <c:tx>
            <c:strRef>
              <c:f>FI!$H$33</c:f>
              <c:strCache>
                <c:ptCount val="1"/>
                <c:pt idx="0">
                  <c:v>++DynCTA</c:v>
                </c:pt>
              </c:strCache>
            </c:strRef>
          </c:tx>
          <c:spPr>
            <a:solidFill>
              <a:srgbClr val="0070C0"/>
            </a:solidFill>
            <a:ln>
              <a:solidFill>
                <a:schemeClr val="tx1"/>
              </a:solidFill>
            </a:ln>
            <a:effectLst/>
          </c:spPr>
          <c:invertIfNegative val="0"/>
          <c:cat>
            <c:strRef>
              <c:f>FI!$A$34:$A$65</c:f>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f>FI!$H$34:$H$65</c:f>
              <c:numCache>
                <c:formatCode>General</c:formatCode>
                <c:ptCount val="11"/>
                <c:pt idx="0">
                  <c:v>1.513938064212806</c:v>
                </c:pt>
                <c:pt idx="1">
                  <c:v>1.3899876825212036</c:v>
                </c:pt>
                <c:pt idx="2">
                  <c:v>1.6019775253367572</c:v>
                </c:pt>
                <c:pt idx="3">
                  <c:v>1.1076630650319508</c:v>
                </c:pt>
                <c:pt idx="4">
                  <c:v>1.2215210526679166</c:v>
                </c:pt>
                <c:pt idx="5">
                  <c:v>1.1692796410115189</c:v>
                </c:pt>
                <c:pt idx="6">
                  <c:v>0.81021827561810233</c:v>
                </c:pt>
                <c:pt idx="7">
                  <c:v>0.88183252400676149</c:v>
                </c:pt>
                <c:pt idx="8">
                  <c:v>0.84869491632404026</c:v>
                </c:pt>
                <c:pt idx="9">
                  <c:v>1.5408598681984942</c:v>
                </c:pt>
                <c:pt idx="10">
                  <c:v>1.1246719168498485</c:v>
                </c:pt>
              </c:numCache>
            </c:numRef>
          </c:val>
          <c:extLst>
            <c:ext xmlns:c16="http://schemas.microsoft.com/office/drawing/2014/chart" uri="{C3380CC4-5D6E-409C-BE32-E72D297353CC}">
              <c16:uniqueId val="{00000000-6885-4CCD-8D0C-D9DD26ADFE9A}"/>
            </c:ext>
          </c:extLst>
        </c:ser>
        <c:ser>
          <c:idx val="6"/>
          <c:order val="2"/>
          <c:tx>
            <c:strRef>
              <c:f>FI!$K$33</c:f>
              <c:strCache>
                <c:ptCount val="1"/>
                <c:pt idx="0">
                  <c:v>Mod+Bypass</c:v>
                </c:pt>
              </c:strCache>
            </c:strRef>
          </c:tx>
          <c:spPr>
            <a:solidFill>
              <a:srgbClr val="00B050"/>
            </a:solidFill>
            <a:ln>
              <a:solidFill>
                <a:schemeClr val="tx1"/>
              </a:solidFill>
            </a:ln>
            <a:effectLst/>
          </c:spPr>
          <c:invertIfNegative val="0"/>
          <c:cat>
            <c:strRef>
              <c:f>FI!$A$34:$A$65</c:f>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f>FI!$K$34:$K$65</c:f>
              <c:numCache>
                <c:formatCode>General</c:formatCode>
                <c:ptCount val="11"/>
                <c:pt idx="0">
                  <c:v>1.78</c:v>
                </c:pt>
                <c:pt idx="1">
                  <c:v>1.51</c:v>
                </c:pt>
                <c:pt idx="2">
                  <c:v>1.74</c:v>
                </c:pt>
                <c:pt idx="3">
                  <c:v>1.33</c:v>
                </c:pt>
                <c:pt idx="4">
                  <c:v>1.48</c:v>
                </c:pt>
                <c:pt idx="5">
                  <c:v>1.34</c:v>
                </c:pt>
                <c:pt idx="6">
                  <c:v>1.03</c:v>
                </c:pt>
                <c:pt idx="7">
                  <c:v>1.24</c:v>
                </c:pt>
                <c:pt idx="8">
                  <c:v>1.1299999999999999</c:v>
                </c:pt>
                <c:pt idx="9">
                  <c:v>1.96</c:v>
                </c:pt>
                <c:pt idx="10">
                  <c:v>1.4265131443223824</c:v>
                </c:pt>
              </c:numCache>
            </c:numRef>
          </c:val>
          <c:extLst>
            <c:ext xmlns:c16="http://schemas.microsoft.com/office/drawing/2014/chart" uri="{C3380CC4-5D6E-409C-BE32-E72D297353CC}">
              <c16:uniqueId val="{00000001-6885-4CCD-8D0C-D9DD26ADFE9A}"/>
            </c:ext>
          </c:extLst>
        </c:ser>
        <c:ser>
          <c:idx val="4"/>
          <c:order val="3"/>
          <c:tx>
            <c:strRef>
              <c:f>FI!$I$33</c:f>
              <c:strCache>
                <c:ptCount val="1"/>
                <c:pt idx="0">
                  <c:v>PBS-FI</c:v>
                </c:pt>
              </c:strCache>
            </c:strRef>
          </c:tx>
          <c:spPr>
            <a:solidFill>
              <a:srgbClr val="FF0000"/>
            </a:solidFill>
            <a:ln>
              <a:solidFill>
                <a:schemeClr val="tx1"/>
              </a:solidFill>
            </a:ln>
            <a:effectLst/>
          </c:spPr>
          <c:invertIfNegative val="0"/>
          <c:cat>
            <c:strRef>
              <c:f>FI!$A$34:$A$65</c:f>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f>FI!$I$34:$I$65</c:f>
              <c:numCache>
                <c:formatCode>General</c:formatCode>
                <c:ptCount val="11"/>
                <c:pt idx="0">
                  <c:v>2.1351821717651531</c:v>
                </c:pt>
                <c:pt idx="1">
                  <c:v>2.1277979978045511</c:v>
                </c:pt>
                <c:pt idx="2">
                  <c:v>2.6400314821518585</c:v>
                </c:pt>
                <c:pt idx="3">
                  <c:v>3.3234493497572046</c:v>
                </c:pt>
                <c:pt idx="4">
                  <c:v>3.1387902384477515</c:v>
                </c:pt>
                <c:pt idx="5">
                  <c:v>2.0406640221684813</c:v>
                </c:pt>
                <c:pt idx="6">
                  <c:v>1.4370834315687082</c:v>
                </c:pt>
                <c:pt idx="7">
                  <c:v>2.3395116380746948</c:v>
                </c:pt>
                <c:pt idx="8">
                  <c:v>2.2240157378823038</c:v>
                </c:pt>
                <c:pt idx="9">
                  <c:v>2.2400514655269701</c:v>
                </c:pt>
                <c:pt idx="10">
                  <c:v>2.0596155292662623</c:v>
                </c:pt>
              </c:numCache>
            </c:numRef>
          </c:val>
          <c:extLst>
            <c:ext xmlns:c16="http://schemas.microsoft.com/office/drawing/2014/chart" uri="{C3380CC4-5D6E-409C-BE32-E72D297353CC}">
              <c16:uniqueId val="{00000002-6885-4CCD-8D0C-D9DD26ADFE9A}"/>
            </c:ext>
          </c:extLst>
        </c:ser>
        <c:ser>
          <c:idx val="5"/>
          <c:order val="6"/>
          <c:tx>
            <c:strRef>
              <c:f>FI!$J$33</c:f>
              <c:strCache>
                <c:ptCount val="1"/>
                <c:pt idx="0">
                  <c:v>optFI</c:v>
                </c:pt>
              </c:strCache>
            </c:strRef>
          </c:tx>
          <c:spPr>
            <a:solidFill>
              <a:schemeClr val="tx1"/>
            </a:solidFill>
            <a:ln>
              <a:solidFill>
                <a:schemeClr val="tx1"/>
              </a:solidFill>
            </a:ln>
            <a:effectLst/>
          </c:spPr>
          <c:invertIfNegative val="0"/>
          <c:cat>
            <c:strRef>
              <c:f>FI!$A$34:$A$65</c:f>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f>FI!$J$34:$J$65</c:f>
              <c:numCache>
                <c:formatCode>General</c:formatCode>
                <c:ptCount val="11"/>
                <c:pt idx="0">
                  <c:v>2.007502813300182</c:v>
                </c:pt>
                <c:pt idx="1">
                  <c:v>2.0351662970147468</c:v>
                </c:pt>
                <c:pt idx="2">
                  <c:v>2.5756420581167951</c:v>
                </c:pt>
                <c:pt idx="3">
                  <c:v>2.9808975839417053</c:v>
                </c:pt>
                <c:pt idx="4">
                  <c:v>2.9071141180767488</c:v>
                </c:pt>
                <c:pt idx="5">
                  <c:v>2.3750365420444934</c:v>
                </c:pt>
                <c:pt idx="6">
                  <c:v>2.2636395544376686</c:v>
                </c:pt>
                <c:pt idx="7">
                  <c:v>2.2878825788055352</c:v>
                </c:pt>
                <c:pt idx="8">
                  <c:v>2.1157556966869651</c:v>
                </c:pt>
                <c:pt idx="9">
                  <c:v>2.196669807150923</c:v>
                </c:pt>
                <c:pt idx="10">
                  <c:v>2.1750726761315264</c:v>
                </c:pt>
              </c:numCache>
            </c:numRef>
          </c:val>
          <c:extLst>
            <c:ext xmlns:c16="http://schemas.microsoft.com/office/drawing/2014/chart" uri="{C3380CC4-5D6E-409C-BE32-E72D297353CC}">
              <c16:uniqueId val="{00000003-6885-4CCD-8D0C-D9DD26ADFE9A}"/>
            </c:ext>
          </c:extLst>
        </c:ser>
        <c:dLbls>
          <c:showLegendKey val="0"/>
          <c:showVal val="0"/>
          <c:showCatName val="0"/>
          <c:showSerName val="0"/>
          <c:showPercent val="0"/>
          <c:showBubbleSize val="0"/>
        </c:dLbls>
        <c:gapWidth val="100"/>
        <c:axId val="762748016"/>
        <c:axId val="763047424"/>
        <c:extLst>
          <c:ext xmlns:c15="http://schemas.microsoft.com/office/drawing/2012/chart" uri="{02D57815-91ED-43cb-92C2-25804820EDAC}">
            <c15:filteredBarSeries>
              <c15:ser>
                <c:idx val="0"/>
                <c:order val="0"/>
                <c:tx>
                  <c:strRef>
                    <c:extLst>
                      <c:ext uri="{02D57815-91ED-43cb-92C2-25804820EDAC}">
                        <c15:formulaRef>
                          <c15:sqref>FI!$B$33</c15:sqref>
                        </c15:formulaRef>
                      </c:ext>
                    </c:extLst>
                    <c:strCache>
                      <c:ptCount val="1"/>
                      <c:pt idx="0">
                        <c:v>++bestTLP</c:v>
                      </c:pt>
                    </c:strCache>
                  </c:strRef>
                </c:tx>
                <c:spPr>
                  <a:solidFill>
                    <a:schemeClr val="tx1"/>
                  </a:solidFill>
                  <a:ln>
                    <a:solidFill>
                      <a:schemeClr val="tx1"/>
                    </a:solidFill>
                  </a:ln>
                  <a:effectLst/>
                </c:spPr>
                <c:invertIfNegative val="0"/>
                <c:cat>
                  <c:strRef>
                    <c:extLst>
                      <c:ext uri="{02D57815-91ED-43cb-92C2-25804820EDAC}">
                        <c15:formulaRef>
                          <c15:sqref>FI!$A$34:$A$65</c15:sqref>
                        </c15:formulaRef>
                      </c:ext>
                    </c:extLst>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extLst>
                      <c:ext uri="{02D57815-91ED-43cb-92C2-25804820EDAC}">
                        <c15:formulaRef>
                          <c15:sqref>FI!$B$34:$B$65</c15:sqref>
                        </c15:formulaRef>
                      </c:ext>
                    </c:extLst>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4-6885-4CCD-8D0C-D9DD26ADFE9A}"/>
                  </c:ext>
                </c:extLst>
              </c15:ser>
            </c15:filteredBarSeries>
            <c15:filteredBarSeries>
              <c15:ser>
                <c:idx val="2"/>
                <c:order val="4"/>
                <c:tx>
                  <c:strRef>
                    <c:extLst xmlns:c15="http://schemas.microsoft.com/office/drawing/2012/chart">
                      <c:ext xmlns:c15="http://schemas.microsoft.com/office/drawing/2012/chart" uri="{02D57815-91ED-43cb-92C2-25804820EDAC}">
                        <c15:formulaRef>
                          <c15:sqref>FI!$F$33</c15:sqref>
                        </c15:formulaRef>
                      </c:ext>
                    </c:extLst>
                    <c:strCache>
                      <c:ptCount val="1"/>
                      <c:pt idx="0">
                        <c:v>PBS-FI(Offline)</c:v>
                      </c:pt>
                    </c:strCache>
                  </c:strRef>
                </c:tx>
                <c:spPr>
                  <a:pattFill prst="wdDnDiag">
                    <a:fgClr>
                      <a:schemeClr val="tx1"/>
                    </a:fgClr>
                    <a:bgClr>
                      <a:schemeClr val="bg1"/>
                    </a:bgClr>
                  </a:patt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FI!$A$34:$A$65</c15:sqref>
                        </c15:formulaRef>
                      </c:ext>
                    </c:extLst>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extLst xmlns:c15="http://schemas.microsoft.com/office/drawing/2012/chart">
                      <c:ext xmlns:c15="http://schemas.microsoft.com/office/drawing/2012/chart" uri="{02D57815-91ED-43cb-92C2-25804820EDAC}">
                        <c15:formulaRef>
                          <c15:sqref>FI!$F$34:$F$65</c15:sqref>
                        </c15:formulaRef>
                      </c:ext>
                    </c:extLst>
                    <c:numCache>
                      <c:formatCode>General</c:formatCode>
                      <c:ptCount val="11"/>
                      <c:pt idx="0">
                        <c:v>2.007502813300182</c:v>
                      </c:pt>
                      <c:pt idx="1">
                        <c:v>2.0351662970147468</c:v>
                      </c:pt>
                      <c:pt idx="2">
                        <c:v>1.942872371646954</c:v>
                      </c:pt>
                      <c:pt idx="3">
                        <c:v>2.875707037377778</c:v>
                      </c:pt>
                      <c:pt idx="4">
                        <c:v>2.9071141180767488</c:v>
                      </c:pt>
                      <c:pt idx="5">
                        <c:v>2.3750365420444934</c:v>
                      </c:pt>
                      <c:pt idx="6">
                        <c:v>0.70540556310479285</c:v>
                      </c:pt>
                      <c:pt idx="7">
                        <c:v>1.2084581896359958</c:v>
                      </c:pt>
                      <c:pt idx="8">
                        <c:v>0.9160600360533212</c:v>
                      </c:pt>
                      <c:pt idx="9">
                        <c:v>2.196669807150923</c:v>
                      </c:pt>
                      <c:pt idx="10">
                        <c:v>1.6366438642161671</c:v>
                      </c:pt>
                    </c:numCache>
                  </c:numRef>
                </c:val>
                <c:extLst xmlns:c15="http://schemas.microsoft.com/office/drawing/2012/chart">
                  <c:ext xmlns:c16="http://schemas.microsoft.com/office/drawing/2014/chart" uri="{C3380CC4-5D6E-409C-BE32-E72D297353CC}">
                    <c16:uniqueId val="{00000005-6885-4CCD-8D0C-D9DD26ADFE9A}"/>
                  </c:ext>
                </c:extLst>
              </c15:ser>
            </c15:filteredBarSeries>
            <c15:filteredBarSeries>
              <c15:ser>
                <c:idx val="1"/>
                <c:order val="5"/>
                <c:tx>
                  <c:strRef>
                    <c:extLst xmlns:c15="http://schemas.microsoft.com/office/drawing/2012/chart">
                      <c:ext xmlns:c15="http://schemas.microsoft.com/office/drawing/2012/chart" uri="{02D57815-91ED-43cb-92C2-25804820EDAC}">
                        <c15:formulaRef>
                          <c15:sqref>FI!$D$33</c15:sqref>
                        </c15:formulaRef>
                      </c:ext>
                    </c:extLst>
                    <c:strCache>
                      <c:ptCount val="1"/>
                      <c:pt idx="0">
                        <c:v>BF-FI</c:v>
                      </c:pt>
                    </c:strCache>
                  </c:strRef>
                </c:tx>
                <c:spPr>
                  <a:pattFill prst="dkHorz">
                    <a:fgClr>
                      <a:srgbClr val="FFC000"/>
                    </a:fgClr>
                    <a:bgClr>
                      <a:schemeClr val="bg1"/>
                    </a:bgClr>
                  </a:patt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FI!$A$34:$A$65</c15:sqref>
                        </c15:formulaRef>
                      </c:ext>
                    </c:extLst>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extLst xmlns:c15="http://schemas.microsoft.com/office/drawing/2012/chart">
                      <c:ext xmlns:c15="http://schemas.microsoft.com/office/drawing/2012/chart" uri="{02D57815-91ED-43cb-92C2-25804820EDAC}">
                        <c15:formulaRef>
                          <c15:sqref>FI!$D$34:$D$65</c15:sqref>
                        </c15:formulaRef>
                      </c:ext>
                    </c:extLst>
                    <c:numCache>
                      <c:formatCode>General</c:formatCode>
                      <c:ptCount val="11"/>
                      <c:pt idx="0">
                        <c:v>2.007502813300182</c:v>
                      </c:pt>
                      <c:pt idx="1">
                        <c:v>2.0351662970147468</c:v>
                      </c:pt>
                      <c:pt idx="2">
                        <c:v>2.5756420581167951</c:v>
                      </c:pt>
                      <c:pt idx="3">
                        <c:v>2.875707037377778</c:v>
                      </c:pt>
                      <c:pt idx="4">
                        <c:v>2.4421685605661576</c:v>
                      </c:pt>
                      <c:pt idx="5">
                        <c:v>2.3750365420444934</c:v>
                      </c:pt>
                      <c:pt idx="6">
                        <c:v>0.70540556310479285</c:v>
                      </c:pt>
                      <c:pt idx="7">
                        <c:v>1.6091005832156271</c:v>
                      </c:pt>
                      <c:pt idx="8">
                        <c:v>0.9160600360533212</c:v>
                      </c:pt>
                      <c:pt idx="9">
                        <c:v>2.196669807150923</c:v>
                      </c:pt>
                      <c:pt idx="10">
                        <c:v>1.652826781030587</c:v>
                      </c:pt>
                    </c:numCache>
                  </c:numRef>
                </c:val>
                <c:extLst xmlns:c15="http://schemas.microsoft.com/office/drawing/2012/chart">
                  <c:ext xmlns:c16="http://schemas.microsoft.com/office/drawing/2014/chart" uri="{C3380CC4-5D6E-409C-BE32-E72D297353CC}">
                    <c16:uniqueId val="{00000006-6885-4CCD-8D0C-D9DD26ADFE9A}"/>
                  </c:ext>
                </c:extLst>
              </c15:ser>
            </c15:filteredBarSeries>
          </c:ext>
        </c:extLst>
      </c:barChart>
      <c:catAx>
        <c:axId val="762748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63047424"/>
        <c:crosses val="autoZero"/>
        <c:auto val="1"/>
        <c:lblAlgn val="ctr"/>
        <c:lblOffset val="100"/>
        <c:noMultiLvlLbl val="0"/>
      </c:catAx>
      <c:valAx>
        <c:axId val="763047424"/>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r>
                  <a:rPr lang="en-US" sz="1300" b="1" i="0" baseline="0" dirty="0">
                    <a:solidFill>
                      <a:schemeClr val="tx1"/>
                    </a:solidFill>
                    <a:effectLst/>
                    <a:latin typeface="Arial" panose="020B0604020202020204" pitchFamily="34" charset="0"/>
                    <a:cs typeface="Arial" panose="020B0604020202020204" pitchFamily="34" charset="0"/>
                  </a:rPr>
                  <a:t>Normalized FI (to ++</a:t>
                </a:r>
                <a:r>
                  <a:rPr lang="en-US" sz="1300" b="1" i="0" baseline="0" dirty="0" err="1">
                    <a:solidFill>
                      <a:schemeClr val="tx1"/>
                    </a:solidFill>
                    <a:effectLst/>
                    <a:latin typeface="Arial" panose="020B0604020202020204" pitchFamily="34" charset="0"/>
                    <a:cs typeface="Arial" panose="020B0604020202020204" pitchFamily="34" charset="0"/>
                  </a:rPr>
                  <a:t>bestTLP</a:t>
                </a:r>
                <a:r>
                  <a:rPr lang="en-US" sz="1300" b="1" i="0" baseline="0" dirty="0">
                    <a:solidFill>
                      <a:schemeClr val="tx1"/>
                    </a:solidFill>
                    <a:effectLst/>
                    <a:latin typeface="Arial" panose="020B0604020202020204" pitchFamily="34" charset="0"/>
                    <a:cs typeface="Arial" panose="020B0604020202020204" pitchFamily="34" charset="0"/>
                  </a:rPr>
                  <a:t>)</a:t>
                </a:r>
                <a:endParaRPr lang="en-US" sz="1300" b="1" dirty="0">
                  <a:solidFill>
                    <a:schemeClr val="tx1"/>
                  </a:solidFill>
                  <a:effectLst/>
                  <a:latin typeface="Arial" panose="020B0604020202020204" pitchFamily="34" charset="0"/>
                  <a:cs typeface="Arial" panose="020B0604020202020204" pitchFamily="34" charset="0"/>
                </a:endParaRPr>
              </a:p>
            </c:rich>
          </c:tx>
          <c:layout>
            <c:manualLayout>
              <c:xMode val="edge"/>
              <c:yMode val="edge"/>
              <c:x val="1.4328016690221415E-3"/>
              <c:y val="0.10448412698412698"/>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62748016"/>
        <c:crosses val="autoZero"/>
        <c:crossBetween val="between"/>
      </c:valAx>
      <c:spPr>
        <a:noFill/>
        <a:ln>
          <a:solidFill>
            <a:schemeClr val="tx1"/>
          </a:solidFill>
        </a:ln>
        <a:effectLst/>
      </c:spPr>
    </c:plotArea>
    <c:legend>
      <c:legendPos val="t"/>
      <c:layout>
        <c:manualLayout>
          <c:xMode val="edge"/>
          <c:yMode val="edge"/>
          <c:x val="0.16855451931356871"/>
          <c:y val="3.5706413529500111E-3"/>
          <c:w val="0.69951101672941196"/>
          <c:h val="9.725562176349579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cat>
            <c:multiLvlStrRef>
              <c:f>'3-Apps'!$G$1:$H$6</c:f>
              <c:multiLvlStrCache>
                <c:ptCount val="4"/>
                <c:lvl>
                  <c:pt idx="0">
                    <c:v>   2App</c:v>
                  </c:pt>
                  <c:pt idx="1">
                    <c:v>   3App</c:v>
                  </c:pt>
                  <c:pt idx="2">
                    <c:v>   2App</c:v>
                  </c:pt>
                  <c:pt idx="3">
                    <c:v>   3App</c:v>
                  </c:pt>
                </c:lvl>
                <c:lvl>
                  <c:pt idx="0">
                    <c:v>WS</c:v>
                  </c:pt>
                  <c:pt idx="2">
                    <c:v>FI</c:v>
                  </c:pt>
                </c:lvl>
              </c:multiLvlStrCache>
            </c:multiLvlStrRef>
          </c:cat>
          <c:val>
            <c:numRef>
              <c:f>'3-Apps'!$I$1:$I$6</c:f>
              <c:numCache>
                <c:formatCode>General</c:formatCode>
                <c:ptCount val="4"/>
                <c:pt idx="0">
                  <c:v>1.1967953695945421</c:v>
                </c:pt>
                <c:pt idx="1">
                  <c:v>1.2016677481185021</c:v>
                </c:pt>
                <c:pt idx="2">
                  <c:v>2.0596155292662623</c:v>
                </c:pt>
                <c:pt idx="3">
                  <c:v>1.713661672947963</c:v>
                </c:pt>
              </c:numCache>
            </c:numRef>
          </c:val>
          <c:extLst>
            <c:ext xmlns:c16="http://schemas.microsoft.com/office/drawing/2014/chart" uri="{C3380CC4-5D6E-409C-BE32-E72D297353CC}">
              <c16:uniqueId val="{00000000-E6E1-46E7-9694-18775F7B5E37}"/>
            </c:ext>
          </c:extLst>
        </c:ser>
        <c:dLbls>
          <c:showLegendKey val="0"/>
          <c:showVal val="0"/>
          <c:showCatName val="0"/>
          <c:showSerName val="0"/>
          <c:showPercent val="0"/>
          <c:showBubbleSize val="0"/>
        </c:dLbls>
        <c:gapWidth val="219"/>
        <c:overlap val="-27"/>
        <c:axId val="284548032"/>
        <c:axId val="284548360"/>
      </c:barChart>
      <c:catAx>
        <c:axId val="2845480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4548360"/>
        <c:crosses val="autoZero"/>
        <c:auto val="0"/>
        <c:lblAlgn val="ctr"/>
        <c:lblOffset val="100"/>
        <c:noMultiLvlLbl val="0"/>
      </c:catAx>
      <c:valAx>
        <c:axId val="284548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454803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v>IPC_AR</c:v>
          </c:tx>
          <c:spPr>
            <a:ln w="28575" cap="rnd">
              <a:solidFill>
                <a:schemeClr val="tx1"/>
              </a:solidFill>
              <a:round/>
            </a:ln>
            <a:effectLst/>
          </c:spPr>
          <c:marker>
            <c:symbol val="none"/>
          </c:marker>
          <c:val>
            <c:numRef>
              <c:f>'Workloads-Update'!$N$1:$N$325</c:f>
              <c:numCache>
                <c:formatCode>General</c:formatCode>
                <c:ptCount val="325"/>
                <c:pt idx="0">
                  <c:v>1</c:v>
                </c:pt>
                <c:pt idx="1">
                  <c:v>1.0034602076124568</c:v>
                </c:pt>
                <c:pt idx="2">
                  <c:v>1.0060975609756098</c:v>
                </c:pt>
                <c:pt idx="3">
                  <c:v>1.0306345733041575</c:v>
                </c:pt>
                <c:pt idx="4">
                  <c:v>1.0306345733041575</c:v>
                </c:pt>
                <c:pt idx="5">
                  <c:v>1.0327455919395465</c:v>
                </c:pt>
                <c:pt idx="6">
                  <c:v>1.0393013100436681</c:v>
                </c:pt>
                <c:pt idx="7">
                  <c:v>1.0404624277456647</c:v>
                </c:pt>
                <c:pt idx="8">
                  <c:v>1.0684039087947883</c:v>
                </c:pt>
                <c:pt idx="9">
                  <c:v>1.0749185667752443</c:v>
                </c:pt>
                <c:pt idx="10">
                  <c:v>1.082051282051282</c:v>
                </c:pt>
                <c:pt idx="11">
                  <c:v>1.0833333333333333</c:v>
                </c:pt>
                <c:pt idx="12">
                  <c:v>1.0853080568720379</c:v>
                </c:pt>
                <c:pt idx="13">
                  <c:v>1.0919540229885059</c:v>
                </c:pt>
                <c:pt idx="14">
                  <c:v>1.096638655462185</c:v>
                </c:pt>
                <c:pt idx="15">
                  <c:v>1.1146341463414635</c:v>
                </c:pt>
                <c:pt idx="16">
                  <c:v>1.1146341463414635</c:v>
                </c:pt>
                <c:pt idx="17">
                  <c:v>1.1224137931034484</c:v>
                </c:pt>
                <c:pt idx="18">
                  <c:v>1.1262975778546713</c:v>
                </c:pt>
                <c:pt idx="19">
                  <c:v>1.1271676300578035</c:v>
                </c:pt>
                <c:pt idx="20">
                  <c:v>1.127962085308057</c:v>
                </c:pt>
                <c:pt idx="21">
                  <c:v>1.1397379912663756</c:v>
                </c:pt>
                <c:pt idx="22">
                  <c:v>1.1456953642384107</c:v>
                </c:pt>
                <c:pt idx="23">
                  <c:v>1.148780487804878</c:v>
                </c:pt>
                <c:pt idx="24">
                  <c:v>1.1511335012594459</c:v>
                </c:pt>
                <c:pt idx="25">
                  <c:v>1.1511335012594459</c:v>
                </c:pt>
                <c:pt idx="26">
                  <c:v>1.1722222222222223</c:v>
                </c:pt>
                <c:pt idx="27">
                  <c:v>1.1743589743589744</c:v>
                </c:pt>
                <c:pt idx="28">
                  <c:v>1.1762452107279693</c:v>
                </c:pt>
                <c:pt idx="29">
                  <c:v>1.1863979848866499</c:v>
                </c:pt>
                <c:pt idx="30">
                  <c:v>1.1920529801324504</c:v>
                </c:pt>
                <c:pt idx="31">
                  <c:v>1.1923076923076923</c:v>
                </c:pt>
                <c:pt idx="32">
                  <c:v>1.2030303030303031</c:v>
                </c:pt>
                <c:pt idx="33">
                  <c:v>1.2103658536585367</c:v>
                </c:pt>
                <c:pt idx="34">
                  <c:v>1.2196531791907514</c:v>
                </c:pt>
                <c:pt idx="35">
                  <c:v>1.2205128205128206</c:v>
                </c:pt>
                <c:pt idx="36">
                  <c:v>1.227176220806794</c:v>
                </c:pt>
                <c:pt idx="37">
                  <c:v>1.2314225053078556</c:v>
                </c:pt>
                <c:pt idx="38">
                  <c:v>1.2369668246445498</c:v>
                </c:pt>
                <c:pt idx="39">
                  <c:v>1.2424242424242424</c:v>
                </c:pt>
                <c:pt idx="40">
                  <c:v>1.25</c:v>
                </c:pt>
                <c:pt idx="41">
                  <c:v>1.2567049808429118</c:v>
                </c:pt>
                <c:pt idx="42">
                  <c:v>1.264367816091954</c:v>
                </c:pt>
                <c:pt idx="43">
                  <c:v>1.2647702407002188</c:v>
                </c:pt>
                <c:pt idx="44">
                  <c:v>1.2647702407002188</c:v>
                </c:pt>
                <c:pt idx="45">
                  <c:v>1.2691466083150984</c:v>
                </c:pt>
                <c:pt idx="46">
                  <c:v>1.2691466083150984</c:v>
                </c:pt>
                <c:pt idx="47">
                  <c:v>1.2722222222222221</c:v>
                </c:pt>
                <c:pt idx="48">
                  <c:v>1.2899159663865547</c:v>
                </c:pt>
                <c:pt idx="49">
                  <c:v>1.2903225806451613</c:v>
                </c:pt>
                <c:pt idx="50">
                  <c:v>1.2913907284768211</c:v>
                </c:pt>
                <c:pt idx="51">
                  <c:v>1.2931596091205211</c:v>
                </c:pt>
                <c:pt idx="52">
                  <c:v>1.3222222222222222</c:v>
                </c:pt>
                <c:pt idx="53">
                  <c:v>1.323699421965318</c:v>
                </c:pt>
                <c:pt idx="54">
                  <c:v>1.3355048859934853</c:v>
                </c:pt>
                <c:pt idx="55">
                  <c:v>1.3384615384615384</c:v>
                </c:pt>
                <c:pt idx="56">
                  <c:v>1.3406113537117903</c:v>
                </c:pt>
                <c:pt idx="57">
                  <c:v>1.3757225433526012</c:v>
                </c:pt>
                <c:pt idx="58">
                  <c:v>1.3781512605042017</c:v>
                </c:pt>
                <c:pt idx="59">
                  <c:v>1.3821656050955413</c:v>
                </c:pt>
                <c:pt idx="60">
                  <c:v>1.3848484848484848</c:v>
                </c:pt>
                <c:pt idx="61">
                  <c:v>1.3848484848484848</c:v>
                </c:pt>
                <c:pt idx="62">
                  <c:v>1.3865546218487395</c:v>
                </c:pt>
                <c:pt idx="63">
                  <c:v>1.3932926829268293</c:v>
                </c:pt>
                <c:pt idx="64">
                  <c:v>1.3932926829268293</c:v>
                </c:pt>
                <c:pt idx="65">
                  <c:v>1.3973509933774835</c:v>
                </c:pt>
                <c:pt idx="66">
                  <c:v>1.4097560975609755</c:v>
                </c:pt>
                <c:pt idx="67">
                  <c:v>1.4146341463414633</c:v>
                </c:pt>
                <c:pt idx="68">
                  <c:v>1.4245076586433261</c:v>
                </c:pt>
                <c:pt idx="69">
                  <c:v>1.4245076586433261</c:v>
                </c:pt>
                <c:pt idx="70">
                  <c:v>1.4272727272727272</c:v>
                </c:pt>
                <c:pt idx="71">
                  <c:v>1.4323144104803494</c:v>
                </c:pt>
                <c:pt idx="72">
                  <c:v>1.4359756097560976</c:v>
                </c:pt>
                <c:pt idx="73">
                  <c:v>1.4410480349344978</c:v>
                </c:pt>
                <c:pt idx="74">
                  <c:v>1.4444444444444444</c:v>
                </c:pt>
                <c:pt idx="75">
                  <c:v>1.45</c:v>
                </c:pt>
                <c:pt idx="76">
                  <c:v>1.4549763033175356</c:v>
                </c:pt>
                <c:pt idx="77">
                  <c:v>1.455919395465995</c:v>
                </c:pt>
                <c:pt idx="78">
                  <c:v>1.4609571788413098</c:v>
                </c:pt>
                <c:pt idx="79">
                  <c:v>1.4885993485342019</c:v>
                </c:pt>
                <c:pt idx="80">
                  <c:v>1.4885993485342019</c:v>
                </c:pt>
                <c:pt idx="81">
                  <c:v>1.5086705202312138</c:v>
                </c:pt>
                <c:pt idx="82">
                  <c:v>1.5165562913907285</c:v>
                </c:pt>
                <c:pt idx="83">
                  <c:v>1.5210727969348659</c:v>
                </c:pt>
                <c:pt idx="84">
                  <c:v>1.5342019543973942</c:v>
                </c:pt>
                <c:pt idx="85">
                  <c:v>1.5384615384615385</c:v>
                </c:pt>
                <c:pt idx="86">
                  <c:v>1.5545023696682465</c:v>
                </c:pt>
                <c:pt idx="87">
                  <c:v>1.5639810426540284</c:v>
                </c:pt>
                <c:pt idx="88">
                  <c:v>1.5708812260536398</c:v>
                </c:pt>
                <c:pt idx="89">
                  <c:v>1.5743589743589743</c:v>
                </c:pt>
                <c:pt idx="90">
                  <c:v>1.576158940397351</c:v>
                </c:pt>
                <c:pt idx="91">
                  <c:v>1.5878048780487806</c:v>
                </c:pt>
                <c:pt idx="92">
                  <c:v>1.5894736842105264</c:v>
                </c:pt>
                <c:pt idx="93">
                  <c:v>1.6397984886649875</c:v>
                </c:pt>
                <c:pt idx="94">
                  <c:v>1.6680672268907564</c:v>
                </c:pt>
                <c:pt idx="95">
                  <c:v>1.6820512820512821</c:v>
                </c:pt>
                <c:pt idx="96">
                  <c:v>1.6923076923076923</c:v>
                </c:pt>
                <c:pt idx="97">
                  <c:v>1.7055555555555555</c:v>
                </c:pt>
                <c:pt idx="98">
                  <c:v>1.7222222222222223</c:v>
                </c:pt>
                <c:pt idx="99">
                  <c:v>1.7226890756302522</c:v>
                </c:pt>
                <c:pt idx="100">
                  <c:v>1.7284768211920529</c:v>
                </c:pt>
                <c:pt idx="101">
                  <c:v>1.7336244541484715</c:v>
                </c:pt>
                <c:pt idx="102">
                  <c:v>1.735632183908046</c:v>
                </c:pt>
                <c:pt idx="103">
                  <c:v>1.7509578544061302</c:v>
                </c:pt>
                <c:pt idx="104">
                  <c:v>1.7509578544061302</c:v>
                </c:pt>
                <c:pt idx="105">
                  <c:v>1.7515151515151515</c:v>
                </c:pt>
                <c:pt idx="106">
                  <c:v>1.7575757575757576</c:v>
                </c:pt>
                <c:pt idx="107">
                  <c:v>1.7621951219512195</c:v>
                </c:pt>
                <c:pt idx="108">
                  <c:v>1.7682926829268293</c:v>
                </c:pt>
                <c:pt idx="109">
                  <c:v>1.7745664739884393</c:v>
                </c:pt>
                <c:pt idx="110">
                  <c:v>1.7903930131004366</c:v>
                </c:pt>
                <c:pt idx="111">
                  <c:v>1.8045977011494252</c:v>
                </c:pt>
                <c:pt idx="112">
                  <c:v>1.8210526315789475</c:v>
                </c:pt>
                <c:pt idx="113">
                  <c:v>1.8222222222222222</c:v>
                </c:pt>
                <c:pt idx="114">
                  <c:v>1.8333333333333333</c:v>
                </c:pt>
                <c:pt idx="115">
                  <c:v>1.8815165876777251</c:v>
                </c:pt>
                <c:pt idx="116">
                  <c:v>1.8827361563517915</c:v>
                </c:pt>
                <c:pt idx="117">
                  <c:v>1.8892508143322475</c:v>
                </c:pt>
                <c:pt idx="118">
                  <c:v>1.8947368421052631</c:v>
                </c:pt>
                <c:pt idx="119">
                  <c:v>1.8959537572254335</c:v>
                </c:pt>
                <c:pt idx="120">
                  <c:v>1.9075144508670521</c:v>
                </c:pt>
                <c:pt idx="121">
                  <c:v>1.9201680672268908</c:v>
                </c:pt>
                <c:pt idx="122">
                  <c:v>1.9201680672268908</c:v>
                </c:pt>
                <c:pt idx="123">
                  <c:v>1.9431279620853081</c:v>
                </c:pt>
                <c:pt idx="124">
                  <c:v>1.9727272727272727</c:v>
                </c:pt>
                <c:pt idx="125">
                  <c:v>1.9789915966386555</c:v>
                </c:pt>
                <c:pt idx="126">
                  <c:v>1.9847560975609757</c:v>
                </c:pt>
                <c:pt idx="127">
                  <c:v>1.9885057471264367</c:v>
                </c:pt>
                <c:pt idx="128">
                  <c:v>1.9956331877729259</c:v>
                </c:pt>
                <c:pt idx="129">
                  <c:v>1.9956331877729259</c:v>
                </c:pt>
                <c:pt idx="130">
                  <c:v>2</c:v>
                </c:pt>
                <c:pt idx="131">
                  <c:v>2.0331125827814569</c:v>
                </c:pt>
                <c:pt idx="132">
                  <c:v>2.0358974358974358</c:v>
                </c:pt>
                <c:pt idx="133">
                  <c:v>2.0526315789473686</c:v>
                </c:pt>
                <c:pt idx="134">
                  <c:v>2.0567685589519651</c:v>
                </c:pt>
                <c:pt idx="135">
                  <c:v>2.0689655172413794</c:v>
                </c:pt>
                <c:pt idx="136">
                  <c:v>2.1025641025641026</c:v>
                </c:pt>
                <c:pt idx="137">
                  <c:v>2.1205211726384365</c:v>
                </c:pt>
                <c:pt idx="138">
                  <c:v>2.1658767772511847</c:v>
                </c:pt>
                <c:pt idx="139">
                  <c:v>2.1658767772511847</c:v>
                </c:pt>
                <c:pt idx="140">
                  <c:v>2.1721854304635762</c:v>
                </c:pt>
                <c:pt idx="141">
                  <c:v>2.1749999999999998</c:v>
                </c:pt>
                <c:pt idx="142">
                  <c:v>2.185430463576159</c:v>
                </c:pt>
                <c:pt idx="143">
                  <c:v>2.2055555555555557</c:v>
                </c:pt>
                <c:pt idx="144">
                  <c:v>2.2145593869731801</c:v>
                </c:pt>
                <c:pt idx="145">
                  <c:v>2.2210526315789472</c:v>
                </c:pt>
                <c:pt idx="146">
                  <c:v>2.2222222222222223</c:v>
                </c:pt>
                <c:pt idx="147">
                  <c:v>2.2222222222222223</c:v>
                </c:pt>
                <c:pt idx="148">
                  <c:v>2.2322274881516586</c:v>
                </c:pt>
                <c:pt idx="149">
                  <c:v>2.2413793103448274</c:v>
                </c:pt>
                <c:pt idx="150">
                  <c:v>2.2777777777777777</c:v>
                </c:pt>
                <c:pt idx="151">
                  <c:v>2.2947976878612715</c:v>
                </c:pt>
                <c:pt idx="152">
                  <c:v>2.3435897435897437</c:v>
                </c:pt>
                <c:pt idx="153">
                  <c:v>2.3435897435897437</c:v>
                </c:pt>
                <c:pt idx="154">
                  <c:v>2.3699421965317917</c:v>
                </c:pt>
                <c:pt idx="155">
                  <c:v>2.375</c:v>
                </c:pt>
                <c:pt idx="156">
                  <c:v>2.4105263157894736</c:v>
                </c:pt>
                <c:pt idx="157">
                  <c:v>2.4153846153846152</c:v>
                </c:pt>
                <c:pt idx="158">
                  <c:v>2.4252873563218391</c:v>
                </c:pt>
                <c:pt idx="159">
                  <c:v>2.4285714285714284</c:v>
                </c:pt>
                <c:pt idx="160">
                  <c:v>2.4369747899159662</c:v>
                </c:pt>
                <c:pt idx="161">
                  <c:v>2.4942528735632186</c:v>
                </c:pt>
                <c:pt idx="162">
                  <c:v>2.5052631578947366</c:v>
                </c:pt>
                <c:pt idx="163">
                  <c:v>2.5240174672489082</c:v>
                </c:pt>
                <c:pt idx="164">
                  <c:v>2.5327510917030569</c:v>
                </c:pt>
                <c:pt idx="165">
                  <c:v>2.5388888888888888</c:v>
                </c:pt>
                <c:pt idx="166">
                  <c:v>2.5388888888888888</c:v>
                </c:pt>
                <c:pt idx="167">
                  <c:v>2.6166666666666667</c:v>
                </c:pt>
                <c:pt idx="168">
                  <c:v>2.629139072847682</c:v>
                </c:pt>
                <c:pt idx="169">
                  <c:v>2.632183908045977</c:v>
                </c:pt>
                <c:pt idx="170">
                  <c:v>2.6416184971098264</c:v>
                </c:pt>
                <c:pt idx="171">
                  <c:v>2.6416184971098264</c:v>
                </c:pt>
                <c:pt idx="172">
                  <c:v>2.7152317880794703</c:v>
                </c:pt>
                <c:pt idx="173">
                  <c:v>2.7225433526011562</c:v>
                </c:pt>
                <c:pt idx="174">
                  <c:v>2.7352941176470589</c:v>
                </c:pt>
                <c:pt idx="175">
                  <c:v>2.735632183908046</c:v>
                </c:pt>
                <c:pt idx="176">
                  <c:v>2.7393364928909953</c:v>
                </c:pt>
                <c:pt idx="177">
                  <c:v>2.7473684210526317</c:v>
                </c:pt>
                <c:pt idx="178">
                  <c:v>2.7488151658767772</c:v>
                </c:pt>
                <c:pt idx="179">
                  <c:v>2.806451612903226</c:v>
                </c:pt>
                <c:pt idx="180">
                  <c:v>2.8427947598253276</c:v>
                </c:pt>
                <c:pt idx="181">
                  <c:v>2.8888888888888888</c:v>
                </c:pt>
                <c:pt idx="182">
                  <c:v>2.9641025641025642</c:v>
                </c:pt>
                <c:pt idx="183">
                  <c:v>2.9743589743589745</c:v>
                </c:pt>
                <c:pt idx="184">
                  <c:v>3</c:v>
                </c:pt>
                <c:pt idx="185">
                  <c:v>3.0264900662251657</c:v>
                </c:pt>
                <c:pt idx="186">
                  <c:v>3.0264900662251657</c:v>
                </c:pt>
                <c:pt idx="187">
                  <c:v>3.064516129032258</c:v>
                </c:pt>
                <c:pt idx="188">
                  <c:v>3.0853080568720381</c:v>
                </c:pt>
                <c:pt idx="189">
                  <c:v>3.1192052980132452</c:v>
                </c:pt>
                <c:pt idx="190">
                  <c:v>3.2111111111111112</c:v>
                </c:pt>
                <c:pt idx="191">
                  <c:v>3.2222222222222223</c:v>
                </c:pt>
                <c:pt idx="192">
                  <c:v>3.2315789473684209</c:v>
                </c:pt>
                <c:pt idx="193">
                  <c:v>3.3384615384615386</c:v>
                </c:pt>
                <c:pt idx="194">
                  <c:v>3.3410404624277459</c:v>
                </c:pt>
                <c:pt idx="195">
                  <c:v>3.3461538461538463</c:v>
                </c:pt>
                <c:pt idx="196">
                  <c:v>3.352601156069364</c:v>
                </c:pt>
                <c:pt idx="197">
                  <c:v>3.4444444444444446</c:v>
                </c:pt>
                <c:pt idx="198">
                  <c:v>3.4526315789473685</c:v>
                </c:pt>
                <c:pt idx="199">
                  <c:v>3.4736842105263159</c:v>
                </c:pt>
                <c:pt idx="200">
                  <c:v>3.5287356321839081</c:v>
                </c:pt>
                <c:pt idx="201">
                  <c:v>3.6166666666666667</c:v>
                </c:pt>
                <c:pt idx="202">
                  <c:v>3.6538461538461537</c:v>
                </c:pt>
                <c:pt idx="203">
                  <c:v>3.7630057803468207</c:v>
                </c:pt>
                <c:pt idx="204">
                  <c:v>3.7701149425287355</c:v>
                </c:pt>
                <c:pt idx="205">
                  <c:v>3.7749999999999999</c:v>
                </c:pt>
                <c:pt idx="206">
                  <c:v>3.7931034482758621</c:v>
                </c:pt>
                <c:pt idx="207">
                  <c:v>3.8278145695364238</c:v>
                </c:pt>
                <c:pt idx="208">
                  <c:v>3.8410596026490067</c:v>
                </c:pt>
                <c:pt idx="209">
                  <c:v>4.1789473684210527</c:v>
                </c:pt>
                <c:pt idx="210">
                  <c:v>4.3112582781456954</c:v>
                </c:pt>
                <c:pt idx="211">
                  <c:v>4.3157894736842106</c:v>
                </c:pt>
                <c:pt idx="212">
                  <c:v>4.3250000000000002</c:v>
                </c:pt>
                <c:pt idx="213">
                  <c:v>4.4444444444444446</c:v>
                </c:pt>
                <c:pt idx="214">
                  <c:v>4.5</c:v>
                </c:pt>
                <c:pt idx="215">
                  <c:v>4.5632183908045976</c:v>
                </c:pt>
                <c:pt idx="216">
                  <c:v>4.7126436781609193</c:v>
                </c:pt>
                <c:pt idx="217">
                  <c:v>4.810526315789474</c:v>
                </c:pt>
                <c:pt idx="218">
                  <c:v>4.810526315789474</c:v>
                </c:pt>
                <c:pt idx="219">
                  <c:v>4.833333333333333</c:v>
                </c:pt>
                <c:pt idx="220">
                  <c:v>4.870967741935484</c:v>
                </c:pt>
                <c:pt idx="221">
                  <c:v>4.875</c:v>
                </c:pt>
                <c:pt idx="222">
                  <c:v>4.9578947368421051</c:v>
                </c:pt>
                <c:pt idx="223">
                  <c:v>5.2528735632183912</c:v>
                </c:pt>
                <c:pt idx="224">
                  <c:v>5.2528735632183912</c:v>
                </c:pt>
                <c:pt idx="225">
                  <c:v>5.2750000000000004</c:v>
                </c:pt>
                <c:pt idx="226">
                  <c:v>5.2777777777777777</c:v>
                </c:pt>
                <c:pt idx="227">
                  <c:v>5.4137931034482758</c:v>
                </c:pt>
                <c:pt idx="228">
                  <c:v>5.580645161290323</c:v>
                </c:pt>
                <c:pt idx="229">
                  <c:v>5.7249999999999996</c:v>
                </c:pt>
                <c:pt idx="230">
                  <c:v>5.806451612903226</c:v>
                </c:pt>
                <c:pt idx="231">
                  <c:v>5.8076923076923075</c:v>
                </c:pt>
                <c:pt idx="232">
                  <c:v>5.95</c:v>
                </c:pt>
                <c:pt idx="233">
                  <c:v>6.0842105263157897</c:v>
                </c:pt>
                <c:pt idx="234">
                  <c:v>6.1052631578947372</c:v>
                </c:pt>
                <c:pt idx="235">
                  <c:v>6.290322580645161</c:v>
                </c:pt>
                <c:pt idx="236">
                  <c:v>6.5250000000000004</c:v>
                </c:pt>
                <c:pt idx="237">
                  <c:v>6.6436781609195403</c:v>
                </c:pt>
                <c:pt idx="238">
                  <c:v>6.6538461538461542</c:v>
                </c:pt>
                <c:pt idx="239">
                  <c:v>6.666666666666667</c:v>
                </c:pt>
                <c:pt idx="240">
                  <c:v>6.806451612903226</c:v>
                </c:pt>
                <c:pt idx="241">
                  <c:v>6.8526315789473689</c:v>
                </c:pt>
                <c:pt idx="242">
                  <c:v>6.9230769230769234</c:v>
                </c:pt>
                <c:pt idx="243">
                  <c:v>7.387096774193548</c:v>
                </c:pt>
                <c:pt idx="244">
                  <c:v>7.4827586206896548</c:v>
                </c:pt>
                <c:pt idx="245">
                  <c:v>7.5</c:v>
                </c:pt>
                <c:pt idx="246">
                  <c:v>7.6749999999999998</c:v>
                </c:pt>
                <c:pt idx="247">
                  <c:v>7.67741935483871</c:v>
                </c:pt>
                <c:pt idx="248">
                  <c:v>8.115384615384615</c:v>
                </c:pt>
                <c:pt idx="249">
                  <c:v>8.1999999999999993</c:v>
                </c:pt>
                <c:pt idx="250">
                  <c:v>8.25</c:v>
                </c:pt>
                <c:pt idx="251">
                  <c:v>8.3888888888888893</c:v>
                </c:pt>
                <c:pt idx="252">
                  <c:v>8.4193548387096779</c:v>
                </c:pt>
                <c:pt idx="253">
                  <c:v>8.8076923076923084</c:v>
                </c:pt>
                <c:pt idx="254">
                  <c:v>9.1538461538461533</c:v>
                </c:pt>
                <c:pt idx="255">
                  <c:v>9.6111111111111107</c:v>
                </c:pt>
                <c:pt idx="256">
                  <c:v>9.6666666666666661</c:v>
                </c:pt>
                <c:pt idx="257">
                  <c:v>9.9032258064516121</c:v>
                </c:pt>
                <c:pt idx="258">
                  <c:v>9.9250000000000007</c:v>
                </c:pt>
                <c:pt idx="259">
                  <c:v>10</c:v>
                </c:pt>
                <c:pt idx="260">
                  <c:v>10.038461538461538</c:v>
                </c:pt>
                <c:pt idx="261">
                  <c:v>10.25</c:v>
                </c:pt>
                <c:pt idx="262">
                  <c:v>10.555555555555555</c:v>
                </c:pt>
                <c:pt idx="263">
                  <c:v>10.580645161290322</c:v>
                </c:pt>
                <c:pt idx="264">
                  <c:v>10.64516129032258</c:v>
                </c:pt>
                <c:pt idx="265">
                  <c:v>10.833333333333334</c:v>
                </c:pt>
                <c:pt idx="266">
                  <c:v>11.425000000000001</c:v>
                </c:pt>
                <c:pt idx="267">
                  <c:v>11.425000000000001</c:v>
                </c:pt>
                <c:pt idx="268">
                  <c:v>11.722222222222221</c:v>
                </c:pt>
                <c:pt idx="269">
                  <c:v>11.775</c:v>
                </c:pt>
                <c:pt idx="270">
                  <c:v>11.807692307692308</c:v>
                </c:pt>
                <c:pt idx="271">
                  <c:v>12.615384615384615</c:v>
                </c:pt>
                <c:pt idx="272">
                  <c:v>12.692307692307692</c:v>
                </c:pt>
                <c:pt idx="273">
                  <c:v>12.722222222222221</c:v>
                </c:pt>
                <c:pt idx="274">
                  <c:v>12.806451612903226</c:v>
                </c:pt>
                <c:pt idx="275">
                  <c:v>13.222222222222221</c:v>
                </c:pt>
                <c:pt idx="276">
                  <c:v>13.225806451612904</c:v>
                </c:pt>
                <c:pt idx="277">
                  <c:v>14.45</c:v>
                </c:pt>
                <c:pt idx="278">
                  <c:v>14.5</c:v>
                </c:pt>
                <c:pt idx="279">
                  <c:v>14.5</c:v>
                </c:pt>
                <c:pt idx="280">
                  <c:v>14.741935483870968</c:v>
                </c:pt>
                <c:pt idx="281">
                  <c:v>14.741935483870968</c:v>
                </c:pt>
                <c:pt idx="282">
                  <c:v>15.193548387096774</c:v>
                </c:pt>
                <c:pt idx="283">
                  <c:v>15.26923076923077</c:v>
                </c:pt>
                <c:pt idx="284">
                  <c:v>15.76923076923077</c:v>
                </c:pt>
                <c:pt idx="285">
                  <c:v>16.274999999999999</c:v>
                </c:pt>
                <c:pt idx="286">
                  <c:v>16.777777777777779</c:v>
                </c:pt>
                <c:pt idx="287">
                  <c:v>17.055555555555557</c:v>
                </c:pt>
                <c:pt idx="288">
                  <c:v>17.576923076923077</c:v>
                </c:pt>
                <c:pt idx="289">
                  <c:v>17.576923076923077</c:v>
                </c:pt>
                <c:pt idx="290">
                  <c:v>18.115384615384617</c:v>
                </c:pt>
                <c:pt idx="291">
                  <c:v>18.222222222222221</c:v>
                </c:pt>
                <c:pt idx="292">
                  <c:v>18.333333333333332</c:v>
                </c:pt>
                <c:pt idx="293">
                  <c:v>18.64516129032258</c:v>
                </c:pt>
                <c:pt idx="294">
                  <c:v>18.70967741935484</c:v>
                </c:pt>
                <c:pt idx="295">
                  <c:v>19.222222222222221</c:v>
                </c:pt>
                <c:pt idx="296">
                  <c:v>20</c:v>
                </c:pt>
                <c:pt idx="297">
                  <c:v>21</c:v>
                </c:pt>
                <c:pt idx="298">
                  <c:v>21.666666666666668</c:v>
                </c:pt>
                <c:pt idx="299">
                  <c:v>22.055555555555557</c:v>
                </c:pt>
                <c:pt idx="300">
                  <c:v>22.23076923076923</c:v>
                </c:pt>
                <c:pt idx="301">
                  <c:v>22.307692307692307</c:v>
                </c:pt>
                <c:pt idx="302">
                  <c:v>22.777777777777779</c:v>
                </c:pt>
                <c:pt idx="303">
                  <c:v>23.444444444444443</c:v>
                </c:pt>
                <c:pt idx="304">
                  <c:v>25.03846153846154</c:v>
                </c:pt>
                <c:pt idx="305">
                  <c:v>25.388888888888889</c:v>
                </c:pt>
                <c:pt idx="306">
                  <c:v>25.388888888888889</c:v>
                </c:pt>
                <c:pt idx="307">
                  <c:v>25.444444444444443</c:v>
                </c:pt>
                <c:pt idx="308">
                  <c:v>26.166666666666668</c:v>
                </c:pt>
                <c:pt idx="309">
                  <c:v>26.444444444444443</c:v>
                </c:pt>
                <c:pt idx="310">
                  <c:v>29</c:v>
                </c:pt>
                <c:pt idx="311">
                  <c:v>32.111111111111114</c:v>
                </c:pt>
                <c:pt idx="312">
                  <c:v>32.222222222222221</c:v>
                </c:pt>
                <c:pt idx="313">
                  <c:v>34.111111111111114</c:v>
                </c:pt>
                <c:pt idx="314">
                  <c:v>36.166666666666664</c:v>
                </c:pt>
                <c:pt idx="315">
                  <c:v>36.444444444444443</c:v>
                </c:pt>
                <c:pt idx="316">
                  <c:v>36.666666666666664</c:v>
                </c:pt>
                <c:pt idx="317">
                  <c:v>44.111111111111114</c:v>
                </c:pt>
                <c:pt idx="318">
                  <c:v>45.555555555555557</c:v>
                </c:pt>
                <c:pt idx="319">
                  <c:v>50.777777777777779</c:v>
                </c:pt>
                <c:pt idx="320">
                  <c:v>50.777777777777779</c:v>
                </c:pt>
                <c:pt idx="321">
                  <c:v>52.333333333333336</c:v>
                </c:pt>
                <c:pt idx="322">
                  <c:v>64.222222222222229</c:v>
                </c:pt>
                <c:pt idx="323">
                  <c:v>64.444444444444443</c:v>
                </c:pt>
                <c:pt idx="324">
                  <c:v>72.333333333333329</c:v>
                </c:pt>
              </c:numCache>
            </c:numRef>
          </c:val>
          <c:smooth val="0"/>
          <c:extLst>
            <c:ext xmlns:c16="http://schemas.microsoft.com/office/drawing/2014/chart" uri="{C3380CC4-5D6E-409C-BE32-E72D297353CC}">
              <c16:uniqueId val="{00000000-4386-41ED-B1BA-416A875B6845}"/>
            </c:ext>
          </c:extLst>
        </c:ser>
        <c:ser>
          <c:idx val="1"/>
          <c:order val="1"/>
          <c:tx>
            <c:v>EB_AR</c:v>
          </c:tx>
          <c:spPr>
            <a:ln w="28575" cap="rnd">
              <a:solidFill>
                <a:srgbClr val="FF0000"/>
              </a:solidFill>
              <a:round/>
            </a:ln>
            <a:effectLst/>
          </c:spPr>
          <c:marker>
            <c:symbol val="none"/>
          </c:marker>
          <c:val>
            <c:numRef>
              <c:f>'Workloads-Update'!$P$1:$P$325</c:f>
              <c:numCache>
                <c:formatCode>General</c:formatCode>
                <c:ptCount val="325"/>
                <c:pt idx="0">
                  <c:v>1</c:v>
                </c:pt>
                <c:pt idx="1">
                  <c:v>1.0045662100456623</c:v>
                </c:pt>
                <c:pt idx="2">
                  <c:v>1.0056497175141244</c:v>
                </c:pt>
                <c:pt idx="3">
                  <c:v>1.0070921985815602</c:v>
                </c:pt>
                <c:pt idx="4">
                  <c:v>1.0108695652173914</c:v>
                </c:pt>
                <c:pt idx="5">
                  <c:v>1.0126582278481013</c:v>
                </c:pt>
                <c:pt idx="6">
                  <c:v>1.0126582278481013</c:v>
                </c:pt>
                <c:pt idx="7">
                  <c:v>1.0235294117647058</c:v>
                </c:pt>
                <c:pt idx="8">
                  <c:v>1.0285714285714287</c:v>
                </c:pt>
                <c:pt idx="9">
                  <c:v>1.0444444444444443</c:v>
                </c:pt>
                <c:pt idx="10">
                  <c:v>1.0492957746478875</c:v>
                </c:pt>
                <c:pt idx="11">
                  <c:v>1.0518518518518518</c:v>
                </c:pt>
                <c:pt idx="12">
                  <c:v>1.0567375886524824</c:v>
                </c:pt>
                <c:pt idx="13">
                  <c:v>1.0574712643678161</c:v>
                </c:pt>
                <c:pt idx="14">
                  <c:v>1.0598802395209581</c:v>
                </c:pt>
                <c:pt idx="15">
                  <c:v>1.0625</c:v>
                </c:pt>
                <c:pt idx="16">
                  <c:v>1.0658682634730539</c:v>
                </c:pt>
                <c:pt idx="17">
                  <c:v>1.0689655172413794</c:v>
                </c:pt>
                <c:pt idx="18">
                  <c:v>1.0689655172413794</c:v>
                </c:pt>
                <c:pt idx="19">
                  <c:v>1.0759493670886076</c:v>
                </c:pt>
                <c:pt idx="20">
                  <c:v>1.0759493670886076</c:v>
                </c:pt>
                <c:pt idx="21">
                  <c:v>1.0823529411764707</c:v>
                </c:pt>
                <c:pt idx="22">
                  <c:v>1.0874999999999999</c:v>
                </c:pt>
                <c:pt idx="23">
                  <c:v>1.0941176470588236</c:v>
                </c:pt>
                <c:pt idx="24">
                  <c:v>1.0972222222222223</c:v>
                </c:pt>
                <c:pt idx="25">
                  <c:v>1.0972222222222223</c:v>
                </c:pt>
                <c:pt idx="26">
                  <c:v>1.10126582278481</c:v>
                </c:pt>
                <c:pt idx="27">
                  <c:v>1.10126582278481</c:v>
                </c:pt>
                <c:pt idx="28">
                  <c:v>1.1018518518518516</c:v>
                </c:pt>
                <c:pt idx="29">
                  <c:v>1.1037037037037036</c:v>
                </c:pt>
                <c:pt idx="30">
                  <c:v>1.1111111111111112</c:v>
                </c:pt>
                <c:pt idx="31">
                  <c:v>1.1208053691275168</c:v>
                </c:pt>
                <c:pt idx="32">
                  <c:v>1.1285714285714288</c:v>
                </c:pt>
                <c:pt idx="33">
                  <c:v>1.1285714285714288</c:v>
                </c:pt>
                <c:pt idx="34">
                  <c:v>1.1344537815126052</c:v>
                </c:pt>
                <c:pt idx="35">
                  <c:v>1.142857142857143</c:v>
                </c:pt>
                <c:pt idx="36">
                  <c:v>1.1499999999999999</c:v>
                </c:pt>
                <c:pt idx="37">
                  <c:v>1.1612903225806452</c:v>
                </c:pt>
                <c:pt idx="38">
                  <c:v>1.1625000000000001</c:v>
                </c:pt>
                <c:pt idx="39">
                  <c:v>1.1645569620253164</c:v>
                </c:pt>
                <c:pt idx="40">
                  <c:v>1.1645569620253164</c:v>
                </c:pt>
                <c:pt idx="41">
                  <c:v>1.173913043478261</c:v>
                </c:pt>
                <c:pt idx="42">
                  <c:v>1.176056338028169</c:v>
                </c:pt>
                <c:pt idx="43">
                  <c:v>1.1772151898734178</c:v>
                </c:pt>
                <c:pt idx="44">
                  <c:v>1.1772151898734178</c:v>
                </c:pt>
                <c:pt idx="45">
                  <c:v>1.1805555555555556</c:v>
                </c:pt>
                <c:pt idx="46">
                  <c:v>1.1843971631205674</c:v>
                </c:pt>
                <c:pt idx="47">
                  <c:v>1.1848739495798319</c:v>
                </c:pt>
                <c:pt idx="48">
                  <c:v>1.1864406779661016</c:v>
                </c:pt>
                <c:pt idx="49">
                  <c:v>1.1879194630872483</c:v>
                </c:pt>
                <c:pt idx="50">
                  <c:v>1.1932773109243697</c:v>
                </c:pt>
                <c:pt idx="51">
                  <c:v>1.1946308724832215</c:v>
                </c:pt>
                <c:pt idx="52">
                  <c:v>1.2083333333333335</c:v>
                </c:pt>
                <c:pt idx="53">
                  <c:v>1.2142857142857144</c:v>
                </c:pt>
                <c:pt idx="54">
                  <c:v>1.2203389830508475</c:v>
                </c:pt>
                <c:pt idx="55">
                  <c:v>1.2303370786516854</c:v>
                </c:pt>
                <c:pt idx="56">
                  <c:v>1.2359550561797754</c:v>
                </c:pt>
                <c:pt idx="57">
                  <c:v>1.2370370370370369</c:v>
                </c:pt>
                <c:pt idx="58">
                  <c:v>1.2372881355932204</c:v>
                </c:pt>
                <c:pt idx="59">
                  <c:v>1.2413793103448276</c:v>
                </c:pt>
                <c:pt idx="60">
                  <c:v>1.2428571428571429</c:v>
                </c:pt>
                <c:pt idx="61">
                  <c:v>1.2429378531073447</c:v>
                </c:pt>
                <c:pt idx="62">
                  <c:v>1.2464788732394367</c:v>
                </c:pt>
                <c:pt idx="63">
                  <c:v>1.25</c:v>
                </c:pt>
                <c:pt idx="64">
                  <c:v>1.2521008403361344</c:v>
                </c:pt>
                <c:pt idx="65">
                  <c:v>1.2535211267605635</c:v>
                </c:pt>
                <c:pt idx="66">
                  <c:v>1.2553191489361704</c:v>
                </c:pt>
                <c:pt idx="67">
                  <c:v>1.2624113475177305</c:v>
                </c:pt>
                <c:pt idx="68">
                  <c:v>1.2705882352941178</c:v>
                </c:pt>
                <c:pt idx="69">
                  <c:v>1.2777777777777779</c:v>
                </c:pt>
                <c:pt idx="70">
                  <c:v>1.2795698924731183</c:v>
                </c:pt>
                <c:pt idx="71">
                  <c:v>1.2916666666666667</c:v>
                </c:pt>
                <c:pt idx="72">
                  <c:v>1.2934782608695652</c:v>
                </c:pt>
                <c:pt idx="73">
                  <c:v>1.3055555555555554</c:v>
                </c:pt>
                <c:pt idx="74">
                  <c:v>1.3111111111111111</c:v>
                </c:pt>
                <c:pt idx="75">
                  <c:v>1.311377245508982</c:v>
                </c:pt>
                <c:pt idx="76">
                  <c:v>1.3142857142857145</c:v>
                </c:pt>
                <c:pt idx="77">
                  <c:v>1.3148148148148147</c:v>
                </c:pt>
                <c:pt idx="78">
                  <c:v>1.317365269461078</c:v>
                </c:pt>
                <c:pt idx="79">
                  <c:v>1.3185185185185184</c:v>
                </c:pt>
                <c:pt idx="80">
                  <c:v>1.3285714285714287</c:v>
                </c:pt>
                <c:pt idx="81">
                  <c:v>1.3389830508474578</c:v>
                </c:pt>
                <c:pt idx="82">
                  <c:v>1.3389830508474578</c:v>
                </c:pt>
                <c:pt idx="83">
                  <c:v>1.35</c:v>
                </c:pt>
                <c:pt idx="84">
                  <c:v>1.3559322033898307</c:v>
                </c:pt>
                <c:pt idx="85">
                  <c:v>1.3670886075949367</c:v>
                </c:pt>
                <c:pt idx="86">
                  <c:v>1.3670886075949367</c:v>
                </c:pt>
                <c:pt idx="87">
                  <c:v>1.367816091954023</c:v>
                </c:pt>
                <c:pt idx="88">
                  <c:v>1.3796296296296295</c:v>
                </c:pt>
                <c:pt idx="89">
                  <c:v>1.3809523809523809</c:v>
                </c:pt>
                <c:pt idx="90">
                  <c:v>1.4</c:v>
                </c:pt>
                <c:pt idx="91">
                  <c:v>1.403361344537815</c:v>
                </c:pt>
                <c:pt idx="92">
                  <c:v>1.4181818181818182</c:v>
                </c:pt>
                <c:pt idx="93">
                  <c:v>1.4246575342465755</c:v>
                </c:pt>
                <c:pt idx="94">
                  <c:v>1.4406779661016949</c:v>
                </c:pt>
                <c:pt idx="95">
                  <c:v>1.4516129032258065</c:v>
                </c:pt>
                <c:pt idx="96">
                  <c:v>1.4673913043478262</c:v>
                </c:pt>
                <c:pt idx="97">
                  <c:v>1.4697986577181208</c:v>
                </c:pt>
                <c:pt idx="98">
                  <c:v>1.4745762711864407</c:v>
                </c:pt>
                <c:pt idx="99">
                  <c:v>1.4761904761904763</c:v>
                </c:pt>
                <c:pt idx="100">
                  <c:v>1.476510067114094</c:v>
                </c:pt>
                <c:pt idx="101">
                  <c:v>1.4873949579831933</c:v>
                </c:pt>
                <c:pt idx="102">
                  <c:v>1.4874999999999998</c:v>
                </c:pt>
                <c:pt idx="103">
                  <c:v>1.4957983193277311</c:v>
                </c:pt>
                <c:pt idx="104">
                  <c:v>1.5000000000000002</c:v>
                </c:pt>
                <c:pt idx="105">
                  <c:v>1.5063291139240504</c:v>
                </c:pt>
                <c:pt idx="106">
                  <c:v>1.5063291139240504</c:v>
                </c:pt>
                <c:pt idx="107">
                  <c:v>1.5161290322580643</c:v>
                </c:pt>
                <c:pt idx="108">
                  <c:v>1.5268817204301073</c:v>
                </c:pt>
                <c:pt idx="109">
                  <c:v>1.5326086956521738</c:v>
                </c:pt>
                <c:pt idx="110">
                  <c:v>1.5422535211267605</c:v>
                </c:pt>
                <c:pt idx="111">
                  <c:v>1.5428571428571431</c:v>
                </c:pt>
                <c:pt idx="112">
                  <c:v>1.543478260869565</c:v>
                </c:pt>
                <c:pt idx="113">
                  <c:v>1.5462962962962961</c:v>
                </c:pt>
                <c:pt idx="114">
                  <c:v>1.5492957746478875</c:v>
                </c:pt>
                <c:pt idx="115">
                  <c:v>1.5517241379310347</c:v>
                </c:pt>
                <c:pt idx="116">
                  <c:v>1.5531914893617023</c:v>
                </c:pt>
                <c:pt idx="117">
                  <c:v>1.5593220338983051</c:v>
                </c:pt>
                <c:pt idx="118">
                  <c:v>1.5602836879432627</c:v>
                </c:pt>
                <c:pt idx="119">
                  <c:v>1.5762711864406782</c:v>
                </c:pt>
                <c:pt idx="120">
                  <c:v>1.5882352941176472</c:v>
                </c:pt>
                <c:pt idx="121">
                  <c:v>1.6021505376344085</c:v>
                </c:pt>
                <c:pt idx="122">
                  <c:v>1.6153846153846152</c:v>
                </c:pt>
                <c:pt idx="123">
                  <c:v>1.6195652173913042</c:v>
                </c:pt>
                <c:pt idx="124">
                  <c:v>1.6206896551724137</c:v>
                </c:pt>
                <c:pt idx="125">
                  <c:v>1.622222222222222</c:v>
                </c:pt>
                <c:pt idx="126">
                  <c:v>1.6296296296296298</c:v>
                </c:pt>
                <c:pt idx="127">
                  <c:v>1.632183908045977</c:v>
                </c:pt>
                <c:pt idx="128">
                  <c:v>1.6388888888888888</c:v>
                </c:pt>
                <c:pt idx="129">
                  <c:v>1.6481481481481481</c:v>
                </c:pt>
                <c:pt idx="130">
                  <c:v>1.6527777777777777</c:v>
                </c:pt>
                <c:pt idx="131">
                  <c:v>1.6588235294117646</c:v>
                </c:pt>
                <c:pt idx="132">
                  <c:v>1.6705882352941177</c:v>
                </c:pt>
                <c:pt idx="133">
                  <c:v>1.6875</c:v>
                </c:pt>
                <c:pt idx="134">
                  <c:v>1.7</c:v>
                </c:pt>
                <c:pt idx="135">
                  <c:v>1.7088607594936709</c:v>
                </c:pt>
                <c:pt idx="136">
                  <c:v>1.7088607594936709</c:v>
                </c:pt>
                <c:pt idx="137">
                  <c:v>1.7126436781609196</c:v>
                </c:pt>
                <c:pt idx="138">
                  <c:v>1.752808988764045</c:v>
                </c:pt>
                <c:pt idx="139">
                  <c:v>1.7529411764705882</c:v>
                </c:pt>
                <c:pt idx="140">
                  <c:v>1.7624999999999997</c:v>
                </c:pt>
                <c:pt idx="141">
                  <c:v>1.7627118644067796</c:v>
                </c:pt>
                <c:pt idx="142">
                  <c:v>1.7749999999999999</c:v>
                </c:pt>
                <c:pt idx="143">
                  <c:v>1.7848101265822782</c:v>
                </c:pt>
                <c:pt idx="144">
                  <c:v>1.7848101265822782</c:v>
                </c:pt>
                <c:pt idx="145">
                  <c:v>1.7956989247311825</c:v>
                </c:pt>
                <c:pt idx="146">
                  <c:v>1.7974683544303796</c:v>
                </c:pt>
                <c:pt idx="147">
                  <c:v>1.7974683544303796</c:v>
                </c:pt>
                <c:pt idx="148">
                  <c:v>1.8152173913043477</c:v>
                </c:pt>
                <c:pt idx="149">
                  <c:v>1.8305084745762714</c:v>
                </c:pt>
                <c:pt idx="150">
                  <c:v>1.8403361344537816</c:v>
                </c:pt>
                <c:pt idx="151">
                  <c:v>1.8487394957983196</c:v>
                </c:pt>
                <c:pt idx="152">
                  <c:v>1.8624999999999998</c:v>
                </c:pt>
                <c:pt idx="153">
                  <c:v>1.8682634730538923</c:v>
                </c:pt>
                <c:pt idx="154">
                  <c:v>1.8750000000000002</c:v>
                </c:pt>
                <c:pt idx="155">
                  <c:v>1.8860759493670884</c:v>
                </c:pt>
                <c:pt idx="156">
                  <c:v>1.8860759493670884</c:v>
                </c:pt>
                <c:pt idx="157">
                  <c:v>1.9032258064516128</c:v>
                </c:pt>
                <c:pt idx="158">
                  <c:v>1.9032258064516128</c:v>
                </c:pt>
                <c:pt idx="159">
                  <c:v>1.9139784946236558</c:v>
                </c:pt>
                <c:pt idx="160">
                  <c:v>1.9195402298850575</c:v>
                </c:pt>
                <c:pt idx="161">
                  <c:v>1.9239130434782608</c:v>
                </c:pt>
                <c:pt idx="162">
                  <c:v>1.9285714285714288</c:v>
                </c:pt>
                <c:pt idx="163">
                  <c:v>1.9347826086956521</c:v>
                </c:pt>
                <c:pt idx="164">
                  <c:v>1.9583333333333333</c:v>
                </c:pt>
                <c:pt idx="165">
                  <c:v>1.9647058823529411</c:v>
                </c:pt>
                <c:pt idx="166">
                  <c:v>1.9722222222222221</c:v>
                </c:pt>
                <c:pt idx="167">
                  <c:v>2.0142857142857142</c:v>
                </c:pt>
                <c:pt idx="168">
                  <c:v>2.0169491525423728</c:v>
                </c:pt>
                <c:pt idx="169">
                  <c:v>2.0277777777777777</c:v>
                </c:pt>
                <c:pt idx="170">
                  <c:v>2.0285714285714285</c:v>
                </c:pt>
                <c:pt idx="171">
                  <c:v>2.0344827586206895</c:v>
                </c:pt>
                <c:pt idx="172">
                  <c:v>2.0344827586206895</c:v>
                </c:pt>
                <c:pt idx="173">
                  <c:v>2.0370370370370372</c:v>
                </c:pt>
                <c:pt idx="174">
                  <c:v>2.0459770114942528</c:v>
                </c:pt>
                <c:pt idx="175">
                  <c:v>2.0694444444444446</c:v>
                </c:pt>
                <c:pt idx="176">
                  <c:v>2.0823529411764707</c:v>
                </c:pt>
                <c:pt idx="177">
                  <c:v>2.0874999999999999</c:v>
                </c:pt>
                <c:pt idx="178">
                  <c:v>2.0939597315436242</c:v>
                </c:pt>
                <c:pt idx="179">
                  <c:v>2.0941176470588236</c:v>
                </c:pt>
                <c:pt idx="180">
                  <c:v>2.1139240506329111</c:v>
                </c:pt>
                <c:pt idx="181">
                  <c:v>2.1139240506329111</c:v>
                </c:pt>
                <c:pt idx="182">
                  <c:v>2.1285714285714286</c:v>
                </c:pt>
                <c:pt idx="183">
                  <c:v>2.1971830985915495</c:v>
                </c:pt>
                <c:pt idx="184">
                  <c:v>2.2124999999999999</c:v>
                </c:pt>
                <c:pt idx="185">
                  <c:v>2.2127659574468086</c:v>
                </c:pt>
                <c:pt idx="186">
                  <c:v>2.2250000000000001</c:v>
                </c:pt>
                <c:pt idx="187">
                  <c:v>2.2307692307692304</c:v>
                </c:pt>
                <c:pt idx="188">
                  <c:v>2.240506329113924</c:v>
                </c:pt>
                <c:pt idx="189">
                  <c:v>2.240506329113924</c:v>
                </c:pt>
                <c:pt idx="190">
                  <c:v>2.2531645569620253</c:v>
                </c:pt>
                <c:pt idx="191">
                  <c:v>2.2531645569620253</c:v>
                </c:pt>
                <c:pt idx="192">
                  <c:v>2.258064516129032</c:v>
                </c:pt>
                <c:pt idx="193">
                  <c:v>2.2881355932203391</c:v>
                </c:pt>
                <c:pt idx="194">
                  <c:v>2.3111111111111109</c:v>
                </c:pt>
                <c:pt idx="195">
                  <c:v>2.3194444444444446</c:v>
                </c:pt>
                <c:pt idx="196">
                  <c:v>2.32258064516129</c:v>
                </c:pt>
                <c:pt idx="197">
                  <c:v>2.354838709677419</c:v>
                </c:pt>
                <c:pt idx="198">
                  <c:v>2.3655913978494625</c:v>
                </c:pt>
                <c:pt idx="199">
                  <c:v>2.3804347826086953</c:v>
                </c:pt>
                <c:pt idx="200">
                  <c:v>2.3846153846153846</c:v>
                </c:pt>
                <c:pt idx="201">
                  <c:v>2.3857142857142857</c:v>
                </c:pt>
                <c:pt idx="202">
                  <c:v>2.3898305084745761</c:v>
                </c:pt>
                <c:pt idx="203">
                  <c:v>2.3913043478260869</c:v>
                </c:pt>
                <c:pt idx="204">
                  <c:v>2.406779661016949</c:v>
                </c:pt>
                <c:pt idx="205">
                  <c:v>2.4137931034482758</c:v>
                </c:pt>
                <c:pt idx="206">
                  <c:v>2.4583333333333335</c:v>
                </c:pt>
                <c:pt idx="207">
                  <c:v>2.4722222222222223</c:v>
                </c:pt>
                <c:pt idx="208">
                  <c:v>2.4827586206896552</c:v>
                </c:pt>
                <c:pt idx="209">
                  <c:v>2.5172413793103448</c:v>
                </c:pt>
                <c:pt idx="210">
                  <c:v>2.5254237288135593</c:v>
                </c:pt>
                <c:pt idx="211">
                  <c:v>2.5285714285714289</c:v>
                </c:pt>
                <c:pt idx="212">
                  <c:v>2.5287356321839081</c:v>
                </c:pt>
                <c:pt idx="213">
                  <c:v>2.5428571428571431</c:v>
                </c:pt>
                <c:pt idx="214">
                  <c:v>2.5483870967741935</c:v>
                </c:pt>
                <c:pt idx="215">
                  <c:v>2.5483870967741935</c:v>
                </c:pt>
                <c:pt idx="216">
                  <c:v>2.5764705882352943</c:v>
                </c:pt>
                <c:pt idx="217">
                  <c:v>2.580645161290323</c:v>
                </c:pt>
                <c:pt idx="218">
                  <c:v>2.5882352941176472</c:v>
                </c:pt>
                <c:pt idx="219">
                  <c:v>2.6218487394957983</c:v>
                </c:pt>
                <c:pt idx="220">
                  <c:v>2.7241379310344831</c:v>
                </c:pt>
                <c:pt idx="221">
                  <c:v>2.7241379310344831</c:v>
                </c:pt>
                <c:pt idx="222">
                  <c:v>2.7374999999999998</c:v>
                </c:pt>
                <c:pt idx="223">
                  <c:v>2.7419354838709675</c:v>
                </c:pt>
                <c:pt idx="224">
                  <c:v>2.75</c:v>
                </c:pt>
                <c:pt idx="225">
                  <c:v>2.7586206896551726</c:v>
                </c:pt>
                <c:pt idx="226">
                  <c:v>2.7721518987341769</c:v>
                </c:pt>
                <c:pt idx="227">
                  <c:v>2.7721518987341769</c:v>
                </c:pt>
                <c:pt idx="228">
                  <c:v>2.7848101265822787</c:v>
                </c:pt>
                <c:pt idx="229">
                  <c:v>2.7848101265822787</c:v>
                </c:pt>
                <c:pt idx="230">
                  <c:v>2.806451612903226</c:v>
                </c:pt>
                <c:pt idx="231">
                  <c:v>2.8095238095238093</c:v>
                </c:pt>
                <c:pt idx="232">
                  <c:v>2.8305084745762712</c:v>
                </c:pt>
                <c:pt idx="233">
                  <c:v>2.8888888888888888</c:v>
                </c:pt>
                <c:pt idx="234">
                  <c:v>2.931034482758621</c:v>
                </c:pt>
                <c:pt idx="235">
                  <c:v>2.967741935483871</c:v>
                </c:pt>
                <c:pt idx="236">
                  <c:v>3</c:v>
                </c:pt>
                <c:pt idx="237">
                  <c:v>3</c:v>
                </c:pt>
                <c:pt idx="238">
                  <c:v>3</c:v>
                </c:pt>
                <c:pt idx="239">
                  <c:v>3.0169491525423733</c:v>
                </c:pt>
                <c:pt idx="240">
                  <c:v>3.0416666666666665</c:v>
                </c:pt>
                <c:pt idx="241">
                  <c:v>3.0555555555555558</c:v>
                </c:pt>
                <c:pt idx="242">
                  <c:v>3.1285714285714286</c:v>
                </c:pt>
                <c:pt idx="243">
                  <c:v>3.1428571428571432</c:v>
                </c:pt>
                <c:pt idx="244">
                  <c:v>3.1724137931034488</c:v>
                </c:pt>
                <c:pt idx="245">
                  <c:v>3.2068965517241383</c:v>
                </c:pt>
                <c:pt idx="246">
                  <c:v>3.333333333333333</c:v>
                </c:pt>
                <c:pt idx="247">
                  <c:v>3.3548387096774195</c:v>
                </c:pt>
                <c:pt idx="248">
                  <c:v>3.3913043478260869</c:v>
                </c:pt>
                <c:pt idx="249">
                  <c:v>3.4285714285714284</c:v>
                </c:pt>
                <c:pt idx="250">
                  <c:v>3.4838709677419359</c:v>
                </c:pt>
                <c:pt idx="251">
                  <c:v>3.5862068965517242</c:v>
                </c:pt>
                <c:pt idx="252">
                  <c:v>3.6705882352941179</c:v>
                </c:pt>
                <c:pt idx="253">
                  <c:v>3.7118644067796613</c:v>
                </c:pt>
                <c:pt idx="254">
                  <c:v>3.7241379310344831</c:v>
                </c:pt>
                <c:pt idx="255">
                  <c:v>3.7288135593220342</c:v>
                </c:pt>
                <c:pt idx="256">
                  <c:v>3.7619047619047623</c:v>
                </c:pt>
                <c:pt idx="257">
                  <c:v>3.7619047619047623</c:v>
                </c:pt>
                <c:pt idx="258">
                  <c:v>3.8095238095238098</c:v>
                </c:pt>
                <c:pt idx="259">
                  <c:v>3.8387096774193545</c:v>
                </c:pt>
                <c:pt idx="260">
                  <c:v>3.9</c:v>
                </c:pt>
                <c:pt idx="261">
                  <c:v>3.9493670886075951</c:v>
                </c:pt>
                <c:pt idx="262">
                  <c:v>3.9493670886075951</c:v>
                </c:pt>
                <c:pt idx="263">
                  <c:v>4.0476190476190474</c:v>
                </c:pt>
                <c:pt idx="264">
                  <c:v>4.1034482758620694</c:v>
                </c:pt>
                <c:pt idx="265">
                  <c:v>4.1428571428571432</c:v>
                </c:pt>
                <c:pt idx="266">
                  <c:v>4.3333333333333339</c:v>
                </c:pt>
                <c:pt idx="267">
                  <c:v>4.3548387096774199</c:v>
                </c:pt>
                <c:pt idx="268">
                  <c:v>4.3809523809523814</c:v>
                </c:pt>
                <c:pt idx="269">
                  <c:v>4.4285714285714288</c:v>
                </c:pt>
                <c:pt idx="270">
                  <c:v>4.4571428571428573</c:v>
                </c:pt>
                <c:pt idx="271">
                  <c:v>4.5384615384615383</c:v>
                </c:pt>
                <c:pt idx="272">
                  <c:v>4.5483870967741931</c:v>
                </c:pt>
                <c:pt idx="273">
                  <c:v>4.5806451612903221</c:v>
                </c:pt>
                <c:pt idx="274">
                  <c:v>4.6551724137931041</c:v>
                </c:pt>
                <c:pt idx="275">
                  <c:v>4.806451612903226</c:v>
                </c:pt>
                <c:pt idx="276">
                  <c:v>4.8620689655172411</c:v>
                </c:pt>
                <c:pt idx="277">
                  <c:v>4.8965517241379315</c:v>
                </c:pt>
                <c:pt idx="278">
                  <c:v>5.1379310344827589</c:v>
                </c:pt>
                <c:pt idx="279">
                  <c:v>5.1428571428571432</c:v>
                </c:pt>
                <c:pt idx="280">
                  <c:v>5.2881355932203391</c:v>
                </c:pt>
                <c:pt idx="281">
                  <c:v>5.3846153846153841</c:v>
                </c:pt>
                <c:pt idx="282">
                  <c:v>5.387096774193548</c:v>
                </c:pt>
                <c:pt idx="283">
                  <c:v>5.5384615384615383</c:v>
                </c:pt>
                <c:pt idx="284">
                  <c:v>5.666666666666667</c:v>
                </c:pt>
                <c:pt idx="285">
                  <c:v>5.709677419354839</c:v>
                </c:pt>
                <c:pt idx="286">
                  <c:v>5.741935483870968</c:v>
                </c:pt>
                <c:pt idx="287">
                  <c:v>5.7586206896551726</c:v>
                </c:pt>
                <c:pt idx="288">
                  <c:v>6.0769230769230766</c:v>
                </c:pt>
                <c:pt idx="289">
                  <c:v>6.0769230769230766</c:v>
                </c:pt>
                <c:pt idx="290">
                  <c:v>6.1034482758620694</c:v>
                </c:pt>
                <c:pt idx="291">
                  <c:v>6.1379310344827589</c:v>
                </c:pt>
                <c:pt idx="292">
                  <c:v>6.1538461538461542</c:v>
                </c:pt>
                <c:pt idx="293">
                  <c:v>6.4285714285714288</c:v>
                </c:pt>
                <c:pt idx="294">
                  <c:v>6.5384615384615383</c:v>
                </c:pt>
                <c:pt idx="295">
                  <c:v>6.6923076923076916</c:v>
                </c:pt>
                <c:pt idx="296">
                  <c:v>6.7142857142857144</c:v>
                </c:pt>
                <c:pt idx="297">
                  <c:v>6.7619047619047619</c:v>
                </c:pt>
                <c:pt idx="298">
                  <c:v>7.064516129032258</c:v>
                </c:pt>
                <c:pt idx="299">
                  <c:v>7.0769230769230766</c:v>
                </c:pt>
                <c:pt idx="300">
                  <c:v>7.0952380952380958</c:v>
                </c:pt>
                <c:pt idx="301">
                  <c:v>7.0967741935483879</c:v>
                </c:pt>
                <c:pt idx="302">
                  <c:v>7.1538461538461542</c:v>
                </c:pt>
                <c:pt idx="303">
                  <c:v>7.5517241379310347</c:v>
                </c:pt>
                <c:pt idx="304">
                  <c:v>7.5862068965517251</c:v>
                </c:pt>
                <c:pt idx="305">
                  <c:v>7.9523809523809526</c:v>
                </c:pt>
                <c:pt idx="306">
                  <c:v>8.3076923076923084</c:v>
                </c:pt>
                <c:pt idx="307">
                  <c:v>8.4285714285714288</c:v>
                </c:pt>
                <c:pt idx="308">
                  <c:v>8.4761904761904763</c:v>
                </c:pt>
                <c:pt idx="309">
                  <c:v>9.1538461538461533</c:v>
                </c:pt>
                <c:pt idx="310">
                  <c:v>10.064516129032258</c:v>
                </c:pt>
                <c:pt idx="311">
                  <c:v>10.384615384615385</c:v>
                </c:pt>
                <c:pt idx="312">
                  <c:v>10.428571428571429</c:v>
                </c:pt>
                <c:pt idx="313">
                  <c:v>10.476190476190478</c:v>
                </c:pt>
                <c:pt idx="314">
                  <c:v>10.758620689655174</c:v>
                </c:pt>
                <c:pt idx="315">
                  <c:v>10.846153846153845</c:v>
                </c:pt>
                <c:pt idx="316">
                  <c:v>10.923076923076922</c:v>
                </c:pt>
                <c:pt idx="317">
                  <c:v>11.461538461538462</c:v>
                </c:pt>
                <c:pt idx="318">
                  <c:v>12.846153846153845</c:v>
                </c:pt>
                <c:pt idx="319">
                  <c:v>13.615384615384615</c:v>
                </c:pt>
                <c:pt idx="320">
                  <c:v>13.692307692307692</c:v>
                </c:pt>
                <c:pt idx="321">
                  <c:v>14.857142857142858</c:v>
                </c:pt>
                <c:pt idx="322">
                  <c:v>16.846153846153847</c:v>
                </c:pt>
                <c:pt idx="323">
                  <c:v>16.923076923076923</c:v>
                </c:pt>
                <c:pt idx="324">
                  <c:v>24</c:v>
                </c:pt>
              </c:numCache>
            </c:numRef>
          </c:val>
          <c:smooth val="0"/>
          <c:extLst>
            <c:ext xmlns:c16="http://schemas.microsoft.com/office/drawing/2014/chart" uri="{C3380CC4-5D6E-409C-BE32-E72D297353CC}">
              <c16:uniqueId val="{00000001-4386-41ED-B1BA-416A875B6845}"/>
            </c:ext>
          </c:extLst>
        </c:ser>
        <c:dLbls>
          <c:showLegendKey val="0"/>
          <c:showVal val="0"/>
          <c:showCatName val="0"/>
          <c:showSerName val="0"/>
          <c:showPercent val="0"/>
          <c:showBubbleSize val="0"/>
        </c:dLbls>
        <c:smooth val="0"/>
        <c:axId val="600974904"/>
        <c:axId val="600975232"/>
      </c:lineChart>
      <c:catAx>
        <c:axId val="600974904"/>
        <c:scaling>
          <c:orientation val="minMax"/>
        </c:scaling>
        <c:delete val="1"/>
        <c:axPos val="b"/>
        <c:title>
          <c:tx>
            <c:rich>
              <a:bodyPr rot="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Workloads</a:t>
                </a:r>
              </a:p>
            </c:rich>
          </c:tx>
          <c:overlay val="0"/>
          <c:spPr>
            <a:noFill/>
            <a:ln>
              <a:noFill/>
            </a:ln>
            <a:effectLst/>
          </c:spPr>
          <c:txPr>
            <a:bodyPr rot="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00975232"/>
        <c:crosses val="autoZero"/>
        <c:auto val="1"/>
        <c:lblAlgn val="ctr"/>
        <c:lblOffset val="100"/>
        <c:noMultiLvlLbl val="0"/>
      </c:catAx>
      <c:valAx>
        <c:axId val="600975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Alone Ratio</a:t>
                </a:r>
                <a:r>
                  <a:rPr lang="en-US" baseline="0"/>
                  <a:t> (AR)</a:t>
                </a:r>
                <a:endParaRPr lang="en-US"/>
              </a:p>
            </c:rich>
          </c:tx>
          <c:layout>
            <c:manualLayout>
              <c:xMode val="edge"/>
              <c:yMode val="edge"/>
              <c:x val="3.0555555555555555E-2"/>
              <c:y val="0.33616980169145522"/>
            </c:manualLayout>
          </c:layout>
          <c:overlay val="0"/>
          <c:spPr>
            <a:noFill/>
            <a:ln>
              <a:noFill/>
            </a:ln>
            <a:effectLst/>
          </c:spPr>
          <c:txPr>
            <a:bodyPr rot="-540000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00974904"/>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05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cat>
            <c:strRef>
              <c:f>BFS2_FFT!$A$38:$B$45</c:f>
              <c:strCache>
                <c:ptCount val="2"/>
                <c:pt idx="0">
                  <c:v>++maxTLP</c:v>
                </c:pt>
                <c:pt idx="1">
                  <c:v>optWS</c:v>
                </c:pt>
              </c:strCache>
              <c:extLst/>
            </c:strRef>
          </c:cat>
          <c:val>
            <c:numRef>
              <c:f>BFS2_FFT!$C$38:$C$45</c:f>
              <c:numCache>
                <c:formatCode>General</c:formatCode>
                <c:ptCount val="2"/>
                <c:pt idx="0">
                  <c:v>0.92008606184119002</c:v>
                </c:pt>
                <c:pt idx="1">
                  <c:v>1.295745478919857</c:v>
                </c:pt>
              </c:numCache>
              <c:extLst/>
            </c:numRef>
          </c:val>
          <c:extLst>
            <c:ext xmlns:c16="http://schemas.microsoft.com/office/drawing/2014/chart" uri="{C3380CC4-5D6E-409C-BE32-E72D297353CC}">
              <c16:uniqueId val="{00000000-A922-4D52-AD7A-C083B6CB8CEA}"/>
            </c:ext>
          </c:extLst>
        </c:ser>
        <c:dLbls>
          <c:showLegendKey val="0"/>
          <c:showVal val="0"/>
          <c:showCatName val="0"/>
          <c:showSerName val="0"/>
          <c:showPercent val="0"/>
          <c:showBubbleSize val="0"/>
        </c:dLbls>
        <c:gapWidth val="150"/>
        <c:overlap val="-27"/>
        <c:axId val="-68566064"/>
        <c:axId val="-68563584"/>
      </c:barChart>
      <c:catAx>
        <c:axId val="-685660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8563584"/>
        <c:crosses val="autoZero"/>
        <c:auto val="1"/>
        <c:lblAlgn val="ctr"/>
        <c:lblOffset val="100"/>
        <c:noMultiLvlLbl val="0"/>
      </c:catAx>
      <c:valAx>
        <c:axId val="-6856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000"/>
                  <a:t>Normalized WS</a:t>
                </a:r>
              </a:p>
            </c:rich>
          </c:tx>
          <c:layout>
            <c:manualLayout>
              <c:xMode val="edge"/>
              <c:yMode val="edge"/>
              <c:x val="4.2424321959754999E-2"/>
              <c:y val="0.1768632395270829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856606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7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cat>
            <c:multiLvlStrRef>
              <c:f>Core_Part!$K$1:$L$6</c:f>
              <c:multiLvlStrCache>
                <c:ptCount val="4"/>
                <c:lvl>
                  <c:pt idx="0">
                    <c:v>Equal</c:v>
                  </c:pt>
                  <c:pt idx="1">
                    <c:v>Unequal</c:v>
                  </c:pt>
                  <c:pt idx="2">
                    <c:v>Equal</c:v>
                  </c:pt>
                  <c:pt idx="3">
                    <c:v>Unequal</c:v>
                  </c:pt>
                </c:lvl>
                <c:lvl>
                  <c:pt idx="0">
                    <c:v>WS</c:v>
                  </c:pt>
                  <c:pt idx="2">
                    <c:v>FI</c:v>
                  </c:pt>
                </c:lvl>
              </c:multiLvlStrCache>
            </c:multiLvlStrRef>
          </c:cat>
          <c:val>
            <c:numRef>
              <c:f>Core_Part!$M$1:$M$6</c:f>
              <c:numCache>
                <c:formatCode>General</c:formatCode>
                <c:ptCount val="4"/>
                <c:pt idx="0">
                  <c:v>1.1967953695945421</c:v>
                </c:pt>
                <c:pt idx="1">
                  <c:v>1.075306780448978</c:v>
                </c:pt>
                <c:pt idx="2">
                  <c:v>2.0596155292662623</c:v>
                </c:pt>
                <c:pt idx="3">
                  <c:v>1.5020473139699435</c:v>
                </c:pt>
              </c:numCache>
            </c:numRef>
          </c:val>
          <c:extLst>
            <c:ext xmlns:c16="http://schemas.microsoft.com/office/drawing/2014/chart" uri="{C3380CC4-5D6E-409C-BE32-E72D297353CC}">
              <c16:uniqueId val="{00000000-031E-4E32-A5DA-1924F1FEC0B1}"/>
            </c:ext>
          </c:extLst>
        </c:ser>
        <c:dLbls>
          <c:showLegendKey val="0"/>
          <c:showVal val="0"/>
          <c:showCatName val="0"/>
          <c:showSerName val="0"/>
          <c:showPercent val="0"/>
          <c:showBubbleSize val="0"/>
        </c:dLbls>
        <c:gapWidth val="219"/>
        <c:overlap val="-27"/>
        <c:axId val="564970280"/>
        <c:axId val="564969952"/>
      </c:barChart>
      <c:catAx>
        <c:axId val="56497028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64969952"/>
        <c:crosses val="autoZero"/>
        <c:auto val="1"/>
        <c:lblAlgn val="ctr"/>
        <c:lblOffset val="100"/>
        <c:noMultiLvlLbl val="0"/>
      </c:catAx>
      <c:valAx>
        <c:axId val="56496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64970280"/>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cat>
            <c:multiLvlStrRef>
              <c:f>Cache_Part!$G$1:$H$6</c:f>
              <c:multiLvlStrCache>
                <c:ptCount val="4"/>
                <c:lvl>
                  <c:pt idx="0">
                    <c:v>Shared</c:v>
                  </c:pt>
                  <c:pt idx="1">
                    <c:v>Equal</c:v>
                  </c:pt>
                  <c:pt idx="2">
                    <c:v>Shared</c:v>
                  </c:pt>
                  <c:pt idx="3">
                    <c:v>Equal</c:v>
                  </c:pt>
                </c:lvl>
                <c:lvl>
                  <c:pt idx="0">
                    <c:v>WS</c:v>
                  </c:pt>
                  <c:pt idx="2">
                    <c:v>FI</c:v>
                  </c:pt>
                </c:lvl>
              </c:multiLvlStrCache>
            </c:multiLvlStrRef>
          </c:cat>
          <c:val>
            <c:numRef>
              <c:f>Cache_Part!$I$1:$I$6</c:f>
              <c:numCache>
                <c:formatCode>General</c:formatCode>
                <c:ptCount val="4"/>
                <c:pt idx="0">
                  <c:v>1.1967953695945421</c:v>
                </c:pt>
                <c:pt idx="1">
                  <c:v>1.1355119301766432</c:v>
                </c:pt>
                <c:pt idx="2">
                  <c:v>2.0596155292662623</c:v>
                </c:pt>
                <c:pt idx="3">
                  <c:v>2.2495355654094307</c:v>
                </c:pt>
              </c:numCache>
            </c:numRef>
          </c:val>
          <c:extLst>
            <c:ext xmlns:c16="http://schemas.microsoft.com/office/drawing/2014/chart" uri="{C3380CC4-5D6E-409C-BE32-E72D297353CC}">
              <c16:uniqueId val="{00000000-DC39-4901-A8B7-08FA66750318}"/>
            </c:ext>
          </c:extLst>
        </c:ser>
        <c:dLbls>
          <c:showLegendKey val="0"/>
          <c:showVal val="0"/>
          <c:showCatName val="0"/>
          <c:showSerName val="0"/>
          <c:showPercent val="0"/>
          <c:showBubbleSize val="0"/>
        </c:dLbls>
        <c:gapWidth val="219"/>
        <c:overlap val="-27"/>
        <c:axId val="543219280"/>
        <c:axId val="543220920"/>
      </c:barChart>
      <c:catAx>
        <c:axId val="54321928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43220920"/>
        <c:crosses val="autoZero"/>
        <c:auto val="1"/>
        <c:lblAlgn val="ctr"/>
        <c:lblOffset val="100"/>
        <c:noMultiLvlLbl val="0"/>
      </c:catAx>
      <c:valAx>
        <c:axId val="543220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43219280"/>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029457509541"/>
          <c:y val="5.6467236674520339E-2"/>
          <c:w val="0.74297879741648909"/>
          <c:h val="0.82181130888791076"/>
        </c:manualLayout>
      </c:layout>
      <c:barChart>
        <c:barDir val="col"/>
        <c:grouping val="clustered"/>
        <c:varyColors val="0"/>
        <c:ser>
          <c:idx val="0"/>
          <c:order val="0"/>
          <c:spPr>
            <a:solidFill>
              <a:schemeClr val="tx1"/>
            </a:solidFill>
            <a:ln>
              <a:solidFill>
                <a:schemeClr val="tx1"/>
              </a:solidFill>
            </a:ln>
            <a:effectLst/>
          </c:spPr>
          <c:invertIfNegative val="0"/>
          <c:cat>
            <c:strRef>
              <c:f>BFS2_FFT!$A$38:$B$45</c:f>
              <c:strCache>
                <c:ptCount val="2"/>
                <c:pt idx="0">
                  <c:v>++maxTLP</c:v>
                </c:pt>
                <c:pt idx="1">
                  <c:v>optFI</c:v>
                </c:pt>
              </c:strCache>
              <c:extLst/>
            </c:strRef>
          </c:cat>
          <c:val>
            <c:numRef>
              <c:f>BFS2_FFT!$C$38:$C$45</c:f>
              <c:numCache>
                <c:formatCode>General</c:formatCode>
                <c:ptCount val="2"/>
                <c:pt idx="0">
                  <c:v>0.95039721228768903</c:v>
                </c:pt>
                <c:pt idx="1">
                  <c:v>2.0351662970147451</c:v>
                </c:pt>
              </c:numCache>
              <c:extLst/>
            </c:numRef>
          </c:val>
          <c:extLst>
            <c:ext xmlns:c16="http://schemas.microsoft.com/office/drawing/2014/chart" uri="{C3380CC4-5D6E-409C-BE32-E72D297353CC}">
              <c16:uniqueId val="{00000000-8016-4761-ABA0-82C2FC3FE916}"/>
            </c:ext>
          </c:extLst>
        </c:ser>
        <c:dLbls>
          <c:showLegendKey val="0"/>
          <c:showVal val="0"/>
          <c:showCatName val="0"/>
          <c:showSerName val="0"/>
          <c:showPercent val="0"/>
          <c:showBubbleSize val="0"/>
        </c:dLbls>
        <c:gapWidth val="150"/>
        <c:overlap val="-27"/>
        <c:axId val="-252108384"/>
        <c:axId val="-251953408"/>
      </c:barChart>
      <c:catAx>
        <c:axId val="-25210838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51953408"/>
        <c:crosses val="autoZero"/>
        <c:auto val="1"/>
        <c:lblAlgn val="ctr"/>
        <c:lblOffset val="100"/>
        <c:noMultiLvlLbl val="0"/>
      </c:catAx>
      <c:valAx>
        <c:axId val="-251953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000"/>
                  <a:t>Normalized FI</a:t>
                </a:r>
              </a:p>
            </c:rich>
          </c:tx>
          <c:layout>
            <c:manualLayout>
              <c:xMode val="edge"/>
              <c:yMode val="edge"/>
              <c:x val="5.3535433070866098E-2"/>
              <c:y val="0.2104315510410139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521083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7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'BFS2'!$F$11</c:f>
              <c:strCache>
                <c:ptCount val="1"/>
                <c:pt idx="0">
                  <c:v>Goodness</c:v>
                </c:pt>
              </c:strCache>
            </c:strRef>
          </c:tx>
          <c:spPr>
            <a:ln w="28575" cap="rnd">
              <a:solidFill>
                <a:srgbClr val="FF0000"/>
              </a:solidFill>
              <a:round/>
            </a:ln>
            <a:effectLst/>
          </c:spPr>
          <c:marker>
            <c:symbol val="none"/>
          </c:marker>
          <c:dPt>
            <c:idx val="2"/>
            <c:marker>
              <c:symbol val="x"/>
              <c:size val="8"/>
              <c:spPr>
                <a:noFill/>
                <a:ln w="9525">
                  <a:solidFill>
                    <a:srgbClr val="FF0000"/>
                  </a:solidFill>
                </a:ln>
                <a:effectLst/>
              </c:spPr>
            </c:marker>
            <c:bubble3D val="0"/>
            <c:extLst>
              <c:ext xmlns:c16="http://schemas.microsoft.com/office/drawing/2014/chart" uri="{C3380CC4-5D6E-409C-BE32-E72D297353CC}">
                <c16:uniqueId val="{00000000-20CC-4C56-9EEA-CB5266B335C9}"/>
              </c:ext>
            </c:extLst>
          </c:dPt>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'BFS2'!$F$12:$F$19</c:f>
              <c:numCache>
                <c:formatCode>General</c:formatCode>
                <c:ptCount val="8"/>
                <c:pt idx="0">
                  <c:v>0.72103298427473295</c:v>
                </c:pt>
                <c:pt idx="1">
                  <c:v>0.95086662471244099</c:v>
                </c:pt>
                <c:pt idx="2">
                  <c:v>1</c:v>
                </c:pt>
                <c:pt idx="3">
                  <c:v>0.95275235388787505</c:v>
                </c:pt>
                <c:pt idx="4">
                  <c:v>0.93597857055729905</c:v>
                </c:pt>
                <c:pt idx="5">
                  <c:v>0.92714133478042005</c:v>
                </c:pt>
                <c:pt idx="6">
                  <c:v>0.92780629043569096</c:v>
                </c:pt>
                <c:pt idx="7">
                  <c:v>0.92569917111232503</c:v>
                </c:pt>
              </c:numCache>
            </c:numRef>
          </c:val>
          <c:smooth val="0"/>
          <c:extLst>
            <c:ext xmlns:c16="http://schemas.microsoft.com/office/drawing/2014/chart" uri="{C3380CC4-5D6E-409C-BE32-E72D297353CC}">
              <c16:uniqueId val="{00000000-E230-4D7C-BC21-ACE3243864F3}"/>
            </c:ext>
          </c:extLst>
        </c:ser>
        <c:dLbls>
          <c:showLegendKey val="0"/>
          <c:showVal val="0"/>
          <c:showCatName val="0"/>
          <c:showSerName val="0"/>
          <c:showPercent val="0"/>
          <c:showBubbleSize val="0"/>
        </c:dLbls>
        <c:smooth val="0"/>
        <c:axId val="-2046958672"/>
        <c:axId val="-2046962064"/>
      </c:lineChart>
      <c:catAx>
        <c:axId val="-204695867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sz="1400"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2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6962064"/>
        <c:crosses val="autoZero"/>
        <c:auto val="1"/>
        <c:lblAlgn val="ctr"/>
        <c:lblOffset val="100"/>
        <c:noMultiLvlLbl val="0"/>
      </c:catAx>
      <c:valAx>
        <c:axId val="-204696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sz="1400" dirty="0"/>
                  <a:t>Normalized EB</a:t>
                </a:r>
              </a:p>
            </c:rich>
          </c:tx>
          <c:layout>
            <c:manualLayout>
              <c:xMode val="edge"/>
              <c:yMode val="edge"/>
              <c:x val="3.9184952978056402E-2"/>
              <c:y val="0.103383050676358"/>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695867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2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'BFS2'!$G$11</c:f>
              <c:strCache>
                <c:ptCount val="1"/>
                <c:pt idx="0">
                  <c:v>L2MRxL1MR</c:v>
                </c:pt>
              </c:strCache>
            </c:strRef>
          </c:tx>
          <c:spPr>
            <a:ln w="28575" cap="rnd">
              <a:solidFill>
                <a:schemeClr val="tx1"/>
              </a:solidFill>
              <a:round/>
            </a:ln>
            <a:effectLst/>
          </c:spPr>
          <c:marker>
            <c:symbol val="none"/>
          </c:marker>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'BFS2'!$G$12:$G$19</c:f>
              <c:numCache>
                <c:formatCode>General</c:formatCode>
                <c:ptCount val="8"/>
                <c:pt idx="0">
                  <c:v>0.98238686548553</c:v>
                </c:pt>
                <c:pt idx="1">
                  <c:v>1.00054925071811</c:v>
                </c:pt>
                <c:pt idx="2">
                  <c:v>1</c:v>
                </c:pt>
                <c:pt idx="3">
                  <c:v>1.36665454356523</c:v>
                </c:pt>
                <c:pt idx="4">
                  <c:v>2.5522901528253001</c:v>
                </c:pt>
                <c:pt idx="5">
                  <c:v>2.8312835395497502</c:v>
                </c:pt>
                <c:pt idx="6">
                  <c:v>2.8629359677575001</c:v>
                </c:pt>
                <c:pt idx="7">
                  <c:v>2.9219655753401299</c:v>
                </c:pt>
              </c:numCache>
            </c:numRef>
          </c:val>
          <c:smooth val="0"/>
          <c:extLst>
            <c:ext xmlns:c16="http://schemas.microsoft.com/office/drawing/2014/chart" uri="{C3380CC4-5D6E-409C-BE32-E72D297353CC}">
              <c16:uniqueId val="{00000000-AEDA-43AD-AD6E-740D9F8C85DA}"/>
            </c:ext>
          </c:extLst>
        </c:ser>
        <c:dLbls>
          <c:showLegendKey val="0"/>
          <c:showVal val="0"/>
          <c:showCatName val="0"/>
          <c:showSerName val="0"/>
          <c:showPercent val="0"/>
          <c:showBubbleSize val="0"/>
        </c:dLbls>
        <c:smooth val="0"/>
        <c:axId val="-2046884144"/>
        <c:axId val="-2046900288"/>
      </c:lineChart>
      <c:catAx>
        <c:axId val="-2046884144"/>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6900288"/>
        <c:crosses val="autoZero"/>
        <c:auto val="1"/>
        <c:lblAlgn val="ctr"/>
        <c:lblOffset val="100"/>
        <c:noMultiLvlLbl val="0"/>
      </c:catAx>
      <c:valAx>
        <c:axId val="-2046900288"/>
        <c:scaling>
          <c:orientation val="minMax"/>
          <c:max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Normalized</a:t>
                </a:r>
                <a:r>
                  <a:rPr lang="en-US" baseline="0" dirty="0"/>
                  <a:t> CMR</a:t>
                </a:r>
                <a:endParaRPr lang="en-US" dirty="0"/>
              </a:p>
            </c:rich>
          </c:tx>
          <c:layout>
            <c:manualLayout>
              <c:xMode val="edge"/>
              <c:yMode val="edge"/>
              <c:x val="4.7892720306513398E-2"/>
              <c:y val="6.9444444444444503E-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688414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4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'BFS2'!$C$11</c:f>
              <c:strCache>
                <c:ptCount val="1"/>
                <c:pt idx="0">
                  <c:v>BW </c:v>
                </c:pt>
              </c:strCache>
            </c:strRef>
          </c:tx>
          <c:spPr>
            <a:ln w="28575" cap="rnd">
              <a:solidFill>
                <a:schemeClr val="tx1"/>
              </a:solidFill>
              <a:round/>
            </a:ln>
            <a:effectLst/>
          </c:spPr>
          <c:marker>
            <c:symbol val="none"/>
          </c:marker>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'BFS2'!$C$12:$C$19</c:f>
              <c:numCache>
                <c:formatCode>General</c:formatCode>
                <c:ptCount val="8"/>
                <c:pt idx="0">
                  <c:v>0.70833333333333304</c:v>
                </c:pt>
                <c:pt idx="1">
                  <c:v>0.95138888888888995</c:v>
                </c:pt>
                <c:pt idx="2">
                  <c:v>1</c:v>
                </c:pt>
                <c:pt idx="3">
                  <c:v>1.3020833333333299</c:v>
                </c:pt>
                <c:pt idx="4">
                  <c:v>2.3888888888888902</c:v>
                </c:pt>
                <c:pt idx="5">
                  <c:v>2.625</c:v>
                </c:pt>
                <c:pt idx="6">
                  <c:v>2.6562499999999898</c:v>
                </c:pt>
                <c:pt idx="7">
                  <c:v>2.7048611111111001</c:v>
                </c:pt>
              </c:numCache>
            </c:numRef>
          </c:val>
          <c:smooth val="0"/>
          <c:extLst>
            <c:ext xmlns:c16="http://schemas.microsoft.com/office/drawing/2014/chart" uri="{C3380CC4-5D6E-409C-BE32-E72D297353CC}">
              <c16:uniqueId val="{00000000-9F15-46D3-A301-A409BAB6707D}"/>
            </c:ext>
          </c:extLst>
        </c:ser>
        <c:dLbls>
          <c:showLegendKey val="0"/>
          <c:showVal val="0"/>
          <c:showCatName val="0"/>
          <c:showSerName val="0"/>
          <c:showPercent val="0"/>
          <c:showBubbleSize val="0"/>
        </c:dLbls>
        <c:smooth val="0"/>
        <c:axId val="-2047238832"/>
        <c:axId val="-2047655136"/>
      </c:lineChart>
      <c:catAx>
        <c:axId val="-204723883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655136"/>
        <c:crosses val="autoZero"/>
        <c:auto val="1"/>
        <c:lblAlgn val="ctr"/>
        <c:lblOffset val="100"/>
        <c:noMultiLvlLbl val="0"/>
      </c:catAx>
      <c:valAx>
        <c:axId val="-2047655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Normalized</a:t>
                </a:r>
                <a:r>
                  <a:rPr lang="en-US" baseline="0" dirty="0"/>
                  <a:t> BW</a:t>
                </a:r>
                <a:endParaRPr lang="en-US" dirty="0"/>
              </a:p>
            </c:rich>
          </c:tx>
          <c:layout>
            <c:manualLayout>
              <c:xMode val="edge"/>
              <c:yMode val="edge"/>
              <c:x val="5.6600487634970401E-2"/>
              <c:y val="9.2814960629921298E-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23883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4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'BFS2'!$B$11</c:f>
              <c:strCache>
                <c:ptCount val="1"/>
                <c:pt idx="0">
                  <c:v>IPC</c:v>
                </c:pt>
              </c:strCache>
            </c:strRef>
          </c:tx>
          <c:spPr>
            <a:ln w="28575" cap="rnd">
              <a:solidFill>
                <a:srgbClr val="FF0000"/>
              </a:solidFill>
              <a:round/>
            </a:ln>
            <a:effectLst/>
          </c:spPr>
          <c:marker>
            <c:symbol val="none"/>
          </c:marker>
          <c:dPt>
            <c:idx val="2"/>
            <c:marker>
              <c:symbol val="x"/>
              <c:size val="8"/>
              <c:spPr>
                <a:noFill/>
                <a:ln w="9525">
                  <a:solidFill>
                    <a:srgbClr val="FF0000"/>
                  </a:solidFill>
                </a:ln>
                <a:effectLst/>
              </c:spPr>
            </c:marker>
            <c:bubble3D val="0"/>
            <c:extLst>
              <c:ext xmlns:c16="http://schemas.microsoft.com/office/drawing/2014/chart" uri="{C3380CC4-5D6E-409C-BE32-E72D297353CC}">
                <c16:uniqueId val="{00000000-86A6-404A-9D4A-5CD5036FD539}"/>
              </c:ext>
            </c:extLst>
          </c:dPt>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'BFS2'!$B$12:$B$19</c:f>
              <c:numCache>
                <c:formatCode>General</c:formatCode>
                <c:ptCount val="8"/>
                <c:pt idx="0">
                  <c:v>0.71861106295403598</c:v>
                </c:pt>
                <c:pt idx="1">
                  <c:v>0.95484668340668699</c:v>
                </c:pt>
                <c:pt idx="2">
                  <c:v>1</c:v>
                </c:pt>
                <c:pt idx="3">
                  <c:v>0.95529407817105005</c:v>
                </c:pt>
                <c:pt idx="4">
                  <c:v>0.92737105244025897</c:v>
                </c:pt>
                <c:pt idx="5">
                  <c:v>0.91988278257173695</c:v>
                </c:pt>
                <c:pt idx="6">
                  <c:v>0.92194079848780597</c:v>
                </c:pt>
                <c:pt idx="7">
                  <c:v>0.92386459597456505</c:v>
                </c:pt>
              </c:numCache>
            </c:numRef>
          </c:val>
          <c:smooth val="0"/>
          <c:extLst>
            <c:ext xmlns:c16="http://schemas.microsoft.com/office/drawing/2014/chart" uri="{C3380CC4-5D6E-409C-BE32-E72D297353CC}">
              <c16:uniqueId val="{00000000-B83D-4737-9459-7C60F44AD857}"/>
            </c:ext>
          </c:extLst>
        </c:ser>
        <c:dLbls>
          <c:showLegendKey val="0"/>
          <c:showVal val="0"/>
          <c:showCatName val="0"/>
          <c:showSerName val="0"/>
          <c:showPercent val="0"/>
          <c:showBubbleSize val="0"/>
        </c:dLbls>
        <c:smooth val="0"/>
        <c:axId val="-2047019552"/>
        <c:axId val="-2047013280"/>
      </c:lineChart>
      <c:catAx>
        <c:axId val="-204701955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013280"/>
        <c:crosses val="autoZero"/>
        <c:auto val="1"/>
        <c:lblAlgn val="ctr"/>
        <c:lblOffset val="100"/>
        <c:noMultiLvlLbl val="0"/>
      </c:catAx>
      <c:valAx>
        <c:axId val="-2047013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Normalized IPC</a:t>
                </a:r>
              </a:p>
            </c:rich>
          </c:tx>
          <c:layout>
            <c:manualLayout>
              <c:xMode val="edge"/>
              <c:yMode val="edge"/>
              <c:x val="2.17694183211425E-2"/>
              <c:y val="8.4348290598290604E-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01955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4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Reorder!$A$36</c:f>
              <c:strCache>
                <c:ptCount val="1"/>
                <c:pt idx="0">
                  <c:v>SD-1</c:v>
                </c:pt>
              </c:strCache>
            </c:strRef>
          </c:tx>
          <c:spPr>
            <a:solidFill>
              <a:schemeClr val="tx1"/>
            </a:solidFill>
            <a:ln>
              <a:solidFill>
                <a:schemeClr val="tx1"/>
              </a:solidFill>
            </a:ln>
            <a:effectLst/>
          </c:spPr>
          <c:invertIfNegative val="0"/>
          <c:cat>
            <c:multiLvlStrRef>
              <c:f>Reorder!$B$34:$BN$35</c:f>
              <c:multiLvlStrCache>
                <c:ptCount val="24"/>
                <c:lvl>
                  <c:pt idx="1">
                    <c:v>++bestTLP</c:v>
                  </c:pt>
                  <c:pt idx="2">
                    <c:v>optWS</c:v>
                  </c:pt>
                  <c:pt idx="3">
                    <c:v>optFI</c:v>
                  </c:pt>
                  <c:pt idx="4">
                    <c:v>optIT</c:v>
                  </c:pt>
                  <c:pt idx="7">
                    <c:v>++bestTLP</c:v>
                  </c:pt>
                  <c:pt idx="8">
                    <c:v>optWS</c:v>
                  </c:pt>
                  <c:pt idx="9">
                    <c:v>optFI</c:v>
                  </c:pt>
                  <c:pt idx="10">
                    <c:v>optIT</c:v>
                  </c:pt>
                  <c:pt idx="13">
                    <c:v>++bestTLP</c:v>
                  </c:pt>
                  <c:pt idx="14">
                    <c:v>optWS</c:v>
                  </c:pt>
                  <c:pt idx="15">
                    <c:v>optFI</c:v>
                  </c:pt>
                  <c:pt idx="16">
                    <c:v>optIT</c:v>
                  </c:pt>
                  <c:pt idx="19">
                    <c:v>++bestTLP</c:v>
                  </c:pt>
                  <c:pt idx="20">
                    <c:v>optWS</c:v>
                  </c:pt>
                  <c:pt idx="21">
                    <c:v>optFI</c:v>
                  </c:pt>
                  <c:pt idx="22">
                    <c:v>optIT</c:v>
                  </c:pt>
                </c:lvl>
                <c:lvl>
                  <c:pt idx="0">
                    <c:v>BFS2_FFT</c:v>
                  </c:pt>
                  <c:pt idx="6">
                    <c:v>FWT_TRD</c:v>
                  </c:pt>
                  <c:pt idx="12">
                    <c:v>JPEG_LUH</c:v>
                  </c:pt>
                  <c:pt idx="18">
                    <c:v>SCP_TRD</c:v>
                  </c:pt>
                </c:lvl>
              </c:multiLvlStrCache>
            </c:multiLvlStrRef>
          </c:cat>
          <c:val>
            <c:numRef>
              <c:f>Reorder!$B$36:$BN$36</c:f>
              <c:numCache>
                <c:formatCode>General</c:formatCode>
                <c:ptCount val="24"/>
                <c:pt idx="1">
                  <c:v>0.34719058997330798</c:v>
                </c:pt>
                <c:pt idx="2">
                  <c:v>0.85590616833517097</c:v>
                </c:pt>
                <c:pt idx="3">
                  <c:v>0.65433708443618699</c:v>
                </c:pt>
                <c:pt idx="4">
                  <c:v>0.30117009787188798</c:v>
                </c:pt>
                <c:pt idx="7">
                  <c:v>0.88150543912639201</c:v>
                </c:pt>
                <c:pt idx="8">
                  <c:v>0.948500552742224</c:v>
                </c:pt>
                <c:pt idx="9">
                  <c:v>0.56172543359386595</c:v>
                </c:pt>
                <c:pt idx="10">
                  <c:v>0.948500552742224</c:v>
                </c:pt>
                <c:pt idx="13">
                  <c:v>0.25906025904333002</c:v>
                </c:pt>
                <c:pt idx="14">
                  <c:v>0.17472365627998401</c:v>
                </c:pt>
                <c:pt idx="15">
                  <c:v>0.28962720275403597</c:v>
                </c:pt>
                <c:pt idx="16">
                  <c:v>0.434160575909805</c:v>
                </c:pt>
                <c:pt idx="19">
                  <c:v>0.56401337771121496</c:v>
                </c:pt>
                <c:pt idx="20">
                  <c:v>0.487453811022938</c:v>
                </c:pt>
                <c:pt idx="21">
                  <c:v>0.49841851516414098</c:v>
                </c:pt>
                <c:pt idx="22">
                  <c:v>0.487453811022938</c:v>
                </c:pt>
              </c:numCache>
            </c:numRef>
          </c:val>
          <c:extLst>
            <c:ext xmlns:c16="http://schemas.microsoft.com/office/drawing/2014/chart" uri="{C3380CC4-5D6E-409C-BE32-E72D297353CC}">
              <c16:uniqueId val="{00000000-A96D-4A2C-9A2E-D15B4D95F1CB}"/>
            </c:ext>
          </c:extLst>
        </c:ser>
        <c:ser>
          <c:idx val="1"/>
          <c:order val="1"/>
          <c:tx>
            <c:strRef>
              <c:f>Reorder!$A$37</c:f>
              <c:strCache>
                <c:ptCount val="1"/>
                <c:pt idx="0">
                  <c:v>SD-2</c:v>
                </c:pt>
              </c:strCache>
            </c:strRef>
          </c:tx>
          <c:spPr>
            <a:solidFill>
              <a:srgbClr val="FFFF00"/>
            </a:solidFill>
            <a:ln>
              <a:solidFill>
                <a:schemeClr val="tx1"/>
              </a:solidFill>
            </a:ln>
            <a:effectLst/>
          </c:spPr>
          <c:invertIfNegative val="0"/>
          <c:cat>
            <c:multiLvlStrRef>
              <c:f>Reorder!$B$34:$BN$35</c:f>
              <c:multiLvlStrCache>
                <c:ptCount val="24"/>
                <c:lvl>
                  <c:pt idx="1">
                    <c:v>++bestTLP</c:v>
                  </c:pt>
                  <c:pt idx="2">
                    <c:v>optWS</c:v>
                  </c:pt>
                  <c:pt idx="3">
                    <c:v>optFI</c:v>
                  </c:pt>
                  <c:pt idx="4">
                    <c:v>optIT</c:v>
                  </c:pt>
                  <c:pt idx="7">
                    <c:v>++bestTLP</c:v>
                  </c:pt>
                  <c:pt idx="8">
                    <c:v>optWS</c:v>
                  </c:pt>
                  <c:pt idx="9">
                    <c:v>optFI</c:v>
                  </c:pt>
                  <c:pt idx="10">
                    <c:v>optIT</c:v>
                  </c:pt>
                  <c:pt idx="13">
                    <c:v>++bestTLP</c:v>
                  </c:pt>
                  <c:pt idx="14">
                    <c:v>optWS</c:v>
                  </c:pt>
                  <c:pt idx="15">
                    <c:v>optFI</c:v>
                  </c:pt>
                  <c:pt idx="16">
                    <c:v>optIT</c:v>
                  </c:pt>
                  <c:pt idx="19">
                    <c:v>++bestTLP</c:v>
                  </c:pt>
                  <c:pt idx="20">
                    <c:v>optWS</c:v>
                  </c:pt>
                  <c:pt idx="21">
                    <c:v>optFI</c:v>
                  </c:pt>
                  <c:pt idx="22">
                    <c:v>optIT</c:v>
                  </c:pt>
                </c:lvl>
                <c:lvl>
                  <c:pt idx="0">
                    <c:v>BFS2_FFT</c:v>
                  </c:pt>
                  <c:pt idx="6">
                    <c:v>FWT_TRD</c:v>
                  </c:pt>
                  <c:pt idx="12">
                    <c:v>JPEG_LUH</c:v>
                  </c:pt>
                  <c:pt idx="18">
                    <c:v>SCP_TRD</c:v>
                  </c:pt>
                </c:lvl>
              </c:multiLvlStrCache>
            </c:multiLvlStrRef>
          </c:cat>
          <c:val>
            <c:numRef>
              <c:f>Reorder!$B$37:$BN$37</c:f>
              <c:numCache>
                <c:formatCode>General</c:formatCode>
                <c:ptCount val="24"/>
                <c:pt idx="1">
                  <c:v>0.751704433113214</c:v>
                </c:pt>
                <c:pt idx="2">
                  <c:v>0.56798208963671803</c:v>
                </c:pt>
                <c:pt idx="3">
                  <c:v>0.61506677951154198</c:v>
                </c:pt>
                <c:pt idx="4">
                  <c:v>0.85786670409465504</c:v>
                </c:pt>
                <c:pt idx="7">
                  <c:v>0.34177364659015902</c:v>
                </c:pt>
                <c:pt idx="8">
                  <c:v>0.47346967933336997</c:v>
                </c:pt>
                <c:pt idx="9">
                  <c:v>0.61001458148613497</c:v>
                </c:pt>
                <c:pt idx="10">
                  <c:v>0.47346967933336997</c:v>
                </c:pt>
                <c:pt idx="13">
                  <c:v>0.59736101231788497</c:v>
                </c:pt>
                <c:pt idx="14">
                  <c:v>0.85434348735868704</c:v>
                </c:pt>
                <c:pt idx="15">
                  <c:v>0.265747256617612</c:v>
                </c:pt>
                <c:pt idx="16">
                  <c:v>0.20095117734669399</c:v>
                </c:pt>
                <c:pt idx="19">
                  <c:v>0.24876092210565501</c:v>
                </c:pt>
                <c:pt idx="20">
                  <c:v>0.559949042460824</c:v>
                </c:pt>
                <c:pt idx="21">
                  <c:v>0.482893879323818</c:v>
                </c:pt>
                <c:pt idx="22">
                  <c:v>0.559949042460824</c:v>
                </c:pt>
              </c:numCache>
            </c:numRef>
          </c:val>
          <c:extLst>
            <c:ext xmlns:c16="http://schemas.microsoft.com/office/drawing/2014/chart" uri="{C3380CC4-5D6E-409C-BE32-E72D297353CC}">
              <c16:uniqueId val="{00000001-A96D-4A2C-9A2E-D15B4D95F1CB}"/>
            </c:ext>
          </c:extLst>
        </c:ser>
        <c:dLbls>
          <c:showLegendKey val="0"/>
          <c:showVal val="0"/>
          <c:showCatName val="0"/>
          <c:showSerName val="0"/>
          <c:showPercent val="0"/>
          <c:showBubbleSize val="0"/>
        </c:dLbls>
        <c:gapWidth val="20"/>
        <c:overlap val="100"/>
        <c:axId val="327521600"/>
        <c:axId val="327524880"/>
      </c:barChart>
      <c:catAx>
        <c:axId val="32752160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27524880"/>
        <c:crosses val="autoZero"/>
        <c:auto val="1"/>
        <c:lblAlgn val="ctr"/>
        <c:lblOffset val="100"/>
        <c:noMultiLvlLbl val="0"/>
      </c:catAx>
      <c:valAx>
        <c:axId val="32752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Sum of SD</a:t>
                </a:r>
              </a:p>
            </c:rich>
          </c:tx>
          <c:layout>
            <c:manualLayout>
              <c:xMode val="edge"/>
              <c:yMode val="edge"/>
              <c:x val="8.4047827354913965E-3"/>
              <c:y val="0.21183471857684461"/>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27521600"/>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Reorder!$A$59</c:f>
              <c:strCache>
                <c:ptCount val="1"/>
                <c:pt idx="0">
                  <c:v>EB-1</c:v>
                </c:pt>
              </c:strCache>
            </c:strRef>
          </c:tx>
          <c:spPr>
            <a:solidFill>
              <a:schemeClr val="tx1">
                <a:lumMod val="95000"/>
                <a:lumOff val="5000"/>
              </a:schemeClr>
            </a:solidFill>
            <a:ln>
              <a:solidFill>
                <a:schemeClr val="tx1"/>
              </a:solidFill>
            </a:ln>
            <a:effectLst/>
          </c:spPr>
          <c:invertIfNegative val="0"/>
          <c:cat>
            <c:multiLvlStrRef>
              <c:f>Reorder!$B$57:$BM$58</c:f>
              <c:multiLvlStrCache>
                <c:ptCount val="24"/>
                <c:lvl>
                  <c:pt idx="1">
                    <c:v>++bestTLP</c:v>
                  </c:pt>
                  <c:pt idx="2">
                    <c:v>optWS</c:v>
                  </c:pt>
                  <c:pt idx="3">
                    <c:v>optFI</c:v>
                  </c:pt>
                  <c:pt idx="4">
                    <c:v>optIT</c:v>
                  </c:pt>
                  <c:pt idx="7">
                    <c:v>++bestTLP</c:v>
                  </c:pt>
                  <c:pt idx="8">
                    <c:v>optWS</c:v>
                  </c:pt>
                  <c:pt idx="9">
                    <c:v>optFI</c:v>
                  </c:pt>
                  <c:pt idx="10">
                    <c:v>optIT</c:v>
                  </c:pt>
                  <c:pt idx="13">
                    <c:v>++bestTLP</c:v>
                  </c:pt>
                  <c:pt idx="14">
                    <c:v>optWS</c:v>
                  </c:pt>
                  <c:pt idx="15">
                    <c:v>optFI</c:v>
                  </c:pt>
                  <c:pt idx="16">
                    <c:v>optIT</c:v>
                  </c:pt>
                  <c:pt idx="19">
                    <c:v>++bestTLP</c:v>
                  </c:pt>
                  <c:pt idx="20">
                    <c:v>optWS</c:v>
                  </c:pt>
                  <c:pt idx="21">
                    <c:v>optFI</c:v>
                  </c:pt>
                  <c:pt idx="22">
                    <c:v>optIT</c:v>
                  </c:pt>
                </c:lvl>
                <c:lvl>
                  <c:pt idx="0">
                    <c:v>BFS2_FFT</c:v>
                  </c:pt>
                  <c:pt idx="6">
                    <c:v>FWT_TRD</c:v>
                  </c:pt>
                  <c:pt idx="12">
                    <c:v>JPEG_LUH</c:v>
                  </c:pt>
                  <c:pt idx="18">
                    <c:v>SCP_TRD</c:v>
                  </c:pt>
                </c:lvl>
              </c:multiLvlStrCache>
            </c:multiLvlStrRef>
          </c:cat>
          <c:val>
            <c:numRef>
              <c:f>Reorder!$B$59:$BM$59</c:f>
              <c:numCache>
                <c:formatCode>General</c:formatCode>
                <c:ptCount val="24"/>
                <c:pt idx="1">
                  <c:v>0.64422523351757999</c:v>
                </c:pt>
                <c:pt idx="2">
                  <c:v>1.61300383901741</c:v>
                </c:pt>
                <c:pt idx="3">
                  <c:v>1.2326303385964601</c:v>
                </c:pt>
                <c:pt idx="4">
                  <c:v>0.601054295343601</c:v>
                </c:pt>
                <c:pt idx="7">
                  <c:v>1.2661998119484801</c:v>
                </c:pt>
                <c:pt idx="8">
                  <c:v>1.60346611765898</c:v>
                </c:pt>
                <c:pt idx="9">
                  <c:v>0.81160828806931795</c:v>
                </c:pt>
                <c:pt idx="10">
                  <c:v>1.60346611765898</c:v>
                </c:pt>
                <c:pt idx="13">
                  <c:v>0.31399539654611602</c:v>
                </c:pt>
                <c:pt idx="14">
                  <c:v>0.17392056227727201</c:v>
                </c:pt>
                <c:pt idx="15">
                  <c:v>0.281647831571396</c:v>
                </c:pt>
                <c:pt idx="16">
                  <c:v>0.48046469288381399</c:v>
                </c:pt>
                <c:pt idx="19">
                  <c:v>0.47738693467336701</c:v>
                </c:pt>
                <c:pt idx="20">
                  <c:v>0.41273031825795597</c:v>
                </c:pt>
                <c:pt idx="21">
                  <c:v>0.42211055276381898</c:v>
                </c:pt>
                <c:pt idx="22">
                  <c:v>0.41273031825795597</c:v>
                </c:pt>
              </c:numCache>
            </c:numRef>
          </c:val>
          <c:extLst>
            <c:ext xmlns:c16="http://schemas.microsoft.com/office/drawing/2014/chart" uri="{C3380CC4-5D6E-409C-BE32-E72D297353CC}">
              <c16:uniqueId val="{00000000-618D-46E9-AE16-3165CF4622E6}"/>
            </c:ext>
          </c:extLst>
        </c:ser>
        <c:ser>
          <c:idx val="1"/>
          <c:order val="1"/>
          <c:tx>
            <c:strRef>
              <c:f>Reorder!$A$60</c:f>
              <c:strCache>
                <c:ptCount val="1"/>
                <c:pt idx="0">
                  <c:v>EB-2</c:v>
                </c:pt>
              </c:strCache>
            </c:strRef>
          </c:tx>
          <c:spPr>
            <a:solidFill>
              <a:srgbClr val="FFFF00"/>
            </a:solidFill>
            <a:ln>
              <a:solidFill>
                <a:schemeClr val="tx1"/>
              </a:solidFill>
            </a:ln>
            <a:effectLst/>
          </c:spPr>
          <c:invertIfNegative val="0"/>
          <c:cat>
            <c:multiLvlStrRef>
              <c:f>Reorder!$B$57:$BM$58</c:f>
              <c:multiLvlStrCache>
                <c:ptCount val="24"/>
                <c:lvl>
                  <c:pt idx="1">
                    <c:v>++bestTLP</c:v>
                  </c:pt>
                  <c:pt idx="2">
                    <c:v>optWS</c:v>
                  </c:pt>
                  <c:pt idx="3">
                    <c:v>optFI</c:v>
                  </c:pt>
                  <c:pt idx="4">
                    <c:v>optIT</c:v>
                  </c:pt>
                  <c:pt idx="7">
                    <c:v>++bestTLP</c:v>
                  </c:pt>
                  <c:pt idx="8">
                    <c:v>optWS</c:v>
                  </c:pt>
                  <c:pt idx="9">
                    <c:v>optFI</c:v>
                  </c:pt>
                  <c:pt idx="10">
                    <c:v>optIT</c:v>
                  </c:pt>
                  <c:pt idx="13">
                    <c:v>++bestTLP</c:v>
                  </c:pt>
                  <c:pt idx="14">
                    <c:v>optWS</c:v>
                  </c:pt>
                  <c:pt idx="15">
                    <c:v>optFI</c:v>
                  </c:pt>
                  <c:pt idx="16">
                    <c:v>optIT</c:v>
                  </c:pt>
                  <c:pt idx="19">
                    <c:v>++bestTLP</c:v>
                  </c:pt>
                  <c:pt idx="20">
                    <c:v>optWS</c:v>
                  </c:pt>
                  <c:pt idx="21">
                    <c:v>optFI</c:v>
                  </c:pt>
                  <c:pt idx="22">
                    <c:v>optIT</c:v>
                  </c:pt>
                </c:lvl>
                <c:lvl>
                  <c:pt idx="0">
                    <c:v>BFS2_FFT</c:v>
                  </c:pt>
                  <c:pt idx="6">
                    <c:v>FWT_TRD</c:v>
                  </c:pt>
                  <c:pt idx="12">
                    <c:v>JPEG_LUH</c:v>
                  </c:pt>
                  <c:pt idx="18">
                    <c:v>SCP_TRD</c:v>
                  </c:pt>
                </c:lvl>
              </c:multiLvlStrCache>
            </c:multiLvlStrRef>
          </c:cat>
          <c:val>
            <c:numRef>
              <c:f>Reorder!$B$60:$BM$60</c:f>
              <c:numCache>
                <c:formatCode>General</c:formatCode>
                <c:ptCount val="24"/>
                <c:pt idx="1">
                  <c:v>1.33632142242937</c:v>
                </c:pt>
                <c:pt idx="2">
                  <c:v>1.0680629531791599</c:v>
                </c:pt>
                <c:pt idx="3">
                  <c:v>1.1590008338212101</c:v>
                </c:pt>
                <c:pt idx="4">
                  <c:v>1.51995116435426</c:v>
                </c:pt>
                <c:pt idx="7">
                  <c:v>0.54727517740952103</c:v>
                </c:pt>
                <c:pt idx="8">
                  <c:v>0.75146780503338295</c:v>
                </c:pt>
                <c:pt idx="9">
                  <c:v>1.0786758639368299</c:v>
                </c:pt>
                <c:pt idx="10">
                  <c:v>0.75146780503338295</c:v>
                </c:pt>
                <c:pt idx="13">
                  <c:v>0.59235002637251799</c:v>
                </c:pt>
                <c:pt idx="14">
                  <c:v>0.89687618588294704</c:v>
                </c:pt>
                <c:pt idx="15">
                  <c:v>0.305201925074715</c:v>
                </c:pt>
                <c:pt idx="16">
                  <c:v>0.22813358244818499</c:v>
                </c:pt>
                <c:pt idx="19">
                  <c:v>0.39376116640259501</c:v>
                </c:pt>
                <c:pt idx="20">
                  <c:v>0.87424301839935803</c:v>
                </c:pt>
                <c:pt idx="21">
                  <c:v>0.75478094807584795</c:v>
                </c:pt>
                <c:pt idx="22">
                  <c:v>0.87424301839935803</c:v>
                </c:pt>
              </c:numCache>
            </c:numRef>
          </c:val>
          <c:extLst>
            <c:ext xmlns:c16="http://schemas.microsoft.com/office/drawing/2014/chart" uri="{C3380CC4-5D6E-409C-BE32-E72D297353CC}">
              <c16:uniqueId val="{00000001-618D-46E9-AE16-3165CF4622E6}"/>
            </c:ext>
          </c:extLst>
        </c:ser>
        <c:dLbls>
          <c:showLegendKey val="0"/>
          <c:showVal val="0"/>
          <c:showCatName val="0"/>
          <c:showSerName val="0"/>
          <c:showPercent val="0"/>
          <c:showBubbleSize val="0"/>
        </c:dLbls>
        <c:gapWidth val="20"/>
        <c:overlap val="100"/>
        <c:axId val="327261832"/>
        <c:axId val="327261504"/>
      </c:barChart>
      <c:catAx>
        <c:axId val="3272618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27261504"/>
        <c:crosses val="autoZero"/>
        <c:auto val="1"/>
        <c:lblAlgn val="ctr"/>
        <c:lblOffset val="100"/>
        <c:noMultiLvlLbl val="0"/>
      </c:catAx>
      <c:valAx>
        <c:axId val="327261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Sum of EB</a:t>
                </a:r>
              </a:p>
            </c:rich>
          </c:tx>
          <c:layout>
            <c:manualLayout>
              <c:xMode val="edge"/>
              <c:yMode val="edge"/>
              <c:x val="1.1556576261300669E-2"/>
              <c:y val="0.20755322251385244"/>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27261832"/>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0.05491</cdr:x>
      <cdr:y>0.44429</cdr:y>
    </cdr:from>
    <cdr:to>
      <cdr:x>0.99087</cdr:x>
      <cdr:y>0.44429</cdr:y>
    </cdr:to>
    <cdr:cxnSp macro="">
      <cdr:nvCxnSpPr>
        <cdr:cNvPr id="3" name="Straight Connector 2">
          <a:extLst xmlns:a="http://schemas.openxmlformats.org/drawingml/2006/main">
            <a:ext uri="{FF2B5EF4-FFF2-40B4-BE49-F238E27FC236}">
              <a16:creationId xmlns:a16="http://schemas.microsoft.com/office/drawing/2014/main" id="{A099AAAF-0D95-4EEF-B413-7CC72CA23906}"/>
            </a:ext>
          </a:extLst>
        </cdr:cNvPr>
        <cdr:cNvCxnSpPr/>
      </cdr:nvCxnSpPr>
      <cdr:spPr>
        <a:xfrm xmlns:a="http://schemas.openxmlformats.org/drawingml/2006/main" flipV="1">
          <a:off x="855453" y="1430319"/>
          <a:ext cx="14581076" cy="1"/>
        </a:xfrm>
        <a:prstGeom xmlns:a="http://schemas.openxmlformats.org/drawingml/2006/main" prst="line">
          <a:avLst/>
        </a:prstGeom>
        <a:ln xmlns:a="http://schemas.openxmlformats.org/drawingml/2006/main" w="19050">
          <a:solidFill>
            <a:schemeClr val="tx1"/>
          </a:solidFill>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0.05468</cdr:x>
      <cdr:y>0.7446</cdr:y>
    </cdr:from>
    <cdr:to>
      <cdr:x>0.99064</cdr:x>
      <cdr:y>0.7446</cdr:y>
    </cdr:to>
    <cdr:cxnSp macro="">
      <cdr:nvCxnSpPr>
        <cdr:cNvPr id="2" name="Straight Connector 1">
          <a:extLst xmlns:a="http://schemas.openxmlformats.org/drawingml/2006/main">
            <a:ext uri="{FF2B5EF4-FFF2-40B4-BE49-F238E27FC236}">
              <a16:creationId xmlns:a16="http://schemas.microsoft.com/office/drawing/2014/main" id="{03134405-418E-477F-AFC0-6F9BB3738FF8}"/>
            </a:ext>
          </a:extLst>
        </cdr:cNvPr>
        <cdr:cNvCxnSpPr/>
      </cdr:nvCxnSpPr>
      <cdr:spPr>
        <a:xfrm xmlns:a="http://schemas.openxmlformats.org/drawingml/2006/main" flipV="1">
          <a:off x="849041" y="2335642"/>
          <a:ext cx="14533449" cy="1"/>
        </a:xfrm>
        <a:prstGeom xmlns:a="http://schemas.openxmlformats.org/drawingml/2006/main" prst="line">
          <a:avLst/>
        </a:prstGeom>
        <a:ln xmlns:a="http://schemas.openxmlformats.org/drawingml/2006/main" w="1905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0.09668</cdr:x>
      <cdr:y>0.48967</cdr:y>
    </cdr:from>
    <cdr:to>
      <cdr:x>0.96268</cdr:x>
      <cdr:y>0.48967</cdr:y>
    </cdr:to>
    <cdr:cxnSp macro="">
      <cdr:nvCxnSpPr>
        <cdr:cNvPr id="2" name="Straight Connector 1">
          <a:extLst xmlns:a="http://schemas.openxmlformats.org/drawingml/2006/main">
            <a:ext uri="{FF2B5EF4-FFF2-40B4-BE49-F238E27FC236}">
              <a16:creationId xmlns:a16="http://schemas.microsoft.com/office/drawing/2014/main" id="{A0BFC4A9-EF97-4E63-B923-876ED70F6CFC}"/>
            </a:ext>
          </a:extLst>
        </cdr:cNvPr>
        <cdr:cNvCxnSpPr/>
      </cdr:nvCxnSpPr>
      <cdr:spPr>
        <a:xfrm xmlns:a="http://schemas.openxmlformats.org/drawingml/2006/main">
          <a:off x="442004" y="1343268"/>
          <a:ext cx="3959352" cy="0"/>
        </a:xfrm>
        <a:prstGeom xmlns:a="http://schemas.openxmlformats.org/drawingml/2006/main" prst="line">
          <a:avLst/>
        </a:prstGeom>
        <a:ln xmlns:a="http://schemas.openxmlformats.org/drawingml/2006/main" w="19050">
          <a:solidFill>
            <a:srgbClr val="FF0000"/>
          </a:solidFill>
          <a:prstDash val="lg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0.33627</cdr:x>
      <cdr:y>0.01485</cdr:y>
    </cdr:from>
    <cdr:to>
      <cdr:x>0.5047</cdr:x>
      <cdr:y>0.1125</cdr:y>
    </cdr:to>
    <cdr:sp macro="" textlink="">
      <cdr:nvSpPr>
        <cdr:cNvPr id="2" name="TextBox 1">
          <a:extLst xmlns:a="http://schemas.openxmlformats.org/drawingml/2006/main">
            <a:ext uri="{FF2B5EF4-FFF2-40B4-BE49-F238E27FC236}">
              <a16:creationId xmlns:a16="http://schemas.microsoft.com/office/drawing/2014/main" id="{6314BD64-037D-45C8-A3E1-6BDD8763EFF3}"/>
            </a:ext>
          </a:extLst>
        </cdr:cNvPr>
        <cdr:cNvSpPr txBox="1"/>
      </cdr:nvSpPr>
      <cdr:spPr>
        <a:xfrm xmlns:a="http://schemas.openxmlformats.org/drawingml/2006/main">
          <a:off x="1229958" y="54315"/>
          <a:ext cx="616033" cy="357166"/>
        </a:xfrm>
        <a:prstGeom xmlns:a="http://schemas.openxmlformats.org/drawingml/2006/main" prst="rect">
          <a:avLst/>
        </a:prstGeom>
        <a:solidFill xmlns:a="http://schemas.openxmlformats.org/drawingml/2006/main">
          <a:sysClr val="window" lastClr="FFFFFF"/>
        </a:solidFill>
      </cdr:spPr>
      <cdr:txBody>
        <a:bodyPr xmlns:a="http://schemas.openxmlformats.org/drawingml/2006/main" vertOverflow="clip" wrap="none" rtlCol="0"/>
        <a:lstStyle xmlns:a="http://schemas.openxmlformats.org/drawingml/2006/main"/>
        <a:p xmlns:a="http://schemas.openxmlformats.org/drawingml/2006/main">
          <a:r>
            <a:rPr lang="en-US" sz="1050" b="1" dirty="0">
              <a:solidFill>
                <a:sysClr val="windowText" lastClr="000000"/>
              </a:solidFill>
              <a:latin typeface="Arial" panose="020B0604020202020204" pitchFamily="34" charset="0"/>
              <a:cs typeface="Arial" panose="020B0604020202020204" pitchFamily="34" charset="0"/>
            </a:rPr>
            <a:t>IPC</a:t>
          </a:r>
          <a:r>
            <a:rPr lang="en-US" sz="1200" b="1" baseline="-25000" dirty="0">
              <a:solidFill>
                <a:sysClr val="windowText" lastClr="000000"/>
              </a:solidFill>
              <a:latin typeface="Arial" panose="020B0604020202020204" pitchFamily="34" charset="0"/>
              <a:cs typeface="Arial" panose="020B0604020202020204" pitchFamily="34" charset="0"/>
            </a:rPr>
            <a:t>AR</a:t>
          </a:r>
          <a:endParaRPr lang="en-US" sz="1050" b="1" baseline="-25000" dirty="0">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0.58039</cdr:x>
      <cdr:y>0.01386</cdr:y>
    </cdr:from>
    <cdr:to>
      <cdr:x>0.80639</cdr:x>
      <cdr:y>0.10956</cdr:y>
    </cdr:to>
    <cdr:sp macro="" textlink="">
      <cdr:nvSpPr>
        <cdr:cNvPr id="3" name="TextBox 1">
          <a:extLst xmlns:a="http://schemas.openxmlformats.org/drawingml/2006/main">
            <a:ext uri="{FF2B5EF4-FFF2-40B4-BE49-F238E27FC236}">
              <a16:creationId xmlns:a16="http://schemas.microsoft.com/office/drawing/2014/main" id="{BE82D8D7-B378-4882-B131-1D629E9B6FE4}"/>
            </a:ext>
          </a:extLst>
        </cdr:cNvPr>
        <cdr:cNvSpPr txBox="1"/>
      </cdr:nvSpPr>
      <cdr:spPr>
        <a:xfrm xmlns:a="http://schemas.openxmlformats.org/drawingml/2006/main">
          <a:off x="2122842" y="50694"/>
          <a:ext cx="826610" cy="350029"/>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050" b="1" dirty="0">
              <a:solidFill>
                <a:sysClr val="windowText" lastClr="000000"/>
              </a:solidFill>
              <a:latin typeface="Arial" panose="020B0604020202020204" pitchFamily="34" charset="0"/>
              <a:cs typeface="Arial" panose="020B0604020202020204" pitchFamily="34" charset="0"/>
            </a:rPr>
            <a:t>EB</a:t>
          </a:r>
          <a:r>
            <a:rPr lang="en-US" sz="1200" b="1" baseline="-25000" dirty="0">
              <a:solidFill>
                <a:sysClr val="windowText" lastClr="000000"/>
              </a:solidFill>
              <a:latin typeface="Arial" panose="020B0604020202020204" pitchFamily="34" charset="0"/>
              <a:cs typeface="Arial" panose="020B0604020202020204" pitchFamily="34" charset="0"/>
            </a:rPr>
            <a:t>AR</a:t>
          </a:r>
          <a:endParaRPr lang="en-US" sz="1050" b="1" baseline="-25000" dirty="0">
            <a:solidFill>
              <a:sysClr val="windowText" lastClr="000000"/>
            </a:solidFill>
            <a:latin typeface="Arial" panose="020B0604020202020204" pitchFamily="34" charset="0"/>
            <a:cs typeface="Arial" panose="020B0604020202020204" pitchFamily="34"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0.09647</cdr:x>
      <cdr:y>0.49078</cdr:y>
    </cdr:from>
    <cdr:to>
      <cdr:x>0.96247</cdr:x>
      <cdr:y>0.49078</cdr:y>
    </cdr:to>
    <cdr:cxnSp macro="">
      <cdr:nvCxnSpPr>
        <cdr:cNvPr id="2" name="Straight Connector 1">
          <a:extLst xmlns:a="http://schemas.openxmlformats.org/drawingml/2006/main">
            <a:ext uri="{FF2B5EF4-FFF2-40B4-BE49-F238E27FC236}">
              <a16:creationId xmlns:a16="http://schemas.microsoft.com/office/drawing/2014/main" id="{5134D9F2-27CB-42F0-B9C2-CAB6400D7E29}"/>
            </a:ext>
          </a:extLst>
        </cdr:cNvPr>
        <cdr:cNvCxnSpPr/>
      </cdr:nvCxnSpPr>
      <cdr:spPr>
        <a:xfrm xmlns:a="http://schemas.openxmlformats.org/drawingml/2006/main">
          <a:off x="441070" y="1346313"/>
          <a:ext cx="3959352" cy="0"/>
        </a:xfrm>
        <a:prstGeom xmlns:a="http://schemas.openxmlformats.org/drawingml/2006/main" prst="line">
          <a:avLst/>
        </a:prstGeom>
        <a:ln xmlns:a="http://schemas.openxmlformats.org/drawingml/2006/main" w="19050">
          <a:solidFill>
            <a:srgbClr val="FF0000"/>
          </a:solidFill>
          <a:prstDash val="lg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3/3/2018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Hi, my name is Mohamed Assem Ibrahim. Today, I will present our work “Efficient and Fair Multi-programming in GPUs via Effective Bandwidth Management”. This work was jointly performed with my advisor and colleagues at The Collage of William and Mary and our collaborators at AMD. </a:t>
            </a:r>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u="none" dirty="0">
                <a:sym typeface="Wingdings" panose="05000000000000000000" pitchFamily="2" charset="2"/>
              </a:rPr>
              <a:t>In this work, we address the BW interference problem in a multi-application environment. </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We develop new TLP management schemes to bridge the gap in system throughput and fairness. </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We don’t rely ONLY on local per-core metrics.</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But we consider the shared resources as well.</a:t>
            </a:r>
          </a:p>
        </p:txBody>
      </p:sp>
      <p:sp>
        <p:nvSpPr>
          <p:cNvPr id="4" name="Slide Number Placeholder 3"/>
          <p:cNvSpPr>
            <a:spLocks noGrp="1"/>
          </p:cNvSpPr>
          <p:nvPr>
            <p:ph type="sldNum" sz="quarter" idx="10"/>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2022898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present our new metric, Effective Bandwidth. </a:t>
            </a:r>
          </a:p>
        </p:txBody>
      </p:sp>
      <p:sp>
        <p:nvSpPr>
          <p:cNvPr id="4" name="Slide Number Placeholder 3"/>
          <p:cNvSpPr>
            <a:spLocks noGrp="1"/>
          </p:cNvSpPr>
          <p:nvPr>
            <p:ph type="sldNum" sz="quarter" idx="10"/>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493614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Effective Bandwidth, EB, is </a:t>
            </a:r>
            <a:r>
              <a:rPr lang="en-US" u="sng" dirty="0"/>
              <a:t>an application-level utility metric</a:t>
            </a:r>
            <a:r>
              <a:rPr lang="en-US" dirty="0"/>
              <a:t>, defined as the ratio between the DRAM bandwidth and the cache miss rate based on level of hierarchy under consideration. </a:t>
            </a:r>
          </a:p>
          <a:p>
            <a:endParaRPr lang="en-US" dirty="0"/>
          </a:p>
          <a:p>
            <a:r>
              <a:rPr lang="en-US" dirty="0"/>
              <a:t>For example, in this figure, EB @ point  A is the same as the DRAM BW. However, @ point B, EB is the ratio between DRAM BW and L2 miss rate. Finally, @ point C, @ the core, EB is ratio between DRAM BW and the combined miss rate. CMR is the product of L1 and L2 cache miss rates. </a:t>
            </a:r>
          </a:p>
        </p:txBody>
      </p:sp>
      <p:sp>
        <p:nvSpPr>
          <p:cNvPr id="4" name="Slide Number Placeholder 3"/>
          <p:cNvSpPr>
            <a:spLocks noGrp="1"/>
          </p:cNvSpPr>
          <p:nvPr>
            <p:ph type="sldNum" sz="quarter" idx="10"/>
          </p:nvPr>
        </p:nvSpPr>
        <p:spPr/>
        <p:txBody>
          <a:bodyPr/>
          <a:lstStyle/>
          <a:p>
            <a:fld id="{5E326AB6-F954-4078-A837-A8BDFB0913E1}" type="slidenum">
              <a:rPr lang="en-US" smtClean="0"/>
              <a:t>12</a:t>
            </a:fld>
            <a:endParaRPr lang="en-US"/>
          </a:p>
        </p:txBody>
      </p:sp>
    </p:spTree>
    <p:extLst>
      <p:ext uri="{BB962C8B-B14F-4D97-AF65-F5344CB8AC3E}">
        <p14:creationId xmlns:p14="http://schemas.microsoft.com/office/powerpoint/2010/main" val="797851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EB? </a:t>
            </a:r>
          </a:p>
          <a:p>
            <a:endParaRPr lang="en-US" dirty="0"/>
          </a:p>
          <a:p>
            <a:r>
              <a:rPr lang="en-US" u="sng" dirty="0"/>
              <a:t>EB measures both the DRAM BW utilization and the usefulness of the caches in amplifying the performance.</a:t>
            </a:r>
            <a:r>
              <a:rPr lang="en-US" dirty="0"/>
              <a:t> Let us look at EB benefit analytically and experimentally. </a:t>
            </a:r>
          </a:p>
          <a:p>
            <a:endParaRPr lang="en-US" dirty="0"/>
          </a:p>
          <a:p>
            <a:r>
              <a:rPr lang="en-US" dirty="0"/>
              <a:t>Analytically, performance, in terms of IPC, is the ratio between DRAM BW and the product of </a:t>
            </a:r>
            <a:r>
              <a:rPr lang="en-US" dirty="0" err="1"/>
              <a:t>rm</a:t>
            </a:r>
            <a:r>
              <a:rPr lang="en-US" dirty="0"/>
              <a:t> (which is related to the compute to memory ratio) </a:t>
            </a:r>
            <a:r>
              <a:rPr lang="en-US" u="sng" dirty="0"/>
              <a:t>and the combined cache miss rate</a:t>
            </a:r>
            <a:r>
              <a:rPr lang="en-US" dirty="0"/>
              <a:t>. </a:t>
            </a:r>
          </a:p>
          <a:p>
            <a:endParaRPr lang="en-US" dirty="0"/>
          </a:p>
          <a:p>
            <a:r>
              <a:rPr lang="en-US" dirty="0"/>
              <a:t>Then, IPC is directly proportional to EB. </a:t>
            </a:r>
          </a:p>
          <a:p>
            <a:endParaRPr lang="en-US" dirty="0"/>
          </a:p>
          <a:p>
            <a:r>
              <a:rPr lang="en-US" dirty="0"/>
              <a:t>This can be shown by monitoring the IPC and the EB. We can see that both IPC and EB follow the same trend when TLP changes. Also, we can see that up to TLP=4 both IPC and EB increases </a:t>
            </a:r>
            <a:r>
              <a:rPr lang="en-US" u="sng" dirty="0"/>
              <a:t>as the increase in BW is more that the increase in CMR</a:t>
            </a:r>
            <a:r>
              <a:rPr lang="en-US" dirty="0"/>
              <a:t>. However, after TLP=4, EB drops as the increase in BW is not enough to compensate the increase in CMR. </a:t>
            </a:r>
            <a:r>
              <a:rPr lang="en-US" u="sng" dirty="0"/>
              <a:t>IPC also drops as </a:t>
            </a:r>
            <a:r>
              <a:rPr lang="en-US" b="0" u="sng" dirty="0"/>
              <a:t>the contention for cache and memory bandwidth increases</a:t>
            </a:r>
            <a:r>
              <a:rPr lang="en-US" b="0" dirty="0"/>
              <a:t>.</a:t>
            </a:r>
          </a:p>
          <a:p>
            <a:endParaRPr lang="en-US" b="0" dirty="0"/>
          </a:p>
          <a:p>
            <a:r>
              <a:rPr lang="en-US" b="0" dirty="0"/>
              <a:t>This shows that </a:t>
            </a:r>
            <a:r>
              <a:rPr lang="en-US" b="0" u="sng" dirty="0"/>
              <a:t>EB is a good metric to optimize for performance</a:t>
            </a:r>
            <a:r>
              <a:rPr lang="en-US" b="0" dirty="0"/>
              <a:t> in a single-application scenario, but what about multi-application?</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4294737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sng" dirty="0">
                <a:sym typeface="Wingdings" panose="05000000000000000000" pitchFamily="2" charset="2"/>
              </a:rPr>
              <a:t>The figure studies four two-application workloads under different TLP configurations</a:t>
            </a:r>
            <a:r>
              <a:rPr lang="en-US" b="0" u="none" dirty="0">
                <a:sym typeface="Wingdings" panose="05000000000000000000" pitchFamily="2" charset="2"/>
              </a:rPr>
              <a:t>. The LHS figure shows the sum of slowdowns (which is the weighted speedup) on the y-axis. The RHS figure </a:t>
            </a:r>
            <a:r>
              <a:rPr lang="en-US" b="0" u="sng" dirty="0">
                <a:sym typeface="Wingdings" panose="05000000000000000000" pitchFamily="2" charset="2"/>
              </a:rPr>
              <a:t>reports</a:t>
            </a:r>
            <a:r>
              <a:rPr lang="en-US" b="0" u="none" dirty="0">
                <a:sym typeface="Wingdings" panose="05000000000000000000" pitchFamily="2" charset="2"/>
              </a:rPr>
              <a:t> the sum of EB on the y-axis. </a:t>
            </a:r>
          </a:p>
          <a:p>
            <a:endParaRPr lang="en-US" b="0" u="none" dirty="0">
              <a:sym typeface="Wingdings" panose="05000000000000000000" pitchFamily="2" charset="2"/>
            </a:endParaRPr>
          </a:p>
          <a:p>
            <a:pPr rtl="0"/>
            <a:r>
              <a:rPr lang="en-US" b="0" u="none" dirty="0">
                <a:sym typeface="Wingdings" panose="05000000000000000000" pitchFamily="2" charset="2"/>
              </a:rPr>
              <a:t>Three observations are in order. First, the TLP configuration “</a:t>
            </a:r>
            <a:r>
              <a:rPr lang="en-US" b="0" u="none" dirty="0" err="1">
                <a:sym typeface="Wingdings" panose="05000000000000000000" pitchFamily="2" charset="2"/>
              </a:rPr>
              <a:t>optWS</a:t>
            </a:r>
            <a:r>
              <a:rPr lang="en-US" b="0" u="none" dirty="0">
                <a:sym typeface="Wingdings" panose="05000000000000000000" pitchFamily="2" charset="2"/>
              </a:rPr>
              <a:t>” leads to the highest sum of slowdowns and also the highest sum of EBs, as shown by the red circles. Second, the TLP configuration “</a:t>
            </a:r>
            <a:r>
              <a:rPr lang="en-US" b="0" u="none" dirty="0" err="1">
                <a:sym typeface="Wingdings" panose="05000000000000000000" pitchFamily="2" charset="2"/>
              </a:rPr>
              <a:t>optFI</a:t>
            </a:r>
            <a:r>
              <a:rPr lang="en-US" b="0" u="none" dirty="0">
                <a:sym typeface="Wingdings" panose="05000000000000000000" pitchFamily="2" charset="2"/>
              </a:rPr>
              <a:t>” </a:t>
            </a:r>
            <a:r>
              <a:rPr lang="en-US" b="0" u="sng" dirty="0">
                <a:sym typeface="Wingdings" panose="05000000000000000000" pitchFamily="2" charset="2"/>
              </a:rPr>
              <a:t>leads to a fair balance between the individual SDs and between individual EBs as well</a:t>
            </a:r>
            <a:r>
              <a:rPr lang="en-US" b="0" u="none" dirty="0">
                <a:sym typeface="Wingdings" panose="05000000000000000000" pitchFamily="2" charset="2"/>
              </a:rPr>
              <a:t>, as shown by the red arrows. We can see that sum of EBs can be used to optimize for system throughput, and individual EBs to optimize for fairness.</a:t>
            </a:r>
          </a:p>
          <a:p>
            <a:endParaRPr lang="en-US" b="0" u="none" dirty="0">
              <a:sym typeface="Wingdings" panose="05000000000000000000" pitchFamily="2" charset="2"/>
            </a:endParaRPr>
          </a:p>
          <a:p>
            <a:r>
              <a:rPr lang="en-US" b="0" u="none" dirty="0">
                <a:sym typeface="Wingdings" panose="05000000000000000000" pitchFamily="2" charset="2"/>
              </a:rPr>
              <a:t>Finally, the TLP configuration </a:t>
            </a:r>
            <a:r>
              <a:rPr lang="en-US" b="0" u="none" dirty="0" err="1">
                <a:sym typeface="Wingdings" panose="05000000000000000000" pitchFamily="2" charset="2"/>
              </a:rPr>
              <a:t>optIT</a:t>
            </a:r>
            <a:r>
              <a:rPr lang="en-US" b="0" u="none" dirty="0">
                <a:sym typeface="Wingdings" panose="05000000000000000000" pitchFamily="2" charset="2"/>
              </a:rPr>
              <a:t>, which </a:t>
            </a:r>
            <a:r>
              <a:rPr lang="en-US" b="0" u="sng" dirty="0">
                <a:sym typeface="Wingdings" panose="05000000000000000000" pitchFamily="2" charset="2"/>
              </a:rPr>
              <a:t>maximizes the sum of the co-running applications IPC</a:t>
            </a:r>
            <a:r>
              <a:rPr lang="en-US" b="0" u="none" dirty="0">
                <a:sym typeface="Wingdings" panose="05000000000000000000" pitchFamily="2" charset="2"/>
              </a:rPr>
              <a:t>, doesn’t lead to the highest WS as shown by the blue arrow and does not achieve the optimal balance between the slowdowns as shown by the red arrows.</a:t>
            </a:r>
          </a:p>
          <a:p>
            <a:endParaRPr lang="en-US" b="0" u="none" dirty="0">
              <a:sym typeface="Wingdings" panose="05000000000000000000" pitchFamily="2" charset="2"/>
            </a:endParaRPr>
          </a:p>
          <a:p>
            <a:r>
              <a:rPr lang="en-US" b="0" u="none" dirty="0">
                <a:sym typeface="Wingdings" panose="05000000000000000000" pitchFamily="2" charset="2"/>
              </a:rPr>
              <a:t>This means that a schemes that tries to maximize instruction throughput is not optimal for system throughput and fairness.</a:t>
            </a:r>
          </a:p>
        </p:txBody>
      </p:sp>
      <p:sp>
        <p:nvSpPr>
          <p:cNvPr id="4" name="Slide Number Placeholder 3"/>
          <p:cNvSpPr>
            <a:spLocks noGrp="1"/>
          </p:cNvSpPr>
          <p:nvPr>
            <p:ph type="sldNum" sz="quarter" idx="10"/>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3755717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However, a management scheme that optimizes for EB-based metrics is useful in improving system throughput and fairness. </a:t>
            </a:r>
          </a:p>
          <a:p>
            <a:endParaRPr lang="en-US" b="0" u="none" dirty="0">
              <a:sym typeface="Wingdings" panose="05000000000000000000" pitchFamily="2" charset="2"/>
            </a:endParaRPr>
          </a:p>
          <a:p>
            <a:r>
              <a:rPr lang="en-US" b="0" u="none" dirty="0">
                <a:sym typeface="Wingdings" panose="05000000000000000000" pitchFamily="2" charset="2"/>
              </a:rPr>
              <a:t>Thus, </a:t>
            </a:r>
            <a:r>
              <a:rPr lang="en-US" b="0" u="sng" dirty="0">
                <a:sym typeface="Wingdings" panose="05000000000000000000" pitchFamily="2" charset="2"/>
              </a:rPr>
              <a:t>we introduce our version of the SD-based metrics for system throughput and fairness and utilize EB instead of slowdowns. For example,</a:t>
            </a:r>
            <a:r>
              <a:rPr lang="en-US" b="0" u="none" dirty="0">
                <a:sym typeface="Wingdings" panose="05000000000000000000" pitchFamily="2" charset="2"/>
              </a:rPr>
              <a:t> EB-WS is the sum of EBs instead of using the sum of slowdowns. Another, crucial factor here is that EB-based metrics don’t incorporate any </a:t>
            </a:r>
            <a:r>
              <a:rPr lang="en-US" b="0" u="sng" dirty="0">
                <a:sym typeface="Wingdings" panose="05000000000000000000" pitchFamily="2" charset="2"/>
              </a:rPr>
              <a:t>alone-execution information</a:t>
            </a:r>
            <a:r>
              <a:rPr lang="en-US" b="0" u="none" dirty="0">
                <a:sym typeface="Wingdings" panose="05000000000000000000" pitchFamily="2" charset="2"/>
              </a:rPr>
              <a:t>. This makes EB-based metrics easier to calculate in a multi-application environment. </a:t>
            </a:r>
          </a:p>
          <a:p>
            <a:endParaRPr lang="en-US" b="0" u="none" dirty="0">
              <a:sym typeface="Wingdings" panose="05000000000000000000" pitchFamily="2" charset="2"/>
            </a:endParaRPr>
          </a:p>
          <a:p>
            <a:r>
              <a:rPr lang="en-US" b="0" u="none" dirty="0">
                <a:sym typeface="Wingdings" panose="05000000000000000000" pitchFamily="2" charset="2"/>
              </a:rPr>
              <a:t>But what is the challenge in using EB? </a:t>
            </a:r>
          </a:p>
        </p:txBody>
      </p:sp>
      <p:sp>
        <p:nvSpPr>
          <p:cNvPr id="4" name="Slide Number Placeholder 3"/>
          <p:cNvSpPr>
            <a:spLocks noGrp="1"/>
          </p:cNvSpPr>
          <p:nvPr>
            <p:ph type="sldNum" sz="quarter" idx="10"/>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2358099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Finding the optimal TLP configuration is difficult. This is due to the huge search space. For example, using n co-running applications, while selecting from 8 TLP values per application, leads to 8^n search space.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ym typeface="Wingdings" panose="05000000000000000000" pitchFamily="2" charset="2"/>
              </a:rPr>
              <a:t>Add the sampling period required, per configuration, to collect BW and CMR, this shows how bad a naïve searching technique can fail.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So, what is the solution? </a:t>
            </a:r>
          </a:p>
        </p:txBody>
      </p:sp>
      <p:sp>
        <p:nvSpPr>
          <p:cNvPr id="4" name="Slide Number Placeholder 3"/>
          <p:cNvSpPr>
            <a:spLocks noGrp="1"/>
          </p:cNvSpPr>
          <p:nvPr>
            <p:ph type="sldNum" sz="quarter" idx="10"/>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2179334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We now propose Pattern-based Searching (PBS) to quickly find the near-optimal TLP configuration.</a:t>
            </a:r>
          </a:p>
        </p:txBody>
      </p:sp>
      <p:sp>
        <p:nvSpPr>
          <p:cNvPr id="4" name="Slide Number Placeholder 3"/>
          <p:cNvSpPr>
            <a:spLocks noGrp="1"/>
          </p:cNvSpPr>
          <p:nvPr>
            <p:ph type="sldNum" sz="quarter" idx="10"/>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3533998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u="none" dirty="0">
                <a:sym typeface="Wingdings" panose="05000000000000000000" pitchFamily="2" charset="2"/>
              </a:rPr>
              <a:t>We start by emphasizing two guidelines. First, </a:t>
            </a:r>
            <a:r>
              <a:rPr lang="en-US" b="0" u="sng" dirty="0">
                <a:sym typeface="Wingdings" panose="05000000000000000000" pitchFamily="2" charset="2"/>
              </a:rPr>
              <a:t>EB-based metrics are sub-optimal if a TLP configuration leads to resources underutilization</a:t>
            </a:r>
            <a:r>
              <a:rPr lang="en-US" b="0" u="none" dirty="0">
                <a:sym typeface="Wingdings" panose="05000000000000000000" pitchFamily="2" charset="2"/>
              </a:rPr>
              <a:t>. Thus, to reach optimal system throughput, choose a TLP configuration that does not underutilize the shared resources. </a:t>
            </a:r>
          </a:p>
          <a:p>
            <a:pPr marL="0" indent="0">
              <a:buFontTx/>
              <a:buNone/>
            </a:pPr>
            <a:endParaRPr lang="en-US" b="0" u="none" dirty="0">
              <a:sym typeface="Wingdings" panose="05000000000000000000" pitchFamily="2" charset="2"/>
            </a:endParaRPr>
          </a:p>
          <a:p>
            <a:pPr marL="0" indent="0">
              <a:buFontTx/>
              <a:buNone/>
            </a:pPr>
            <a:r>
              <a:rPr lang="en-US" b="0" u="sng" dirty="0">
                <a:sym typeface="Wingdings" panose="05000000000000000000" pitchFamily="2" charset="2"/>
              </a:rPr>
              <a:t>Similarly, we should choose a TLP configuration that does not overwhelm the shared resources</a:t>
            </a:r>
            <a:r>
              <a:rPr lang="en-US" b="0" u="none" dirty="0">
                <a:sym typeface="Wingdings" panose="05000000000000000000" pitchFamily="2" charset="2"/>
              </a:rPr>
              <a:t>. </a:t>
            </a:r>
            <a:r>
              <a:rPr lang="en-US" b="0" u="sng" dirty="0">
                <a:sym typeface="Wingdings" panose="05000000000000000000" pitchFamily="2" charset="2"/>
              </a:rPr>
              <a:t>This is because EB-based metrics start to drop when the increase in BW can no longer compensate the increase in CMR</a:t>
            </a:r>
            <a:r>
              <a:rPr lang="en-US" b="0" u="none" dirty="0">
                <a:sym typeface="Wingdings" panose="05000000000000000000" pitchFamily="2" charset="2"/>
              </a:rPr>
              <a:t>.</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Now, we define the pattern used in the searching scheme.</a:t>
            </a:r>
          </a:p>
        </p:txBody>
      </p:sp>
      <p:sp>
        <p:nvSpPr>
          <p:cNvPr id="4" name="Slide Number Placeholder 3"/>
          <p:cNvSpPr>
            <a:spLocks noGrp="1"/>
          </p:cNvSpPr>
          <p:nvPr>
            <p:ph type="sldNum" sz="quarter" idx="10"/>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3693623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u="none" dirty="0">
                <a:sym typeface="Wingdings" panose="05000000000000000000" pitchFamily="2" charset="2"/>
              </a:rPr>
              <a:t>The figure show the execution of BLK_TRD workload, with EB-WS on the y-axis. </a:t>
            </a:r>
            <a:r>
              <a:rPr lang="en-US" b="0" u="sng" dirty="0">
                <a:sym typeface="Wingdings" panose="05000000000000000000" pitchFamily="2" charset="2"/>
              </a:rPr>
              <a:t>We vary the TLP values of BLK on the x-axis, and show the different TLP values of TRD as colored/dashed lines</a:t>
            </a:r>
            <a:r>
              <a:rPr lang="en-US" b="0" u="none" dirty="0">
                <a:sym typeface="Wingdings" panose="05000000000000000000" pitchFamily="2" charset="2"/>
              </a:rPr>
              <a:t>. </a:t>
            </a:r>
          </a:p>
          <a:p>
            <a:pPr algn="l"/>
            <a:endParaRPr lang="en-US" b="0" u="none" dirty="0">
              <a:sym typeface="Wingdings" panose="05000000000000000000" pitchFamily="2" charset="2"/>
            </a:endParaRPr>
          </a:p>
          <a:p>
            <a:pPr algn="l"/>
            <a:r>
              <a:rPr lang="en-US" b="0" u="none" dirty="0">
                <a:sym typeface="Wingdings" panose="05000000000000000000" pitchFamily="2" charset="2"/>
              </a:rPr>
              <a:t>The pattern:</a:t>
            </a:r>
          </a:p>
          <a:p>
            <a:pPr algn="l"/>
            <a:r>
              <a:rPr lang="en-US" b="0" u="none" dirty="0">
                <a:sym typeface="Wingdings" panose="05000000000000000000" pitchFamily="2" charset="2"/>
              </a:rPr>
              <a:t>- is a significant drop in the EB-based metric</a:t>
            </a:r>
          </a:p>
          <a:p>
            <a:pPr algn="l"/>
            <a:r>
              <a:rPr lang="en-US" b="0" u="none" dirty="0">
                <a:sym typeface="Wingdings" panose="05000000000000000000" pitchFamily="2" charset="2"/>
              </a:rPr>
              <a:t>- that happens at </a:t>
            </a:r>
            <a:r>
              <a:rPr lang="en-US" b="0" u="sng" dirty="0">
                <a:sym typeface="Wingdings" panose="05000000000000000000" pitchFamily="2" charset="2"/>
              </a:rPr>
              <a:t>a fixed TLP of a particular application</a:t>
            </a:r>
          </a:p>
          <a:p>
            <a:pPr marL="0" indent="0" algn="l">
              <a:buFontTx/>
              <a:buNone/>
            </a:pPr>
            <a:r>
              <a:rPr lang="en-US" b="0" u="none" dirty="0">
                <a:sym typeface="Wingdings" panose="05000000000000000000" pitchFamily="2" charset="2"/>
              </a:rPr>
              <a:t>- when the resources are </a:t>
            </a:r>
            <a:r>
              <a:rPr lang="en-US" b="0" u="sng" dirty="0">
                <a:sym typeface="Wingdings" panose="05000000000000000000" pitchFamily="2" charset="2"/>
              </a:rPr>
              <a:t>sufficiently</a:t>
            </a:r>
            <a:r>
              <a:rPr lang="en-US" b="0" u="none" dirty="0">
                <a:sym typeface="Wingdings" panose="05000000000000000000" pitchFamily="2" charset="2"/>
              </a:rPr>
              <a:t> utilized </a:t>
            </a:r>
          </a:p>
          <a:p>
            <a:pPr marL="0" indent="0" algn="l">
              <a:buFontTx/>
              <a:buNone/>
            </a:pPr>
            <a:r>
              <a:rPr lang="en-US" b="0" u="none" dirty="0">
                <a:sym typeface="Wingdings" panose="05000000000000000000" pitchFamily="2" charset="2"/>
              </a:rPr>
              <a:t>- </a:t>
            </a:r>
            <a:r>
              <a:rPr lang="en-US" b="0" u="sng" dirty="0">
                <a:sym typeface="Wingdings" panose="05000000000000000000" pitchFamily="2" charset="2"/>
              </a:rPr>
              <a:t>regardless of the TLP of the other co-running application</a:t>
            </a:r>
            <a:r>
              <a:rPr lang="en-US" b="0" u="none" dirty="0">
                <a:sym typeface="Wingdings" panose="05000000000000000000" pitchFamily="2" charset="2"/>
              </a:rPr>
              <a:t> </a:t>
            </a:r>
          </a:p>
          <a:p>
            <a:pPr marL="171450" indent="-171450" algn="l">
              <a:buFontTx/>
              <a:buChar char="-"/>
            </a:pPr>
            <a:endParaRPr lang="en-US" b="0" u="none" dirty="0">
              <a:sym typeface="Wingdings" panose="05000000000000000000" pitchFamily="2" charset="2"/>
            </a:endParaRPr>
          </a:p>
          <a:p>
            <a:pPr marL="0" indent="0" algn="l">
              <a:buFontTx/>
              <a:buNone/>
            </a:pPr>
            <a:r>
              <a:rPr lang="en-US" b="0" u="sng" dirty="0">
                <a:sym typeface="Wingdings" panose="05000000000000000000" pitchFamily="2" charset="2"/>
              </a:rPr>
              <a:t>For example</a:t>
            </a:r>
            <a:r>
              <a:rPr lang="en-US" b="0" u="none" dirty="0">
                <a:sym typeface="Wingdings" panose="05000000000000000000" pitchFamily="2" charset="2"/>
              </a:rPr>
              <a:t>, we see that EB-WS drops @ TLP-BLK = 2 regardless the TLP value of TRD. </a:t>
            </a:r>
            <a:r>
              <a:rPr lang="en-US" b="0" u="sng" dirty="0">
                <a:sym typeface="Wingdings" panose="05000000000000000000" pitchFamily="2" charset="2"/>
              </a:rPr>
              <a:t>We refer to this as the pattern for BLK</a:t>
            </a:r>
            <a:r>
              <a:rPr lang="en-US" b="0" u="none"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198594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GPUs are a crucial part of most computing systems as they provide orders of magnitude faster and energy-efficient execution </a:t>
            </a:r>
            <a:r>
              <a:rPr lang="en-US" u="sng" dirty="0"/>
              <a:t>for many general-purpose applications</a:t>
            </a:r>
            <a:r>
              <a:rPr lang="en-US" dirty="0"/>
              <a:t>. With each new generation of GPUs, number of cores, as well as peak memory bandwidth and throughput are growing at a steady pace. </a:t>
            </a:r>
          </a:p>
          <a:p>
            <a:endParaRPr lang="en-US" dirty="0"/>
          </a:p>
          <a:p>
            <a:r>
              <a:rPr lang="en-US" dirty="0"/>
              <a:t>Running a single kernel can lead to underutilization of resources on GPUs.</a:t>
            </a:r>
          </a:p>
        </p:txBody>
      </p:sp>
      <p:sp>
        <p:nvSpPr>
          <p:cNvPr id="4" name="Slide Number Placeholder 3"/>
          <p:cNvSpPr>
            <a:spLocks noGrp="1"/>
          </p:cNvSpPr>
          <p:nvPr>
            <p:ph type="sldNum" sz="quarter" idx="10"/>
          </p:nvPr>
        </p:nvSpPr>
        <p:spPr/>
        <p:txBody>
          <a:bodyPr/>
          <a:lstStyle/>
          <a:p>
            <a:fld id="{5E326AB6-F954-4078-A837-A8BDFB0913E1}" type="slidenum">
              <a:rPr lang="en-US" smtClean="0"/>
              <a:t>2</a:t>
            </a:fld>
            <a:endParaRPr lang="en-US"/>
          </a:p>
        </p:txBody>
      </p:sp>
    </p:spTree>
    <p:extLst>
      <p:ext uri="{BB962C8B-B14F-4D97-AF65-F5344CB8AC3E}">
        <p14:creationId xmlns:p14="http://schemas.microsoft.com/office/powerpoint/2010/main" val="1897669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Now, we give a high-level overview for our searching scheme. </a:t>
            </a:r>
          </a:p>
          <a:p>
            <a:pPr marL="0" indent="0">
              <a:buFontTx/>
              <a:buNone/>
            </a:pPr>
            <a:endParaRPr lang="en-US" dirty="0"/>
          </a:p>
          <a:p>
            <a:pPr marL="0" indent="0">
              <a:buFontTx/>
              <a:buNone/>
            </a:pPr>
            <a:r>
              <a:rPr lang="en-US" dirty="0"/>
              <a:t>First, </a:t>
            </a:r>
            <a:r>
              <a:rPr lang="en-US" u="sng" dirty="0"/>
              <a:t>we search for what we refer to as the critical application</a:t>
            </a:r>
            <a:r>
              <a:rPr lang="en-US" dirty="0"/>
              <a:t>. We do that by sequentially checking each of the co-running applications for the pattern. </a:t>
            </a:r>
          </a:p>
          <a:p>
            <a:pPr marL="0" indent="0">
              <a:buFontTx/>
              <a:buNone/>
            </a:pPr>
            <a:endParaRPr lang="en-US" dirty="0"/>
          </a:p>
          <a:p>
            <a:pPr marL="0" indent="0">
              <a:buFontTx/>
              <a:buNone/>
            </a:pPr>
            <a:r>
              <a:rPr lang="en-US" dirty="0"/>
              <a:t>The application with the sharpest drop in the EB-based metric is the critical application. </a:t>
            </a:r>
          </a:p>
          <a:p>
            <a:pPr marL="0" indent="0">
              <a:buFontTx/>
              <a:buNone/>
            </a:pPr>
            <a:endParaRPr lang="en-US" dirty="0"/>
          </a:p>
          <a:p>
            <a:pPr marL="0" indent="0">
              <a:buFontTx/>
              <a:buNone/>
            </a:pPr>
            <a:r>
              <a:rPr lang="en-US" dirty="0"/>
              <a:t>Second, we fix the TLP of the critical application </a:t>
            </a:r>
            <a:r>
              <a:rPr lang="en-US" u="sng" dirty="0"/>
              <a:t>@ its inflection point</a:t>
            </a:r>
            <a:r>
              <a:rPr lang="en-US" dirty="0"/>
              <a:t> and sequentially tune the co-running application(s) to optimize the EB-based metric.</a:t>
            </a:r>
          </a:p>
          <a:p>
            <a:pPr marL="0" indent="0">
              <a:buFontTx/>
              <a:buNone/>
            </a:pPr>
            <a:endParaRPr lang="en-US" dirty="0"/>
          </a:p>
          <a:p>
            <a:pPr marL="0" indent="0">
              <a:buFontTx/>
              <a:buNone/>
            </a:pPr>
            <a:r>
              <a:rPr lang="en-US" dirty="0"/>
              <a:t>This process reduces the exponential search space to a linear one. </a:t>
            </a:r>
          </a:p>
        </p:txBody>
      </p:sp>
      <p:sp>
        <p:nvSpPr>
          <p:cNvPr id="4" name="Slide Number Placeholder 3"/>
          <p:cNvSpPr>
            <a:spLocks noGrp="1"/>
          </p:cNvSpPr>
          <p:nvPr>
            <p:ph type="sldNum" sz="quarter" idx="10"/>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561037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u="sng" dirty="0"/>
              <a:t>We show here how PBS can be used to optimize system throughput via maximizing the total effective bandwidth.</a:t>
            </a:r>
            <a:r>
              <a:rPr lang="en-US" dirty="0"/>
              <a:t> </a:t>
            </a:r>
          </a:p>
          <a:p>
            <a:pPr marL="0" indent="0">
              <a:buFontTx/>
              <a:buNone/>
            </a:pPr>
            <a:endParaRPr lang="en-US" dirty="0"/>
          </a:p>
          <a:p>
            <a:pPr marL="0" indent="0">
              <a:buFontTx/>
              <a:buNone/>
            </a:pPr>
            <a:r>
              <a:rPr lang="en-US" dirty="0"/>
              <a:t>First, we find the critical application. </a:t>
            </a:r>
          </a:p>
          <a:p>
            <a:pPr marL="0" indent="0">
              <a:buFontTx/>
              <a:buNone/>
            </a:pPr>
            <a:endParaRPr lang="en-US" dirty="0"/>
          </a:p>
          <a:p>
            <a:pPr marL="0" indent="0">
              <a:buFontTx/>
              <a:buNone/>
            </a:pPr>
            <a:r>
              <a:rPr lang="en-US" u="sng" dirty="0"/>
              <a:t>We vary the TLP of one application while fixing the TLP of the co-running application @ 24. This is to ensure that the resources are not underutilized.</a:t>
            </a:r>
          </a:p>
          <a:p>
            <a:pPr marL="0" indent="0">
              <a:buFontTx/>
              <a:buNone/>
            </a:pPr>
            <a:endParaRPr lang="en-US" dirty="0"/>
          </a:p>
          <a:p>
            <a:pPr marL="0" indent="0">
              <a:buFontTx/>
              <a:buNone/>
            </a:pPr>
            <a:r>
              <a:rPr lang="en-US" dirty="0"/>
              <a:t>We can see that the drop in BLK is more than in TRD. Thus BLK is the critical application, and we fix its TLP @ 2.</a:t>
            </a:r>
          </a:p>
        </p:txBody>
      </p:sp>
      <p:sp>
        <p:nvSpPr>
          <p:cNvPr id="4" name="Slide Number Placeholder 3"/>
          <p:cNvSpPr>
            <a:spLocks noGrp="1"/>
          </p:cNvSpPr>
          <p:nvPr>
            <p:ph type="sldNum" sz="quarter" idx="10"/>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695161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Now, we tune the TLP of the co-running application, while TLP-BLK is fixed @ 2, to optimize EB-WS.</a:t>
            </a:r>
          </a:p>
          <a:p>
            <a:pPr marL="0" indent="0">
              <a:buFontTx/>
              <a:buNone/>
            </a:pPr>
            <a:endParaRPr lang="en-US" sz="1200" dirty="0"/>
          </a:p>
          <a:p>
            <a:pPr marL="0" indent="0">
              <a:buFontTx/>
              <a:buNone/>
            </a:pPr>
            <a:r>
              <a:rPr lang="en-US" sz="1200" u="sng" dirty="0"/>
              <a:t>The figure shows the EB-WS on the y-axis, while varying the TLP-TRD on the x-axis. </a:t>
            </a:r>
          </a:p>
          <a:p>
            <a:pPr marL="0" indent="0">
              <a:buFontTx/>
              <a:buNone/>
            </a:pPr>
            <a:endParaRPr lang="en-US" sz="1200" dirty="0"/>
          </a:p>
          <a:p>
            <a:pPr marL="0" indent="0">
              <a:buFontTx/>
              <a:buNone/>
            </a:pPr>
            <a:r>
              <a:rPr lang="en-US" sz="1200" u="sng" dirty="0"/>
              <a:t>We sequentially vary the TRD TLP till we find a drop in EB-WS @ TLP=8. </a:t>
            </a:r>
          </a:p>
          <a:p>
            <a:pPr marL="0" indent="0">
              <a:buFontTx/>
              <a:buNone/>
            </a:pPr>
            <a:endParaRPr lang="en-US" sz="1200" dirty="0"/>
          </a:p>
          <a:p>
            <a:pPr marL="0" indent="0">
              <a:buFontTx/>
              <a:buNone/>
            </a:pPr>
            <a:r>
              <a:rPr lang="en-US" sz="1200" u="sng" dirty="0"/>
              <a:t>Then, the searching schemes leads to TLP combination (2,8) which is equal to </a:t>
            </a:r>
            <a:r>
              <a:rPr lang="en-US" sz="1200" u="sng" dirty="0" err="1"/>
              <a:t>optWS</a:t>
            </a:r>
            <a:r>
              <a:rPr lang="en-US" sz="1200" u="sng" dirty="0"/>
              <a:t>.</a:t>
            </a:r>
          </a:p>
          <a:p>
            <a:pPr marL="0" indent="0">
              <a:buFontTx/>
              <a:buNone/>
            </a:pPr>
            <a:endParaRPr lang="en-US" sz="1200" dirty="0"/>
          </a:p>
          <a:p>
            <a:pPr marL="0" indent="0">
              <a:buFontTx/>
              <a:buNone/>
            </a:pPr>
            <a:r>
              <a:rPr lang="en-US" sz="1200" dirty="0"/>
              <a:t>Searching scheme for improving the fairness can be found in the paper. </a:t>
            </a:r>
          </a:p>
        </p:txBody>
      </p:sp>
      <p:sp>
        <p:nvSpPr>
          <p:cNvPr id="4" name="Slide Number Placeholder 3"/>
          <p:cNvSpPr>
            <a:spLocks noGrp="1"/>
          </p:cNvSpPr>
          <p:nvPr>
            <p:ph type="sldNum" sz="quarter" idx="10"/>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324625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evaluate our searching schemes.</a:t>
            </a:r>
          </a:p>
        </p:txBody>
      </p:sp>
      <p:sp>
        <p:nvSpPr>
          <p:cNvPr id="4" name="Slide Number Placeholder 3"/>
          <p:cNvSpPr>
            <a:spLocks noGrp="1"/>
          </p:cNvSpPr>
          <p:nvPr>
            <p:ph type="sldNum" sz="quarter" idx="10"/>
          </p:nvPr>
        </p:nvSpPr>
        <p:spPr/>
        <p:txBody>
          <a:bodyPr/>
          <a:lstStyle/>
          <a:p>
            <a:fld id="{5E326AB6-F954-4078-A837-A8BDFB0913E1}" type="slidenum">
              <a:rPr lang="en-US" smtClean="0"/>
              <a:t>23</a:t>
            </a:fld>
            <a:endParaRPr lang="en-US"/>
          </a:p>
        </p:txBody>
      </p:sp>
    </p:spTree>
    <p:extLst>
      <p:ext uri="{BB962C8B-B14F-4D97-AF65-F5344CB8AC3E}">
        <p14:creationId xmlns:p14="http://schemas.microsoft.com/office/powerpoint/2010/main" val="4212264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evaluate PBS on MAFIA, a GPGPU-Sim based framework that executes two (or more) applications concurrently.</a:t>
            </a:r>
          </a:p>
          <a:p>
            <a:pPr marL="0" indent="0">
              <a:buFont typeface="Arial" panose="020B0604020202020204" pitchFamily="34" charset="0"/>
              <a:buNone/>
            </a:pPr>
            <a:endParaRPr lang="en-US" dirty="0"/>
          </a:p>
          <a:p>
            <a:pPr marL="0" indent="0">
              <a:buFont typeface="Arial" panose="020B0604020202020204" pitchFamily="34" charset="0"/>
              <a:buNone/>
            </a:pPr>
            <a:r>
              <a:rPr lang="en-US" u="sng" dirty="0"/>
              <a:t>We use 30 cores equally divided between the co-running applications. For example, in case of two-application scenario, each application is statically assigned 15 cores. However, the L2 cache and DRAM BW are shared.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use 26 applications from different benchmarks suites to evaluate 50 two-application workloads, and 20 three-application workloads.</a:t>
            </a:r>
          </a:p>
        </p:txBody>
      </p:sp>
      <p:sp>
        <p:nvSpPr>
          <p:cNvPr id="4" name="Slide Number Placeholder 3"/>
          <p:cNvSpPr>
            <a:spLocks noGrp="1"/>
          </p:cNvSpPr>
          <p:nvPr>
            <p:ph type="sldNum" sz="quarter" idx="10"/>
          </p:nvPr>
        </p:nvSpPr>
        <p:spPr/>
        <p:txBody>
          <a:bodyPr/>
          <a:lstStyle/>
          <a:p>
            <a:fld id="{5E326AB6-F954-4078-A837-A8BDFB0913E1}" type="slidenum">
              <a:rPr lang="en-US" smtClean="0"/>
              <a:t>24</a:t>
            </a:fld>
            <a:endParaRPr lang="en-US"/>
          </a:p>
        </p:txBody>
      </p:sp>
    </p:spTree>
    <p:extLst>
      <p:ext uri="{BB962C8B-B14F-4D97-AF65-F5344CB8AC3E}">
        <p14:creationId xmlns:p14="http://schemas.microsoft.com/office/powerpoint/2010/main" val="2806861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We start with system throughput. This figure shows the normalized WS on the y-axis normalized to ++</a:t>
            </a:r>
            <a:r>
              <a:rPr lang="en-US" b="0" u="none" dirty="0" err="1">
                <a:sym typeface="Wingdings" panose="05000000000000000000" pitchFamily="2" charset="2"/>
              </a:rPr>
              <a:t>bestTLP</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Our scheme, PBS-WS, achieves 19.6% improvement over ++</a:t>
            </a:r>
            <a:r>
              <a:rPr lang="en-US" b="0" u="none" dirty="0" err="1">
                <a:sym typeface="Wingdings" panose="05000000000000000000" pitchFamily="2" charset="2"/>
              </a:rPr>
              <a:t>bestTLP</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Also, PBS-WS achieves 11.2% improvement over </a:t>
            </a:r>
            <a:r>
              <a:rPr lang="en-US" b="0" u="sng" dirty="0">
                <a:sym typeface="Wingdings" panose="05000000000000000000" pitchFamily="2" charset="2"/>
              </a:rPr>
              <a:t>a scheme that uses </a:t>
            </a:r>
            <a:r>
              <a:rPr lang="en-US" b="0" u="sng" dirty="0" err="1">
                <a:sym typeface="Wingdings" panose="05000000000000000000" pitchFamily="2" charset="2"/>
              </a:rPr>
              <a:t>DynCTA</a:t>
            </a:r>
            <a:r>
              <a:rPr lang="en-US" b="0" u="sng" dirty="0">
                <a:sym typeface="Wingdings" panose="05000000000000000000" pitchFamily="2" charset="2"/>
              </a:rPr>
              <a:t>, which is a single-application TLP modulation scheme, to determine the TLP for each co-running application</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PBS-WS achieves 9.7% improvement over </a:t>
            </a:r>
            <a:r>
              <a:rPr lang="en-US" b="0" u="sng" dirty="0">
                <a:sym typeface="Wingdings" panose="05000000000000000000" pitchFamily="2" charset="2"/>
              </a:rPr>
              <a:t>a </a:t>
            </a:r>
            <a:r>
              <a:rPr lang="en-US" u="sng" dirty="0"/>
              <a:t>recently proposed TLP management mechanism </a:t>
            </a:r>
            <a:r>
              <a:rPr lang="en-US" u="sng" dirty="0" err="1"/>
              <a:t>Mod+Bypass</a:t>
            </a:r>
            <a:r>
              <a:rPr lang="en-US" u="sng" dirty="0"/>
              <a:t>, that use CTA modulation and cache bypassing to enhance the system throughput in multi-application scenario</a:t>
            </a:r>
            <a:r>
              <a:rPr lang="en-US" dirty="0"/>
              <a:t>.</a:t>
            </a:r>
          </a:p>
          <a:p>
            <a:endParaRPr lang="en-US" b="0" u="none" dirty="0">
              <a:sym typeface="Wingdings" panose="05000000000000000000" pitchFamily="2" charset="2"/>
            </a:endParaRPr>
          </a:p>
          <a:p>
            <a:r>
              <a:rPr lang="en-US" b="0" u="none" dirty="0">
                <a:sym typeface="Wingdings" panose="05000000000000000000" pitchFamily="2" charset="2"/>
              </a:rPr>
              <a:t>Finally, our scheme is within 3% from the optimal WS.</a:t>
            </a:r>
          </a:p>
        </p:txBody>
      </p:sp>
      <p:sp>
        <p:nvSpPr>
          <p:cNvPr id="4" name="Slide Number Placeholder 3"/>
          <p:cNvSpPr>
            <a:spLocks noGrp="1"/>
          </p:cNvSpPr>
          <p:nvPr>
            <p:ph type="sldNum" sz="quarter" idx="10"/>
          </p:nvPr>
        </p:nvSpPr>
        <p:spPr/>
        <p:txBody>
          <a:bodyPr/>
          <a:lstStyle/>
          <a:p>
            <a:fld id="{5E326AB6-F954-4078-A837-A8BDFB0913E1}" type="slidenum">
              <a:rPr lang="en-US" smtClean="0"/>
              <a:t>25</a:t>
            </a:fld>
            <a:endParaRPr lang="en-US"/>
          </a:p>
        </p:txBody>
      </p:sp>
    </p:spTree>
    <p:extLst>
      <p:ext uri="{BB962C8B-B14F-4D97-AF65-F5344CB8AC3E}">
        <p14:creationId xmlns:p14="http://schemas.microsoft.com/office/powerpoint/2010/main" val="1583744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This figure shows </a:t>
            </a:r>
            <a:r>
              <a:rPr lang="en-US" b="0" u="sng" dirty="0">
                <a:sym typeface="Wingdings" panose="05000000000000000000" pitchFamily="2" charset="2"/>
              </a:rPr>
              <a:t>how our scheme dynamically changes TLP during the execution time</a:t>
            </a:r>
            <a:r>
              <a:rPr lang="en-US" b="0" u="none" dirty="0">
                <a:sym typeface="Wingdings" panose="05000000000000000000" pitchFamily="2" charset="2"/>
              </a:rPr>
              <a:t>.</a:t>
            </a:r>
          </a:p>
          <a:p>
            <a:endParaRPr lang="en-US" b="0" u="none" dirty="0">
              <a:sym typeface="Wingdings" panose="05000000000000000000" pitchFamily="2" charset="2"/>
            </a:endParaRPr>
          </a:p>
          <a:p>
            <a:r>
              <a:rPr lang="en-US" b="0" u="none" dirty="0">
                <a:sym typeface="Wingdings" panose="05000000000000000000" pitchFamily="2" charset="2"/>
              </a:rPr>
              <a:t>The shaded areas represent the sampling period.</a:t>
            </a:r>
          </a:p>
          <a:p>
            <a:endParaRPr lang="en-US" b="0" u="none" dirty="0">
              <a:sym typeface="Wingdings" panose="05000000000000000000" pitchFamily="2" charset="2"/>
            </a:endParaRPr>
          </a:p>
          <a:p>
            <a:r>
              <a:rPr lang="en-US" b="0" u="none" dirty="0">
                <a:sym typeface="Wingdings" panose="05000000000000000000" pitchFamily="2" charset="2"/>
              </a:rPr>
              <a:t>We observe that the most chosen TLP configuration for BLK_BFS2 is (2,2) which is the </a:t>
            </a:r>
            <a:r>
              <a:rPr lang="en-US" b="0" u="none" dirty="0" err="1">
                <a:sym typeface="Wingdings" panose="05000000000000000000" pitchFamily="2" charset="2"/>
              </a:rPr>
              <a:t>optWS</a:t>
            </a:r>
            <a:r>
              <a:rPr lang="en-US" b="0" u="none" dirty="0">
                <a:sym typeface="Wingdings" panose="05000000000000000000" pitchFamily="2" charset="2"/>
              </a:rPr>
              <a:t> (from our analysis). </a:t>
            </a:r>
          </a:p>
          <a:p>
            <a:endParaRPr lang="en-US" b="0" u="none" dirty="0">
              <a:sym typeface="Wingdings" panose="05000000000000000000" pitchFamily="2" charset="2"/>
            </a:endParaRPr>
          </a:p>
          <a:p>
            <a:r>
              <a:rPr lang="en-US" b="0" u="none" dirty="0">
                <a:sym typeface="Wingdings" panose="05000000000000000000" pitchFamily="2" charset="2"/>
              </a:rPr>
              <a:t>Also, </a:t>
            </a:r>
            <a:r>
              <a:rPr lang="en-US" b="0" u="sng" dirty="0">
                <a:sym typeface="Wingdings" panose="05000000000000000000" pitchFamily="2" charset="2"/>
              </a:rPr>
              <a:t>note that the runtime tuning of TLP configuration provides benefits</a:t>
            </a:r>
            <a:r>
              <a:rPr lang="en-US" b="0" u="none" dirty="0">
                <a:sym typeface="Wingdings" panose="05000000000000000000" pitchFamily="2" charset="2"/>
              </a:rPr>
              <a:t>. Other TLP combinations are </a:t>
            </a:r>
            <a:r>
              <a:rPr lang="en-US" b="0" u="sng" dirty="0">
                <a:sym typeface="Wingdings" panose="05000000000000000000" pitchFamily="2" charset="2"/>
              </a:rPr>
              <a:t>chosen during other intervals to boost the WS further</a:t>
            </a:r>
            <a:r>
              <a:rPr lang="en-US" b="0" u="none"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5E326AB6-F954-4078-A837-A8BDFB0913E1}" type="slidenum">
              <a:rPr lang="en-US" smtClean="0"/>
              <a:t>26</a:t>
            </a:fld>
            <a:endParaRPr lang="en-US"/>
          </a:p>
        </p:txBody>
      </p:sp>
    </p:spTree>
    <p:extLst>
      <p:ext uri="{BB962C8B-B14F-4D97-AF65-F5344CB8AC3E}">
        <p14:creationId xmlns:p14="http://schemas.microsoft.com/office/powerpoint/2010/main" val="4174458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We move to fairness. This figure shows the normalized fairness index (FI) on the y-axis normalized to ++</a:t>
            </a:r>
            <a:r>
              <a:rPr lang="en-US" b="0" u="none" dirty="0" err="1">
                <a:sym typeface="Wingdings" panose="05000000000000000000" pitchFamily="2" charset="2"/>
              </a:rPr>
              <a:t>bestTLP</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Our scheme, PBS-FI, improves fairness by 2x compared to ++</a:t>
            </a:r>
            <a:r>
              <a:rPr lang="en-US" b="0" u="none" dirty="0" err="1">
                <a:sym typeface="Wingdings" panose="05000000000000000000" pitchFamily="2" charset="2"/>
              </a:rPr>
              <a:t>bestTLP</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Also, PBS-FI achieves 83.1% improvement  over a scheme that uses </a:t>
            </a:r>
            <a:r>
              <a:rPr lang="en-US" b="0" u="none" dirty="0" err="1">
                <a:sym typeface="Wingdings" panose="05000000000000000000" pitchFamily="2" charset="2"/>
              </a:rPr>
              <a:t>DynCTA</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PBS-FI achieves 44.3% improvement over using </a:t>
            </a:r>
            <a:r>
              <a:rPr lang="en-US" dirty="0" err="1"/>
              <a:t>Mod+Bypass</a:t>
            </a:r>
            <a:r>
              <a:rPr lang="en-US" dirty="0"/>
              <a:t>.</a:t>
            </a:r>
          </a:p>
          <a:p>
            <a:endParaRPr lang="en-US" b="0" u="none" dirty="0">
              <a:sym typeface="Wingdings" panose="05000000000000000000" pitchFamily="2" charset="2"/>
            </a:endParaRPr>
          </a:p>
          <a:p>
            <a:r>
              <a:rPr lang="en-US" b="0" u="none" dirty="0">
                <a:sym typeface="Wingdings" panose="05000000000000000000" pitchFamily="2" charset="2"/>
              </a:rPr>
              <a:t>Finally, our scheme is within 6% from the optimal FI.</a:t>
            </a:r>
          </a:p>
        </p:txBody>
      </p:sp>
      <p:sp>
        <p:nvSpPr>
          <p:cNvPr id="4" name="Slide Number Placeholder 3"/>
          <p:cNvSpPr>
            <a:spLocks noGrp="1"/>
          </p:cNvSpPr>
          <p:nvPr>
            <p:ph type="sldNum" sz="quarter" idx="10"/>
          </p:nvPr>
        </p:nvSpPr>
        <p:spPr/>
        <p:txBody>
          <a:bodyPr/>
          <a:lstStyle/>
          <a:p>
            <a:fld id="{5E326AB6-F954-4078-A837-A8BDFB0913E1}" type="slidenum">
              <a:rPr lang="en-US" smtClean="0"/>
              <a:t>27</a:t>
            </a:fld>
            <a:endParaRPr lang="en-US"/>
          </a:p>
        </p:txBody>
      </p:sp>
    </p:spTree>
    <p:extLst>
      <p:ext uri="{BB962C8B-B14F-4D97-AF65-F5344CB8AC3E}">
        <p14:creationId xmlns:p14="http://schemas.microsoft.com/office/powerpoint/2010/main" val="500567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show the scalability of our searching schemes using three-application workloads. We evaluate 20 three-application workloads and report the average in this figure. </a:t>
            </a:r>
          </a:p>
          <a:p>
            <a:endParaRPr lang="en-US" dirty="0"/>
          </a:p>
          <a:p>
            <a:r>
              <a:rPr lang="en-US" dirty="0"/>
              <a:t>We observe that system throughput and fairness are stable as the number of applications increases. </a:t>
            </a:r>
          </a:p>
          <a:p>
            <a:endParaRPr lang="en-US" dirty="0"/>
          </a:p>
          <a:p>
            <a:r>
              <a:rPr lang="en-US" dirty="0"/>
              <a:t>Our searching scheme complexity for a k-application workload, with N TLP values to choose from, is linear with the number of applications.</a:t>
            </a:r>
          </a:p>
        </p:txBody>
      </p:sp>
      <p:sp>
        <p:nvSpPr>
          <p:cNvPr id="4" name="Slide Number Placeholder 3"/>
          <p:cNvSpPr>
            <a:spLocks noGrp="1"/>
          </p:cNvSpPr>
          <p:nvPr>
            <p:ph type="sldNum" sz="quarter" idx="10"/>
          </p:nvPr>
        </p:nvSpPr>
        <p:spPr/>
        <p:txBody>
          <a:bodyPr/>
          <a:lstStyle/>
          <a:p>
            <a:fld id="{5E326AB6-F954-4078-A837-A8BDFB0913E1}" type="slidenum">
              <a:rPr lang="en-US" smtClean="0"/>
              <a:t>28</a:t>
            </a:fld>
            <a:endParaRPr lang="en-US"/>
          </a:p>
        </p:txBody>
      </p:sp>
    </p:spTree>
    <p:extLst>
      <p:ext uri="{BB962C8B-B14F-4D97-AF65-F5344CB8AC3E}">
        <p14:creationId xmlns:p14="http://schemas.microsoft.com/office/powerpoint/2010/main" val="842633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observed a large scope a TLP management scheme to improve system throughput and fairness in a multi-application environment. </a:t>
            </a:r>
          </a:p>
          <a:p>
            <a:endParaRPr lang="en-US" dirty="0"/>
          </a:p>
          <a:p>
            <a:r>
              <a:rPr lang="en-US" dirty="0"/>
              <a:t>We proposed a new metric called Effective Bandwidth to model the performance in a single- and multi-application scenarios.</a:t>
            </a:r>
          </a:p>
          <a:p>
            <a:endParaRPr lang="en-US" dirty="0"/>
          </a:p>
          <a:p>
            <a:r>
              <a:rPr lang="en-US" dirty="0"/>
              <a:t>Also, we designed PBS, EB-based application aware TLP management schemes to enhance WS and fairness. Our results are within 3% and 6% of optimal WS and fairness. </a:t>
            </a:r>
          </a:p>
        </p:txBody>
      </p:sp>
      <p:sp>
        <p:nvSpPr>
          <p:cNvPr id="4" name="Slide Number Placeholder 3"/>
          <p:cNvSpPr>
            <a:spLocks noGrp="1"/>
          </p:cNvSpPr>
          <p:nvPr>
            <p:ph type="sldNum" sz="quarter" idx="10"/>
          </p:nvPr>
        </p:nvSpPr>
        <p:spPr/>
        <p:txBody>
          <a:bodyPr/>
          <a:lstStyle/>
          <a:p>
            <a:fld id="{5E326AB6-F954-4078-A837-A8BDFB0913E1}" type="slidenum">
              <a:rPr lang="en-US" smtClean="0"/>
              <a:t>29</a:t>
            </a:fld>
            <a:endParaRPr lang="en-US"/>
          </a:p>
        </p:txBody>
      </p:sp>
    </p:spTree>
    <p:extLst>
      <p:ext uri="{BB962C8B-B14F-4D97-AF65-F5344CB8AC3E}">
        <p14:creationId xmlns:p14="http://schemas.microsoft.com/office/powerpoint/2010/main" val="254895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To keep these growing compute and memory resources highly utilized,</a:t>
            </a:r>
            <a:r>
              <a:rPr lang="en-US" dirty="0"/>
              <a:t> GPU multi-programming was proposed as a solution. </a:t>
            </a:r>
          </a:p>
          <a:p>
            <a:endParaRPr lang="en-US" dirty="0"/>
          </a:p>
          <a:p>
            <a:r>
              <a:rPr lang="en-US" dirty="0"/>
              <a:t>The idea of co-locating two or more kernels (originating from the same or different applications) has been shown to be beneficial in terms of both GPU resource utilization and throughput.</a:t>
            </a:r>
          </a:p>
        </p:txBody>
      </p:sp>
      <p:sp>
        <p:nvSpPr>
          <p:cNvPr id="4" name="Slide Number Placeholder 3"/>
          <p:cNvSpPr>
            <a:spLocks noGrp="1"/>
          </p:cNvSpPr>
          <p:nvPr>
            <p:ph type="sldNum" sz="quarter" idx="10"/>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2935735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30</a:t>
            </a:fld>
            <a:endParaRPr lang="en-US"/>
          </a:p>
        </p:txBody>
      </p:sp>
    </p:spTree>
    <p:extLst>
      <p:ext uri="{BB962C8B-B14F-4D97-AF65-F5344CB8AC3E}">
        <p14:creationId xmlns:p14="http://schemas.microsoft.com/office/powerpoint/2010/main" val="950834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31</a:t>
            </a:fld>
            <a:endParaRPr lang="en-US"/>
          </a:p>
        </p:txBody>
      </p:sp>
    </p:spTree>
    <p:extLst>
      <p:ext uri="{BB962C8B-B14F-4D97-AF65-F5344CB8AC3E}">
        <p14:creationId xmlns:p14="http://schemas.microsoft.com/office/powerpoint/2010/main" val="106376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26AB6-F954-4078-A837-A8BDFB0913E1}" type="slidenum">
              <a:rPr lang="en-US" smtClean="0"/>
              <a:t>32</a:t>
            </a:fld>
            <a:endParaRPr lang="en-US"/>
          </a:p>
        </p:txBody>
      </p:sp>
    </p:spTree>
    <p:extLst>
      <p:ext uri="{BB962C8B-B14F-4D97-AF65-F5344CB8AC3E}">
        <p14:creationId xmlns:p14="http://schemas.microsoft.com/office/powerpoint/2010/main" val="2322720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35</a:t>
            </a:fld>
            <a:endParaRPr lang="en-US"/>
          </a:p>
        </p:txBody>
      </p:sp>
    </p:spTree>
    <p:extLst>
      <p:ext uri="{BB962C8B-B14F-4D97-AF65-F5344CB8AC3E}">
        <p14:creationId xmlns:p14="http://schemas.microsoft.com/office/powerpoint/2010/main" val="3145215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36</a:t>
            </a:fld>
            <a:endParaRPr lang="en-US"/>
          </a:p>
        </p:txBody>
      </p:sp>
    </p:spTree>
    <p:extLst>
      <p:ext uri="{BB962C8B-B14F-4D97-AF65-F5344CB8AC3E}">
        <p14:creationId xmlns:p14="http://schemas.microsoft.com/office/powerpoint/2010/main" val="7926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u="none" dirty="0">
                <a:sym typeface="Wingdings" panose="05000000000000000000" pitchFamily="2" charset="2"/>
              </a:rPr>
              <a:t>As a quick overview of our work, we investigate multi-application execution on GPUs. It can increase the resource utilization and overall throughput. Also, it enables sharing GPUs in the cloud. However, it is difficult to efficiently manage the shared BW resources in such environment. </a:t>
            </a:r>
          </a:p>
          <a:p>
            <a:pPr rtl="0"/>
            <a:endParaRPr lang="en-US" b="0" u="none" dirty="0">
              <a:sym typeface="Wingdings" panose="05000000000000000000" pitchFamily="2" charset="2"/>
            </a:endParaRPr>
          </a:p>
          <a:p>
            <a:pPr rtl="0"/>
            <a:r>
              <a:rPr lang="en-US" b="0" u="none" dirty="0">
                <a:sym typeface="Wingdings" panose="05000000000000000000" pitchFamily="2" charset="2"/>
              </a:rPr>
              <a:t>Our goal is to address the BW interference problem using Thread-level Parallelism modulation. </a:t>
            </a:r>
          </a:p>
          <a:p>
            <a:pPr rtl="0"/>
            <a:endParaRPr lang="en-US" b="0" u="none" dirty="0">
              <a:sym typeface="Wingdings" panose="05000000000000000000" pitchFamily="2" charset="2"/>
            </a:endParaRPr>
          </a:p>
          <a:p>
            <a:pPr rtl="0"/>
            <a:r>
              <a:rPr lang="en-US" b="0" u="none" dirty="0">
                <a:sym typeface="Wingdings" panose="05000000000000000000" pitchFamily="2" charset="2"/>
              </a:rPr>
              <a:t>Our contribution is three-fold. First, we studied </a:t>
            </a:r>
            <a:r>
              <a:rPr lang="en-US" b="0" u="sng" dirty="0">
                <a:sym typeface="Wingdings" panose="05000000000000000000" pitchFamily="2" charset="2"/>
              </a:rPr>
              <a:t>the prior single-application TLP modulation schemes</a:t>
            </a:r>
            <a:r>
              <a:rPr lang="en-US" b="0" u="none" dirty="0">
                <a:sym typeface="Wingdings" panose="05000000000000000000" pitchFamily="2" charset="2"/>
              </a:rPr>
              <a:t> in a multi-application environment, and found that they don’t provide optimal system throughput and fairness. Second, we propose Effective Bandwidth (EB), a new metric to understand performance in single- and multi-application execution context. </a:t>
            </a:r>
            <a:r>
              <a:rPr lang="en-US" b="0" u="sng" dirty="0">
                <a:sym typeface="Wingdings" panose="05000000000000000000" pitchFamily="2" charset="2"/>
              </a:rPr>
              <a:t>Finally, we develop a new application-aware scheme, PBS, that utilizes EB to achieve better throughput and fairness.</a:t>
            </a:r>
          </a:p>
          <a:p>
            <a:pPr rtl="0"/>
            <a:endParaRPr lang="en-US" b="0" u="none" dirty="0">
              <a:sym typeface="Wingdings" panose="05000000000000000000" pitchFamily="2" charset="2"/>
            </a:endParaRPr>
          </a:p>
          <a:p>
            <a:pPr rtl="0"/>
            <a:r>
              <a:rPr lang="en-US" b="0" u="none" dirty="0">
                <a:sym typeface="Wingdings" panose="05000000000000000000" pitchFamily="2" charset="2"/>
              </a:rPr>
              <a:t>PBS improves system throughput up to 20% and achieves up to 2x fairness compared to using single-application TLP modulation schemes in a multi-application environment. </a:t>
            </a:r>
          </a:p>
        </p:txBody>
      </p:sp>
      <p:sp>
        <p:nvSpPr>
          <p:cNvPr id="4" name="Slide Number Placeholder 3"/>
          <p:cNvSpPr>
            <a:spLocks noGrp="1"/>
          </p:cNvSpPr>
          <p:nvPr>
            <p:ph type="sldNum" sz="quarter" idx="10"/>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46913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talk outline. We start by a quick introduction and motivation. Then, we discuss our proposed metric, Effective Bandwidth. After that, we present our EB-based searching schemes to find the optimal system throughput and fairness. Finally, we evaluate our schemes and conclude our work.</a:t>
            </a:r>
          </a:p>
        </p:txBody>
      </p:sp>
      <p:sp>
        <p:nvSpPr>
          <p:cNvPr id="4" name="Slide Number Placeholder 3"/>
          <p:cNvSpPr>
            <a:spLocks noGrp="1"/>
          </p:cNvSpPr>
          <p:nvPr>
            <p:ph type="sldNum" sz="quarter" idx="10"/>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135864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sng" dirty="0">
                <a:sym typeface="Wingdings" panose="05000000000000000000" pitchFamily="2" charset="2"/>
              </a:rPr>
              <a:t>TLP can be used as a knob to manage resources utilization. We start by showing how TLP modulation can be used in a single-application scenario. </a:t>
            </a:r>
          </a:p>
          <a:p>
            <a:endParaRPr lang="en-US" b="0" u="none" dirty="0">
              <a:sym typeface="Wingdings" panose="05000000000000000000" pitchFamily="2" charset="2"/>
            </a:endParaRPr>
          </a:p>
          <a:p>
            <a:r>
              <a:rPr lang="en-US" b="0" u="none" dirty="0">
                <a:sym typeface="Wingdings" panose="05000000000000000000" pitchFamily="2" charset="2"/>
              </a:rPr>
              <a:t>As we see in the figure, TLP directly affects the number of wavefronts running, which affects the number of concurrent threads.</a:t>
            </a:r>
          </a:p>
          <a:p>
            <a:endParaRPr lang="en-US" b="0" u="none" dirty="0">
              <a:sym typeface="Wingdings" panose="05000000000000000000" pitchFamily="2" charset="2"/>
            </a:endParaRPr>
          </a:p>
          <a:p>
            <a:r>
              <a:rPr lang="en-US" b="0" u="none" dirty="0">
                <a:sym typeface="Wingdings" panose="05000000000000000000" pitchFamily="2" charset="2"/>
              </a:rPr>
              <a:t>As a result, it affects the cache behavior in terms of hit and miss requests. </a:t>
            </a:r>
          </a:p>
          <a:p>
            <a:endParaRPr lang="en-US" b="0" u="none" dirty="0">
              <a:sym typeface="Wingdings" panose="05000000000000000000" pitchFamily="2" charset="2"/>
            </a:endParaRPr>
          </a:p>
          <a:p>
            <a:r>
              <a:rPr lang="en-US" b="0" u="none" dirty="0">
                <a:sym typeface="Wingdings" panose="05000000000000000000" pitchFamily="2" charset="2"/>
              </a:rPr>
              <a:t>TLP also affect the DRAM BW behavior. </a:t>
            </a:r>
          </a:p>
          <a:p>
            <a:endParaRPr lang="en-US" b="0" u="none" dirty="0">
              <a:sym typeface="Wingdings" panose="05000000000000000000" pitchFamily="2" charset="2"/>
            </a:endParaRPr>
          </a:p>
          <a:p>
            <a:r>
              <a:rPr lang="en-US" b="0" u="none" dirty="0">
                <a:sym typeface="Wingdings" panose="05000000000000000000" pitchFamily="2" charset="2"/>
              </a:rPr>
              <a:t>Now if we increase the TLP value, then we can see a change in both the cache and BW behavior. </a:t>
            </a:r>
          </a:p>
        </p:txBody>
      </p:sp>
      <p:sp>
        <p:nvSpPr>
          <p:cNvPr id="4" name="Slide Number Placeholder 3"/>
          <p:cNvSpPr>
            <a:spLocks noGrp="1"/>
          </p:cNvSpPr>
          <p:nvPr>
            <p:ph type="sldNum" sz="quarter" idx="10"/>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116320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For example, this figure shows how changing the TLP can affect the performance of an application.</a:t>
            </a:r>
            <a:r>
              <a:rPr lang="en-US" dirty="0"/>
              <a:t> On the x-axis is the different TLP values, and on the y-axis in the normalized IPC. </a:t>
            </a:r>
          </a:p>
          <a:p>
            <a:endParaRPr lang="en-US" dirty="0"/>
          </a:p>
          <a:p>
            <a:r>
              <a:rPr lang="en-US" dirty="0"/>
              <a:t>We first identify two points. “</a:t>
            </a:r>
            <a:r>
              <a:rPr lang="en-US" dirty="0" err="1"/>
              <a:t>bestTLP</a:t>
            </a:r>
            <a:r>
              <a:rPr lang="en-US" dirty="0"/>
              <a:t>” is the TLP configuration with the best IPC, and “</a:t>
            </a:r>
            <a:r>
              <a:rPr lang="en-US" dirty="0" err="1"/>
              <a:t>maxTLP</a:t>
            </a:r>
            <a:r>
              <a:rPr lang="en-US" dirty="0"/>
              <a:t>” is the configuration with the maximum possible TLP value.</a:t>
            </a:r>
          </a:p>
          <a:p>
            <a:endParaRPr lang="en-US" dirty="0"/>
          </a:p>
          <a:p>
            <a:r>
              <a:rPr lang="en-US" dirty="0"/>
              <a:t>We point out two observations. First, using “</a:t>
            </a:r>
            <a:r>
              <a:rPr lang="en-US" dirty="0" err="1"/>
              <a:t>maxTLP</a:t>
            </a:r>
            <a:r>
              <a:rPr lang="en-US" dirty="0"/>
              <a:t>” doesn’t lead to the best IPC. </a:t>
            </a:r>
            <a:r>
              <a:rPr lang="en-US" b="0" dirty="0"/>
              <a:t>This is because as the number of concurrently executing threads increases, the contention for cache and memory bandwidth also increases, which may lead to sub-optimal performance. Second, as the TLP value increases, the IPC increases till we reach “</a:t>
            </a:r>
            <a:r>
              <a:rPr lang="en-US" b="0" dirty="0" err="1"/>
              <a:t>bestTLP</a:t>
            </a:r>
            <a:r>
              <a:rPr lang="en-US" b="0" dirty="0"/>
              <a:t>”. After that IPC drops. This is because the increase in BW utilization cannot compensate the increase in cache miss rate.</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3846076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sng" dirty="0"/>
              <a:t>To understand the scope of TLP modulation in the context of two-application execution, we analyzed three different scenarios. </a:t>
            </a:r>
          </a:p>
          <a:p>
            <a:endParaRPr lang="en-US" dirty="0"/>
          </a:p>
          <a:p>
            <a:r>
              <a:rPr lang="en-US" dirty="0"/>
              <a:t>First, both applications executes with their respective “</a:t>
            </a:r>
            <a:r>
              <a:rPr lang="en-US" dirty="0" err="1"/>
              <a:t>bestTLP</a:t>
            </a:r>
            <a:r>
              <a:rPr lang="en-US" dirty="0"/>
              <a:t>” referred to as “++</a:t>
            </a:r>
            <a:r>
              <a:rPr lang="en-US" dirty="0" err="1"/>
              <a:t>bestTLP</a:t>
            </a:r>
            <a:r>
              <a:rPr lang="en-US" dirty="0"/>
              <a:t>”. Second, both applications executes with their respective “</a:t>
            </a:r>
            <a:r>
              <a:rPr lang="en-US" dirty="0" err="1"/>
              <a:t>maxTLP</a:t>
            </a:r>
            <a:r>
              <a:rPr lang="en-US" dirty="0"/>
              <a:t>” referred to as ”++</a:t>
            </a:r>
            <a:r>
              <a:rPr lang="en-US" dirty="0" err="1"/>
              <a:t>maxTLP</a:t>
            </a:r>
            <a:r>
              <a:rPr lang="en-US" dirty="0"/>
              <a:t>”. Finally, both applications executes with TLP configuration such that system throughput or fairness is maximized.</a:t>
            </a:r>
          </a:p>
          <a:p>
            <a:pPr rtl="0"/>
            <a:endParaRPr lang="en-US" dirty="0"/>
          </a:p>
          <a:p>
            <a:pPr rtl="0"/>
            <a:r>
              <a:rPr lang="en-US" dirty="0"/>
              <a:t>From the figure, we can see that there is a significant gap in WS between </a:t>
            </a:r>
            <a:r>
              <a:rPr lang="en-US" dirty="0" err="1"/>
              <a:t>optWS</a:t>
            </a:r>
            <a:r>
              <a:rPr lang="en-US" dirty="0"/>
              <a:t> and ++</a:t>
            </a:r>
            <a:r>
              <a:rPr lang="en-US" dirty="0" err="1"/>
              <a:t>bestTLP</a:t>
            </a:r>
            <a:r>
              <a:rPr lang="en-US" dirty="0"/>
              <a:t>/++</a:t>
            </a:r>
            <a:r>
              <a:rPr lang="en-US" dirty="0" err="1"/>
              <a:t>maxTLP</a:t>
            </a:r>
            <a:r>
              <a:rPr lang="en-US" dirty="0"/>
              <a:t> combinations running BFS2_FFT workload. The same applies for fairness (FI). </a:t>
            </a:r>
          </a:p>
          <a:p>
            <a:pPr rtl="0"/>
            <a:endParaRPr lang="en-US" dirty="0"/>
          </a:p>
          <a:p>
            <a:pPr rtl="0"/>
            <a:r>
              <a:rPr lang="en-US" dirty="0"/>
              <a:t>Thus, blindly using the single-application TLP modulation schemes in the context of multi-application execution is sub-optimal. But why? </a:t>
            </a:r>
          </a:p>
        </p:txBody>
      </p:sp>
      <p:sp>
        <p:nvSpPr>
          <p:cNvPr id="4" name="Slide Number Placeholder 3"/>
          <p:cNvSpPr>
            <a:spLocks noGrp="1"/>
          </p:cNvSpPr>
          <p:nvPr>
            <p:ph type="sldNum" sz="quarter" idx="10"/>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430282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two co-running applications. Each is given half of the shared resources. We can see that application#1 is consuming its half of the resources as shown in blue, while application#2 is not as shown in green. </a:t>
            </a:r>
          </a:p>
          <a:p>
            <a:endParaRPr lang="en-US" dirty="0"/>
          </a:p>
          <a:p>
            <a:r>
              <a:rPr lang="en-US" u="sng" dirty="0"/>
              <a:t>This underutilization of resources is because applications have different resources requirement. That is what makes managing the shared BW resources a challenging problem. </a:t>
            </a:r>
            <a:endParaRPr lang="en-US" b="1" u="sng" dirty="0"/>
          </a:p>
          <a:p>
            <a:endParaRPr lang="en-US" b="1" u="sng" dirty="0"/>
          </a:p>
          <a:p>
            <a:r>
              <a:rPr lang="en-US" b="0" u="sng" dirty="0"/>
              <a:t>Specifically, the BW interference problem is</a:t>
            </a:r>
            <a:r>
              <a:rPr lang="en-US" b="0" u="none" dirty="0"/>
              <a:t> how to manage the applications interference in the shared resources to achieve maximum benefits from multi-application execution.</a:t>
            </a:r>
          </a:p>
        </p:txBody>
      </p:sp>
      <p:sp>
        <p:nvSpPr>
          <p:cNvPr id="4" name="Slide Number Placeholder 3"/>
          <p:cNvSpPr>
            <a:spLocks noGrp="1"/>
          </p:cNvSpPr>
          <p:nvPr>
            <p:ph type="sldNum" sz="quarter" idx="10"/>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161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1E8A72DC-99C3-40A8-9238-BBF359FA008A}" type="datetime1">
              <a:rPr lang="en-US" smtClean="0"/>
              <a:t>3/3/2018</a:t>
            </a:fld>
            <a:endParaRPr lang="en-US"/>
          </a:p>
        </p:txBody>
      </p:sp>
      <p:sp>
        <p:nvSpPr>
          <p:cNvPr id="5" name="Footer Placeholder 4"/>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79C1906B-9EEB-4B64-899D-0797BC03FE4A}" type="datetime1">
              <a:rPr lang="en-US" smtClean="0"/>
              <a:t>3/3/2018</a:t>
            </a:fld>
            <a:endParaRPr lang="en-US"/>
          </a:p>
        </p:txBody>
      </p:sp>
      <p:sp>
        <p:nvSpPr>
          <p:cNvPr id="5" name="Footer Placeholder 4">
            <a:extLst>
              <a:ext uri="{FF2B5EF4-FFF2-40B4-BE49-F238E27FC236}">
                <a16:creationId xmlns:a16="http://schemas.microsoft.com/office/drawing/2014/main" id="{DFA0ACCC-DABF-4D03-A21D-CE9766205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30FBD2EB-20A4-4B4D-8CBB-464A356F3446}" type="datetime1">
              <a:rPr lang="en-US" smtClean="0"/>
              <a:t>3/3/2018</a:t>
            </a:fld>
            <a:endParaRPr lang="en-US"/>
          </a:p>
        </p:txBody>
      </p:sp>
      <p:sp>
        <p:nvSpPr>
          <p:cNvPr id="7" name="Footer Placeholder 4"/>
          <p:cNvSpPr>
            <a:spLocks noGrp="1"/>
          </p:cNvSpPr>
          <p:nvPr>
            <p:ph type="ftr" sz="quarter" idx="11"/>
          </p:nvPr>
        </p:nvSpPr>
        <p:spPr>
          <a:xfrm>
            <a:off x="4165600" y="6356351"/>
            <a:ext cx="3860800" cy="365125"/>
          </a:xfrm>
        </p:spPr>
        <p:txBody>
          <a:bodyPr/>
          <a:lstStyle/>
          <a:p>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5FA7-125C-0C4A-A698-3C3B1B89F9E6}" type="datetime1">
              <a:rPr lang="en-US" smtClean="0"/>
              <a:t>3/3/2018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24DD56D1-60D4-460D-B788-9586EA186353}" type="datetime1">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EBE362-C77D-4844-8277-5AEDA38A4FB3}" type="datetime1">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C2A9B35-7157-4380-B340-1B4C812D56B0}" type="datetime1">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46432007-598E-40D6-A2D6-06934AE23363}" type="datetime1">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30FBD2EB-20A4-4B4D-8CBB-464A356F3446}" type="datetime1">
              <a:rPr lang="en-US" smtClean="0"/>
              <a:t>3/3/2018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b="0" i="0">
                <a:solidFill>
                  <a:schemeClr val="tx1">
                    <a:tint val="75000"/>
                  </a:schemeClr>
                </a:solidFill>
                <a:latin typeface="Avenir Next Regular"/>
                <a:cs typeface="Avenir Next Regular"/>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chart" Target="../charts/chart16.xml"/></Relationships>
</file>

<file path=ppt/slides/_rels/slide27.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734532" y="935660"/>
            <a:ext cx="10722935" cy="1404716"/>
          </a:xfrm>
        </p:spPr>
        <p:txBody>
          <a:bodyPr anchor="ctr">
            <a:noAutofit/>
          </a:bodyPr>
          <a:lstStyle/>
          <a:p>
            <a:r>
              <a:rPr lang="en-US" sz="4000" b="1" dirty="0">
                <a:latin typeface="Arial" panose="020B0604020202020204" pitchFamily="34" charset="0"/>
                <a:cs typeface="Arial" panose="020B0604020202020204" pitchFamily="34" charset="0"/>
              </a:rPr>
              <a:t>Efficient and Fair Multi-programming in GPUs via Effective Bandwidth Management</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dirty="0" err="1">
                <a:solidFill>
                  <a:schemeClr val="bg1"/>
                </a:solidFill>
                <a:latin typeface="Arial" panose="020B0604020202020204" pitchFamily="34" charset="0"/>
                <a:cs typeface="Arial" panose="020B0604020202020204" pitchFamily="34" charset="0"/>
              </a:rPr>
              <a:t>Haonan</a:t>
            </a:r>
            <a:r>
              <a:rPr lang="en-US" sz="3200" dirty="0">
                <a:solidFill>
                  <a:schemeClr val="bg1"/>
                </a:solidFill>
                <a:latin typeface="Arial" panose="020B0604020202020204" pitchFamily="34" charset="0"/>
                <a:cs typeface="Arial" panose="020B0604020202020204" pitchFamily="34" charset="0"/>
              </a:rPr>
              <a:t> Wang, Fan Luo, </a:t>
            </a:r>
            <a:r>
              <a:rPr lang="en-US" sz="3200" b="1" u="sng" dirty="0">
                <a:solidFill>
                  <a:schemeClr val="bg1"/>
                </a:solidFill>
                <a:latin typeface="Arial" panose="020B0604020202020204" pitchFamily="34" charset="0"/>
                <a:cs typeface="Arial" panose="020B0604020202020204" pitchFamily="34" charset="0"/>
              </a:rPr>
              <a:t>Mohamed Ibrahim</a:t>
            </a:r>
            <a:r>
              <a:rPr lang="en-US" sz="3200" b="1" dirty="0">
                <a:solidFill>
                  <a:schemeClr val="bg1"/>
                </a:solidFill>
                <a:latin typeface="Arial" panose="020B0604020202020204" pitchFamily="34" charset="0"/>
                <a:cs typeface="Arial" panose="020B0604020202020204" pitchFamily="34" charset="0"/>
              </a:rPr>
              <a:t> </a:t>
            </a:r>
          </a:p>
          <a:p>
            <a:r>
              <a:rPr lang="en-US" sz="3200" dirty="0">
                <a:solidFill>
                  <a:schemeClr val="bg1"/>
                </a:solidFill>
                <a:latin typeface="Arial" panose="020B0604020202020204" pitchFamily="34" charset="0"/>
                <a:cs typeface="Arial" panose="020B0604020202020204" pitchFamily="34" charset="0"/>
              </a:rPr>
              <a:t>(College of William and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p>
          <a:p>
            <a:r>
              <a:rPr lang="en-US" sz="3200" dirty="0">
                <a:solidFill>
                  <a:schemeClr val="bg1"/>
                </a:solidFill>
                <a:latin typeface="Arial" panose="020B0604020202020204" pitchFamily="34" charset="0"/>
                <a:cs typeface="Arial" panose="020B0604020202020204" pitchFamily="34" charset="0"/>
              </a:rPr>
              <a:t>Adwait Jog (College of William and Mary)</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422923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9884-5A86-423D-9BD7-940096BBA427}"/>
              </a:ext>
            </a:extLst>
          </p:cNvPr>
          <p:cNvSpPr>
            <a:spLocks noGrp="1"/>
          </p:cNvSpPr>
          <p:nvPr>
            <p:ph type="title"/>
          </p:nvPr>
        </p:nvSpPr>
        <p:spPr/>
        <p:txBody>
          <a:bodyPr/>
          <a:lstStyle/>
          <a:p>
            <a:r>
              <a:rPr lang="en-US" dirty="0"/>
              <a:t>Proposal</a:t>
            </a:r>
          </a:p>
        </p:txBody>
      </p:sp>
      <p:sp>
        <p:nvSpPr>
          <p:cNvPr id="3" name="Footer Placeholder 2">
            <a:extLst>
              <a:ext uri="{FF2B5EF4-FFF2-40B4-BE49-F238E27FC236}">
                <a16:creationId xmlns:a16="http://schemas.microsoft.com/office/drawing/2014/main" id="{AA4FB5BD-9A8C-4998-8A5C-54D66D79D5AB}"/>
              </a:ext>
            </a:extLst>
          </p:cNvPr>
          <p:cNvSpPr>
            <a:spLocks noGrp="1"/>
          </p:cNvSpPr>
          <p:nvPr>
            <p:ph type="ftr" sz="quarter" idx="11"/>
          </p:nvPr>
        </p:nvSpPr>
        <p:spPr/>
        <p:txBody>
          <a:bodyPr/>
          <a:lstStyle/>
          <a:p>
            <a:endParaRPr lang="en-US"/>
          </a:p>
        </p:txBody>
      </p:sp>
      <p:sp>
        <p:nvSpPr>
          <p:cNvPr id="16" name="Slide Number Placeholder 15">
            <a:extLst>
              <a:ext uri="{FF2B5EF4-FFF2-40B4-BE49-F238E27FC236}">
                <a16:creationId xmlns:a16="http://schemas.microsoft.com/office/drawing/2014/main" id="{B88AD0D9-4492-4D09-B757-17B413553C26}"/>
              </a:ext>
            </a:extLst>
          </p:cNvPr>
          <p:cNvSpPr>
            <a:spLocks noGrp="1"/>
          </p:cNvSpPr>
          <p:nvPr>
            <p:ph type="sldNum" sz="quarter" idx="12"/>
          </p:nvPr>
        </p:nvSpPr>
        <p:spPr/>
        <p:txBody>
          <a:bodyPr/>
          <a:lstStyle/>
          <a:p>
            <a:fld id="{98ECD8BD-D1A9-4DC4-89AE-4427480F30AB}" type="slidenum">
              <a:rPr lang="en-US" smtClean="0"/>
              <a:t>10</a:t>
            </a:fld>
            <a:endParaRPr lang="en-US"/>
          </a:p>
        </p:txBody>
      </p:sp>
      <p:grpSp>
        <p:nvGrpSpPr>
          <p:cNvPr id="13" name="Group 12">
            <a:extLst>
              <a:ext uri="{FF2B5EF4-FFF2-40B4-BE49-F238E27FC236}">
                <a16:creationId xmlns:a16="http://schemas.microsoft.com/office/drawing/2014/main" id="{9635E1CB-8AEC-493F-B04F-4271B967215E}"/>
              </a:ext>
            </a:extLst>
          </p:cNvPr>
          <p:cNvGrpSpPr/>
          <p:nvPr/>
        </p:nvGrpSpPr>
        <p:grpSpPr>
          <a:xfrm>
            <a:off x="1046214" y="2630158"/>
            <a:ext cx="10099572" cy="954590"/>
            <a:chOff x="1046214" y="2630158"/>
            <a:chExt cx="10099572" cy="954590"/>
          </a:xfrm>
        </p:grpSpPr>
        <p:sp>
          <p:nvSpPr>
            <p:cNvPr id="4" name="Rectangle: Rounded Corners 3">
              <a:extLst>
                <a:ext uri="{FF2B5EF4-FFF2-40B4-BE49-F238E27FC236}">
                  <a16:creationId xmlns:a16="http://schemas.microsoft.com/office/drawing/2014/main" id="{EF1F0C98-C508-4BF5-A3AA-7DF66C351FDA}"/>
                </a:ext>
              </a:extLst>
            </p:cNvPr>
            <p:cNvSpPr/>
            <p:nvPr/>
          </p:nvSpPr>
          <p:spPr>
            <a:xfrm>
              <a:off x="1046214" y="2630158"/>
              <a:ext cx="1975999" cy="890455"/>
            </a:xfrm>
            <a:prstGeom prst="roundRect">
              <a:avLst/>
            </a:prstGeom>
            <a:solidFill>
              <a:sysClr val="window" lastClr="FFFFFF"/>
            </a:solidFill>
            <a:ln w="25400" cap="flat" cmpd="sng" algn="ctr">
              <a:no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400" b="1" i="0" u="sng" strike="noStrike" kern="0" cap="none" spc="0" normalizeH="0" baseline="0" noProof="0" dirty="0">
                  <a:ln>
                    <a:noFill/>
                  </a:ln>
                  <a:solidFill>
                    <a:prstClr val="black"/>
                  </a:solidFill>
                  <a:effectLst/>
                  <a:uLnTx/>
                  <a:uFillTx/>
                  <a:latin typeface="Calibri"/>
                  <a:ea typeface="+mn-ea"/>
                  <a:cs typeface="+mn-cs"/>
                </a:rPr>
                <a:t>Contribution</a:t>
              </a:r>
            </a:p>
          </p:txBody>
        </p:sp>
        <p:sp>
          <p:nvSpPr>
            <p:cNvPr id="5" name="Rectangle: Rounded Corners 4">
              <a:extLst>
                <a:ext uri="{FF2B5EF4-FFF2-40B4-BE49-F238E27FC236}">
                  <a16:creationId xmlns:a16="http://schemas.microsoft.com/office/drawing/2014/main" id="{A00F83DE-6CE5-43FF-A123-0AE7B8937CAD}"/>
                </a:ext>
              </a:extLst>
            </p:cNvPr>
            <p:cNvSpPr/>
            <p:nvPr/>
          </p:nvSpPr>
          <p:spPr>
            <a:xfrm>
              <a:off x="2939573" y="2651650"/>
              <a:ext cx="8206213" cy="933098"/>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prstClr val="black"/>
                  </a:solidFill>
                  <a:effectLst/>
                  <a:uLnTx/>
                  <a:uFillTx/>
                  <a:latin typeface="Calibri"/>
                  <a:ea typeface="+mn-ea"/>
                  <a:cs typeface="+mn-cs"/>
                </a:rPr>
                <a:t>Design </a:t>
              </a:r>
              <a:r>
                <a:rPr kumimoji="0" lang="en-US" sz="2800" i="0" u="none" strike="noStrike" kern="0" cap="none" spc="0" normalizeH="0" baseline="0" noProof="0" dirty="0">
                  <a:ln>
                    <a:noFill/>
                  </a:ln>
                  <a:solidFill>
                    <a:srgbClr val="FF0000"/>
                  </a:solidFill>
                  <a:effectLst/>
                  <a:uLnTx/>
                  <a:uFillTx/>
                  <a:latin typeface="Calibri"/>
                  <a:ea typeface="+mn-ea"/>
                  <a:cs typeface="+mn-cs"/>
                </a:rPr>
                <a:t>new TLP management techniques</a:t>
              </a:r>
              <a:r>
                <a:rPr kumimoji="0" lang="en-US" sz="2800" i="0" u="none" strike="noStrike" kern="0" cap="none" spc="0" normalizeH="0" baseline="0" noProof="0" dirty="0">
                  <a:ln>
                    <a:noFill/>
                  </a:ln>
                  <a:solidFill>
                    <a:prstClr val="black"/>
                  </a:solidFill>
                  <a:effectLst/>
                  <a:uLnTx/>
                  <a:uFillTx/>
                  <a:latin typeface="Calibri"/>
                  <a:ea typeface="+mn-ea"/>
                  <a:cs typeface="+mn-cs"/>
                </a:rPr>
                <a:t> that can bridge the gap in </a:t>
              </a:r>
              <a:r>
                <a:rPr lang="en-US" sz="2800" kern="0" dirty="0">
                  <a:solidFill>
                    <a:prstClr val="black"/>
                  </a:solidFill>
                  <a:latin typeface="Calibri"/>
                </a:rPr>
                <a:t>System Throughput and Fairness</a:t>
              </a:r>
              <a:endParaRPr kumimoji="0" lang="en-US" sz="2800" i="0" u="none" strike="noStrike" kern="0" cap="none" spc="0" normalizeH="0" baseline="0" noProof="0" dirty="0">
                <a:ln>
                  <a:noFill/>
                </a:ln>
                <a:solidFill>
                  <a:prstClr val="black"/>
                </a:solidFill>
                <a:effectLst/>
                <a:uLnTx/>
                <a:uFillTx/>
                <a:latin typeface="Calibri"/>
                <a:ea typeface="+mn-ea"/>
                <a:cs typeface="+mn-cs"/>
              </a:endParaRPr>
            </a:p>
          </p:txBody>
        </p:sp>
      </p:grpSp>
      <p:grpSp>
        <p:nvGrpSpPr>
          <p:cNvPr id="14" name="Group 13">
            <a:extLst>
              <a:ext uri="{FF2B5EF4-FFF2-40B4-BE49-F238E27FC236}">
                <a16:creationId xmlns:a16="http://schemas.microsoft.com/office/drawing/2014/main" id="{14BCBC38-81CD-44B8-9D26-987E7FC89E11}"/>
              </a:ext>
            </a:extLst>
          </p:cNvPr>
          <p:cNvGrpSpPr/>
          <p:nvPr/>
        </p:nvGrpSpPr>
        <p:grpSpPr>
          <a:xfrm>
            <a:off x="1241974" y="3768705"/>
            <a:ext cx="8997733" cy="890455"/>
            <a:chOff x="1241974" y="3768705"/>
            <a:chExt cx="8997733" cy="890455"/>
          </a:xfrm>
        </p:grpSpPr>
        <p:sp>
          <p:nvSpPr>
            <p:cNvPr id="6" name="Rectangle: Rounded Corners 5">
              <a:extLst>
                <a:ext uri="{FF2B5EF4-FFF2-40B4-BE49-F238E27FC236}">
                  <a16:creationId xmlns:a16="http://schemas.microsoft.com/office/drawing/2014/main" id="{C202D9BC-F525-410C-B5B0-1E165E3D9643}"/>
                </a:ext>
              </a:extLst>
            </p:cNvPr>
            <p:cNvSpPr/>
            <p:nvPr/>
          </p:nvSpPr>
          <p:spPr>
            <a:xfrm>
              <a:off x="1241974" y="3768705"/>
              <a:ext cx="8548632" cy="890455"/>
            </a:xfrm>
            <a:prstGeom prst="roundRect">
              <a:avLst/>
            </a:prstGeom>
            <a:solidFill>
              <a:sysClr val="window" lastClr="FFFFFF"/>
            </a:solidFill>
            <a:ln w="25400" cap="flat" cmpd="sng" algn="ctr">
              <a:noFill/>
              <a:prstDash val="solid"/>
            </a:ln>
            <a:effectLst/>
          </p:spPr>
          <p:txBody>
            <a:bodyPr rtlCol="0" anchor="ctr"/>
            <a:lstStyle/>
            <a:p>
              <a:pPr marL="0" marR="0" lvl="0" indent="0" defTabSz="3134995" eaLnBrk="1" fontAlgn="auto" latinLnBrk="0" hangingPunct="1">
                <a:lnSpc>
                  <a:spcPct val="100000"/>
                </a:lnSpc>
                <a:spcBef>
                  <a:spcPts val="0"/>
                </a:spcBef>
                <a:spcAft>
                  <a:spcPts val="0"/>
                </a:spcAft>
                <a:buClrTx/>
                <a:buSzTx/>
                <a:buFontTx/>
                <a:buNone/>
                <a:tabLst/>
                <a:defRPr/>
              </a:pPr>
              <a:r>
                <a:rPr kumimoji="0" lang="en-US" sz="2500" i="0" u="none" strike="noStrike" kern="0" cap="none" spc="0" normalizeH="0" baseline="0" noProof="0" dirty="0">
                  <a:ln>
                    <a:noFill/>
                  </a:ln>
                  <a:solidFill>
                    <a:prstClr val="black"/>
                  </a:solidFill>
                  <a:effectLst/>
                  <a:uLnTx/>
                  <a:uFillTx/>
                  <a:latin typeface="Calibri"/>
                  <a:ea typeface="+mn-ea"/>
                  <a:cs typeface="+mn-cs"/>
                </a:rPr>
                <a:t>Optimizing performance by considering core-level metrics </a:t>
              </a:r>
              <a:r>
                <a:rPr kumimoji="0" lang="en-US" sz="2500" i="0" u="none" strike="noStrike" kern="0" cap="none" spc="0" normalizeH="0" baseline="0" noProof="0" dirty="0">
                  <a:ln>
                    <a:noFill/>
                  </a:ln>
                  <a:solidFill>
                    <a:srgbClr val="FF0000"/>
                  </a:solidFill>
                  <a:effectLst/>
                  <a:uLnTx/>
                  <a:uFillTx/>
                  <a:latin typeface="Calibri"/>
                  <a:ea typeface="+mn-ea"/>
                  <a:cs typeface="+mn-cs"/>
                </a:rPr>
                <a:t>locally</a:t>
              </a:r>
            </a:p>
          </p:txBody>
        </p:sp>
        <p:sp>
          <p:nvSpPr>
            <p:cNvPr id="8" name="Multiplication Sign 7">
              <a:extLst>
                <a:ext uri="{FF2B5EF4-FFF2-40B4-BE49-F238E27FC236}">
                  <a16:creationId xmlns:a16="http://schemas.microsoft.com/office/drawing/2014/main" id="{4CC5A07D-7EAA-4D47-9FF5-594CC4105D88}"/>
                </a:ext>
              </a:extLst>
            </p:cNvPr>
            <p:cNvSpPr/>
            <p:nvPr/>
          </p:nvSpPr>
          <p:spPr>
            <a:xfrm>
              <a:off x="9483503" y="3832840"/>
              <a:ext cx="756204" cy="756204"/>
            </a:xfrm>
            <a:prstGeom prst="mathMultiply">
              <a:avLst/>
            </a:prstGeom>
            <a:solidFill>
              <a:srgbClr val="FF0000"/>
            </a:solidFill>
            <a:ln w="25400" cap="flat" cmpd="sng" algn="ctr">
              <a:solidFill>
                <a:sysClr val="windowText" lastClr="000000"/>
              </a:solid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endParaRPr kumimoji="0" lang="en-US" sz="62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15" name="Group 14">
            <a:extLst>
              <a:ext uri="{FF2B5EF4-FFF2-40B4-BE49-F238E27FC236}">
                <a16:creationId xmlns:a16="http://schemas.microsoft.com/office/drawing/2014/main" id="{96C0FDE3-E913-4C94-8F13-F3EAD459A167}"/>
              </a:ext>
            </a:extLst>
          </p:cNvPr>
          <p:cNvGrpSpPr/>
          <p:nvPr/>
        </p:nvGrpSpPr>
        <p:grpSpPr>
          <a:xfrm>
            <a:off x="1238502" y="4810740"/>
            <a:ext cx="9098911" cy="1138332"/>
            <a:chOff x="1238502" y="4810740"/>
            <a:chExt cx="9098911" cy="1138332"/>
          </a:xfrm>
        </p:grpSpPr>
        <p:sp>
          <p:nvSpPr>
            <p:cNvPr id="7" name="Rectangle: Rounded Corners 6">
              <a:extLst>
                <a:ext uri="{FF2B5EF4-FFF2-40B4-BE49-F238E27FC236}">
                  <a16:creationId xmlns:a16="http://schemas.microsoft.com/office/drawing/2014/main" id="{C41DC99D-6B94-4807-BFC9-3B35919AB259}"/>
                </a:ext>
              </a:extLst>
            </p:cNvPr>
            <p:cNvSpPr/>
            <p:nvPr/>
          </p:nvSpPr>
          <p:spPr>
            <a:xfrm>
              <a:off x="1238502" y="4810740"/>
              <a:ext cx="8552104" cy="1138332"/>
            </a:xfrm>
            <a:prstGeom prst="roundRect">
              <a:avLst/>
            </a:prstGeom>
            <a:solidFill>
              <a:sysClr val="window" lastClr="FFFFFF"/>
            </a:solidFill>
            <a:ln w="25400" cap="flat" cmpd="sng" algn="ctr">
              <a:noFill/>
              <a:prstDash val="solid"/>
            </a:ln>
            <a:effectLst/>
          </p:spPr>
          <p:txBody>
            <a:bodyPr rtlCol="0" anchor="ctr"/>
            <a:lstStyle/>
            <a:p>
              <a:pPr marL="0" marR="0" lvl="0" indent="0" defTabSz="3134995" eaLnBrk="1" fontAlgn="auto" latinLnBrk="0" hangingPunct="1">
                <a:lnSpc>
                  <a:spcPct val="100000"/>
                </a:lnSpc>
                <a:spcBef>
                  <a:spcPts val="0"/>
                </a:spcBef>
                <a:spcAft>
                  <a:spcPts val="0"/>
                </a:spcAft>
                <a:buClrTx/>
                <a:buSzTx/>
                <a:buFontTx/>
                <a:buNone/>
                <a:tabLst/>
                <a:defRPr/>
              </a:pPr>
              <a:r>
                <a:rPr kumimoji="0" lang="en-US" sz="2500" i="0" u="none" strike="noStrike" kern="0" cap="none" spc="0" normalizeH="0" baseline="0" noProof="0" dirty="0">
                  <a:ln>
                    <a:noFill/>
                  </a:ln>
                  <a:solidFill>
                    <a:srgbClr val="FF0000"/>
                  </a:solidFill>
                  <a:effectLst/>
                  <a:uLnTx/>
                  <a:uFillTx/>
                  <a:latin typeface="Calibri"/>
                  <a:ea typeface="+mn-ea"/>
                  <a:cs typeface="+mn-cs"/>
                </a:rPr>
                <a:t>Application-aware</a:t>
              </a:r>
              <a:r>
                <a:rPr kumimoji="0" lang="en-US" sz="2500" i="0" u="none" strike="noStrike" kern="0" cap="none" spc="0" normalizeH="0" baseline="0" noProof="0" dirty="0">
                  <a:ln>
                    <a:noFill/>
                  </a:ln>
                  <a:solidFill>
                    <a:prstClr val="black"/>
                  </a:solidFill>
                  <a:effectLst/>
                  <a:uLnTx/>
                  <a:uFillTx/>
                  <a:latin typeface="Calibri"/>
                  <a:ea typeface="+mn-ea"/>
                  <a:cs typeface="+mn-cs"/>
                </a:rPr>
                <a:t> TLP management that make good and judicious use of all the shared resources available</a:t>
              </a:r>
            </a:p>
          </p:txBody>
        </p:sp>
        <p:pic>
          <p:nvPicPr>
            <p:cNvPr id="9" name="Picture 8">
              <a:extLst>
                <a:ext uri="{FF2B5EF4-FFF2-40B4-BE49-F238E27FC236}">
                  <a16:creationId xmlns:a16="http://schemas.microsoft.com/office/drawing/2014/main" id="{7396F774-1B9A-4876-8262-F0ED6F6439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816" y="5003876"/>
              <a:ext cx="811597" cy="752059"/>
            </a:xfrm>
            <a:prstGeom prst="rect">
              <a:avLst/>
            </a:prstGeom>
          </p:spPr>
        </p:pic>
      </p:grpSp>
      <p:grpSp>
        <p:nvGrpSpPr>
          <p:cNvPr id="12" name="Group 11">
            <a:extLst>
              <a:ext uri="{FF2B5EF4-FFF2-40B4-BE49-F238E27FC236}">
                <a16:creationId xmlns:a16="http://schemas.microsoft.com/office/drawing/2014/main" id="{EF899DC2-A46B-4348-A746-BC597E9793EC}"/>
              </a:ext>
            </a:extLst>
          </p:cNvPr>
          <p:cNvGrpSpPr/>
          <p:nvPr/>
        </p:nvGrpSpPr>
        <p:grpSpPr>
          <a:xfrm>
            <a:off x="535224" y="1508394"/>
            <a:ext cx="10610562" cy="945215"/>
            <a:chOff x="535224" y="1508394"/>
            <a:chExt cx="10610562" cy="945215"/>
          </a:xfrm>
        </p:grpSpPr>
        <p:sp>
          <p:nvSpPr>
            <p:cNvPr id="10" name="Rectangle: Rounded Corners 9">
              <a:extLst>
                <a:ext uri="{FF2B5EF4-FFF2-40B4-BE49-F238E27FC236}">
                  <a16:creationId xmlns:a16="http://schemas.microsoft.com/office/drawing/2014/main" id="{D1DEE6AA-7D4B-43D4-853B-BEDE27EE6D6E}"/>
                </a:ext>
              </a:extLst>
            </p:cNvPr>
            <p:cNvSpPr/>
            <p:nvPr/>
          </p:nvSpPr>
          <p:spPr>
            <a:xfrm>
              <a:off x="535224" y="1508394"/>
              <a:ext cx="1975999" cy="890455"/>
            </a:xfrm>
            <a:prstGeom prst="roundRect">
              <a:avLst/>
            </a:prstGeom>
            <a:noFill/>
            <a:ln w="25400" cap="flat" cmpd="sng" algn="ctr">
              <a:no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400" b="1" i="0" u="sng" strike="noStrike" kern="0" cap="none" spc="0" normalizeH="0" baseline="0" noProof="0" dirty="0">
                  <a:ln>
                    <a:noFill/>
                  </a:ln>
                  <a:solidFill>
                    <a:prstClr val="black"/>
                  </a:solidFill>
                  <a:effectLst/>
                  <a:uLnTx/>
                  <a:uFillTx/>
                  <a:latin typeface="Calibri"/>
                  <a:ea typeface="+mn-ea"/>
                  <a:cs typeface="+mn-cs"/>
                </a:rPr>
                <a:t>Goal</a:t>
              </a:r>
            </a:p>
          </p:txBody>
        </p:sp>
        <p:sp>
          <p:nvSpPr>
            <p:cNvPr id="11" name="Rectangle: Rounded Corners 10">
              <a:extLst>
                <a:ext uri="{FF2B5EF4-FFF2-40B4-BE49-F238E27FC236}">
                  <a16:creationId xmlns:a16="http://schemas.microsoft.com/office/drawing/2014/main" id="{74A0886A-B0FA-4C9D-8B45-A5A6645CE7BD}"/>
                </a:ext>
              </a:extLst>
            </p:cNvPr>
            <p:cNvSpPr/>
            <p:nvPr/>
          </p:nvSpPr>
          <p:spPr>
            <a:xfrm>
              <a:off x="1992893" y="1520511"/>
              <a:ext cx="9152893" cy="933098"/>
            </a:xfrm>
            <a:prstGeom prst="roundRect">
              <a:avLst/>
            </a:prstGeom>
            <a:noFill/>
            <a:ln w="25400" cap="flat" cmpd="sng" algn="ctr">
              <a:noFill/>
              <a:prstDash val="solid"/>
            </a:ln>
            <a:effectLst/>
          </p:spPr>
          <p:txBody>
            <a:bodyPr rtlCol="0" anchor="ctr"/>
            <a:lstStyle/>
            <a:p>
              <a:pPr marL="0" marR="0" lvl="0" indent="0" defTabSz="3134995" eaLnBrk="1" fontAlgn="auto" latinLnBrk="0" hangingPunct="1">
                <a:lnSpc>
                  <a:spcPct val="100000"/>
                </a:lnSpc>
                <a:spcBef>
                  <a:spcPts val="0"/>
                </a:spcBef>
                <a:spcAft>
                  <a:spcPts val="0"/>
                </a:spcAft>
                <a:buClrTx/>
                <a:buSzTx/>
                <a:buFontTx/>
                <a:buNone/>
                <a:tabLst/>
                <a:defRPr/>
              </a:pPr>
              <a:r>
                <a:rPr lang="en-US" sz="2800" kern="0" dirty="0">
                  <a:solidFill>
                    <a:prstClr val="black"/>
                  </a:solidFill>
                  <a:latin typeface="Calibri"/>
                </a:rPr>
                <a:t>Address the </a:t>
              </a:r>
              <a:r>
                <a:rPr lang="en-US" sz="2800" kern="0" dirty="0">
                  <a:solidFill>
                    <a:srgbClr val="FF0000"/>
                  </a:solidFill>
                  <a:latin typeface="Calibri"/>
                </a:rPr>
                <a:t>BW interference problem</a:t>
              </a:r>
              <a:r>
                <a:rPr lang="en-US" sz="2800" kern="0" dirty="0">
                  <a:solidFill>
                    <a:prstClr val="black"/>
                  </a:solidFill>
                  <a:latin typeface="Calibri"/>
                </a:rPr>
                <a:t> in multi-application execution environment</a:t>
              </a:r>
              <a:endParaRPr kumimoji="0" lang="en-US" sz="2800" i="0" u="none" strike="noStrike" kern="0" cap="none" spc="0" normalizeH="0" baseline="0" noProof="0" dirty="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241708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p:txBody>
          <a:bodyPr>
            <a:normAutofit lnSpcReduction="10000"/>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t>Effective Bandwidth Metric</a:t>
            </a:r>
          </a:p>
          <a:p>
            <a:r>
              <a:rPr lang="en-US" dirty="0"/>
              <a:t>Pattern-based Searching Schemes</a:t>
            </a:r>
          </a:p>
          <a:p>
            <a:r>
              <a:rPr lang="en-US" dirty="0"/>
              <a:t>Evaluation</a:t>
            </a:r>
          </a:p>
          <a:p>
            <a:r>
              <a:rPr lang="en-US" dirty="0"/>
              <a:t>Conclusion</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11</a:t>
            </a:fld>
            <a:endParaRPr lang="en-US"/>
          </a:p>
        </p:txBody>
      </p:sp>
    </p:spTree>
    <p:extLst>
      <p:ext uri="{BB962C8B-B14F-4D97-AF65-F5344CB8AC3E}">
        <p14:creationId xmlns:p14="http://schemas.microsoft.com/office/powerpoint/2010/main" val="54007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2287-3C50-4417-AD29-0639F9E33F3A}"/>
              </a:ext>
            </a:extLst>
          </p:cNvPr>
          <p:cNvSpPr>
            <a:spLocks noGrp="1"/>
          </p:cNvSpPr>
          <p:nvPr>
            <p:ph type="title"/>
          </p:nvPr>
        </p:nvSpPr>
        <p:spPr/>
        <p:txBody>
          <a:bodyPr>
            <a:normAutofit fontScale="90000"/>
          </a:bodyPr>
          <a:lstStyle/>
          <a:p>
            <a:r>
              <a:rPr lang="en-US" dirty="0"/>
              <a:t>Effective Bandwidth: A New Metric to Quantify the Effects of TLP</a:t>
            </a:r>
          </a:p>
        </p:txBody>
      </p:sp>
      <p:sp>
        <p:nvSpPr>
          <p:cNvPr id="17" name="Footer Placeholder 16">
            <a:extLst>
              <a:ext uri="{FF2B5EF4-FFF2-40B4-BE49-F238E27FC236}">
                <a16:creationId xmlns:a16="http://schemas.microsoft.com/office/drawing/2014/main" id="{6BE7FF02-0A46-422F-A6F5-AE4514B8C4D5}"/>
              </a:ext>
            </a:extLst>
          </p:cNvPr>
          <p:cNvSpPr>
            <a:spLocks noGrp="1"/>
          </p:cNvSpPr>
          <p:nvPr>
            <p:ph type="ftr" sz="quarter" idx="11"/>
          </p:nvPr>
        </p:nvSpPr>
        <p:spPr/>
        <p:txBody>
          <a:bodyPr/>
          <a:lstStyle/>
          <a:p>
            <a:endParaRPr lang="en-US"/>
          </a:p>
        </p:txBody>
      </p:sp>
      <p:sp>
        <p:nvSpPr>
          <p:cNvPr id="18" name="Slide Number Placeholder 17">
            <a:extLst>
              <a:ext uri="{FF2B5EF4-FFF2-40B4-BE49-F238E27FC236}">
                <a16:creationId xmlns:a16="http://schemas.microsoft.com/office/drawing/2014/main" id="{1EAAEAD2-870A-4598-B776-69CAA39F00FF}"/>
              </a:ext>
            </a:extLst>
          </p:cNvPr>
          <p:cNvSpPr>
            <a:spLocks noGrp="1"/>
          </p:cNvSpPr>
          <p:nvPr>
            <p:ph type="sldNum" sz="quarter" idx="12"/>
          </p:nvPr>
        </p:nvSpPr>
        <p:spPr/>
        <p:txBody>
          <a:bodyPr/>
          <a:lstStyle/>
          <a:p>
            <a:fld id="{98ECD8BD-D1A9-4DC4-89AE-4427480F30AB}" type="slidenum">
              <a:rPr lang="en-US" smtClean="0"/>
              <a:t>12</a:t>
            </a:fld>
            <a:endParaRPr lang="en-US"/>
          </a:p>
        </p:txBody>
      </p:sp>
      <p:sp>
        <p:nvSpPr>
          <p:cNvPr id="5" name="Rounded Rectangle 193">
            <a:extLst>
              <a:ext uri="{FF2B5EF4-FFF2-40B4-BE49-F238E27FC236}">
                <a16:creationId xmlns:a16="http://schemas.microsoft.com/office/drawing/2014/main" id="{FF123B1E-6DBD-4E6B-8087-ADAA82044651}"/>
              </a:ext>
            </a:extLst>
          </p:cNvPr>
          <p:cNvSpPr/>
          <p:nvPr/>
        </p:nvSpPr>
        <p:spPr>
          <a:xfrm>
            <a:off x="2171700" y="3753197"/>
            <a:ext cx="1158830" cy="679985"/>
          </a:xfrm>
          <a:prstGeom prst="roundRect">
            <a:avLst/>
          </a:prstGeom>
          <a:solidFill>
            <a:srgbClr val="CCFFFF"/>
          </a:solidFill>
          <a:ln w="25400" cap="flat" cmpd="dbl" algn="ctr">
            <a:solidFill>
              <a:sysClr val="windowText" lastClr="000000"/>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Core</a:t>
            </a:r>
            <a:endParaRPr kumimoji="0" lang="en-US" sz="4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sp>
        <p:nvSpPr>
          <p:cNvPr id="6" name="Rounded Rectangle 194">
            <a:extLst>
              <a:ext uri="{FF2B5EF4-FFF2-40B4-BE49-F238E27FC236}">
                <a16:creationId xmlns:a16="http://schemas.microsoft.com/office/drawing/2014/main" id="{8A8CAD99-B7E8-4BE7-97F2-A0711717564B}"/>
              </a:ext>
            </a:extLst>
          </p:cNvPr>
          <p:cNvSpPr/>
          <p:nvPr/>
        </p:nvSpPr>
        <p:spPr>
          <a:xfrm>
            <a:off x="4533900" y="3753197"/>
            <a:ext cx="1158830" cy="679985"/>
          </a:xfrm>
          <a:prstGeom prst="roundRect">
            <a:avLst/>
          </a:prstGeom>
          <a:solidFill>
            <a:srgbClr val="CCFFFF"/>
          </a:solidFill>
          <a:ln w="25400" cap="flat" cmpd="dbl" algn="ctr">
            <a:solidFill>
              <a:sysClr val="windowText" lastClr="000000"/>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L1</a:t>
            </a:r>
            <a:endParaRPr kumimoji="0" lang="en-US" sz="4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sp>
        <p:nvSpPr>
          <p:cNvPr id="7" name="Rounded Rectangle 195">
            <a:extLst>
              <a:ext uri="{FF2B5EF4-FFF2-40B4-BE49-F238E27FC236}">
                <a16:creationId xmlns:a16="http://schemas.microsoft.com/office/drawing/2014/main" id="{201BAAE3-96ED-4101-BBEE-5DD0A17046B6}"/>
              </a:ext>
            </a:extLst>
          </p:cNvPr>
          <p:cNvSpPr/>
          <p:nvPr/>
        </p:nvSpPr>
        <p:spPr>
          <a:xfrm>
            <a:off x="6527431" y="3740868"/>
            <a:ext cx="1158830" cy="679985"/>
          </a:xfrm>
          <a:prstGeom prst="roundRect">
            <a:avLst/>
          </a:prstGeom>
          <a:solidFill>
            <a:srgbClr val="CCFFFF"/>
          </a:solidFill>
          <a:ln w="25400" cap="flat" cmpd="dbl" algn="ctr">
            <a:solidFill>
              <a:sysClr val="windowText" lastClr="000000"/>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L2</a:t>
            </a:r>
            <a:endParaRPr kumimoji="0" lang="en-US" sz="4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sp>
        <p:nvSpPr>
          <p:cNvPr id="8" name="Rounded Rectangle 196">
            <a:extLst>
              <a:ext uri="{FF2B5EF4-FFF2-40B4-BE49-F238E27FC236}">
                <a16:creationId xmlns:a16="http://schemas.microsoft.com/office/drawing/2014/main" id="{D24721C4-0422-42B8-A52F-ACEFDBAFE518}"/>
              </a:ext>
            </a:extLst>
          </p:cNvPr>
          <p:cNvSpPr/>
          <p:nvPr/>
        </p:nvSpPr>
        <p:spPr>
          <a:xfrm>
            <a:off x="8496300" y="3740868"/>
            <a:ext cx="1524000" cy="679985"/>
          </a:xfrm>
          <a:prstGeom prst="roundRect">
            <a:avLst/>
          </a:prstGeom>
          <a:solidFill>
            <a:srgbClr val="CCFFFF"/>
          </a:solidFill>
          <a:ln w="25400" cap="flat" cmpd="dbl" algn="ctr">
            <a:solidFill>
              <a:sysClr val="windowText" lastClr="000000"/>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DRAM</a:t>
            </a:r>
            <a:endParaRPr kumimoji="0" lang="en-US" sz="4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sp>
        <p:nvSpPr>
          <p:cNvPr id="9" name="Left Arrow 197">
            <a:extLst>
              <a:ext uri="{FF2B5EF4-FFF2-40B4-BE49-F238E27FC236}">
                <a16:creationId xmlns:a16="http://schemas.microsoft.com/office/drawing/2014/main" id="{E4AC914C-908F-456E-9DC3-2577318B2B73}"/>
              </a:ext>
            </a:extLst>
          </p:cNvPr>
          <p:cNvSpPr/>
          <p:nvPr/>
        </p:nvSpPr>
        <p:spPr>
          <a:xfrm>
            <a:off x="7721969" y="3957138"/>
            <a:ext cx="712676" cy="253258"/>
          </a:xfrm>
          <a:prstGeom prst="leftArrow">
            <a:avLst/>
          </a:prstGeom>
          <a:solidFill>
            <a:sysClr val="windowText" lastClr="0000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endParaRPr kumimoji="0" lang="en-US" sz="6200" b="0" i="0" u="none" strike="noStrike" kern="0" cap="none" spc="0" normalizeH="0" baseline="0" noProof="0">
              <a:ln>
                <a:noFill/>
              </a:ln>
              <a:solidFill>
                <a:prstClr val="white"/>
              </a:solidFill>
              <a:effectLst/>
              <a:uLnTx/>
              <a:uFillTx/>
              <a:latin typeface="Calibri"/>
              <a:ea typeface="+mn-ea"/>
              <a:cs typeface="+mn-cs"/>
            </a:endParaRPr>
          </a:p>
        </p:txBody>
      </p:sp>
      <p:sp>
        <p:nvSpPr>
          <p:cNvPr id="10" name="Left Arrow 198">
            <a:extLst>
              <a:ext uri="{FF2B5EF4-FFF2-40B4-BE49-F238E27FC236}">
                <a16:creationId xmlns:a16="http://schemas.microsoft.com/office/drawing/2014/main" id="{97E8817B-4A83-4022-9C20-3908949821BA}"/>
              </a:ext>
            </a:extLst>
          </p:cNvPr>
          <p:cNvSpPr/>
          <p:nvPr/>
        </p:nvSpPr>
        <p:spPr>
          <a:xfrm>
            <a:off x="5740769" y="3880938"/>
            <a:ext cx="712676" cy="457200"/>
          </a:xfrm>
          <a:prstGeom prst="leftArrow">
            <a:avLst/>
          </a:prstGeom>
          <a:solidFill>
            <a:sysClr val="windowText" lastClr="0000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endParaRPr kumimoji="0" lang="en-US" sz="6200" b="0" i="0" u="none" strike="noStrike" kern="0" cap="none" spc="0" normalizeH="0" baseline="0" noProof="0">
              <a:ln>
                <a:noFill/>
              </a:ln>
              <a:solidFill>
                <a:prstClr val="white"/>
              </a:solidFill>
              <a:effectLst/>
              <a:uLnTx/>
              <a:uFillTx/>
              <a:latin typeface="Calibri"/>
              <a:ea typeface="+mn-ea"/>
              <a:cs typeface="+mn-cs"/>
            </a:endParaRPr>
          </a:p>
        </p:txBody>
      </p:sp>
      <p:sp>
        <p:nvSpPr>
          <p:cNvPr id="11" name="Left Arrow 199">
            <a:extLst>
              <a:ext uri="{FF2B5EF4-FFF2-40B4-BE49-F238E27FC236}">
                <a16:creationId xmlns:a16="http://schemas.microsoft.com/office/drawing/2014/main" id="{78D559FB-9B47-4091-894D-03FB69637927}"/>
              </a:ext>
            </a:extLst>
          </p:cNvPr>
          <p:cNvSpPr/>
          <p:nvPr/>
        </p:nvSpPr>
        <p:spPr>
          <a:xfrm>
            <a:off x="3327031" y="3728538"/>
            <a:ext cx="1093676" cy="838200"/>
          </a:xfrm>
          <a:prstGeom prst="leftArrow">
            <a:avLst/>
          </a:prstGeom>
          <a:solidFill>
            <a:sysClr val="windowText" lastClr="0000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endParaRPr kumimoji="0" lang="en-US" sz="6200" b="0" i="0" u="none" strike="noStrike" kern="0" cap="none" spc="0" normalizeH="0" baseline="0" noProof="0">
              <a:ln>
                <a:noFill/>
              </a:ln>
              <a:solidFill>
                <a:prstClr val="white"/>
              </a:solidFill>
              <a:effectLst/>
              <a:uLnTx/>
              <a:uFillTx/>
              <a:latin typeface="Calibri"/>
              <a:ea typeface="+mn-ea"/>
              <a:cs typeface="+mn-cs"/>
            </a:endParaRPr>
          </a:p>
        </p:txBody>
      </p:sp>
      <p:sp>
        <p:nvSpPr>
          <p:cNvPr id="12" name="Oval 11">
            <a:extLst>
              <a:ext uri="{FF2B5EF4-FFF2-40B4-BE49-F238E27FC236}">
                <a16:creationId xmlns:a16="http://schemas.microsoft.com/office/drawing/2014/main" id="{A9D37EAA-9A5C-423E-A8F1-88B469C6660A}"/>
              </a:ext>
            </a:extLst>
          </p:cNvPr>
          <p:cNvSpPr/>
          <p:nvPr/>
        </p:nvSpPr>
        <p:spPr>
          <a:xfrm>
            <a:off x="7981283" y="4510031"/>
            <a:ext cx="320040" cy="315232"/>
          </a:xfrm>
          <a:prstGeom prst="ellipse">
            <a:avLst/>
          </a:prstGeom>
          <a:solidFill>
            <a:sysClr val="windowText" lastClr="000000"/>
          </a:solidFill>
          <a:ln w="25400" cap="flat" cmpd="sng" algn="ctr">
            <a:solidFill>
              <a:sysClr val="windowText" lastClr="000000">
                <a:shade val="50000"/>
              </a:sysClr>
            </a:solidFill>
            <a:prstDash val="solid"/>
          </a:ln>
          <a:effectLst/>
        </p:spPr>
        <p:txBody>
          <a:bodyPr lIns="0" tIns="0" rIns="0" bIns="0"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a:ea typeface="+mn-ea"/>
                <a:cs typeface="+mn-cs"/>
              </a:rPr>
              <a:t>A</a:t>
            </a:r>
          </a:p>
        </p:txBody>
      </p:sp>
      <p:sp>
        <p:nvSpPr>
          <p:cNvPr id="13" name="Oval 12">
            <a:extLst>
              <a:ext uri="{FF2B5EF4-FFF2-40B4-BE49-F238E27FC236}">
                <a16:creationId xmlns:a16="http://schemas.microsoft.com/office/drawing/2014/main" id="{C9A658F8-2FB8-4F6A-905F-1290B5D143DA}"/>
              </a:ext>
            </a:extLst>
          </p:cNvPr>
          <p:cNvSpPr/>
          <p:nvPr/>
        </p:nvSpPr>
        <p:spPr>
          <a:xfrm>
            <a:off x="6056812" y="4509452"/>
            <a:ext cx="320040" cy="315232"/>
          </a:xfrm>
          <a:prstGeom prst="ellipse">
            <a:avLst/>
          </a:prstGeom>
          <a:solidFill>
            <a:sysClr val="windowText" lastClr="000000"/>
          </a:solidFill>
          <a:ln w="25400" cap="flat" cmpd="sng" algn="ctr">
            <a:solidFill>
              <a:sysClr val="windowText" lastClr="000000">
                <a:shade val="50000"/>
              </a:sysClr>
            </a:solidFill>
            <a:prstDash val="solid"/>
          </a:ln>
          <a:effectLst/>
        </p:spPr>
        <p:txBody>
          <a:bodyPr lIns="0" tIns="0" rIns="0" bIns="0"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a:ea typeface="+mn-ea"/>
                <a:cs typeface="+mn-cs"/>
              </a:rPr>
              <a:t>B</a:t>
            </a:r>
          </a:p>
        </p:txBody>
      </p:sp>
      <p:sp>
        <p:nvSpPr>
          <p:cNvPr id="14" name="Oval 13">
            <a:extLst>
              <a:ext uri="{FF2B5EF4-FFF2-40B4-BE49-F238E27FC236}">
                <a16:creationId xmlns:a16="http://schemas.microsoft.com/office/drawing/2014/main" id="{C9B12732-718E-41B0-8244-A8C15AC723F9}"/>
              </a:ext>
            </a:extLst>
          </p:cNvPr>
          <p:cNvSpPr/>
          <p:nvPr/>
        </p:nvSpPr>
        <p:spPr>
          <a:xfrm>
            <a:off x="3942249" y="4526915"/>
            <a:ext cx="320040" cy="315232"/>
          </a:xfrm>
          <a:prstGeom prst="ellipse">
            <a:avLst/>
          </a:prstGeom>
          <a:solidFill>
            <a:sysClr val="windowText" lastClr="000000"/>
          </a:solidFill>
          <a:ln w="25400" cap="flat" cmpd="sng" algn="ctr">
            <a:solidFill>
              <a:sysClr val="windowText" lastClr="000000">
                <a:shade val="50000"/>
              </a:sysClr>
            </a:solidFill>
            <a:prstDash val="solid"/>
          </a:ln>
          <a:effectLst/>
        </p:spPr>
        <p:txBody>
          <a:bodyPr lIns="0" tIns="0" rIns="0" bIns="0"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a:ea typeface="+mn-ea"/>
                <a:cs typeface="+mn-cs"/>
              </a:rPr>
              <a:t>C</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882F99D-3DDE-45D6-B240-BEB4E51DAEEF}"/>
                  </a:ext>
                </a:extLst>
              </p:cNvPr>
              <p:cNvSpPr txBox="1"/>
              <p:nvPr/>
            </p:nvSpPr>
            <p:spPr>
              <a:xfrm>
                <a:off x="5426071" y="5412496"/>
                <a:ext cx="1581522" cy="369332"/>
              </a:xfrm>
              <a:prstGeom prst="rect">
                <a:avLst/>
              </a:prstGeom>
              <a:noFill/>
            </p:spPr>
            <p:txBody>
              <a:bodyPr wrap="none" lIns="0" tIns="0" rIns="0" bIns="0" rtlCol="0">
                <a:spAutoFit/>
              </a:bodyPr>
              <a:lstStyle/>
              <a:p>
                <a:pPr marL="0" marR="0" lvl="0" indent="0" defTabSz="3134995"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𝑬𝑩</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𝑨</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𝑩𝑾</m:t>
                      </m:r>
                    </m:oMath>
                  </m:oMathPara>
                </a14:m>
                <a:endParaRPr kumimoji="0" lang="en-US" sz="2400" b="1" i="0" u="none" strike="noStrike" kern="0" cap="none" spc="0" normalizeH="0" baseline="0" noProof="0" dirty="0">
                  <a:ln>
                    <a:noFill/>
                  </a:ln>
                  <a:solidFill>
                    <a:srgbClr val="FF0000"/>
                  </a:solidFill>
                  <a:effectLst/>
                  <a:uLnTx/>
                  <a:uFillTx/>
                </a:endParaRPr>
              </a:p>
            </p:txBody>
          </p:sp>
        </mc:Choice>
        <mc:Fallback xmlns="">
          <p:sp>
            <p:nvSpPr>
              <p:cNvPr id="22" name="TextBox 21">
                <a:extLst>
                  <a:ext uri="{FF2B5EF4-FFF2-40B4-BE49-F238E27FC236}">
                    <a16:creationId xmlns:a16="http://schemas.microsoft.com/office/drawing/2014/main" id="{2882F99D-3DDE-45D6-B240-BEB4E51DAEEF}"/>
                  </a:ext>
                </a:extLst>
              </p:cNvPr>
              <p:cNvSpPr txBox="1">
                <a:spLocks noRot="1" noChangeAspect="1" noMove="1" noResize="1" noEditPoints="1" noAdjustHandles="1" noChangeArrowheads="1" noChangeShapeType="1" noTextEdit="1"/>
              </p:cNvSpPr>
              <p:nvPr/>
            </p:nvSpPr>
            <p:spPr>
              <a:xfrm>
                <a:off x="5426071" y="5412496"/>
                <a:ext cx="1581522" cy="369332"/>
              </a:xfrm>
              <a:prstGeom prst="rect">
                <a:avLst/>
              </a:prstGeom>
              <a:blipFill>
                <a:blip r:embed="rId4"/>
                <a:stretch>
                  <a:fillRect l="-3846" r="-3846"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C509F02-1E7F-4E82-B792-048D98027FB1}"/>
                  </a:ext>
                </a:extLst>
              </p:cNvPr>
              <p:cNvSpPr txBox="1"/>
              <p:nvPr/>
            </p:nvSpPr>
            <p:spPr>
              <a:xfrm>
                <a:off x="4609917" y="5407581"/>
                <a:ext cx="3213829" cy="369332"/>
              </a:xfrm>
              <a:prstGeom prst="rect">
                <a:avLst/>
              </a:prstGeom>
              <a:noFill/>
            </p:spPr>
            <p:txBody>
              <a:bodyPr wrap="none" lIns="0" tIns="0" rIns="0" bIns="0" rtlCol="0">
                <a:spAutoFit/>
              </a:bodyPr>
              <a:lstStyle/>
              <a:p>
                <a:pPr marL="0" marR="0" lvl="0" indent="0" defTabSz="3134995"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𝑬𝑩</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𝑩</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f>
                        <m:fPr>
                          <m:type m:val="lin"/>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fPr>
                        <m:num>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𝑩𝑾</m:t>
                          </m:r>
                        </m:num>
                        <m:den>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𝑳</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𝟐</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𝑴𝒊𝒔𝒔</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 </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𝑹𝒂𝒕𝒆</m:t>
                              </m:r>
                            </m:sub>
                          </m:sSub>
                        </m:den>
                      </m:f>
                    </m:oMath>
                  </m:oMathPara>
                </a14:m>
                <a:endParaRPr kumimoji="0" lang="en-US" sz="2400" b="1" i="0" u="none" strike="noStrike" kern="0" cap="none" spc="0" normalizeH="0" baseline="0" noProof="0" dirty="0">
                  <a:ln>
                    <a:noFill/>
                  </a:ln>
                  <a:solidFill>
                    <a:srgbClr val="FF0000"/>
                  </a:solidFill>
                  <a:effectLst/>
                  <a:uLnTx/>
                  <a:uFillTx/>
                </a:endParaRPr>
              </a:p>
            </p:txBody>
          </p:sp>
        </mc:Choice>
        <mc:Fallback xmlns="">
          <p:sp>
            <p:nvSpPr>
              <p:cNvPr id="23" name="TextBox 22">
                <a:extLst>
                  <a:ext uri="{FF2B5EF4-FFF2-40B4-BE49-F238E27FC236}">
                    <a16:creationId xmlns:a16="http://schemas.microsoft.com/office/drawing/2014/main" id="{9C509F02-1E7F-4E82-B792-048D98027FB1}"/>
                  </a:ext>
                </a:extLst>
              </p:cNvPr>
              <p:cNvSpPr txBox="1">
                <a:spLocks noRot="1" noChangeAspect="1" noMove="1" noResize="1" noEditPoints="1" noAdjustHandles="1" noChangeArrowheads="1" noChangeShapeType="1" noTextEdit="1"/>
              </p:cNvSpPr>
              <p:nvPr/>
            </p:nvSpPr>
            <p:spPr>
              <a:xfrm>
                <a:off x="4609917" y="5407581"/>
                <a:ext cx="3213829" cy="369332"/>
              </a:xfrm>
              <a:prstGeom prst="rect">
                <a:avLst/>
              </a:prstGeom>
              <a:blipFill>
                <a:blip r:embed="rId5"/>
                <a:stretch>
                  <a:fillRect l="-1708" t="-167213" r="-759" b="-250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3C91EBF-42CB-4108-9B91-C7B0C23ED885}"/>
                  </a:ext>
                </a:extLst>
              </p:cNvPr>
              <p:cNvSpPr txBox="1"/>
              <p:nvPr/>
            </p:nvSpPr>
            <p:spPr>
              <a:xfrm>
                <a:off x="3749370" y="5412496"/>
                <a:ext cx="5254964" cy="369332"/>
              </a:xfrm>
              <a:prstGeom prst="rect">
                <a:avLst/>
              </a:prstGeom>
              <a:noFill/>
            </p:spPr>
            <p:txBody>
              <a:bodyPr wrap="none" lIns="0" tIns="0" rIns="0" bIns="0" rtlCol="0">
                <a:spAutoFit/>
              </a:bodyPr>
              <a:lstStyle/>
              <a:p>
                <a:pPr marL="0" marR="0" lvl="0" indent="0" defTabSz="3134995"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𝑬𝑩</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𝑪</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f>
                        <m:fPr>
                          <m:type m:val="lin"/>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fPr>
                        <m:num>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𝑩𝑾</m:t>
                          </m:r>
                        </m:num>
                        <m:den>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𝑳</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𝟐</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𝑴𝒊𝒔𝒔</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 </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𝑹𝒂𝒕𝒆</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𝑳</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𝟏</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𝑴𝒊𝒔𝒔</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 </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𝑹𝒂𝒕𝒆</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den>
                      </m:f>
                    </m:oMath>
                  </m:oMathPara>
                </a14:m>
                <a:endParaRPr kumimoji="0" lang="en-US" sz="2400" b="1" i="0" u="none" strike="noStrike" kern="0" cap="none" spc="0" normalizeH="0" baseline="0" noProof="0" dirty="0">
                  <a:ln>
                    <a:noFill/>
                  </a:ln>
                  <a:solidFill>
                    <a:srgbClr val="FF0000"/>
                  </a:solidFill>
                  <a:effectLst/>
                  <a:uLnTx/>
                  <a:uFillTx/>
                </a:endParaRPr>
              </a:p>
            </p:txBody>
          </p:sp>
        </mc:Choice>
        <mc:Fallback xmlns="">
          <p:sp>
            <p:nvSpPr>
              <p:cNvPr id="24" name="TextBox 23">
                <a:extLst>
                  <a:ext uri="{FF2B5EF4-FFF2-40B4-BE49-F238E27FC236}">
                    <a16:creationId xmlns:a16="http://schemas.microsoft.com/office/drawing/2014/main" id="{C3C91EBF-42CB-4108-9B91-C7B0C23ED885}"/>
                  </a:ext>
                </a:extLst>
              </p:cNvPr>
              <p:cNvSpPr txBox="1">
                <a:spLocks noRot="1" noChangeAspect="1" noMove="1" noResize="1" noEditPoints="1" noAdjustHandles="1" noChangeArrowheads="1" noChangeShapeType="1" noTextEdit="1"/>
              </p:cNvSpPr>
              <p:nvPr/>
            </p:nvSpPr>
            <p:spPr>
              <a:xfrm>
                <a:off x="3749370" y="5412496"/>
                <a:ext cx="5254964" cy="369332"/>
              </a:xfrm>
              <a:prstGeom prst="rect">
                <a:avLst/>
              </a:prstGeom>
              <a:blipFill>
                <a:blip r:embed="rId6"/>
                <a:stretch>
                  <a:fillRect l="-812" t="-171667" r="-1740" b="-25500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E3005AD1-6B59-41B1-95E6-6BDBD497E1BD}"/>
              </a:ext>
            </a:extLst>
          </p:cNvPr>
          <p:cNvGrpSpPr/>
          <p:nvPr/>
        </p:nvGrpSpPr>
        <p:grpSpPr>
          <a:xfrm>
            <a:off x="736689" y="3349246"/>
            <a:ext cx="10718623" cy="1450443"/>
            <a:chOff x="736689" y="2986088"/>
            <a:chExt cx="10718623" cy="1450443"/>
          </a:xfrm>
        </p:grpSpPr>
        <p:sp>
          <p:nvSpPr>
            <p:cNvPr id="15" name="Rectangle: Rounded Corners 14">
              <a:extLst>
                <a:ext uri="{FF2B5EF4-FFF2-40B4-BE49-F238E27FC236}">
                  <a16:creationId xmlns:a16="http://schemas.microsoft.com/office/drawing/2014/main" id="{CF449CF5-288E-4BD4-A190-0AB49CC4EA07}"/>
                </a:ext>
              </a:extLst>
            </p:cNvPr>
            <p:cNvSpPr/>
            <p:nvPr/>
          </p:nvSpPr>
          <p:spPr>
            <a:xfrm>
              <a:off x="736689" y="2986088"/>
              <a:ext cx="10718623" cy="1450443"/>
            </a:xfrm>
            <a:prstGeom prst="roundRect">
              <a:avLst/>
            </a:prstGeom>
            <a:solidFill>
              <a:sysClr val="window" lastClr="FFFFFF"/>
            </a:solidFill>
            <a:ln w="25400" cap="flat" cmpd="sng" algn="ctr">
              <a:solidFill>
                <a:sysClr val="windowText" lastClr="000000"/>
              </a:solidFill>
              <a:prstDash val="dash"/>
            </a:ln>
            <a:effectLst/>
          </p:spPr>
          <p:txBody>
            <a:bodyPr rtlCol="0" anchor="t"/>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500" i="0" u="none" strike="noStrike" kern="0" cap="none" spc="0" normalizeH="0" baseline="0" noProof="0" dirty="0">
                  <a:ln>
                    <a:noFill/>
                  </a:ln>
                  <a:solidFill>
                    <a:prstClr val="black"/>
                  </a:solidFill>
                  <a:effectLst/>
                  <a:uLnTx/>
                  <a:uFillTx/>
                  <a:latin typeface="Calibri"/>
                  <a:ea typeface="+mn-ea"/>
                  <a:cs typeface="+mn-cs"/>
                </a:rPr>
                <a:t>An application-level utility metric defined as the ratio of attained DRAM bandwidth to the cache miss rate (based on current level of hierarchy)</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7344462-0D2F-4D02-B815-64432CA96761}"/>
                    </a:ext>
                  </a:extLst>
                </p:cNvPr>
                <p:cNvSpPr txBox="1"/>
                <p:nvPr/>
              </p:nvSpPr>
              <p:spPr>
                <a:xfrm>
                  <a:off x="3732757" y="3926801"/>
                  <a:ext cx="4726487" cy="430887"/>
                </a:xfrm>
                <a:prstGeom prst="rect">
                  <a:avLst/>
                </a:prstGeom>
                <a:noFill/>
              </p:spPr>
              <p:txBody>
                <a:bodyPr wrap="none" lIns="0" tIns="0" rIns="0" bIns="0" rtlCol="0">
                  <a:spAutoFit/>
                </a:bodyPr>
                <a:lstStyle/>
                <a:p>
                  <a:pPr marL="0" marR="0" lvl="0" indent="0" defTabSz="3134995"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𝑬𝑩</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m:t>
                        </m:r>
                        <m:f>
                          <m:fPr>
                            <m:type m:val="lin"/>
                            <m:ctrlP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ctrlPr>
                          </m:fPr>
                          <m:num>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𝑩𝑾</m:t>
                            </m:r>
                          </m:num>
                          <m:den>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𝑪𝒂𝒄𝒉𝒆</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 </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𝑴𝒊𝒔𝒔</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 </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𝑹𝒂𝒕𝒆</m:t>
                            </m:r>
                          </m:den>
                        </m:f>
                      </m:oMath>
                    </m:oMathPara>
                  </a14:m>
                  <a:endParaRPr kumimoji="0" lang="en-US" sz="2800" b="1" i="0" u="none" strike="noStrike" kern="0" cap="none" spc="0" normalizeH="0" baseline="0" noProof="0" dirty="0">
                    <a:ln>
                      <a:noFill/>
                    </a:ln>
                    <a:solidFill>
                      <a:srgbClr val="FF0000"/>
                    </a:solidFill>
                    <a:effectLst/>
                    <a:uLnTx/>
                    <a:uFillTx/>
                  </a:endParaRPr>
                </a:p>
              </p:txBody>
            </p:sp>
          </mc:Choice>
          <mc:Fallback xmlns="">
            <p:sp>
              <p:nvSpPr>
                <p:cNvPr id="16" name="TextBox 15">
                  <a:extLst>
                    <a:ext uri="{FF2B5EF4-FFF2-40B4-BE49-F238E27FC236}">
                      <a16:creationId xmlns:a16="http://schemas.microsoft.com/office/drawing/2014/main" id="{27344462-0D2F-4D02-B815-64432CA96761}"/>
                    </a:ext>
                  </a:extLst>
                </p:cNvPr>
                <p:cNvSpPr txBox="1">
                  <a:spLocks noRot="1" noChangeAspect="1" noMove="1" noResize="1" noEditPoints="1" noAdjustHandles="1" noChangeArrowheads="1" noChangeShapeType="1" noTextEdit="1"/>
                </p:cNvSpPr>
                <p:nvPr/>
              </p:nvSpPr>
              <p:spPr>
                <a:xfrm>
                  <a:off x="3732757" y="3926801"/>
                  <a:ext cx="4726487" cy="430887"/>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68631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1.48148E-6 L 0 -0.21944 " pathEditMode="relative" rAng="0" ptsTypes="AA">
                                      <p:cBhvr>
                                        <p:cTn id="6" dur="2000" fill="hold"/>
                                        <p:tgtEl>
                                          <p:spTgt spid="3"/>
                                        </p:tgtEl>
                                        <p:attrNameLst>
                                          <p:attrName>ppt_x</p:attrName>
                                          <p:attrName>ppt_y</p:attrName>
                                        </p:attrNameLst>
                                      </p:cBhvr>
                                      <p:rCtr x="0" y="-1097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500" fill="hold"/>
                                        <p:tgtEl>
                                          <p:spTgt spid="12"/>
                                        </p:tgtEl>
                                        <p:attrNameLst>
                                          <p:attrName>stroke.color</p:attrName>
                                        </p:attrNameLst>
                                      </p:cBhvr>
                                      <p:to>
                                        <a:srgbClr val="FF0000"/>
                                      </p:to>
                                    </p:animClr>
                                    <p:set>
                                      <p:cBhvr>
                                        <p:cTn id="42" dur="500" fill="hold"/>
                                        <p:tgtEl>
                                          <p:spTgt spid="12"/>
                                        </p:tgtEl>
                                        <p:attrNameLst>
                                          <p:attrName>stroke.on</p:attrName>
                                        </p:attrNameLst>
                                      </p:cBhvr>
                                      <p:to>
                                        <p:strVal val="true"/>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22"/>
                                        </p:tgtEl>
                                      </p:cBhvr>
                                    </p:animEffect>
                                    <p:set>
                                      <p:cBhvr>
                                        <p:cTn id="51" dur="1" fill="hold">
                                          <p:stCondLst>
                                            <p:cond delay="499"/>
                                          </p:stCondLst>
                                        </p:cTn>
                                        <p:tgtEl>
                                          <p:spTgt spid="22"/>
                                        </p:tgtEl>
                                        <p:attrNameLst>
                                          <p:attrName>style.visibility</p:attrName>
                                        </p:attrNameLst>
                                      </p:cBhvr>
                                      <p:to>
                                        <p:strVal val="hidden"/>
                                      </p:to>
                                    </p:set>
                                  </p:childTnLst>
                                </p:cTn>
                              </p:par>
                            </p:childTnLst>
                          </p:cTn>
                        </p:par>
                        <p:par>
                          <p:cTn id="52" fill="hold">
                            <p:stCondLst>
                              <p:cond delay="500"/>
                            </p:stCondLst>
                            <p:childTnLst>
                              <p:par>
                                <p:cTn id="53" presetID="7" presetClass="emph" presetSubtype="2" fill="hold" nodeType="afterEffect">
                                  <p:stCondLst>
                                    <p:cond delay="0"/>
                                  </p:stCondLst>
                                  <p:childTnLst>
                                    <p:animClr clrSpc="rgb" dir="cw">
                                      <p:cBhvr>
                                        <p:cTn id="54" dur="500" fill="hold"/>
                                        <p:tgtEl>
                                          <p:spTgt spid="12"/>
                                        </p:tgtEl>
                                        <p:attrNameLst>
                                          <p:attrName>stroke.color</p:attrName>
                                        </p:attrNameLst>
                                      </p:cBhvr>
                                      <p:to>
                                        <a:schemeClr val="tx1"/>
                                      </p:to>
                                    </p:animClr>
                                    <p:set>
                                      <p:cBhvr>
                                        <p:cTn id="55" dur="500" fill="hold"/>
                                        <p:tgtEl>
                                          <p:spTgt spid="12"/>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13"/>
                                        </p:tgtEl>
                                        <p:attrNameLst>
                                          <p:attrName>stroke.color</p:attrName>
                                        </p:attrNameLst>
                                      </p:cBhvr>
                                      <p:to>
                                        <a:srgbClr val="FF0000"/>
                                      </p:to>
                                    </p:animClr>
                                    <p:set>
                                      <p:cBhvr>
                                        <p:cTn id="58" dur="500" fill="hold"/>
                                        <p:tgtEl>
                                          <p:spTgt spid="13"/>
                                        </p:tgtEl>
                                        <p:attrNameLst>
                                          <p:attrName>stroke.on</p:attrName>
                                        </p:attrNameLst>
                                      </p:cBhvr>
                                      <p:to>
                                        <p:strVal val="true"/>
                                      </p:to>
                                    </p:se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childTnLst>
                          </p:cTn>
                        </p:par>
                        <p:par>
                          <p:cTn id="68" fill="hold">
                            <p:stCondLst>
                              <p:cond delay="500"/>
                            </p:stCondLst>
                            <p:childTnLst>
                              <p:par>
                                <p:cTn id="69" presetID="7" presetClass="emph" presetSubtype="2" fill="hold" nodeType="afterEffect">
                                  <p:stCondLst>
                                    <p:cond delay="0"/>
                                  </p:stCondLst>
                                  <p:childTnLst>
                                    <p:animClr clrSpc="rgb" dir="cw">
                                      <p:cBhvr>
                                        <p:cTn id="70" dur="500" fill="hold"/>
                                        <p:tgtEl>
                                          <p:spTgt spid="13"/>
                                        </p:tgtEl>
                                        <p:attrNameLst>
                                          <p:attrName>stroke.color</p:attrName>
                                        </p:attrNameLst>
                                      </p:cBhvr>
                                      <p:to>
                                        <a:schemeClr val="tx1"/>
                                      </p:to>
                                    </p:animClr>
                                    <p:set>
                                      <p:cBhvr>
                                        <p:cTn id="71" dur="500" fill="hold"/>
                                        <p:tgtEl>
                                          <p:spTgt spid="13"/>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14"/>
                                        </p:tgtEl>
                                        <p:attrNameLst>
                                          <p:attrName>stroke.color</p:attrName>
                                        </p:attrNameLst>
                                      </p:cBhvr>
                                      <p:to>
                                        <a:srgbClr val="FF0000"/>
                                      </p:to>
                                    </p:animClr>
                                    <p:set>
                                      <p:cBhvr>
                                        <p:cTn id="74" dur="500" fill="hold"/>
                                        <p:tgtEl>
                                          <p:spTgt spid="14"/>
                                        </p:tgtEl>
                                        <p:attrNameLst>
                                          <p:attrName>stroke.on</p:attrName>
                                        </p:attrNameLst>
                                      </p:cBhvr>
                                      <p:to>
                                        <p:strVal val="true"/>
                                      </p:to>
                                    </p:se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2" grpId="0"/>
      <p:bldP spid="22" grpId="1"/>
      <p:bldP spid="23" grpId="0"/>
      <p:bldP spid="23" grpId="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7780-F793-4479-B6DB-C9F3D3161A75}"/>
              </a:ext>
            </a:extLst>
          </p:cNvPr>
          <p:cNvSpPr>
            <a:spLocks noGrp="1"/>
          </p:cNvSpPr>
          <p:nvPr>
            <p:ph type="title"/>
          </p:nvPr>
        </p:nvSpPr>
        <p:spPr/>
        <p:txBody>
          <a:bodyPr>
            <a:normAutofit fontScale="90000"/>
          </a:bodyPr>
          <a:lstStyle/>
          <a:p>
            <a:r>
              <a:rPr lang="en-US" dirty="0"/>
              <a:t>Effective Bandwidth: A New Metric to Quantify the Effects of TLP</a:t>
            </a:r>
          </a:p>
        </p:txBody>
      </p:sp>
      <p:sp>
        <p:nvSpPr>
          <p:cNvPr id="6" name="Footer Placeholder 5">
            <a:extLst>
              <a:ext uri="{FF2B5EF4-FFF2-40B4-BE49-F238E27FC236}">
                <a16:creationId xmlns:a16="http://schemas.microsoft.com/office/drawing/2014/main" id="{D851BCB5-668C-415A-8DC4-54866ED5CD7B}"/>
              </a:ext>
            </a:extLst>
          </p:cNvPr>
          <p:cNvSpPr>
            <a:spLocks noGrp="1"/>
          </p:cNvSpPr>
          <p:nvPr>
            <p:ph type="ftr" sz="quarter" idx="11"/>
          </p:nvPr>
        </p:nvSpPr>
        <p:spPr/>
        <p:txBody>
          <a:bodyPr/>
          <a:lstStyle/>
          <a:p>
            <a:endParaRPr lang="en-US"/>
          </a:p>
        </p:txBody>
      </p:sp>
      <p:sp>
        <p:nvSpPr>
          <p:cNvPr id="4" name="Rectangle 3">
            <a:extLst>
              <a:ext uri="{FF2B5EF4-FFF2-40B4-BE49-F238E27FC236}">
                <a16:creationId xmlns:a16="http://schemas.microsoft.com/office/drawing/2014/main" id="{0E73D974-3058-45EB-AF5C-1640148EC0E2}"/>
              </a:ext>
            </a:extLst>
          </p:cNvPr>
          <p:cNvSpPr/>
          <p:nvPr/>
        </p:nvSpPr>
        <p:spPr>
          <a:xfrm>
            <a:off x="1885399" y="1829904"/>
            <a:ext cx="10077394" cy="830997"/>
          </a:xfrm>
          <a:prstGeom prst="rect">
            <a:avLst/>
          </a:prstGeom>
        </p:spPr>
        <p:txBody>
          <a:bodyPr wrap="square">
            <a:spAutoFit/>
          </a:bodyPr>
          <a:lstStyle/>
          <a:p>
            <a:pPr marL="457200" marR="0" lvl="0" indent="-457200" defTabSz="3134995"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0" cap="none" spc="0" normalizeH="0" baseline="0" noProof="0" dirty="0">
                <a:ln>
                  <a:noFill/>
                </a:ln>
                <a:solidFill>
                  <a:prstClr val="black"/>
                </a:solidFill>
                <a:effectLst/>
                <a:uLnTx/>
                <a:uFillTx/>
              </a:rPr>
              <a:t>Measures how well the DRAM bandwidth is utilized</a:t>
            </a:r>
          </a:p>
          <a:p>
            <a:pPr marL="457200" marR="0" lvl="0" indent="-457200" defTabSz="3134995"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0" cap="none" spc="0" normalizeH="0" baseline="0" noProof="0" dirty="0">
                <a:ln>
                  <a:noFill/>
                </a:ln>
                <a:solidFill>
                  <a:prstClr val="black"/>
                </a:solidFill>
                <a:effectLst/>
                <a:uLnTx/>
                <a:uFillTx/>
              </a:rPr>
              <a:t>Considers the usefulness of the caches in amplifying the performance</a:t>
            </a:r>
          </a:p>
        </p:txBody>
      </p:sp>
      <p:grpSp>
        <p:nvGrpSpPr>
          <p:cNvPr id="13" name="Group 12">
            <a:extLst>
              <a:ext uri="{FF2B5EF4-FFF2-40B4-BE49-F238E27FC236}">
                <a16:creationId xmlns:a16="http://schemas.microsoft.com/office/drawing/2014/main" id="{F85BAE48-76F6-4439-BE4D-2123A20F94F6}"/>
              </a:ext>
            </a:extLst>
          </p:cNvPr>
          <p:cNvGrpSpPr/>
          <p:nvPr/>
        </p:nvGrpSpPr>
        <p:grpSpPr>
          <a:xfrm>
            <a:off x="272092" y="4217901"/>
            <a:ext cx="11647816" cy="2383832"/>
            <a:chOff x="1219200" y="0"/>
            <a:chExt cx="11647816" cy="2383832"/>
          </a:xfrm>
        </p:grpSpPr>
        <p:graphicFrame>
          <p:nvGraphicFramePr>
            <p:cNvPr id="14" name="Chart 13">
              <a:extLst>
                <a:ext uri="{FF2B5EF4-FFF2-40B4-BE49-F238E27FC236}">
                  <a16:creationId xmlns:a16="http://schemas.microsoft.com/office/drawing/2014/main" id="{28612862-CD71-4E5E-9747-3D3F4C1C4BD4}"/>
                </a:ext>
              </a:extLst>
            </p:cNvPr>
            <p:cNvGraphicFramePr/>
            <p:nvPr>
              <p:extLst>
                <p:ext uri="{D42A27DB-BD31-4B8C-83A1-F6EECF244321}">
                  <p14:modId xmlns:p14="http://schemas.microsoft.com/office/powerpoint/2010/main" val="1940030956"/>
                </p:ext>
              </p:extLst>
            </p:nvPr>
          </p:nvGraphicFramePr>
          <p:xfrm>
            <a:off x="4126172" y="1985"/>
            <a:ext cx="2916936" cy="2377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C3D4DA40-4535-4871-B7F0-3AA61AE2A86F}"/>
                </a:ext>
              </a:extLst>
            </p:cNvPr>
            <p:cNvGraphicFramePr/>
            <p:nvPr>
              <p:extLst>
                <p:ext uri="{D42A27DB-BD31-4B8C-83A1-F6EECF244321}">
                  <p14:modId xmlns:p14="http://schemas.microsoft.com/office/powerpoint/2010/main" val="933487349"/>
                </p:ext>
              </p:extLst>
            </p:nvPr>
          </p:nvGraphicFramePr>
          <p:xfrm>
            <a:off x="9950080" y="6392"/>
            <a:ext cx="2916936" cy="23774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2E6478BA-79A4-4113-9ED6-911509596831}"/>
                </a:ext>
              </a:extLst>
            </p:cNvPr>
            <p:cNvGraphicFramePr/>
            <p:nvPr>
              <p:extLst>
                <p:ext uri="{D42A27DB-BD31-4B8C-83A1-F6EECF244321}">
                  <p14:modId xmlns:p14="http://schemas.microsoft.com/office/powerpoint/2010/main" val="4101299247"/>
                </p:ext>
              </p:extLst>
            </p:nvPr>
          </p:nvGraphicFramePr>
          <p:xfrm>
            <a:off x="7033144" y="6392"/>
            <a:ext cx="2916936" cy="23774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B5C7212B-26BD-41D1-B474-7976693C1BA8}"/>
                </a:ext>
              </a:extLst>
            </p:cNvPr>
            <p:cNvGraphicFramePr/>
            <p:nvPr>
              <p:extLst/>
            </p:nvPr>
          </p:nvGraphicFramePr>
          <p:xfrm>
            <a:off x="1219200" y="0"/>
            <a:ext cx="2916936" cy="2377440"/>
          </p:xfrm>
          <a:graphic>
            <a:graphicData uri="http://schemas.openxmlformats.org/drawingml/2006/chart">
              <c:chart xmlns:c="http://schemas.openxmlformats.org/drawingml/2006/chart" xmlns:r="http://schemas.openxmlformats.org/officeDocument/2006/relationships" r:id="rId6"/>
            </a:graphicData>
          </a:graphic>
        </p:graphicFrame>
      </p:grpSp>
      <p:sp>
        <p:nvSpPr>
          <p:cNvPr id="18" name="Rectangle: Rounded Corners 17">
            <a:extLst>
              <a:ext uri="{FF2B5EF4-FFF2-40B4-BE49-F238E27FC236}">
                <a16:creationId xmlns:a16="http://schemas.microsoft.com/office/drawing/2014/main" id="{F83E98C9-7CD9-47B6-B54A-EC19FBEB3127}"/>
              </a:ext>
            </a:extLst>
          </p:cNvPr>
          <p:cNvSpPr/>
          <p:nvPr/>
        </p:nvSpPr>
        <p:spPr>
          <a:xfrm>
            <a:off x="5622462" y="3659391"/>
            <a:ext cx="947076" cy="864752"/>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500" i="0" u="none" strike="noStrike" kern="0" cap="none" spc="0" normalizeH="0" baseline="0" noProof="0" dirty="0">
                <a:ln>
                  <a:noFill/>
                </a:ln>
                <a:solidFill>
                  <a:prstClr val="black"/>
                </a:solidFill>
                <a:effectLst/>
                <a:uLnTx/>
                <a:uFillTx/>
                <a:latin typeface="Calibri"/>
                <a:ea typeface="+mn-ea"/>
                <a:cs typeface="+mn-cs"/>
              </a:rPr>
              <a:t>Why EB?</a:t>
            </a:r>
          </a:p>
        </p:txBody>
      </p:sp>
      <p:cxnSp>
        <p:nvCxnSpPr>
          <p:cNvPr id="19" name="Straight Connector 18">
            <a:extLst>
              <a:ext uri="{FF2B5EF4-FFF2-40B4-BE49-F238E27FC236}">
                <a16:creationId xmlns:a16="http://schemas.microsoft.com/office/drawing/2014/main" id="{E3424F50-07F2-4FA4-BECA-C214CA70F3AC}"/>
              </a:ext>
            </a:extLst>
          </p:cNvPr>
          <p:cNvCxnSpPr>
            <a:cxnSpLocks/>
          </p:cNvCxnSpPr>
          <p:nvPr/>
        </p:nvCxnSpPr>
        <p:spPr>
          <a:xfrm>
            <a:off x="1693630" y="4385310"/>
            <a:ext cx="0" cy="150114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B2BAD-BCFD-4BDE-8749-D3D43338CD05}"/>
              </a:ext>
            </a:extLst>
          </p:cNvPr>
          <p:cNvCxnSpPr>
            <a:cxnSpLocks/>
          </p:cNvCxnSpPr>
          <p:nvPr/>
        </p:nvCxnSpPr>
        <p:spPr>
          <a:xfrm>
            <a:off x="4598244" y="4385310"/>
            <a:ext cx="0" cy="154813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B58CA3A-FF63-4B5C-B944-A76D2CA13E72}"/>
                  </a:ext>
                </a:extLst>
              </p:cNvPr>
              <p:cNvSpPr txBox="1"/>
              <p:nvPr/>
            </p:nvSpPr>
            <p:spPr>
              <a:xfrm>
                <a:off x="3826661" y="3181574"/>
                <a:ext cx="4538678" cy="577209"/>
              </a:xfrm>
              <a:prstGeom prst="rect">
                <a:avLst/>
              </a:prstGeom>
              <a:noFill/>
            </p:spPr>
            <p:txBody>
              <a:bodyPr wrap="none" lIns="0" tIns="0" rIns="0" bIns="0" rtlCol="0">
                <a:spAutoFit/>
              </a:bodyPr>
              <a:lstStyle/>
              <a:p>
                <a14:m>
                  <m:oMath xmlns:m="http://schemas.openxmlformats.org/officeDocument/2006/math">
                    <m:r>
                      <a:rPr lang="en-US" sz="2400" b="1" i="1" smtClean="0">
                        <a:solidFill>
                          <a:srgbClr val="FF0000"/>
                        </a:solidFill>
                        <a:latin typeface="Cambria Math" panose="02040503050406030204" pitchFamily="18" charset="0"/>
                      </a:rPr>
                      <m:t>𝑰𝑷𝑪</m:t>
                    </m:r>
                    <m:r>
                      <a:rPr lang="en-US" sz="2400" b="1" i="1" smtClean="0">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𝑩𝑾</m:t>
                        </m:r>
                      </m:num>
                      <m:den>
                        <m:sSub>
                          <m:sSubPr>
                            <m:ctrlPr>
                              <a:rPr lang="en-US" sz="2400" b="1" i="1">
                                <a:latin typeface="Cambria Math" panose="02040503050406030204" pitchFamily="18" charset="0"/>
                                <a:ea typeface="Cambria Math" panose="02040503050406030204" pitchFamily="18" charset="0"/>
                              </a:rPr>
                            </m:ctrlPr>
                          </m:sSubPr>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𝒓</m:t>
                                </m:r>
                              </m:e>
                              <m:sub>
                                <m:r>
                                  <a:rPr lang="en-US" sz="2400" b="1" i="1">
                                    <a:latin typeface="Cambria Math" panose="02040503050406030204" pitchFamily="18" charset="0"/>
                                    <a:ea typeface="Cambria Math" panose="02040503050406030204" pitchFamily="18" charset="0"/>
                                  </a:rPr>
                                  <m:t>𝒎</m:t>
                                </m:r>
                              </m:sub>
                            </m:sSub>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𝑳</m:t>
                            </m:r>
                            <m:r>
                              <a:rPr lang="en-US" sz="2400" b="1" i="1">
                                <a:latin typeface="Cambria Math" panose="02040503050406030204" pitchFamily="18" charset="0"/>
                                <a:ea typeface="Cambria Math" panose="02040503050406030204" pitchFamily="18" charset="0"/>
                              </a:rPr>
                              <m:t>𝟐</m:t>
                            </m:r>
                          </m:e>
                          <m:sub>
                            <m:r>
                              <a:rPr lang="en-US" sz="2400" b="1" i="1">
                                <a:latin typeface="Cambria Math" panose="02040503050406030204" pitchFamily="18" charset="0"/>
                                <a:ea typeface="Cambria Math" panose="02040503050406030204" pitchFamily="18" charset="0"/>
                              </a:rPr>
                              <m:t>𝑴𝒊𝒔𝒔</m:t>
                            </m:r>
                            <m:r>
                              <a:rPr lang="en-US" sz="2400" b="1" i="1">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𝑹𝒂𝒕𝒆</m:t>
                            </m:r>
                          </m:sub>
                        </m:sSub>
                        <m:r>
                          <a:rPr lang="en-US" sz="2400" b="1" i="1">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𝑳</m:t>
                            </m:r>
                            <m:r>
                              <a:rPr lang="en-US" sz="2400" b="1" i="1">
                                <a:latin typeface="Cambria Math" panose="02040503050406030204" pitchFamily="18" charset="0"/>
                                <a:ea typeface="Cambria Math" panose="02040503050406030204" pitchFamily="18" charset="0"/>
                              </a:rPr>
                              <m:t>𝟏</m:t>
                            </m:r>
                          </m:e>
                          <m:sub>
                            <m:r>
                              <a:rPr lang="en-US" sz="2400" b="1" i="1">
                                <a:latin typeface="Cambria Math" panose="02040503050406030204" pitchFamily="18" charset="0"/>
                                <a:ea typeface="Cambria Math" panose="02040503050406030204" pitchFamily="18" charset="0"/>
                              </a:rPr>
                              <m:t>𝑴𝒊𝒔𝒔</m:t>
                            </m:r>
                            <m:r>
                              <a:rPr lang="en-US" sz="2400" b="1" i="1">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𝑹𝒂𝒕𝒆</m:t>
                            </m:r>
                          </m:sub>
                        </m:sSub>
                      </m:den>
                    </m:f>
                  </m:oMath>
                </a14:m>
                <a:r>
                  <a:rPr lang="en-US" sz="2400" b="1" dirty="0">
                    <a:ea typeface="Cambria Math" panose="02040503050406030204" pitchFamily="18" charset="0"/>
                  </a:rPr>
                  <a:t> </a:t>
                </a:r>
                <a14:m>
                  <m:oMath xmlns:m="http://schemas.openxmlformats.org/officeDocument/2006/math">
                    <m:r>
                      <a:rPr lang="en-US" sz="2400" b="1" i="1">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smtClean="0">
                            <a:solidFill>
                              <a:srgbClr val="FF0000"/>
                            </a:solidFill>
                            <a:latin typeface="Cambria Math" panose="02040503050406030204" pitchFamily="18" charset="0"/>
                            <a:ea typeface="Cambria Math" panose="02040503050406030204" pitchFamily="18" charset="0"/>
                          </a:rPr>
                          <m:t>𝑬𝑩</m:t>
                        </m:r>
                      </m:num>
                      <m:den>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𝒓</m:t>
                            </m:r>
                          </m:e>
                          <m:sub>
                            <m:r>
                              <a:rPr lang="en-US" sz="2400" b="1" i="1">
                                <a:latin typeface="Cambria Math" panose="02040503050406030204" pitchFamily="18" charset="0"/>
                                <a:ea typeface="Cambria Math" panose="02040503050406030204" pitchFamily="18" charset="0"/>
                              </a:rPr>
                              <m:t>𝒎</m:t>
                            </m:r>
                          </m:sub>
                        </m:sSub>
                      </m:den>
                    </m:f>
                  </m:oMath>
                </a14:m>
                <a:endParaRPr lang="en-US" sz="2400" b="1" dirty="0"/>
              </a:p>
            </p:txBody>
          </p:sp>
        </mc:Choice>
        <mc:Fallback xmlns="">
          <p:sp>
            <p:nvSpPr>
              <p:cNvPr id="3" name="TextBox 2">
                <a:extLst>
                  <a:ext uri="{FF2B5EF4-FFF2-40B4-BE49-F238E27FC236}">
                    <a16:creationId xmlns:a16="http://schemas.microsoft.com/office/drawing/2014/main" id="{CB58CA3A-FF63-4B5C-B944-A76D2CA13E72}"/>
                  </a:ext>
                </a:extLst>
              </p:cNvPr>
              <p:cNvSpPr txBox="1">
                <a:spLocks noRot="1" noChangeAspect="1" noMove="1" noResize="1" noEditPoints="1" noAdjustHandles="1" noChangeArrowheads="1" noChangeShapeType="1" noTextEdit="1"/>
              </p:cNvSpPr>
              <p:nvPr/>
            </p:nvSpPr>
            <p:spPr>
              <a:xfrm>
                <a:off x="3826661" y="3181574"/>
                <a:ext cx="4538678" cy="577209"/>
              </a:xfrm>
              <a:prstGeom prst="rect">
                <a:avLst/>
              </a:prstGeom>
              <a:blipFill>
                <a:blip r:embed="rId7"/>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5410B81-8DC8-4956-B044-ED0F1B5C4CF3}"/>
              </a:ext>
            </a:extLst>
          </p:cNvPr>
          <p:cNvSpPr/>
          <p:nvPr/>
        </p:nvSpPr>
        <p:spPr>
          <a:xfrm>
            <a:off x="5195515" y="3523342"/>
            <a:ext cx="2449287" cy="2673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90F90C2-D077-4090-88A5-34E328D5880D}"/>
              </a:ext>
            </a:extLst>
          </p:cNvPr>
          <p:cNvSpPr txBox="1"/>
          <p:nvPr/>
        </p:nvSpPr>
        <p:spPr>
          <a:xfrm>
            <a:off x="4907525" y="3750629"/>
            <a:ext cx="3091824" cy="338554"/>
          </a:xfrm>
          <a:prstGeom prst="rect">
            <a:avLst/>
          </a:prstGeom>
          <a:noFill/>
        </p:spPr>
        <p:txBody>
          <a:bodyPr wrap="square" rtlCol="0">
            <a:spAutoFit/>
          </a:bodyPr>
          <a:lstStyle/>
          <a:p>
            <a:pPr algn="ctr"/>
            <a:r>
              <a:rPr lang="en-US" sz="1600" b="1" dirty="0">
                <a:solidFill>
                  <a:srgbClr val="0070C0"/>
                </a:solidFill>
              </a:rPr>
              <a:t>Combined Miss Rate (CMR)</a:t>
            </a:r>
            <a:endParaRPr lang="en-US" b="1" dirty="0">
              <a:solidFill>
                <a:srgbClr val="0070C0"/>
              </a:solidFill>
            </a:endParaRPr>
          </a:p>
        </p:txBody>
      </p:sp>
      <p:sp>
        <p:nvSpPr>
          <p:cNvPr id="9" name="Rectangle 8">
            <a:extLst>
              <a:ext uri="{FF2B5EF4-FFF2-40B4-BE49-F238E27FC236}">
                <a16:creationId xmlns:a16="http://schemas.microsoft.com/office/drawing/2014/main" id="{C0292476-1CA6-4C02-BDF4-048E1CAE0FB4}"/>
              </a:ext>
            </a:extLst>
          </p:cNvPr>
          <p:cNvSpPr/>
          <p:nvPr/>
        </p:nvSpPr>
        <p:spPr>
          <a:xfrm>
            <a:off x="7687337" y="3149675"/>
            <a:ext cx="712381" cy="679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B89DAADB-1BD7-4025-B29C-8EF2DB6721FE}"/>
              </a:ext>
            </a:extLst>
          </p:cNvPr>
          <p:cNvSpPr>
            <a:spLocks noGrp="1"/>
          </p:cNvSpPr>
          <p:nvPr>
            <p:ph type="sldNum" sz="quarter" idx="12"/>
          </p:nvPr>
        </p:nvSpPr>
        <p:spPr/>
        <p:txBody>
          <a:bodyPr/>
          <a:lstStyle/>
          <a:p>
            <a:fld id="{98ECD8BD-D1A9-4DC4-89AE-4427480F30AB}" type="slidenum">
              <a:rPr lang="en-US" smtClean="0"/>
              <a:t>13</a:t>
            </a:fld>
            <a:endParaRPr lang="en-US"/>
          </a:p>
        </p:txBody>
      </p:sp>
      <p:sp>
        <p:nvSpPr>
          <p:cNvPr id="10" name="Rectangle 9">
            <a:extLst>
              <a:ext uri="{FF2B5EF4-FFF2-40B4-BE49-F238E27FC236}">
                <a16:creationId xmlns:a16="http://schemas.microsoft.com/office/drawing/2014/main" id="{921BD223-0FA1-43D0-8B56-82872F8B652C}"/>
              </a:ext>
            </a:extLst>
          </p:cNvPr>
          <p:cNvSpPr/>
          <p:nvPr/>
        </p:nvSpPr>
        <p:spPr>
          <a:xfrm>
            <a:off x="272092" y="4217901"/>
            <a:ext cx="5823908" cy="2236687"/>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9DFA23-970C-4CDD-A540-20831A4764A0}"/>
              </a:ext>
            </a:extLst>
          </p:cNvPr>
          <p:cNvSpPr/>
          <p:nvPr/>
        </p:nvSpPr>
        <p:spPr>
          <a:xfrm>
            <a:off x="7414636" y="5300606"/>
            <a:ext cx="170121" cy="1701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C48A1D-38B4-44D2-BD01-FA5D2FD85999}"/>
              </a:ext>
            </a:extLst>
          </p:cNvPr>
          <p:cNvSpPr/>
          <p:nvPr/>
        </p:nvSpPr>
        <p:spPr>
          <a:xfrm>
            <a:off x="10333096" y="5300606"/>
            <a:ext cx="170121" cy="1701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39232 -0.26713 " pathEditMode="relative" rAng="0" ptsTypes="AA">
                                      <p:cBhvr>
                                        <p:cTn id="6" dur="2000" fill="hold"/>
                                        <p:tgtEl>
                                          <p:spTgt spid="18"/>
                                        </p:tgtEl>
                                        <p:attrNameLst>
                                          <p:attrName>ppt_x</p:attrName>
                                          <p:attrName>ppt_y</p:attrName>
                                        </p:attrNameLst>
                                      </p:cBhvr>
                                      <p:rCtr x="-19622" y="-13356"/>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3" grpId="0"/>
      <p:bldP spid="5" grpId="0" animBg="1"/>
      <p:bldP spid="8" grpId="0"/>
      <p:bldP spid="9" grpId="0" animBg="1"/>
      <p:bldP spid="1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954DD478-3AAE-40B9-B302-69463EF55E49}"/>
              </a:ext>
            </a:extLst>
          </p:cNvPr>
          <p:cNvSpPr/>
          <p:nvPr/>
        </p:nvSpPr>
        <p:spPr>
          <a:xfrm>
            <a:off x="4935965" y="5611887"/>
            <a:ext cx="2431275"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Balance Individual </a:t>
            </a:r>
            <a:r>
              <a:rPr lang="en-US" sz="1400" b="1" dirty="0">
                <a:solidFill>
                  <a:srgbClr val="0070C0"/>
                </a:solidFill>
              </a:rPr>
              <a:t>SD</a:t>
            </a:r>
            <a:r>
              <a:rPr lang="en-US" sz="1400" b="1" dirty="0"/>
              <a:t>s</a:t>
            </a:r>
            <a:endParaRPr lang="en-US" sz="1400" b="1" dirty="0">
              <a:solidFill>
                <a:srgbClr val="0070C0"/>
              </a:solidFill>
            </a:endParaRPr>
          </a:p>
          <a:p>
            <a:pPr algn="ctr"/>
            <a:r>
              <a:rPr lang="en-US" sz="1400" b="1" dirty="0"/>
              <a:t>Balance Individual </a:t>
            </a:r>
            <a:r>
              <a:rPr lang="en-US" sz="1400" b="1" dirty="0">
                <a:solidFill>
                  <a:srgbClr val="0070C0"/>
                </a:solidFill>
              </a:rPr>
              <a:t>EB</a:t>
            </a:r>
            <a:r>
              <a:rPr lang="en-US" sz="1400" b="1" dirty="0"/>
              <a:t>s</a:t>
            </a:r>
            <a:endParaRPr lang="en-US" sz="1400" b="1" dirty="0">
              <a:solidFill>
                <a:srgbClr val="0070C0"/>
              </a:solidFill>
            </a:endParaRPr>
          </a:p>
        </p:txBody>
      </p:sp>
      <p:sp>
        <p:nvSpPr>
          <p:cNvPr id="2" name="Title 1">
            <a:extLst>
              <a:ext uri="{FF2B5EF4-FFF2-40B4-BE49-F238E27FC236}">
                <a16:creationId xmlns:a16="http://schemas.microsoft.com/office/drawing/2014/main" id="{FC24B2E9-332D-4085-BB50-432F3712611A}"/>
              </a:ext>
            </a:extLst>
          </p:cNvPr>
          <p:cNvSpPr>
            <a:spLocks noGrp="1"/>
          </p:cNvSpPr>
          <p:nvPr>
            <p:ph type="title"/>
          </p:nvPr>
        </p:nvSpPr>
        <p:spPr/>
        <p:txBody>
          <a:bodyPr>
            <a:normAutofit/>
          </a:bodyPr>
          <a:lstStyle/>
          <a:p>
            <a:r>
              <a:rPr lang="en-US" dirty="0"/>
              <a:t>EB in Multi-Application Environment</a:t>
            </a:r>
          </a:p>
        </p:txBody>
      </p:sp>
      <p:sp>
        <p:nvSpPr>
          <p:cNvPr id="3" name="Footer Placeholder 2">
            <a:extLst>
              <a:ext uri="{FF2B5EF4-FFF2-40B4-BE49-F238E27FC236}">
                <a16:creationId xmlns:a16="http://schemas.microsoft.com/office/drawing/2014/main" id="{4863612B-5F04-48FE-93A3-44B774A667F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E28093-4841-49BD-B7BA-9C47B9A418E3}"/>
              </a:ext>
            </a:extLst>
          </p:cNvPr>
          <p:cNvSpPr>
            <a:spLocks noGrp="1"/>
          </p:cNvSpPr>
          <p:nvPr>
            <p:ph type="sldNum" sz="quarter" idx="12"/>
          </p:nvPr>
        </p:nvSpPr>
        <p:spPr/>
        <p:txBody>
          <a:bodyPr/>
          <a:lstStyle/>
          <a:p>
            <a:fld id="{98ECD8BD-D1A9-4DC4-89AE-4427480F30AB}" type="slidenum">
              <a:rPr lang="en-US" smtClean="0"/>
              <a:t>14</a:t>
            </a:fld>
            <a:endParaRPr lang="en-US"/>
          </a:p>
        </p:txBody>
      </p:sp>
      <p:grpSp>
        <p:nvGrpSpPr>
          <p:cNvPr id="5" name="Group 4">
            <a:extLst>
              <a:ext uri="{FF2B5EF4-FFF2-40B4-BE49-F238E27FC236}">
                <a16:creationId xmlns:a16="http://schemas.microsoft.com/office/drawing/2014/main" id="{FED4992D-E1EA-459A-9EE0-9BCFF6111EBD}"/>
              </a:ext>
            </a:extLst>
          </p:cNvPr>
          <p:cNvGrpSpPr/>
          <p:nvPr/>
        </p:nvGrpSpPr>
        <p:grpSpPr>
          <a:xfrm>
            <a:off x="609600" y="1261329"/>
            <a:ext cx="10972800" cy="3240418"/>
            <a:chOff x="609600" y="1503375"/>
            <a:chExt cx="10972800" cy="2763297"/>
          </a:xfrm>
        </p:grpSpPr>
        <p:graphicFrame>
          <p:nvGraphicFramePr>
            <p:cNvPr id="11" name="Chart 10">
              <a:extLst>
                <a:ext uri="{FF2B5EF4-FFF2-40B4-BE49-F238E27FC236}">
                  <a16:creationId xmlns:a16="http://schemas.microsoft.com/office/drawing/2014/main" id="{CA148CAE-483B-4905-A724-3F915C3BC86B}"/>
                </a:ext>
              </a:extLst>
            </p:cNvPr>
            <p:cNvGraphicFramePr>
              <a:graphicFrameLocks/>
            </p:cNvGraphicFramePr>
            <p:nvPr>
              <p:extLst/>
            </p:nvPr>
          </p:nvGraphicFramePr>
          <p:xfrm>
            <a:off x="609600" y="1503375"/>
            <a:ext cx="5464852" cy="27632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70F8D810-44B5-41BC-9863-17A5A82AF65F}"/>
                </a:ext>
              </a:extLst>
            </p:cNvPr>
            <p:cNvGraphicFramePr>
              <a:graphicFrameLocks/>
            </p:cNvGraphicFramePr>
            <p:nvPr>
              <p:extLst/>
            </p:nvPr>
          </p:nvGraphicFramePr>
          <p:xfrm>
            <a:off x="6117548" y="1503375"/>
            <a:ext cx="5464852" cy="2763297"/>
          </p:xfrm>
          <a:graphic>
            <a:graphicData uri="http://schemas.openxmlformats.org/drawingml/2006/chart">
              <c:chart xmlns:c="http://schemas.openxmlformats.org/drawingml/2006/chart" xmlns:r="http://schemas.openxmlformats.org/officeDocument/2006/relationships" r:id="rId4"/>
            </a:graphicData>
          </a:graphic>
        </p:graphicFrame>
      </p:grpSp>
      <p:sp>
        <p:nvSpPr>
          <p:cNvPr id="16" name="Rectangle: Rounded Corners 15">
            <a:extLst>
              <a:ext uri="{FF2B5EF4-FFF2-40B4-BE49-F238E27FC236}">
                <a16:creationId xmlns:a16="http://schemas.microsoft.com/office/drawing/2014/main" id="{3A09C567-6FCA-4FFA-9849-5C0551EA652A}"/>
              </a:ext>
            </a:extLst>
          </p:cNvPr>
          <p:cNvSpPr/>
          <p:nvPr/>
        </p:nvSpPr>
        <p:spPr>
          <a:xfrm>
            <a:off x="5612313" y="4668565"/>
            <a:ext cx="967374"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rgbClr val="FF0000"/>
                </a:solidFill>
              </a:rPr>
              <a:t>optWS</a:t>
            </a:r>
            <a:endParaRPr lang="en-US" sz="2000" b="1" dirty="0">
              <a:solidFill>
                <a:srgbClr val="FF0000"/>
              </a:solidFill>
            </a:endParaRPr>
          </a:p>
        </p:txBody>
      </p:sp>
      <p:sp>
        <p:nvSpPr>
          <p:cNvPr id="17" name="Arrow: Down 16">
            <a:extLst>
              <a:ext uri="{FF2B5EF4-FFF2-40B4-BE49-F238E27FC236}">
                <a16:creationId xmlns:a16="http://schemas.microsoft.com/office/drawing/2014/main" id="{30647672-9BF4-4C05-BCBB-3C9864120451}"/>
              </a:ext>
            </a:extLst>
          </p:cNvPr>
          <p:cNvSpPr/>
          <p:nvPr/>
        </p:nvSpPr>
        <p:spPr>
          <a:xfrm>
            <a:off x="5930562" y="5222908"/>
            <a:ext cx="330876" cy="38897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 name="Rectangle: Rounded Corners 17">
            <a:extLst>
              <a:ext uri="{FF2B5EF4-FFF2-40B4-BE49-F238E27FC236}">
                <a16:creationId xmlns:a16="http://schemas.microsoft.com/office/drawing/2014/main" id="{4DB2B4A6-3B01-409D-ACA3-D47092F15628}"/>
              </a:ext>
            </a:extLst>
          </p:cNvPr>
          <p:cNvSpPr/>
          <p:nvPr/>
        </p:nvSpPr>
        <p:spPr>
          <a:xfrm>
            <a:off x="4931037" y="5611888"/>
            <a:ext cx="2329927"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Highest </a:t>
            </a:r>
            <a:r>
              <a:rPr lang="en-US" sz="1400" b="1" dirty="0">
                <a:solidFill>
                  <a:srgbClr val="0070C0"/>
                </a:solidFill>
              </a:rPr>
              <a:t>Sum of SD</a:t>
            </a:r>
          </a:p>
          <a:p>
            <a:pPr algn="ctr"/>
            <a:r>
              <a:rPr lang="en-US" sz="1400" b="1" dirty="0"/>
              <a:t>Highest </a:t>
            </a:r>
            <a:r>
              <a:rPr lang="en-US" sz="1400" b="1" dirty="0">
                <a:solidFill>
                  <a:srgbClr val="0070C0"/>
                </a:solidFill>
              </a:rPr>
              <a:t>Sum of EB</a:t>
            </a:r>
          </a:p>
        </p:txBody>
      </p:sp>
      <p:sp>
        <p:nvSpPr>
          <p:cNvPr id="24" name="Rectangle: Rounded Corners 23">
            <a:extLst>
              <a:ext uri="{FF2B5EF4-FFF2-40B4-BE49-F238E27FC236}">
                <a16:creationId xmlns:a16="http://schemas.microsoft.com/office/drawing/2014/main" id="{2BA9F046-A194-4B4D-A51D-4DAD0DBA9074}"/>
              </a:ext>
            </a:extLst>
          </p:cNvPr>
          <p:cNvSpPr/>
          <p:nvPr/>
        </p:nvSpPr>
        <p:spPr>
          <a:xfrm>
            <a:off x="5617241" y="4668564"/>
            <a:ext cx="967374"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rgbClr val="FF0000"/>
                </a:solidFill>
              </a:rPr>
              <a:t>optFI</a:t>
            </a:r>
            <a:endParaRPr lang="en-US" sz="2000" b="1" dirty="0">
              <a:solidFill>
                <a:srgbClr val="FF0000"/>
              </a:solidFill>
            </a:endParaRPr>
          </a:p>
        </p:txBody>
      </p:sp>
      <p:sp>
        <p:nvSpPr>
          <p:cNvPr id="25" name="Arrow: Down 24">
            <a:extLst>
              <a:ext uri="{FF2B5EF4-FFF2-40B4-BE49-F238E27FC236}">
                <a16:creationId xmlns:a16="http://schemas.microsoft.com/office/drawing/2014/main" id="{B73C72A6-C5F8-4547-9067-31B20BD7BF17}"/>
              </a:ext>
            </a:extLst>
          </p:cNvPr>
          <p:cNvSpPr/>
          <p:nvPr/>
        </p:nvSpPr>
        <p:spPr>
          <a:xfrm>
            <a:off x="5935490" y="5222907"/>
            <a:ext cx="330876" cy="38897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1" name="Rectangle: Rounded Corners 30">
            <a:extLst>
              <a:ext uri="{FF2B5EF4-FFF2-40B4-BE49-F238E27FC236}">
                <a16:creationId xmlns:a16="http://schemas.microsoft.com/office/drawing/2014/main" id="{7E2D5231-BB80-4680-A574-FE51192C1470}"/>
              </a:ext>
            </a:extLst>
          </p:cNvPr>
          <p:cNvSpPr/>
          <p:nvPr/>
        </p:nvSpPr>
        <p:spPr>
          <a:xfrm>
            <a:off x="8652705" y="4681110"/>
            <a:ext cx="967374"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rgbClr val="FF0000"/>
                </a:solidFill>
              </a:rPr>
              <a:t>optIT</a:t>
            </a:r>
            <a:endParaRPr lang="en-US" sz="2000" b="1" dirty="0">
              <a:solidFill>
                <a:srgbClr val="FF0000"/>
              </a:solidFill>
            </a:endParaRPr>
          </a:p>
        </p:txBody>
      </p:sp>
      <p:sp>
        <p:nvSpPr>
          <p:cNvPr id="32" name="Arrow: Down 31">
            <a:extLst>
              <a:ext uri="{FF2B5EF4-FFF2-40B4-BE49-F238E27FC236}">
                <a16:creationId xmlns:a16="http://schemas.microsoft.com/office/drawing/2014/main" id="{60B8A477-E174-4577-BB79-6A8CC5DB02E8}"/>
              </a:ext>
            </a:extLst>
          </p:cNvPr>
          <p:cNvSpPr/>
          <p:nvPr/>
        </p:nvSpPr>
        <p:spPr>
          <a:xfrm>
            <a:off x="8970954" y="5235453"/>
            <a:ext cx="330876" cy="38897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3" name="Rectangle: Rounded Corners 32">
            <a:extLst>
              <a:ext uri="{FF2B5EF4-FFF2-40B4-BE49-F238E27FC236}">
                <a16:creationId xmlns:a16="http://schemas.microsoft.com/office/drawing/2014/main" id="{5E72DD7E-79A5-409C-B0FF-573365AE99D8}"/>
              </a:ext>
            </a:extLst>
          </p:cNvPr>
          <p:cNvSpPr/>
          <p:nvPr/>
        </p:nvSpPr>
        <p:spPr>
          <a:xfrm>
            <a:off x="7445206" y="5601128"/>
            <a:ext cx="3382371" cy="7444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Highest </a:t>
            </a:r>
            <a:r>
              <a:rPr lang="en-US" sz="1400" b="1" dirty="0">
                <a:solidFill>
                  <a:srgbClr val="0070C0"/>
                </a:solidFill>
              </a:rPr>
              <a:t>Sum of IPC</a:t>
            </a:r>
          </a:p>
          <a:p>
            <a:pPr algn="ctr"/>
            <a:r>
              <a:rPr lang="en-US" sz="1400" b="1" dirty="0"/>
              <a:t>Not always Highest </a:t>
            </a:r>
            <a:r>
              <a:rPr lang="en-US" sz="1400" b="1" dirty="0">
                <a:solidFill>
                  <a:srgbClr val="0070C0"/>
                </a:solidFill>
              </a:rPr>
              <a:t>WS </a:t>
            </a:r>
            <a:r>
              <a:rPr lang="en-US" sz="1400" b="1" dirty="0">
                <a:solidFill>
                  <a:schemeClr val="tx1"/>
                </a:solidFill>
              </a:rPr>
              <a:t>or </a:t>
            </a:r>
            <a:r>
              <a:rPr lang="en-US" sz="1400" b="1" dirty="0">
                <a:solidFill>
                  <a:srgbClr val="0070C0"/>
                </a:solidFill>
              </a:rPr>
              <a:t>FI</a:t>
            </a:r>
          </a:p>
        </p:txBody>
      </p:sp>
      <p:sp>
        <p:nvSpPr>
          <p:cNvPr id="34" name="Rectangle: Rounded Corners 33">
            <a:extLst>
              <a:ext uri="{FF2B5EF4-FFF2-40B4-BE49-F238E27FC236}">
                <a16:creationId xmlns:a16="http://schemas.microsoft.com/office/drawing/2014/main" id="{669D94A9-7D8A-41F1-88F8-54FCD36C3C24}"/>
              </a:ext>
            </a:extLst>
          </p:cNvPr>
          <p:cNvSpPr/>
          <p:nvPr/>
        </p:nvSpPr>
        <p:spPr>
          <a:xfrm>
            <a:off x="9176273" y="4693656"/>
            <a:ext cx="2435774" cy="1662694"/>
          </a:xfrm>
          <a:prstGeom prst="roundRect">
            <a:avLst/>
          </a:prstGeom>
          <a:noFill/>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rPr>
              <a:t>A mechanism that attempts to maximize IT may not be optimal to improve system throughput and fairness</a:t>
            </a:r>
            <a:endParaRPr lang="en-US" sz="2000" b="1" dirty="0">
              <a:solidFill>
                <a:srgbClr val="FF0000"/>
              </a:solidFill>
            </a:endParaRPr>
          </a:p>
        </p:txBody>
      </p:sp>
      <p:sp>
        <p:nvSpPr>
          <p:cNvPr id="19" name="Oval 18">
            <a:extLst>
              <a:ext uri="{FF2B5EF4-FFF2-40B4-BE49-F238E27FC236}">
                <a16:creationId xmlns:a16="http://schemas.microsoft.com/office/drawing/2014/main" id="{FFAA5C4C-0CAE-49A0-86B4-6B64DDC59513}"/>
              </a:ext>
            </a:extLst>
          </p:cNvPr>
          <p:cNvSpPr/>
          <p:nvPr/>
        </p:nvSpPr>
        <p:spPr>
          <a:xfrm>
            <a:off x="1653746" y="1806730"/>
            <a:ext cx="274320" cy="27432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F29C042-A710-4416-A550-D08A02ECA2CC}"/>
              </a:ext>
            </a:extLst>
          </p:cNvPr>
          <p:cNvSpPr/>
          <p:nvPr/>
        </p:nvSpPr>
        <p:spPr>
          <a:xfrm>
            <a:off x="7174552" y="1804190"/>
            <a:ext cx="274320" cy="27432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6356C9D-A75D-4ABA-98C0-FD615012C21E}"/>
              </a:ext>
            </a:extLst>
          </p:cNvPr>
          <p:cNvCxnSpPr>
            <a:cxnSpLocks/>
          </p:cNvCxnSpPr>
          <p:nvPr/>
        </p:nvCxnSpPr>
        <p:spPr>
          <a:xfrm>
            <a:off x="3145412" y="2169684"/>
            <a:ext cx="0" cy="577326"/>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27BFF7-456C-4367-B624-CF7FACEDC9FF}"/>
              </a:ext>
            </a:extLst>
          </p:cNvPr>
          <p:cNvCxnSpPr>
            <a:cxnSpLocks/>
          </p:cNvCxnSpPr>
          <p:nvPr/>
        </p:nvCxnSpPr>
        <p:spPr>
          <a:xfrm>
            <a:off x="3145412" y="2747010"/>
            <a:ext cx="0" cy="525046"/>
          </a:xfrm>
          <a:prstGeom prst="straightConnector1">
            <a:avLst/>
          </a:prstGeom>
          <a:ln w="19050">
            <a:solidFill>
              <a:schemeClr val="bg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E2FAE5-C5B4-479A-9DA2-C3E0D3A95A16}"/>
              </a:ext>
            </a:extLst>
          </p:cNvPr>
          <p:cNvCxnSpPr>
            <a:cxnSpLocks/>
          </p:cNvCxnSpPr>
          <p:nvPr/>
        </p:nvCxnSpPr>
        <p:spPr>
          <a:xfrm>
            <a:off x="8640977" y="2331609"/>
            <a:ext cx="0" cy="537321"/>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D85A7D-9D2B-419D-BE77-0C3588BD7B94}"/>
              </a:ext>
            </a:extLst>
          </p:cNvPr>
          <p:cNvCxnSpPr>
            <a:cxnSpLocks/>
          </p:cNvCxnSpPr>
          <p:nvPr/>
        </p:nvCxnSpPr>
        <p:spPr>
          <a:xfrm>
            <a:off x="8640977" y="2868930"/>
            <a:ext cx="0" cy="401929"/>
          </a:xfrm>
          <a:prstGeom prst="straightConnector1">
            <a:avLst/>
          </a:prstGeom>
          <a:ln w="19050">
            <a:solidFill>
              <a:schemeClr val="bg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BE7507-9599-4AA3-879F-FD1F4493BC4E}"/>
              </a:ext>
            </a:extLst>
          </p:cNvPr>
          <p:cNvCxnSpPr>
            <a:cxnSpLocks/>
          </p:cNvCxnSpPr>
          <p:nvPr/>
        </p:nvCxnSpPr>
        <p:spPr>
          <a:xfrm>
            <a:off x="2173544" y="2183650"/>
            <a:ext cx="0" cy="812804"/>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AF7ABC8-1A2C-4BE9-B49E-1AD96F6D3A35}"/>
              </a:ext>
            </a:extLst>
          </p:cNvPr>
          <p:cNvCxnSpPr>
            <a:cxnSpLocks/>
          </p:cNvCxnSpPr>
          <p:nvPr/>
        </p:nvCxnSpPr>
        <p:spPr>
          <a:xfrm>
            <a:off x="2173544" y="2996454"/>
            <a:ext cx="0" cy="282214"/>
          </a:xfrm>
          <a:prstGeom prst="straightConnector1">
            <a:avLst/>
          </a:prstGeom>
          <a:ln w="19050">
            <a:solidFill>
              <a:schemeClr val="bg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BC9B12D-270C-4383-8CB9-A9995545C363}"/>
              </a:ext>
            </a:extLst>
          </p:cNvPr>
          <p:cNvCxnSpPr>
            <a:cxnSpLocks/>
          </p:cNvCxnSpPr>
          <p:nvPr/>
        </p:nvCxnSpPr>
        <p:spPr>
          <a:xfrm>
            <a:off x="1804596" y="1929389"/>
            <a:ext cx="382395" cy="240295"/>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 3.7037E-6 L -0.33581 0.00046 " pathEditMode="relative" rAng="0" ptsTypes="AA">
                                      <p:cBhvr>
                                        <p:cTn id="28" dur="2000" fill="hold"/>
                                        <p:tgtEl>
                                          <p:spTgt spid="16"/>
                                        </p:tgtEl>
                                        <p:attrNameLst>
                                          <p:attrName>ppt_x</p:attrName>
                                          <p:attrName>ppt_y</p:attrName>
                                        </p:attrNameLst>
                                      </p:cBhvr>
                                      <p:rCtr x="-16797" y="23"/>
                                    </p:animMotion>
                                  </p:childTnLst>
                                </p:cTn>
                              </p:par>
                              <p:par>
                                <p:cTn id="29" presetID="42" presetClass="path" presetSubtype="0" accel="50000" decel="50000" fill="hold" grpId="1" nodeType="withEffect">
                                  <p:stCondLst>
                                    <p:cond delay="0"/>
                                  </p:stCondLst>
                                  <p:childTnLst>
                                    <p:animMotion origin="layout" path="M 0 -4.81481E-6 L -0.33672 0.0007 " pathEditMode="relative" rAng="0" ptsTypes="AA">
                                      <p:cBhvr>
                                        <p:cTn id="30" dur="2000" fill="hold"/>
                                        <p:tgtEl>
                                          <p:spTgt spid="17"/>
                                        </p:tgtEl>
                                        <p:attrNameLst>
                                          <p:attrName>ppt_x</p:attrName>
                                          <p:attrName>ppt_y</p:attrName>
                                        </p:attrNameLst>
                                      </p:cBhvr>
                                      <p:rCtr x="-16836" y="23"/>
                                    </p:animMotion>
                                  </p:childTnLst>
                                </p:cTn>
                              </p:par>
                              <p:par>
                                <p:cTn id="31" presetID="42" presetClass="path" presetSubtype="0" accel="50000" decel="50000" fill="hold" grpId="1" nodeType="withEffect">
                                  <p:stCondLst>
                                    <p:cond delay="0"/>
                                  </p:stCondLst>
                                  <p:childTnLst>
                                    <p:animMotion origin="layout" path="M 0 7.40741E-7 L -0.3362 0.00046 " pathEditMode="relative" rAng="0" ptsTypes="AA">
                                      <p:cBhvr>
                                        <p:cTn id="32" dur="2000" fill="hold"/>
                                        <p:tgtEl>
                                          <p:spTgt spid="18"/>
                                        </p:tgtEl>
                                        <p:attrNameLst>
                                          <p:attrName>ppt_x</p:attrName>
                                          <p:attrName>ppt_y</p:attrName>
                                        </p:attrNameLst>
                                      </p:cBhvr>
                                      <p:rCtr x="-16810" y="23"/>
                                    </p:animMotion>
                                  </p:childTnLst>
                                </p:cTn>
                              </p:par>
                              <p:par>
                                <p:cTn id="33" presetID="10" presetClass="exit" presetSubtype="0" fill="hold" grpId="1" nodeType="withEffect">
                                  <p:stCondLst>
                                    <p:cond delay="0"/>
                                  </p:stCondLst>
                                  <p:childTnLst>
                                    <p:animEffect transition="out" filter="fade">
                                      <p:cBhvr>
                                        <p:cTn id="34" dur="500"/>
                                        <p:tgtEl>
                                          <p:spTgt spid="19"/>
                                        </p:tgtEl>
                                      </p:cBhvr>
                                    </p:animEffect>
                                    <p:set>
                                      <p:cBhvr>
                                        <p:cTn id="35" dur="1" fill="hold">
                                          <p:stCondLst>
                                            <p:cond delay="499"/>
                                          </p:stCondLst>
                                        </p:cTn>
                                        <p:tgtEl>
                                          <p:spTgt spid="1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6.25E-7 3.7037E-6 L -0.13385 3.7037E-6 " pathEditMode="relative" rAng="0" ptsTypes="AA">
                                      <p:cBhvr>
                                        <p:cTn id="64" dur="2000" fill="hold"/>
                                        <p:tgtEl>
                                          <p:spTgt spid="24"/>
                                        </p:tgtEl>
                                        <p:attrNameLst>
                                          <p:attrName>ppt_x</p:attrName>
                                          <p:attrName>ppt_y</p:attrName>
                                        </p:attrNameLst>
                                      </p:cBhvr>
                                      <p:rCtr x="-6693" y="0"/>
                                    </p:animMotion>
                                  </p:childTnLst>
                                </p:cTn>
                              </p:par>
                              <p:par>
                                <p:cTn id="65" presetID="42" presetClass="path" presetSubtype="0" accel="50000" decel="50000" fill="hold" grpId="1" nodeType="withEffect">
                                  <p:stCondLst>
                                    <p:cond delay="0"/>
                                  </p:stCondLst>
                                  <p:childTnLst>
                                    <p:animMotion origin="layout" path="M -6.25E-7 -4.81481E-6 L -0.1319 -0.00162 " pathEditMode="relative" rAng="0" ptsTypes="AA">
                                      <p:cBhvr>
                                        <p:cTn id="66" dur="2000" fill="hold"/>
                                        <p:tgtEl>
                                          <p:spTgt spid="25"/>
                                        </p:tgtEl>
                                        <p:attrNameLst>
                                          <p:attrName>ppt_x</p:attrName>
                                          <p:attrName>ppt_y</p:attrName>
                                        </p:attrNameLst>
                                      </p:cBhvr>
                                      <p:rCtr x="-6602" y="-93"/>
                                    </p:animMotion>
                                  </p:childTnLst>
                                </p:cTn>
                              </p:par>
                              <p:par>
                                <p:cTn id="67" presetID="42" presetClass="path" presetSubtype="0" accel="50000" decel="50000" fill="hold" grpId="1" nodeType="withEffect">
                                  <p:stCondLst>
                                    <p:cond delay="0"/>
                                  </p:stCondLst>
                                  <p:childTnLst>
                                    <p:animMotion origin="layout" path="M 2.70833E-6 7.40741E-7 L -0.13607 0.00069 " pathEditMode="relative" rAng="0" ptsTypes="AA">
                                      <p:cBhvr>
                                        <p:cTn id="68" dur="2000" fill="hold"/>
                                        <p:tgtEl>
                                          <p:spTgt spid="26"/>
                                        </p:tgtEl>
                                        <p:attrNameLst>
                                          <p:attrName>ppt_x</p:attrName>
                                          <p:attrName>ppt_y</p:attrName>
                                        </p:attrNameLst>
                                      </p:cBhvr>
                                      <p:rCtr x="-6810" y="23"/>
                                    </p:animMotion>
                                  </p:childTnLst>
                                </p:cTn>
                              </p:par>
                              <p:par>
                                <p:cTn id="69" presetID="10" presetClass="exit" presetSubtype="0" fill="hold" nodeType="with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3"/>
                                        </p:tgtEl>
                                      </p:cBhvr>
                                    </p:animEffect>
                                    <p:set>
                                      <p:cBhvr>
                                        <p:cTn id="74" dur="1" fill="hold">
                                          <p:stCondLst>
                                            <p:cond delay="499"/>
                                          </p:stCondLst>
                                        </p:cTn>
                                        <p:tgtEl>
                                          <p:spTgt spid="23"/>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8"/>
                                        </p:tgtEl>
                                      </p:cBhvr>
                                    </p:animEffect>
                                    <p:set>
                                      <p:cBhvr>
                                        <p:cTn id="80" dur="1" fill="hold">
                                          <p:stCondLst>
                                            <p:cond delay="499"/>
                                          </p:stCondLst>
                                        </p:cTn>
                                        <p:tgtEl>
                                          <p:spTgt spid="28"/>
                                        </p:tgtEl>
                                        <p:attrNameLst>
                                          <p:attrName>style.visibility</p:attrName>
                                        </p:attrNameLst>
                                      </p:cBhvr>
                                      <p:to>
                                        <p:strVal val="hidden"/>
                                      </p:to>
                                    </p:set>
                                  </p:childTnLst>
                                </p:cTn>
                              </p:par>
                            </p:childTnLst>
                          </p:cTn>
                        </p:par>
                        <p:par>
                          <p:cTn id="81" fill="hold">
                            <p:stCondLst>
                              <p:cond delay="2000"/>
                            </p:stCondLst>
                            <p:childTnLst>
                              <p:par>
                                <p:cTn id="82" presetID="10" presetClass="entr" presetSubtype="0"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1" nodeType="clickEffect">
                                  <p:stCondLst>
                                    <p:cond delay="0"/>
                                  </p:stCondLst>
                                  <p:childTnLst>
                                    <p:animMotion origin="layout" path="M 1.04167E-6 1.85185E-6 L -0.13386 1.85185E-6 " pathEditMode="relative" rAng="0" ptsTypes="AA">
                                      <p:cBhvr>
                                        <p:cTn id="103" dur="2000" fill="hold"/>
                                        <p:tgtEl>
                                          <p:spTgt spid="31"/>
                                        </p:tgtEl>
                                        <p:attrNameLst>
                                          <p:attrName>ppt_x</p:attrName>
                                          <p:attrName>ppt_y</p:attrName>
                                        </p:attrNameLst>
                                      </p:cBhvr>
                                      <p:rCtr x="-6693" y="0"/>
                                    </p:animMotion>
                                  </p:childTnLst>
                                </p:cTn>
                              </p:par>
                              <p:par>
                                <p:cTn id="104" presetID="42" presetClass="path" presetSubtype="0" accel="50000" decel="50000" fill="hold" grpId="1" nodeType="withEffect">
                                  <p:stCondLst>
                                    <p:cond delay="0"/>
                                  </p:stCondLst>
                                  <p:childTnLst>
                                    <p:animMotion origin="layout" path="M 1.04167E-6 3.33333E-6 L -0.1319 -0.00162 " pathEditMode="relative" rAng="0" ptsTypes="AA">
                                      <p:cBhvr>
                                        <p:cTn id="105" dur="2000" fill="hold"/>
                                        <p:tgtEl>
                                          <p:spTgt spid="32"/>
                                        </p:tgtEl>
                                        <p:attrNameLst>
                                          <p:attrName>ppt_x</p:attrName>
                                          <p:attrName>ppt_y</p:attrName>
                                        </p:attrNameLst>
                                      </p:cBhvr>
                                      <p:rCtr x="-6602" y="-93"/>
                                    </p:animMotion>
                                  </p:childTnLst>
                                </p:cTn>
                              </p:par>
                              <p:par>
                                <p:cTn id="106" presetID="42" presetClass="path" presetSubtype="0" accel="50000" decel="50000" fill="hold" grpId="1" nodeType="withEffect">
                                  <p:stCondLst>
                                    <p:cond delay="0"/>
                                  </p:stCondLst>
                                  <p:childTnLst>
                                    <p:animMotion origin="layout" path="M 1.04167E-6 -3.33333E-6 L -0.13607 0.0007 " pathEditMode="relative" rAng="0" ptsTypes="AA">
                                      <p:cBhvr>
                                        <p:cTn id="107" dur="2000" fill="hold"/>
                                        <p:tgtEl>
                                          <p:spTgt spid="33"/>
                                        </p:tgtEl>
                                        <p:attrNameLst>
                                          <p:attrName>ppt_x</p:attrName>
                                          <p:attrName>ppt_y</p:attrName>
                                        </p:attrNameLst>
                                      </p:cBhvr>
                                      <p:rCtr x="-6810" y="23"/>
                                    </p:animMotion>
                                  </p:childTnLst>
                                </p:cTn>
                              </p:par>
                            </p:childTnLst>
                          </p:cTn>
                        </p:par>
                        <p:par>
                          <p:cTn id="108" fill="hold">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fade">
                                      <p:cBhvr>
                                        <p:cTn id="1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16" grpId="0" animBg="1"/>
      <p:bldP spid="16" grpId="1" animBg="1"/>
      <p:bldP spid="17" grpId="0" animBg="1"/>
      <p:bldP spid="17" grpId="1" animBg="1"/>
      <p:bldP spid="18" grpId="0"/>
      <p:bldP spid="18" grpId="1"/>
      <p:bldP spid="24" grpId="0" animBg="1"/>
      <p:bldP spid="24" grpId="1" animBg="1"/>
      <p:bldP spid="25" grpId="0" animBg="1"/>
      <p:bldP spid="25" grpId="1" animBg="1"/>
      <p:bldP spid="31" grpId="0" animBg="1"/>
      <p:bldP spid="31" grpId="1" animBg="1"/>
      <p:bldP spid="32" grpId="0" animBg="1"/>
      <p:bldP spid="32" grpId="1" animBg="1"/>
      <p:bldP spid="33" grpId="0"/>
      <p:bldP spid="33" grpId="1"/>
      <p:bldP spid="34" grpId="0" animBg="1"/>
      <p:bldP spid="19" grpId="0" animBg="1"/>
      <p:bldP spid="19" grpId="1" animBg="1"/>
      <p:bldP spid="20" grpId="0" animBg="1"/>
      <p:bldP spid="2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6975BB99-4A95-4688-8313-BE42662C074A}"/>
                  </a:ext>
                </a:extLst>
              </p:cNvPr>
              <p:cNvGraphicFramePr>
                <a:graphicFrameLocks noGrp="1"/>
              </p:cNvGraphicFramePr>
              <p:nvPr>
                <p:extLst>
                  <p:ext uri="{D42A27DB-BD31-4B8C-83A1-F6EECF244321}">
                    <p14:modId xmlns:p14="http://schemas.microsoft.com/office/powerpoint/2010/main" val="2789004095"/>
                  </p:ext>
                </p:extLst>
              </p:nvPr>
            </p:nvGraphicFramePr>
            <p:xfrm>
              <a:off x="3379097" y="3682047"/>
              <a:ext cx="5433807" cy="1112520"/>
            </p:xfrm>
            <a:graphic>
              <a:graphicData uri="http://schemas.openxmlformats.org/drawingml/2006/table">
                <a:tbl>
                  <a:tblPr firstRow="1" bandRow="1">
                    <a:tableStyleId>{5940675A-B579-460E-94D1-54222C63F5DA}</a:tableStyleId>
                  </a:tblPr>
                  <a:tblGrid>
                    <a:gridCol w="1811269">
                      <a:extLst>
                        <a:ext uri="{9D8B030D-6E8A-4147-A177-3AD203B41FA5}">
                          <a16:colId xmlns:a16="http://schemas.microsoft.com/office/drawing/2014/main" val="2503266844"/>
                        </a:ext>
                      </a:extLst>
                    </a:gridCol>
                    <a:gridCol w="588881">
                      <a:extLst>
                        <a:ext uri="{9D8B030D-6E8A-4147-A177-3AD203B41FA5}">
                          <a16:colId xmlns:a16="http://schemas.microsoft.com/office/drawing/2014/main" val="170379712"/>
                        </a:ext>
                      </a:extLst>
                    </a:gridCol>
                    <a:gridCol w="3033657">
                      <a:extLst>
                        <a:ext uri="{9D8B030D-6E8A-4147-A177-3AD203B41FA5}">
                          <a16:colId xmlns:a16="http://schemas.microsoft.com/office/drawing/2014/main" val="2093553345"/>
                        </a:ext>
                      </a:extLst>
                    </a:gridCol>
                  </a:tblGrid>
                  <a:tr h="370840">
                    <a:tc>
                      <a:txBody>
                        <a:bodyPr/>
                        <a:lstStyle/>
                        <a:p>
                          <a:pPr algn="ctr"/>
                          <a:r>
                            <a:rPr lang="en-US" sz="1400" dirty="0">
                              <a:latin typeface="Arial" panose="020B0604020202020204" pitchFamily="34" charset="0"/>
                              <a:cs typeface="Arial" panose="020B0604020202020204" pitchFamily="34" charset="0"/>
                            </a:rPr>
                            <a:t>Slowdown</a:t>
                          </a:r>
                        </a:p>
                      </a:txBody>
                      <a:tcPr anchor="ctr">
                        <a:lnB w="381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latin typeface="Arial" panose="020B0604020202020204" pitchFamily="34" charset="0"/>
                              <a:cs typeface="Arial" panose="020B0604020202020204" pitchFamily="34" charset="0"/>
                            </a:rPr>
                            <a:t>SD</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𝑰𝑷𝑪</m:t>
                                        </m:r>
                                      </m:e>
                                      <m:sub>
                                        <m:r>
                                          <a:rPr lang="en-US" sz="1800" b="1" i="1" smtClean="0">
                                            <a:latin typeface="Cambria Math" panose="02040503050406030204" pitchFamily="18" charset="0"/>
                                          </a:rPr>
                                          <m:t>𝑺𝒉𝒂𝒓𝒆𝒅</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𝑰𝑷𝑪</m:t>
                                        </m:r>
                                      </m:e>
                                      <m:sub>
                                        <m:r>
                                          <a:rPr lang="en-US" sz="1800" b="1" i="1" smtClean="0">
                                            <a:latin typeface="Cambria Math" panose="02040503050406030204" pitchFamily="18" charset="0"/>
                                          </a:rPr>
                                          <m:t>𝒃𝒆𝒔𝒕𝑻𝑳𝑷</m:t>
                                        </m:r>
                                      </m:sub>
                                    </m:sSub>
                                  </m:den>
                                </m:f>
                              </m:oMath>
                            </m:oMathPara>
                          </a14:m>
                          <a:endParaRPr lang="en-US" sz="1800" b="1" dirty="0"/>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090455"/>
                      </a:ext>
                    </a:extLst>
                  </a:tr>
                  <a:tr h="370840">
                    <a:tc>
                      <a:txBody>
                        <a:bodyPr/>
                        <a:lstStyle/>
                        <a:p>
                          <a:pPr algn="ctr"/>
                          <a:r>
                            <a:rPr lang="en-US" sz="1400" dirty="0">
                              <a:latin typeface="Arial" panose="020B0604020202020204" pitchFamily="34" charset="0"/>
                              <a:cs typeface="Arial" panose="020B0604020202020204" pitchFamily="34" charset="0"/>
                            </a:rPr>
                            <a:t>Weighted Speedup</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solidFill>
                                <a:schemeClr val="tx1"/>
                              </a:solidFill>
                              <a:latin typeface="Arial" panose="020B0604020202020204" pitchFamily="34" charset="0"/>
                              <a:cs typeface="Arial" panose="020B0604020202020204" pitchFamily="34" charset="0"/>
                            </a:rPr>
                            <a:t>WS</a:t>
                          </a: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𝟐</m:t>
                                    </m:r>
                                  </m:sub>
                                </m:sSub>
                              </m:oMath>
                            </m:oMathPara>
                          </a14:m>
                          <a:endParaRPr lang="en-US" sz="1800" b="1" dirty="0"/>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05287361"/>
                      </a:ext>
                    </a:extLst>
                  </a:tr>
                  <a:tr h="370840">
                    <a:tc>
                      <a:txBody>
                        <a:bodyPr/>
                        <a:lstStyle/>
                        <a:p>
                          <a:pPr algn="ctr"/>
                          <a:r>
                            <a:rPr lang="en-US" sz="1400" dirty="0">
                              <a:latin typeface="Arial" panose="020B0604020202020204" pitchFamily="34" charset="0"/>
                              <a:cs typeface="Arial" panose="020B0604020202020204" pitchFamily="34" charset="0"/>
                            </a:rPr>
                            <a:t>Fairness Index</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latin typeface="Arial" panose="020B0604020202020204" pitchFamily="34" charset="0"/>
                              <a:cs typeface="Arial" panose="020B0604020202020204" pitchFamily="34" charset="0"/>
                            </a:rPr>
                            <a:t>FI</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𝑴𝒊𝒏</m:t>
                                </m:r>
                                <m:r>
                                  <a:rPr lang="en-US" sz="1800" b="1" i="1" smtClean="0">
                                    <a:latin typeface="Cambria Math" panose="02040503050406030204" pitchFamily="18" charset="0"/>
                                  </a:rPr>
                                  <m:t>(</m:t>
                                </m:r>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𝟏</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𝟐</m:t>
                                        </m:r>
                                      </m:sub>
                                    </m:sSub>
                                  </m:den>
                                </m:f>
                                <m:r>
                                  <a:rPr lang="en-US" sz="1800" b="1" i="1" smtClean="0">
                                    <a:latin typeface="Cambria Math" panose="02040503050406030204" pitchFamily="18" charset="0"/>
                                  </a:rPr>
                                  <m:t>,</m:t>
                                </m:r>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𝟐</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𝟏</m:t>
                                        </m:r>
                                      </m:sub>
                                    </m:sSub>
                                  </m:den>
                                </m:f>
                                <m:r>
                                  <a:rPr lang="en-US" sz="1800" b="1" i="1" smtClean="0">
                                    <a:latin typeface="Cambria Math" panose="02040503050406030204" pitchFamily="18" charset="0"/>
                                  </a:rPr>
                                  <m:t>)</m:t>
                                </m:r>
                              </m:oMath>
                            </m:oMathPara>
                          </a14:m>
                          <a:endParaRPr lang="en-US" sz="1800" b="1" dirty="0"/>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712438"/>
                      </a:ext>
                    </a:extLst>
                  </a:tr>
                </a:tbl>
              </a:graphicData>
            </a:graphic>
          </p:graphicFrame>
        </mc:Choice>
        <mc:Fallback xmlns="">
          <p:graphicFrame>
            <p:nvGraphicFramePr>
              <p:cNvPr id="11" name="Table 10">
                <a:extLst>
                  <a:ext uri="{FF2B5EF4-FFF2-40B4-BE49-F238E27FC236}">
                    <a16:creationId xmlns:a16="http://schemas.microsoft.com/office/drawing/2014/main" id="{6975BB99-4A95-4688-8313-BE42662C074A}"/>
                  </a:ext>
                </a:extLst>
              </p:cNvPr>
              <p:cNvGraphicFramePr>
                <a:graphicFrameLocks noGrp="1"/>
              </p:cNvGraphicFramePr>
              <p:nvPr>
                <p:extLst>
                  <p:ext uri="{D42A27DB-BD31-4B8C-83A1-F6EECF244321}">
                    <p14:modId xmlns:p14="http://schemas.microsoft.com/office/powerpoint/2010/main" val="2789004095"/>
                  </p:ext>
                </p:extLst>
              </p:nvPr>
            </p:nvGraphicFramePr>
            <p:xfrm>
              <a:off x="3379097" y="3682047"/>
              <a:ext cx="5433807" cy="1112520"/>
            </p:xfrm>
            <a:graphic>
              <a:graphicData uri="http://schemas.openxmlformats.org/drawingml/2006/table">
                <a:tbl>
                  <a:tblPr firstRow="1" bandRow="1">
                    <a:tableStyleId>{5940675A-B579-460E-94D1-54222C63F5DA}</a:tableStyleId>
                  </a:tblPr>
                  <a:tblGrid>
                    <a:gridCol w="1811269">
                      <a:extLst>
                        <a:ext uri="{9D8B030D-6E8A-4147-A177-3AD203B41FA5}">
                          <a16:colId xmlns:a16="http://schemas.microsoft.com/office/drawing/2014/main" val="2503266844"/>
                        </a:ext>
                      </a:extLst>
                    </a:gridCol>
                    <a:gridCol w="588881">
                      <a:extLst>
                        <a:ext uri="{9D8B030D-6E8A-4147-A177-3AD203B41FA5}">
                          <a16:colId xmlns:a16="http://schemas.microsoft.com/office/drawing/2014/main" val="170379712"/>
                        </a:ext>
                      </a:extLst>
                    </a:gridCol>
                    <a:gridCol w="3033657">
                      <a:extLst>
                        <a:ext uri="{9D8B030D-6E8A-4147-A177-3AD203B41FA5}">
                          <a16:colId xmlns:a16="http://schemas.microsoft.com/office/drawing/2014/main" val="2093553345"/>
                        </a:ext>
                      </a:extLst>
                    </a:gridCol>
                  </a:tblGrid>
                  <a:tr h="370840">
                    <a:tc>
                      <a:txBody>
                        <a:bodyPr/>
                        <a:lstStyle/>
                        <a:p>
                          <a:pPr algn="ctr"/>
                          <a:r>
                            <a:rPr lang="en-US" sz="1400" dirty="0">
                              <a:latin typeface="Arial" panose="020B0604020202020204" pitchFamily="34" charset="0"/>
                              <a:cs typeface="Arial" panose="020B0604020202020204" pitchFamily="34" charset="0"/>
                            </a:rPr>
                            <a:t>Slowdown</a:t>
                          </a:r>
                        </a:p>
                      </a:txBody>
                      <a:tcPr anchor="ctr">
                        <a:lnB w="381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latin typeface="Arial" panose="020B0604020202020204" pitchFamily="34" charset="0"/>
                              <a:cs typeface="Arial" panose="020B0604020202020204" pitchFamily="34" charset="0"/>
                            </a:rPr>
                            <a:t>SD</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79719" t="-114754" r="-1205" b="-377049"/>
                          </a:stretch>
                        </a:blipFill>
                      </a:tcPr>
                    </a:tc>
                    <a:extLst>
                      <a:ext uri="{0D108BD9-81ED-4DB2-BD59-A6C34878D82A}">
                        <a16:rowId xmlns:a16="http://schemas.microsoft.com/office/drawing/2014/main" val="2371090455"/>
                      </a:ext>
                    </a:extLst>
                  </a:tr>
                  <a:tr h="370840">
                    <a:tc>
                      <a:txBody>
                        <a:bodyPr/>
                        <a:lstStyle/>
                        <a:p>
                          <a:pPr algn="ctr"/>
                          <a:r>
                            <a:rPr lang="en-US" sz="1400" dirty="0">
                              <a:latin typeface="Arial" panose="020B0604020202020204" pitchFamily="34" charset="0"/>
                              <a:cs typeface="Arial" panose="020B0604020202020204" pitchFamily="34" charset="0"/>
                            </a:rPr>
                            <a:t>Weighted Speedup</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solidFill>
                                <a:schemeClr val="tx1"/>
                              </a:solidFill>
                              <a:latin typeface="Arial" panose="020B0604020202020204" pitchFamily="34" charset="0"/>
                              <a:cs typeface="Arial" panose="020B0604020202020204" pitchFamily="34" charset="0"/>
                            </a:rPr>
                            <a:t>WS</a:t>
                          </a:r>
                        </a:p>
                      </a:txBody>
                      <a:tcPr anchor="ctr">
                        <a:lnT w="38100" cap="flat" cmpd="sng" algn="ctr">
                          <a:solidFill>
                            <a:schemeClr val="tx1"/>
                          </a:solidFill>
                          <a:prstDash val="solid"/>
                          <a:round/>
                          <a:headEnd type="none" w="med" len="med"/>
                          <a:tailEnd type="none" w="med" len="med"/>
                        </a:lnT>
                      </a:tcPr>
                    </a:tc>
                    <a:tc>
                      <a:txBody>
                        <a:bodyPr/>
                        <a:lstStyle/>
                        <a:p>
                          <a:endParaRPr lang="en-US"/>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79719" t="-214754" r="-1205" b="-277049"/>
                          </a:stretch>
                        </a:blipFill>
                      </a:tcPr>
                    </a:tc>
                    <a:extLst>
                      <a:ext uri="{0D108BD9-81ED-4DB2-BD59-A6C34878D82A}">
                        <a16:rowId xmlns:a16="http://schemas.microsoft.com/office/drawing/2014/main" val="2405287361"/>
                      </a:ext>
                    </a:extLst>
                  </a:tr>
                  <a:tr h="370840">
                    <a:tc>
                      <a:txBody>
                        <a:bodyPr/>
                        <a:lstStyle/>
                        <a:p>
                          <a:pPr algn="ctr"/>
                          <a:r>
                            <a:rPr lang="en-US" sz="1400" dirty="0">
                              <a:latin typeface="Arial" panose="020B0604020202020204" pitchFamily="34" charset="0"/>
                              <a:cs typeface="Arial" panose="020B0604020202020204" pitchFamily="34" charset="0"/>
                            </a:rPr>
                            <a:t>Fairness Index</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latin typeface="Arial" panose="020B0604020202020204" pitchFamily="34" charset="0"/>
                              <a:cs typeface="Arial" panose="020B0604020202020204" pitchFamily="34" charset="0"/>
                            </a:rPr>
                            <a:t>FI</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79719" t="-314754" r="-1205" b="-177049"/>
                          </a:stretch>
                        </a:blipFill>
                      </a:tcPr>
                    </a:tc>
                    <a:extLst>
                      <a:ext uri="{0D108BD9-81ED-4DB2-BD59-A6C34878D82A}">
                        <a16:rowId xmlns:a16="http://schemas.microsoft.com/office/drawing/2014/main" val="1937712438"/>
                      </a:ext>
                    </a:extLst>
                  </a:tr>
                </a:tbl>
              </a:graphicData>
            </a:graphic>
          </p:graphicFrame>
        </mc:Fallback>
      </mc:AlternateContent>
      <p:sp>
        <p:nvSpPr>
          <p:cNvPr id="2" name="Title 1">
            <a:extLst>
              <a:ext uri="{FF2B5EF4-FFF2-40B4-BE49-F238E27FC236}">
                <a16:creationId xmlns:a16="http://schemas.microsoft.com/office/drawing/2014/main" id="{9E3B76F6-4400-45E2-8E42-45299453188D}"/>
              </a:ext>
            </a:extLst>
          </p:cNvPr>
          <p:cNvSpPr>
            <a:spLocks noGrp="1"/>
          </p:cNvSpPr>
          <p:nvPr>
            <p:ph type="title"/>
          </p:nvPr>
        </p:nvSpPr>
        <p:spPr/>
        <p:txBody>
          <a:bodyPr>
            <a:normAutofit/>
          </a:bodyPr>
          <a:lstStyle/>
          <a:p>
            <a:r>
              <a:rPr lang="en-US" dirty="0"/>
              <a:t>EB in Multi-Application Environment</a:t>
            </a:r>
          </a:p>
        </p:txBody>
      </p:sp>
      <p:sp>
        <p:nvSpPr>
          <p:cNvPr id="4" name="Footer Placeholder 3">
            <a:extLst>
              <a:ext uri="{FF2B5EF4-FFF2-40B4-BE49-F238E27FC236}">
                <a16:creationId xmlns:a16="http://schemas.microsoft.com/office/drawing/2014/main" id="{8A374606-0A8E-42DE-907C-06204CB93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704623-1C9A-40A2-AE9E-418171539E87}"/>
              </a:ext>
            </a:extLst>
          </p:cNvPr>
          <p:cNvSpPr>
            <a:spLocks noGrp="1"/>
          </p:cNvSpPr>
          <p:nvPr>
            <p:ph type="sldNum" sz="quarter" idx="12"/>
          </p:nvPr>
        </p:nvSpPr>
        <p:spPr/>
        <p:txBody>
          <a:bodyPr/>
          <a:lstStyle/>
          <a:p>
            <a:fld id="{98ECD8BD-D1A9-4DC4-89AE-4427480F30AB}" type="slidenum">
              <a:rPr lang="en-US" smtClean="0"/>
              <a:t>15</a:t>
            </a:fld>
            <a:endParaRPr lang="en-US"/>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908429C-4709-465D-8647-8BA9320883E3}"/>
                  </a:ext>
                </a:extLst>
              </p:cNvPr>
              <p:cNvGraphicFramePr>
                <a:graphicFrameLocks noGrp="1"/>
              </p:cNvGraphicFramePr>
              <p:nvPr>
                <p:extLst>
                  <p:ext uri="{D42A27DB-BD31-4B8C-83A1-F6EECF244321}">
                    <p14:modId xmlns:p14="http://schemas.microsoft.com/office/powerpoint/2010/main" val="2881514744"/>
                  </p:ext>
                </p:extLst>
              </p:nvPr>
            </p:nvGraphicFramePr>
            <p:xfrm>
              <a:off x="6488653" y="3682047"/>
              <a:ext cx="5433807" cy="1112520"/>
            </p:xfrm>
            <a:graphic>
              <a:graphicData uri="http://schemas.openxmlformats.org/drawingml/2006/table">
                <a:tbl>
                  <a:tblPr firstRow="1" bandRow="1">
                    <a:tableStyleId>{5940675A-B579-460E-94D1-54222C63F5DA}</a:tableStyleId>
                  </a:tblPr>
                  <a:tblGrid>
                    <a:gridCol w="1811269">
                      <a:extLst>
                        <a:ext uri="{9D8B030D-6E8A-4147-A177-3AD203B41FA5}">
                          <a16:colId xmlns:a16="http://schemas.microsoft.com/office/drawing/2014/main" val="2503266844"/>
                        </a:ext>
                      </a:extLst>
                    </a:gridCol>
                    <a:gridCol w="588881">
                      <a:extLst>
                        <a:ext uri="{9D8B030D-6E8A-4147-A177-3AD203B41FA5}">
                          <a16:colId xmlns:a16="http://schemas.microsoft.com/office/drawing/2014/main" val="170379712"/>
                        </a:ext>
                      </a:extLst>
                    </a:gridCol>
                    <a:gridCol w="3033657">
                      <a:extLst>
                        <a:ext uri="{9D8B030D-6E8A-4147-A177-3AD203B41FA5}">
                          <a16:colId xmlns:a16="http://schemas.microsoft.com/office/drawing/2014/main" val="2093553345"/>
                        </a:ext>
                      </a:extLst>
                    </a:gridCol>
                  </a:tblGrid>
                  <a:tr h="370840">
                    <a:tc>
                      <a:txBody>
                        <a:bodyPr/>
                        <a:lstStyle/>
                        <a:p>
                          <a:pPr algn="ctr"/>
                          <a:r>
                            <a:rPr lang="en-US" sz="1200" dirty="0">
                              <a:latin typeface="Arial" panose="020B0604020202020204" pitchFamily="34" charset="0"/>
                              <a:cs typeface="Arial" panose="020B0604020202020204" pitchFamily="34" charset="0"/>
                            </a:rPr>
                            <a:t>Effective Bandwidth</a:t>
                          </a:r>
                        </a:p>
                      </a:txBody>
                      <a:tcPr anchor="ctr">
                        <a:lnB w="381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latin typeface="Arial" panose="020B0604020202020204" pitchFamily="34" charset="0"/>
                              <a:cs typeface="Arial" panose="020B0604020202020204" pitchFamily="34" charset="0"/>
                            </a:rPr>
                            <a:t>EB</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type m:val="lin"/>
                                    <m:ctrlPr>
                                      <a:rPr lang="en-US" sz="1800" b="1" i="1" smtClean="0">
                                        <a:latin typeface="Cambria Math" panose="02040503050406030204" pitchFamily="18" charset="0"/>
                                      </a:rPr>
                                    </m:ctrlPr>
                                  </m:fPr>
                                  <m:num>
                                    <m:r>
                                      <a:rPr lang="en-US" sz="1800" b="1" i="1" smtClean="0">
                                        <a:latin typeface="Cambria Math" panose="02040503050406030204" pitchFamily="18" charset="0"/>
                                      </a:rPr>
                                      <m:t>𝑩𝑾</m:t>
                                    </m:r>
                                  </m:num>
                                  <m:den>
                                    <m:r>
                                      <a:rPr lang="en-US" sz="1800" b="1" i="1" smtClean="0">
                                        <a:latin typeface="Cambria Math" panose="02040503050406030204" pitchFamily="18" charset="0"/>
                                      </a:rPr>
                                      <m:t>𝑪𝑴𝑹</m:t>
                                    </m:r>
                                  </m:den>
                                </m:f>
                              </m:oMath>
                            </m:oMathPara>
                          </a14:m>
                          <a:endParaRPr lang="en-US" sz="1800" b="1" dirty="0"/>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090455"/>
                      </a:ext>
                    </a:extLst>
                  </a:tr>
                  <a:tr h="370840">
                    <a:tc>
                      <a:txBody>
                        <a:bodyPr/>
                        <a:lstStyle/>
                        <a:p>
                          <a:pPr algn="ctr"/>
                          <a:r>
                            <a:rPr lang="en-US" sz="1400" dirty="0">
                              <a:latin typeface="Arial" panose="020B0604020202020204" pitchFamily="34" charset="0"/>
                              <a:cs typeface="Arial" panose="020B0604020202020204" pitchFamily="34" charset="0"/>
                            </a:rPr>
                            <a:t>Weighted Speedup</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b="1" i="1" dirty="0" smtClean="0">
                                        <a:solidFill>
                                          <a:schemeClr val="tx1"/>
                                        </a:solidFill>
                                        <a:latin typeface="Cambria Math" panose="02040503050406030204" pitchFamily="18" charset="0"/>
                                        <a:cs typeface="Arial" panose="020B0604020202020204" pitchFamily="34" charset="0"/>
                                      </a:rPr>
                                    </m:ctrlPr>
                                  </m:sSubPr>
                                  <m:e>
                                    <m:r>
                                      <a:rPr lang="en-US" sz="1400" b="1" i="1" dirty="0" smtClean="0">
                                        <a:solidFill>
                                          <a:schemeClr val="tx1"/>
                                        </a:solidFill>
                                        <a:latin typeface="Cambria Math" panose="02040503050406030204" pitchFamily="18" charset="0"/>
                                        <a:cs typeface="Arial" panose="020B0604020202020204" pitchFamily="34" charset="0"/>
                                      </a:rPr>
                                      <m:t>𝑬𝑩</m:t>
                                    </m:r>
                                  </m:e>
                                  <m:sub>
                                    <m:r>
                                      <a:rPr lang="en-US" sz="1400" b="1" i="1" dirty="0" smtClean="0">
                                        <a:solidFill>
                                          <a:schemeClr val="tx1"/>
                                        </a:solidFill>
                                        <a:latin typeface="Cambria Math" panose="02040503050406030204" pitchFamily="18" charset="0"/>
                                        <a:cs typeface="Arial" panose="020B0604020202020204" pitchFamily="34" charset="0"/>
                                      </a:rPr>
                                      <m:t>𝑾𝑺</m:t>
                                    </m:r>
                                  </m:sub>
                                </m:sSub>
                              </m:oMath>
                            </m:oMathPara>
                          </a14:m>
                          <a:endParaRPr lang="en-US" sz="1400" b="1" dirty="0">
                            <a:solidFill>
                              <a:schemeClr val="tx1"/>
                            </a:solidFill>
                            <a:latin typeface="Arial" panose="020B0604020202020204" pitchFamily="34" charset="0"/>
                            <a:cs typeface="Arial" panose="020B0604020202020204" pitchFamily="34" charset="0"/>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𝟐</m:t>
                                    </m:r>
                                  </m:sub>
                                </m:sSub>
                              </m:oMath>
                            </m:oMathPara>
                          </a14:m>
                          <a:endParaRPr lang="en-US" sz="1800" b="1" dirty="0"/>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05287361"/>
                      </a:ext>
                    </a:extLst>
                  </a:tr>
                  <a:tr h="370840">
                    <a:tc>
                      <a:txBody>
                        <a:bodyPr/>
                        <a:lstStyle/>
                        <a:p>
                          <a:pPr algn="ctr"/>
                          <a:r>
                            <a:rPr lang="en-US" sz="1400" dirty="0">
                              <a:latin typeface="Arial" panose="020B0604020202020204" pitchFamily="34" charset="0"/>
                              <a:cs typeface="Arial" panose="020B0604020202020204" pitchFamily="34" charset="0"/>
                            </a:rPr>
                            <a:t>Fairness Index</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1" i="1" dirty="0" smtClean="0">
                                        <a:solidFill>
                                          <a:schemeClr val="tx1"/>
                                        </a:solidFill>
                                        <a:latin typeface="Cambria Math" panose="02040503050406030204" pitchFamily="18" charset="0"/>
                                        <a:cs typeface="Arial" panose="020B0604020202020204" pitchFamily="34" charset="0"/>
                                      </a:rPr>
                                    </m:ctrlPr>
                                  </m:sSubPr>
                                  <m:e>
                                    <m:r>
                                      <a:rPr lang="en-US" sz="1400" b="1" i="1" dirty="0" smtClean="0">
                                        <a:solidFill>
                                          <a:schemeClr val="tx1"/>
                                        </a:solidFill>
                                        <a:latin typeface="Cambria Math" panose="02040503050406030204" pitchFamily="18" charset="0"/>
                                        <a:cs typeface="Arial" panose="020B0604020202020204" pitchFamily="34" charset="0"/>
                                      </a:rPr>
                                      <m:t>𝑬𝑩</m:t>
                                    </m:r>
                                  </m:e>
                                  <m:sub>
                                    <m:r>
                                      <a:rPr lang="en-US" sz="1400" b="1" i="1" dirty="0" smtClean="0">
                                        <a:solidFill>
                                          <a:schemeClr val="tx1"/>
                                        </a:solidFill>
                                        <a:latin typeface="Cambria Math" panose="02040503050406030204" pitchFamily="18" charset="0"/>
                                        <a:cs typeface="Arial" panose="020B0604020202020204" pitchFamily="34" charset="0"/>
                                      </a:rPr>
                                      <m:t>𝑭𝑰</m:t>
                                    </m:r>
                                  </m:sub>
                                </m:sSub>
                              </m:oMath>
                            </m:oMathPara>
                          </a14:m>
                          <a:endParaRPr lang="en-US" sz="1400" b="1" dirty="0">
                            <a:solidFill>
                              <a:schemeClr val="tx1"/>
                            </a:solidFill>
                            <a:latin typeface="Arial" panose="020B0604020202020204" pitchFamily="34" charset="0"/>
                            <a:cs typeface="Arial" panose="020B0604020202020204" pitchFamily="34" charset="0"/>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𝑴𝒊𝒏</m:t>
                                </m:r>
                                <m:r>
                                  <a:rPr lang="en-US" sz="1800" b="1" i="1" smtClean="0">
                                    <a:latin typeface="Cambria Math" panose="02040503050406030204" pitchFamily="18" charset="0"/>
                                  </a:rPr>
                                  <m:t>(</m:t>
                                </m:r>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𝟏</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𝟐</m:t>
                                        </m:r>
                                      </m:sub>
                                    </m:sSub>
                                  </m:den>
                                </m:f>
                                <m:r>
                                  <a:rPr lang="en-US" sz="1800" b="1" i="1" smtClean="0">
                                    <a:latin typeface="Cambria Math" panose="02040503050406030204" pitchFamily="18" charset="0"/>
                                  </a:rPr>
                                  <m:t>,</m:t>
                                </m:r>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𝟐</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𝟏</m:t>
                                        </m:r>
                                      </m:sub>
                                    </m:sSub>
                                  </m:den>
                                </m:f>
                                <m:r>
                                  <a:rPr lang="en-US" sz="1800" b="1" i="1" smtClean="0">
                                    <a:latin typeface="Cambria Math" panose="02040503050406030204" pitchFamily="18" charset="0"/>
                                  </a:rPr>
                                  <m:t>)</m:t>
                                </m:r>
                              </m:oMath>
                            </m:oMathPara>
                          </a14:m>
                          <a:endParaRPr lang="en-US" sz="1800" b="1" dirty="0"/>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712438"/>
                      </a:ext>
                    </a:extLst>
                  </a:tr>
                </a:tbl>
              </a:graphicData>
            </a:graphic>
          </p:graphicFrame>
        </mc:Choice>
        <mc:Fallback xmlns="">
          <p:graphicFrame>
            <p:nvGraphicFramePr>
              <p:cNvPr id="7" name="Table 6">
                <a:extLst>
                  <a:ext uri="{FF2B5EF4-FFF2-40B4-BE49-F238E27FC236}">
                    <a16:creationId xmlns:a16="http://schemas.microsoft.com/office/drawing/2014/main" id="{D908429C-4709-465D-8647-8BA9320883E3}"/>
                  </a:ext>
                </a:extLst>
              </p:cNvPr>
              <p:cNvGraphicFramePr>
                <a:graphicFrameLocks noGrp="1"/>
              </p:cNvGraphicFramePr>
              <p:nvPr>
                <p:extLst>
                  <p:ext uri="{D42A27DB-BD31-4B8C-83A1-F6EECF244321}">
                    <p14:modId xmlns:p14="http://schemas.microsoft.com/office/powerpoint/2010/main" val="2881514744"/>
                  </p:ext>
                </p:extLst>
              </p:nvPr>
            </p:nvGraphicFramePr>
            <p:xfrm>
              <a:off x="6488653" y="3682047"/>
              <a:ext cx="5433807" cy="1112520"/>
            </p:xfrm>
            <a:graphic>
              <a:graphicData uri="http://schemas.openxmlformats.org/drawingml/2006/table">
                <a:tbl>
                  <a:tblPr firstRow="1" bandRow="1">
                    <a:tableStyleId>{5940675A-B579-460E-94D1-54222C63F5DA}</a:tableStyleId>
                  </a:tblPr>
                  <a:tblGrid>
                    <a:gridCol w="1811269">
                      <a:extLst>
                        <a:ext uri="{9D8B030D-6E8A-4147-A177-3AD203B41FA5}">
                          <a16:colId xmlns:a16="http://schemas.microsoft.com/office/drawing/2014/main" val="2503266844"/>
                        </a:ext>
                      </a:extLst>
                    </a:gridCol>
                    <a:gridCol w="588881">
                      <a:extLst>
                        <a:ext uri="{9D8B030D-6E8A-4147-A177-3AD203B41FA5}">
                          <a16:colId xmlns:a16="http://schemas.microsoft.com/office/drawing/2014/main" val="170379712"/>
                        </a:ext>
                      </a:extLst>
                    </a:gridCol>
                    <a:gridCol w="3033657">
                      <a:extLst>
                        <a:ext uri="{9D8B030D-6E8A-4147-A177-3AD203B41FA5}">
                          <a16:colId xmlns:a16="http://schemas.microsoft.com/office/drawing/2014/main" val="2093553345"/>
                        </a:ext>
                      </a:extLst>
                    </a:gridCol>
                  </a:tblGrid>
                  <a:tr h="370840">
                    <a:tc>
                      <a:txBody>
                        <a:bodyPr/>
                        <a:lstStyle/>
                        <a:p>
                          <a:pPr algn="ctr"/>
                          <a:r>
                            <a:rPr lang="en-US" sz="1200" dirty="0">
                              <a:latin typeface="Arial" panose="020B0604020202020204" pitchFamily="34" charset="0"/>
                              <a:cs typeface="Arial" panose="020B0604020202020204" pitchFamily="34" charset="0"/>
                            </a:rPr>
                            <a:t>Effective Bandwidth</a:t>
                          </a:r>
                        </a:p>
                      </a:txBody>
                      <a:tcPr anchor="ctr">
                        <a:lnB w="381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latin typeface="Arial" panose="020B0604020202020204" pitchFamily="34" charset="0"/>
                              <a:cs typeface="Arial" panose="020B0604020202020204" pitchFamily="34" charset="0"/>
                            </a:rPr>
                            <a:t>EB</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4"/>
                          <a:stretch>
                            <a:fillRect l="-79719" t="-114754" r="-1406" b="-377049"/>
                          </a:stretch>
                        </a:blipFill>
                      </a:tcPr>
                    </a:tc>
                    <a:extLst>
                      <a:ext uri="{0D108BD9-81ED-4DB2-BD59-A6C34878D82A}">
                        <a16:rowId xmlns:a16="http://schemas.microsoft.com/office/drawing/2014/main" val="2371090455"/>
                      </a:ext>
                    </a:extLst>
                  </a:tr>
                  <a:tr h="370840">
                    <a:tc>
                      <a:txBody>
                        <a:bodyPr/>
                        <a:lstStyle/>
                        <a:p>
                          <a:pPr algn="ctr"/>
                          <a:r>
                            <a:rPr lang="en-US" sz="1400" dirty="0">
                              <a:latin typeface="Arial" panose="020B0604020202020204" pitchFamily="34" charset="0"/>
                              <a:cs typeface="Arial" panose="020B0604020202020204" pitchFamily="34" charset="0"/>
                            </a:rPr>
                            <a:t>Weighted Speedup</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endParaRPr lang="en-US"/>
                        </a:p>
                      </a:txBody>
                      <a:tcPr anchor="ctr">
                        <a:lnT w="38100" cap="flat" cmpd="sng" algn="ctr">
                          <a:solidFill>
                            <a:schemeClr val="tx1"/>
                          </a:solidFill>
                          <a:prstDash val="solid"/>
                          <a:round/>
                          <a:headEnd type="none" w="med" len="med"/>
                          <a:tailEnd type="none" w="med" len="med"/>
                        </a:lnT>
                        <a:blipFill>
                          <a:blip r:embed="rId4"/>
                          <a:stretch>
                            <a:fillRect l="-309278" t="-214754" r="-520619" b="-277049"/>
                          </a:stretch>
                        </a:blipFill>
                      </a:tcPr>
                    </a:tc>
                    <a:tc>
                      <a:txBody>
                        <a:bodyPr/>
                        <a:lstStyle/>
                        <a:p>
                          <a:endParaRPr lang="en-US"/>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4"/>
                          <a:stretch>
                            <a:fillRect l="-79719" t="-214754" r="-1406" b="-277049"/>
                          </a:stretch>
                        </a:blipFill>
                      </a:tcPr>
                    </a:tc>
                    <a:extLst>
                      <a:ext uri="{0D108BD9-81ED-4DB2-BD59-A6C34878D82A}">
                        <a16:rowId xmlns:a16="http://schemas.microsoft.com/office/drawing/2014/main" val="2405287361"/>
                      </a:ext>
                    </a:extLst>
                  </a:tr>
                  <a:tr h="370840">
                    <a:tc>
                      <a:txBody>
                        <a:bodyPr/>
                        <a:lstStyle/>
                        <a:p>
                          <a:pPr algn="ctr"/>
                          <a:r>
                            <a:rPr lang="en-US" sz="1400" dirty="0">
                              <a:latin typeface="Arial" panose="020B0604020202020204" pitchFamily="34" charset="0"/>
                              <a:cs typeface="Arial" panose="020B0604020202020204" pitchFamily="34" charset="0"/>
                            </a:rPr>
                            <a:t>Fairness Index</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4"/>
                          <a:stretch>
                            <a:fillRect l="-309278" t="-314754" r="-520619" b="-177049"/>
                          </a:stretch>
                        </a:blipFill>
                      </a:tcPr>
                    </a:tc>
                    <a:tc>
                      <a:txBody>
                        <a:bodyPr/>
                        <a:lstStyle/>
                        <a:p>
                          <a:endParaRPr lang="en-US"/>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79719" t="-314754" r="-1406" b="-177049"/>
                          </a:stretch>
                        </a:blipFill>
                      </a:tcPr>
                    </a:tc>
                    <a:extLst>
                      <a:ext uri="{0D108BD9-81ED-4DB2-BD59-A6C34878D82A}">
                        <a16:rowId xmlns:a16="http://schemas.microsoft.com/office/drawing/2014/main" val="1937712438"/>
                      </a:ext>
                    </a:extLst>
                  </a:tr>
                </a:tbl>
              </a:graphicData>
            </a:graphic>
          </p:graphicFrame>
        </mc:Fallback>
      </mc:AlternateContent>
      <p:sp>
        <p:nvSpPr>
          <p:cNvPr id="9" name="TextBox 8">
            <a:extLst>
              <a:ext uri="{FF2B5EF4-FFF2-40B4-BE49-F238E27FC236}">
                <a16:creationId xmlns:a16="http://schemas.microsoft.com/office/drawing/2014/main" id="{3F52F094-B5B1-478D-9591-D1DD652E2983}"/>
              </a:ext>
            </a:extLst>
          </p:cNvPr>
          <p:cNvSpPr txBox="1"/>
          <p:nvPr/>
        </p:nvSpPr>
        <p:spPr>
          <a:xfrm>
            <a:off x="8103526" y="3219311"/>
            <a:ext cx="2204060" cy="369332"/>
          </a:xfrm>
          <a:prstGeom prst="rect">
            <a:avLst/>
          </a:prstGeom>
          <a:noFill/>
        </p:spPr>
        <p:txBody>
          <a:bodyPr wrap="square" rtlCol="0">
            <a:spAutoFit/>
          </a:bodyPr>
          <a:lstStyle/>
          <a:p>
            <a:pPr algn="ctr"/>
            <a:r>
              <a:rPr lang="en-US" b="1" dirty="0">
                <a:solidFill>
                  <a:srgbClr val="0070C0"/>
                </a:solidFill>
                <a:latin typeface="Arial" panose="020B0604020202020204" pitchFamily="34" charset="0"/>
                <a:cs typeface="Arial" panose="020B0604020202020204" pitchFamily="34" charset="0"/>
              </a:rPr>
              <a:t>EB-based Metrics</a:t>
            </a:r>
          </a:p>
        </p:txBody>
      </p:sp>
      <p:sp>
        <p:nvSpPr>
          <p:cNvPr id="10" name="Arrow: Right 9">
            <a:extLst>
              <a:ext uri="{FF2B5EF4-FFF2-40B4-BE49-F238E27FC236}">
                <a16:creationId xmlns:a16="http://schemas.microsoft.com/office/drawing/2014/main" id="{DE278913-37CB-475D-BFA1-5852B2B2438F}"/>
              </a:ext>
            </a:extLst>
          </p:cNvPr>
          <p:cNvSpPr/>
          <p:nvPr/>
        </p:nvSpPr>
        <p:spPr>
          <a:xfrm>
            <a:off x="5821240" y="4004407"/>
            <a:ext cx="549520" cy="467799"/>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8DC2C5B-6D9C-4363-837B-4752BE261028}"/>
              </a:ext>
            </a:extLst>
          </p:cNvPr>
          <p:cNvSpPr txBox="1"/>
          <p:nvPr/>
        </p:nvSpPr>
        <p:spPr>
          <a:xfrm>
            <a:off x="4993970" y="3219311"/>
            <a:ext cx="2204060" cy="369332"/>
          </a:xfrm>
          <a:prstGeom prst="rect">
            <a:avLst/>
          </a:prstGeom>
          <a:noFill/>
        </p:spPr>
        <p:txBody>
          <a:bodyPr wrap="square" rtlCol="0">
            <a:spAutoFit/>
          </a:bodyPr>
          <a:lstStyle/>
          <a:p>
            <a:pPr algn="ctr"/>
            <a:r>
              <a:rPr lang="en-US" b="1" dirty="0">
                <a:solidFill>
                  <a:srgbClr val="0070C0"/>
                </a:solidFill>
                <a:latin typeface="Arial" panose="020B0604020202020204" pitchFamily="34" charset="0"/>
                <a:cs typeface="Arial" panose="020B0604020202020204" pitchFamily="34" charset="0"/>
              </a:rPr>
              <a:t>SD-based Metrics</a:t>
            </a:r>
          </a:p>
        </p:txBody>
      </p:sp>
      <p:sp>
        <p:nvSpPr>
          <p:cNvPr id="13" name="TextBox 12">
            <a:extLst>
              <a:ext uri="{FF2B5EF4-FFF2-40B4-BE49-F238E27FC236}">
                <a16:creationId xmlns:a16="http://schemas.microsoft.com/office/drawing/2014/main" id="{AF6EE093-74DD-4915-A762-414EB6A9DC45}"/>
              </a:ext>
            </a:extLst>
          </p:cNvPr>
          <p:cNvSpPr txBox="1"/>
          <p:nvPr/>
        </p:nvSpPr>
        <p:spPr>
          <a:xfrm>
            <a:off x="5174913" y="5824469"/>
            <a:ext cx="1842172" cy="461665"/>
          </a:xfrm>
          <a:prstGeom prst="rect">
            <a:avLst/>
          </a:prstGeom>
          <a:noFill/>
        </p:spPr>
        <p:txBody>
          <a:bodyPr wrap="none" rtlCol="0">
            <a:spAutoFit/>
          </a:bodyPr>
          <a:lstStyle/>
          <a:p>
            <a:pPr algn="ctr"/>
            <a:r>
              <a:rPr lang="en-US" sz="2400" b="1" dirty="0">
                <a:solidFill>
                  <a:srgbClr val="FF0000"/>
                </a:solidFill>
              </a:rPr>
              <a:t>Challenge?</a:t>
            </a:r>
          </a:p>
        </p:txBody>
      </p:sp>
      <p:sp>
        <p:nvSpPr>
          <p:cNvPr id="14" name="Rectangle: Rounded Corners 13">
            <a:extLst>
              <a:ext uri="{FF2B5EF4-FFF2-40B4-BE49-F238E27FC236}">
                <a16:creationId xmlns:a16="http://schemas.microsoft.com/office/drawing/2014/main" id="{74A0032F-FC86-4A7D-8813-88230B86101A}"/>
              </a:ext>
            </a:extLst>
          </p:cNvPr>
          <p:cNvSpPr/>
          <p:nvPr/>
        </p:nvSpPr>
        <p:spPr>
          <a:xfrm>
            <a:off x="1524000" y="1783922"/>
            <a:ext cx="9144000" cy="914400"/>
          </a:xfrm>
          <a:prstGeom prst="roundRect">
            <a:avLst/>
          </a:prstGeom>
          <a:noFill/>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A TLP management scheme that </a:t>
            </a:r>
            <a:r>
              <a:rPr lang="en-US" sz="2000" b="1" dirty="0">
                <a:solidFill>
                  <a:srgbClr val="FF0000"/>
                </a:solidFill>
              </a:rPr>
              <a:t>optimizes for EB-based metrics</a:t>
            </a:r>
            <a:r>
              <a:rPr lang="en-US" sz="2000" dirty="0">
                <a:solidFill>
                  <a:schemeClr val="tx1"/>
                </a:solidFill>
              </a:rPr>
              <a:t> is useful in </a:t>
            </a:r>
            <a:r>
              <a:rPr lang="en-US" sz="2000" b="1" dirty="0">
                <a:solidFill>
                  <a:srgbClr val="FF0000"/>
                </a:solidFill>
              </a:rPr>
              <a:t>improving system throughput and fairness</a:t>
            </a:r>
            <a:endParaRPr lang="en-US" sz="2800" b="1" dirty="0">
              <a:solidFill>
                <a:srgbClr val="FF0000"/>
              </a:solidFill>
            </a:endParaRPr>
          </a:p>
        </p:txBody>
      </p:sp>
      <p:sp>
        <p:nvSpPr>
          <p:cNvPr id="15" name="Rectangle: Rounded Corners 14">
            <a:extLst>
              <a:ext uri="{FF2B5EF4-FFF2-40B4-BE49-F238E27FC236}">
                <a16:creationId xmlns:a16="http://schemas.microsoft.com/office/drawing/2014/main" id="{05C160BB-934D-410B-9BF2-962FF1991E34}"/>
              </a:ext>
            </a:extLst>
          </p:cNvPr>
          <p:cNvSpPr/>
          <p:nvPr/>
        </p:nvSpPr>
        <p:spPr>
          <a:xfrm>
            <a:off x="7065383" y="4972360"/>
            <a:ext cx="4280346" cy="528410"/>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Easier to calculate in shared environment</a:t>
            </a:r>
            <a:endParaRPr lang="en-US" sz="2000" b="1" dirty="0">
              <a:solidFill>
                <a:schemeClr val="tx1"/>
              </a:solidFill>
            </a:endParaRPr>
          </a:p>
        </p:txBody>
      </p:sp>
      <p:sp>
        <p:nvSpPr>
          <p:cNvPr id="16" name="TextBox 15">
            <a:extLst>
              <a:ext uri="{FF2B5EF4-FFF2-40B4-BE49-F238E27FC236}">
                <a16:creationId xmlns:a16="http://schemas.microsoft.com/office/drawing/2014/main" id="{C34CED4D-BBCA-4E06-8223-DB75D167F183}"/>
              </a:ext>
            </a:extLst>
          </p:cNvPr>
          <p:cNvSpPr txBox="1"/>
          <p:nvPr/>
        </p:nvSpPr>
        <p:spPr>
          <a:xfrm>
            <a:off x="8103526" y="5483719"/>
            <a:ext cx="2204060" cy="369332"/>
          </a:xfrm>
          <a:prstGeom prst="rect">
            <a:avLst/>
          </a:prstGeom>
          <a:noFill/>
        </p:spPr>
        <p:txBody>
          <a:bodyPr wrap="square" rtlCol="0">
            <a:spAutoFit/>
          </a:bodyPr>
          <a:lstStyle/>
          <a:p>
            <a:pPr algn="ctr"/>
            <a:r>
              <a:rPr lang="en-US" b="1" dirty="0">
                <a:solidFill>
                  <a:srgbClr val="0070C0"/>
                </a:solidFill>
                <a:latin typeface="Arial" panose="020B0604020202020204" pitchFamily="34" charset="0"/>
                <a:cs typeface="Arial" panose="020B0604020202020204" pitchFamily="34" charset="0"/>
              </a:rPr>
              <a:t>Details in paper</a:t>
            </a:r>
          </a:p>
        </p:txBody>
      </p:sp>
    </p:spTree>
    <p:extLst>
      <p:ext uri="{BB962C8B-B14F-4D97-AF65-F5344CB8AC3E}">
        <p14:creationId xmlns:p14="http://schemas.microsoft.com/office/powerpoint/2010/main" val="220275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500"/>
                            </p:stCondLst>
                            <p:childTnLst>
                              <p:par>
                                <p:cTn id="17" presetID="42" presetClass="path" presetSubtype="0" accel="50000" decel="50000" fill="hold" grpId="0" nodeType="afterEffect">
                                  <p:stCondLst>
                                    <p:cond delay="0"/>
                                  </p:stCondLst>
                                  <p:childTnLst>
                                    <p:animMotion origin="layout" path="M 0 5.55112E-17 L -0.25469 5.55112E-17 " pathEditMode="relative" rAng="0" ptsTypes="AA">
                                      <p:cBhvr>
                                        <p:cTn id="18" dur="2000" fill="hold"/>
                                        <p:tgtEl>
                                          <p:spTgt spid="12"/>
                                        </p:tgtEl>
                                        <p:attrNameLst>
                                          <p:attrName>ppt_x</p:attrName>
                                          <p:attrName>ppt_y</p:attrName>
                                        </p:attrNameLst>
                                      </p:cBhvr>
                                      <p:rCtr x="-12734" y="0"/>
                                    </p:animMotion>
                                  </p:childTnLst>
                                </p:cTn>
                              </p:par>
                              <p:par>
                                <p:cTn id="19" presetID="42" presetClass="path" presetSubtype="0" accel="50000" decel="50000" fill="hold" nodeType="withEffect">
                                  <p:stCondLst>
                                    <p:cond delay="0"/>
                                  </p:stCondLst>
                                  <p:childTnLst>
                                    <p:animMotion origin="layout" path="M 0 -4.07407E-6 L -0.25378 -4.07407E-6 " pathEditMode="relative" rAng="0" ptsTypes="AA">
                                      <p:cBhvr>
                                        <p:cTn id="20" dur="2000" fill="hold"/>
                                        <p:tgtEl>
                                          <p:spTgt spid="11"/>
                                        </p:tgtEl>
                                        <p:attrNameLst>
                                          <p:attrName>ppt_x</p:attrName>
                                          <p:attrName>ppt_y</p:attrName>
                                        </p:attrNameLst>
                                      </p:cBhvr>
                                      <p:rCtr x="-12695" y="0"/>
                                    </p:animMotion>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2" grpId="1"/>
      <p:bldP spid="13" grpId="0"/>
      <p:bldP spid="14" grpId="0" animBg="1"/>
      <p:bldP spid="15"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6746-BBC8-4FD4-9DBA-4FE18FC3E8D5}"/>
              </a:ext>
            </a:extLst>
          </p:cNvPr>
          <p:cNvSpPr>
            <a:spLocks noGrp="1"/>
          </p:cNvSpPr>
          <p:nvPr>
            <p:ph type="title"/>
          </p:nvPr>
        </p:nvSpPr>
        <p:spPr/>
        <p:txBody>
          <a:bodyPr/>
          <a:lstStyle/>
          <a:p>
            <a:r>
              <a:rPr lang="en-US" dirty="0"/>
              <a:t>Challenge? Search Space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1F3420-74F6-4384-AA60-263276082712}"/>
                  </a:ext>
                </a:extLst>
              </p:cNvPr>
              <p:cNvSpPr>
                <a:spLocks noGrp="1"/>
              </p:cNvSpPr>
              <p:nvPr>
                <p:ph idx="1"/>
              </p:nvPr>
            </p:nvSpPr>
            <p:spPr/>
            <p:txBody>
              <a:bodyPr>
                <a:normAutofit/>
              </a:bodyPr>
              <a:lstStyle/>
              <a:p>
                <a:r>
                  <a:rPr lang="en-US" sz="2800" dirty="0"/>
                  <a:t>Finding the TLP combination is difficult</a:t>
                </a:r>
              </a:p>
              <a:p>
                <a:pPr lvl="1"/>
                <a:r>
                  <a:rPr lang="en-US" sz="2400" b="1" dirty="0">
                    <a:solidFill>
                      <a:srgbClr val="FF0000"/>
                    </a:solidFill>
                  </a:rPr>
                  <a:t>Huge search space</a:t>
                </a:r>
              </a:p>
              <a:p>
                <a:pPr lvl="2"/>
                <a:r>
                  <a:rPr lang="en-US" sz="1800" dirty="0"/>
                  <a:t>Assume </a:t>
                </a:r>
                <a14:m>
                  <m:oMath xmlns:m="http://schemas.openxmlformats.org/officeDocument/2006/math">
                    <m:r>
                      <a:rPr lang="en-US" sz="1800" b="0" i="1" smtClean="0">
                        <a:latin typeface="Cambria Math" panose="02040503050406030204" pitchFamily="18" charset="0"/>
                      </a:rPr>
                      <m:t>𝑛</m:t>
                    </m:r>
                  </m:oMath>
                </a14:m>
                <a:r>
                  <a:rPr lang="en-US" sz="1800" dirty="0"/>
                  <a:t> applications with </a:t>
                </a:r>
                <a14:m>
                  <m:oMath xmlns:m="http://schemas.openxmlformats.org/officeDocument/2006/math">
                    <m:r>
                      <a:rPr lang="en-US" sz="1800" b="0" i="1" smtClean="0">
                        <a:latin typeface="Cambria Math" panose="02040503050406030204" pitchFamily="18" charset="0"/>
                      </a:rPr>
                      <m:t>𝑇𝐿𝑃</m:t>
                    </m:r>
                    <m: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1, 2, 4, 8, 12, 16, 20, 24</m:t>
                        </m:r>
                      </m:e>
                    </m:d>
                  </m:oMath>
                </a14:m>
                <a:endParaRPr lang="en-US" sz="1800" b="0" i="1" dirty="0">
                  <a:latin typeface="Cambria Math" panose="02040503050406030204" pitchFamily="18" charset="0"/>
                </a:endParaRPr>
              </a:p>
              <a:p>
                <a:pPr lvl="2"/>
                <a14:m>
                  <m:oMath xmlns:m="http://schemas.openxmlformats.org/officeDocument/2006/math">
                    <m:r>
                      <a:rPr lang="en-US" sz="1800" i="1" smtClean="0">
                        <a:latin typeface="Cambria Math" panose="02040503050406030204" pitchFamily="18" charset="0"/>
                      </a:rPr>
                      <m:t>𝑆</m:t>
                    </m:r>
                    <m:r>
                      <a:rPr lang="en-US" sz="1800" b="0" i="1" smtClean="0">
                        <a:latin typeface="Cambria Math" panose="02040503050406030204" pitchFamily="18" charset="0"/>
                      </a:rPr>
                      <m:t>𝑒𝑎𝑟𝑐h</m:t>
                    </m:r>
                    <m:r>
                      <a:rPr lang="en-US" sz="1800" b="0" i="1" smtClean="0">
                        <a:latin typeface="Cambria Math" panose="02040503050406030204" pitchFamily="18" charset="0"/>
                      </a:rPr>
                      <m:t> </m:t>
                    </m:r>
                    <m:r>
                      <a:rPr lang="en-US" sz="1800" b="0" i="1" smtClean="0">
                        <a:latin typeface="Cambria Math" panose="02040503050406030204" pitchFamily="18" charset="0"/>
                      </a:rPr>
                      <m:t>𝑆𝑝𝑎𝑐𝑒</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8</m:t>
                        </m:r>
                      </m:e>
                      <m:sup>
                        <m:r>
                          <a:rPr lang="en-US" sz="1800" b="0" i="1" smtClean="0">
                            <a:latin typeface="Cambria Math" panose="02040503050406030204" pitchFamily="18" charset="0"/>
                          </a:rPr>
                          <m:t>𝑛</m:t>
                        </m:r>
                      </m:sup>
                    </m:sSup>
                  </m:oMath>
                </a14:m>
                <a:endParaRPr lang="en-US" sz="1800" dirty="0"/>
              </a:p>
              <a:p>
                <a:pPr lvl="1"/>
                <a:r>
                  <a:rPr lang="en-US" sz="2400" b="1" dirty="0">
                    <a:solidFill>
                      <a:srgbClr val="FF0000"/>
                    </a:solidFill>
                  </a:rPr>
                  <a:t>Sampling period</a:t>
                </a:r>
                <a:r>
                  <a:rPr lang="en-US" sz="2400" dirty="0"/>
                  <a:t> to collect </a:t>
                </a:r>
                <a14:m>
                  <m:oMath xmlns:m="http://schemas.openxmlformats.org/officeDocument/2006/math">
                    <m:r>
                      <a:rPr lang="en-US" sz="2400" b="0" i="1" smtClean="0">
                        <a:latin typeface="Cambria Math" panose="02040503050406030204" pitchFamily="18" charset="0"/>
                      </a:rPr>
                      <m:t>𝐵𝑊</m:t>
                    </m:r>
                  </m:oMath>
                </a14:m>
                <a:r>
                  <a:rPr lang="en-US" sz="2400" dirty="0"/>
                  <a:t> and </a:t>
                </a:r>
                <a14:m>
                  <m:oMath xmlns:m="http://schemas.openxmlformats.org/officeDocument/2006/math">
                    <m:r>
                      <a:rPr lang="en-US" sz="2400" b="0" i="1" smtClean="0">
                        <a:latin typeface="Cambria Math" panose="02040503050406030204" pitchFamily="18" charset="0"/>
                      </a:rPr>
                      <m:t>𝐶𝑀𝑅</m:t>
                    </m:r>
                  </m:oMath>
                </a14:m>
                <a:endParaRPr lang="en-US" sz="2400" b="0" dirty="0"/>
              </a:p>
            </p:txBody>
          </p:sp>
        </mc:Choice>
        <mc:Fallback xmlns="">
          <p:sp>
            <p:nvSpPr>
              <p:cNvPr id="3" name="Content Placeholder 2">
                <a:extLst>
                  <a:ext uri="{FF2B5EF4-FFF2-40B4-BE49-F238E27FC236}">
                    <a16:creationId xmlns:a16="http://schemas.microsoft.com/office/drawing/2014/main" id="{7E1F3420-74F6-4384-AA60-263276082712}"/>
                  </a:ext>
                </a:extLst>
              </p:cNvPr>
              <p:cNvSpPr>
                <a:spLocks noGrp="1" noRot="1" noChangeAspect="1" noMove="1" noResize="1" noEditPoints="1" noAdjustHandles="1" noChangeArrowheads="1" noChangeShapeType="1" noTextEdit="1"/>
              </p:cNvSpPr>
              <p:nvPr>
                <p:ph idx="1"/>
              </p:nvPr>
            </p:nvSpPr>
            <p:spPr>
              <a:blipFill>
                <a:blip r:embed="rId3"/>
                <a:stretch>
                  <a:fillRect l="-1000" t="-1482"/>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302642B-9B93-42BB-BAC8-2D464052F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0E270-7086-4F32-91B7-032573CB7479}"/>
              </a:ext>
            </a:extLst>
          </p:cNvPr>
          <p:cNvSpPr>
            <a:spLocks noGrp="1"/>
          </p:cNvSpPr>
          <p:nvPr>
            <p:ph type="sldNum" sz="quarter" idx="12"/>
          </p:nvPr>
        </p:nvSpPr>
        <p:spPr/>
        <p:txBody>
          <a:bodyPr/>
          <a:lstStyle/>
          <a:p>
            <a:fld id="{98ECD8BD-D1A9-4DC4-89AE-4427480F30AB}" type="slidenum">
              <a:rPr lang="en-US" smtClean="0"/>
              <a:t>16</a:t>
            </a:fld>
            <a:endParaRPr lang="en-US"/>
          </a:p>
        </p:txBody>
      </p:sp>
      <p:sp>
        <p:nvSpPr>
          <p:cNvPr id="7" name="TextBox 6">
            <a:extLst>
              <a:ext uri="{FF2B5EF4-FFF2-40B4-BE49-F238E27FC236}">
                <a16:creationId xmlns:a16="http://schemas.microsoft.com/office/drawing/2014/main" id="{E0FD9566-B471-4E5C-AB55-46276334110B}"/>
              </a:ext>
            </a:extLst>
          </p:cNvPr>
          <p:cNvSpPr txBox="1"/>
          <p:nvPr/>
        </p:nvSpPr>
        <p:spPr>
          <a:xfrm>
            <a:off x="5295942" y="4533867"/>
            <a:ext cx="1600118" cy="461665"/>
          </a:xfrm>
          <a:prstGeom prst="rect">
            <a:avLst/>
          </a:prstGeom>
          <a:noFill/>
        </p:spPr>
        <p:txBody>
          <a:bodyPr wrap="none" rtlCol="0">
            <a:spAutoFit/>
          </a:bodyPr>
          <a:lstStyle/>
          <a:p>
            <a:pPr algn="ctr"/>
            <a:r>
              <a:rPr lang="en-US" sz="2400" b="1" dirty="0">
                <a:solidFill>
                  <a:srgbClr val="FF0000"/>
                </a:solidFill>
              </a:rPr>
              <a:t>Solution?</a:t>
            </a:r>
          </a:p>
        </p:txBody>
      </p:sp>
    </p:spTree>
    <p:extLst>
      <p:ext uri="{BB962C8B-B14F-4D97-AF65-F5344CB8AC3E}">
        <p14:creationId xmlns:p14="http://schemas.microsoft.com/office/powerpoint/2010/main" val="41377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p:txBody>
          <a:bodyPr>
            <a:normAutofit lnSpcReduction="10000"/>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solidFill>
                  <a:schemeClr val="bg2">
                    <a:lumMod val="90000"/>
                  </a:schemeClr>
                </a:solidFill>
              </a:rPr>
              <a:t>Effective Bandwidth Metric</a:t>
            </a:r>
          </a:p>
          <a:p>
            <a:r>
              <a:rPr lang="en-US" dirty="0"/>
              <a:t>Pattern-based Searching Schemes</a:t>
            </a:r>
          </a:p>
          <a:p>
            <a:r>
              <a:rPr lang="en-US" dirty="0"/>
              <a:t>Evaluation</a:t>
            </a:r>
          </a:p>
          <a:p>
            <a:r>
              <a:rPr lang="en-US" dirty="0"/>
              <a:t>Conclusion</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17</a:t>
            </a:fld>
            <a:endParaRPr lang="en-US"/>
          </a:p>
        </p:txBody>
      </p:sp>
    </p:spTree>
    <p:extLst>
      <p:ext uri="{BB962C8B-B14F-4D97-AF65-F5344CB8AC3E}">
        <p14:creationId xmlns:p14="http://schemas.microsoft.com/office/powerpoint/2010/main" val="3309423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lstStyle/>
          <a:p>
            <a:r>
              <a:rPr lang="en-US" dirty="0"/>
              <a:t>Pattern-Based Searching (PBS)</a:t>
            </a:r>
          </a:p>
        </p:txBody>
      </p:sp>
      <p:sp>
        <p:nvSpPr>
          <p:cNvPr id="5" name="Footer Placeholder 4">
            <a:extLst>
              <a:ext uri="{FF2B5EF4-FFF2-40B4-BE49-F238E27FC236}">
                <a16:creationId xmlns:a16="http://schemas.microsoft.com/office/drawing/2014/main" id="{54DD7D5A-7A8A-4D63-BF3F-B92A782CD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71BDC-E166-42D0-A739-7083650F559C}"/>
              </a:ext>
            </a:extLst>
          </p:cNvPr>
          <p:cNvSpPr>
            <a:spLocks noGrp="1"/>
          </p:cNvSpPr>
          <p:nvPr>
            <p:ph type="sldNum" sz="quarter" idx="12"/>
          </p:nvPr>
        </p:nvSpPr>
        <p:spPr/>
        <p:txBody>
          <a:bodyPr/>
          <a:lstStyle/>
          <a:p>
            <a:fld id="{98ECD8BD-D1A9-4DC4-89AE-4427480F30AB}" type="slidenum">
              <a:rPr lang="en-US" smtClean="0"/>
              <a:t>18</a:t>
            </a:fld>
            <a:endParaRPr lang="en-US"/>
          </a:p>
        </p:txBody>
      </p:sp>
      <p:grpSp>
        <p:nvGrpSpPr>
          <p:cNvPr id="15" name="Group 14">
            <a:extLst>
              <a:ext uri="{FF2B5EF4-FFF2-40B4-BE49-F238E27FC236}">
                <a16:creationId xmlns:a16="http://schemas.microsoft.com/office/drawing/2014/main" id="{B852E8DE-567C-4F32-8D95-5C4C45ECE30A}"/>
              </a:ext>
            </a:extLst>
          </p:cNvPr>
          <p:cNvGrpSpPr/>
          <p:nvPr/>
        </p:nvGrpSpPr>
        <p:grpSpPr>
          <a:xfrm>
            <a:off x="-222411" y="2773249"/>
            <a:ext cx="12224354" cy="1311503"/>
            <a:chOff x="-225954" y="2218506"/>
            <a:chExt cx="12224354" cy="1311503"/>
          </a:xfrm>
        </p:grpSpPr>
        <p:sp>
          <p:nvSpPr>
            <p:cNvPr id="16" name="Rectangle: Rounded Corners 15">
              <a:extLst>
                <a:ext uri="{FF2B5EF4-FFF2-40B4-BE49-F238E27FC236}">
                  <a16:creationId xmlns:a16="http://schemas.microsoft.com/office/drawing/2014/main" id="{85D4E82E-FB8B-42BC-86F5-AF038CEA04CA}"/>
                </a:ext>
              </a:extLst>
            </p:cNvPr>
            <p:cNvSpPr/>
            <p:nvPr/>
          </p:nvSpPr>
          <p:spPr>
            <a:xfrm>
              <a:off x="191789" y="2672986"/>
              <a:ext cx="11806611" cy="857023"/>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u="sng" dirty="0"/>
                <a:t>To reach optimal system throughput</a:t>
              </a:r>
            </a:p>
            <a:p>
              <a:pPr algn="ctr"/>
              <a:r>
                <a:rPr lang="en-US" sz="2000" b="1" dirty="0"/>
                <a:t>Choose </a:t>
              </a:r>
              <a:r>
                <a:rPr lang="en-US" sz="2000" b="1" dirty="0">
                  <a:solidFill>
                    <a:srgbClr val="0070C0"/>
                  </a:solidFill>
                </a:rPr>
                <a:t>a TLP configuration that does not underutilize the shared resources</a:t>
              </a:r>
              <a:endParaRPr lang="en-US" sz="2000" dirty="0">
                <a:solidFill>
                  <a:srgbClr val="0070C0"/>
                </a:solidFill>
              </a:endParaRPr>
            </a:p>
          </p:txBody>
        </p:sp>
        <p:sp>
          <p:nvSpPr>
            <p:cNvPr id="17" name="Rectangle 16">
              <a:extLst>
                <a:ext uri="{FF2B5EF4-FFF2-40B4-BE49-F238E27FC236}">
                  <a16:creationId xmlns:a16="http://schemas.microsoft.com/office/drawing/2014/main" id="{5AA7F858-3CEC-45E0-BBF8-AED69BBB7875}"/>
                </a:ext>
              </a:extLst>
            </p:cNvPr>
            <p:cNvSpPr/>
            <p:nvPr/>
          </p:nvSpPr>
          <p:spPr>
            <a:xfrm>
              <a:off x="-225954" y="2218506"/>
              <a:ext cx="2469125" cy="461665"/>
            </a:xfrm>
            <a:prstGeom prst="rect">
              <a:avLst/>
            </a:prstGeom>
          </p:spPr>
          <p:txBody>
            <a:bodyPr wrap="square">
              <a:spAutoFit/>
            </a:bodyPr>
            <a:lstStyle/>
            <a:p>
              <a:pPr algn="ctr"/>
              <a:r>
                <a:rPr lang="en-US" sz="2400" b="1" dirty="0"/>
                <a:t>Guideline-1</a:t>
              </a:r>
              <a:endParaRPr lang="en-US" sz="2400" dirty="0"/>
            </a:p>
          </p:txBody>
        </p:sp>
      </p:grpSp>
      <p:grpSp>
        <p:nvGrpSpPr>
          <p:cNvPr id="11" name="Group 10">
            <a:extLst>
              <a:ext uri="{FF2B5EF4-FFF2-40B4-BE49-F238E27FC236}">
                <a16:creationId xmlns:a16="http://schemas.microsoft.com/office/drawing/2014/main" id="{88317D0C-5A09-4D42-A6A6-11958C489C1B}"/>
              </a:ext>
            </a:extLst>
          </p:cNvPr>
          <p:cNvGrpSpPr/>
          <p:nvPr/>
        </p:nvGrpSpPr>
        <p:grpSpPr>
          <a:xfrm>
            <a:off x="-217032" y="4157543"/>
            <a:ext cx="12224353" cy="1339295"/>
            <a:chOff x="-220573" y="1502006"/>
            <a:chExt cx="12224353" cy="1339295"/>
          </a:xfrm>
        </p:grpSpPr>
        <p:sp>
          <p:nvSpPr>
            <p:cNvPr id="12" name="Rectangle: Rounded Corners 11">
              <a:extLst>
                <a:ext uri="{FF2B5EF4-FFF2-40B4-BE49-F238E27FC236}">
                  <a16:creationId xmlns:a16="http://schemas.microsoft.com/office/drawing/2014/main" id="{4CC257F2-5757-4BDD-AC4C-898DA7AAF042}"/>
                </a:ext>
              </a:extLst>
            </p:cNvPr>
            <p:cNvSpPr/>
            <p:nvPr/>
          </p:nvSpPr>
          <p:spPr>
            <a:xfrm>
              <a:off x="197169" y="1981765"/>
              <a:ext cx="11806611" cy="859536"/>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u="sng" dirty="0"/>
                <a:t>To avoid sharp drops in one (or all) applications’ EB, hence inferior throughput and fairness</a:t>
              </a:r>
            </a:p>
            <a:p>
              <a:pPr algn="ctr"/>
              <a:r>
                <a:rPr lang="en-US" sz="2000" b="1" dirty="0"/>
                <a:t>Choose </a:t>
              </a:r>
              <a:r>
                <a:rPr lang="en-US" sz="2000" b="1" dirty="0">
                  <a:solidFill>
                    <a:srgbClr val="0070C0"/>
                  </a:solidFill>
                </a:rPr>
                <a:t>a TLP configuration which would not overwhelm the DRAM BW</a:t>
              </a:r>
              <a:r>
                <a:rPr lang="en-US" sz="2000" b="1" dirty="0"/>
                <a:t> </a:t>
              </a:r>
            </a:p>
          </p:txBody>
        </p:sp>
        <p:sp>
          <p:nvSpPr>
            <p:cNvPr id="13" name="Rectangle 12">
              <a:extLst>
                <a:ext uri="{FF2B5EF4-FFF2-40B4-BE49-F238E27FC236}">
                  <a16:creationId xmlns:a16="http://schemas.microsoft.com/office/drawing/2014/main" id="{E0C02E3A-E534-48D0-B22D-5616255B776B}"/>
                </a:ext>
              </a:extLst>
            </p:cNvPr>
            <p:cNvSpPr/>
            <p:nvPr/>
          </p:nvSpPr>
          <p:spPr>
            <a:xfrm>
              <a:off x="-220573" y="1502006"/>
              <a:ext cx="2469125" cy="461665"/>
            </a:xfrm>
            <a:prstGeom prst="rect">
              <a:avLst/>
            </a:prstGeom>
          </p:spPr>
          <p:txBody>
            <a:bodyPr wrap="square">
              <a:spAutoFit/>
            </a:bodyPr>
            <a:lstStyle/>
            <a:p>
              <a:pPr algn="ctr"/>
              <a:r>
                <a:rPr lang="en-US" sz="2400" b="1" dirty="0"/>
                <a:t>Guideline-2</a:t>
              </a:r>
              <a:endParaRPr lang="en-US" sz="2400" dirty="0"/>
            </a:p>
          </p:txBody>
        </p:sp>
      </p:grpSp>
      <p:sp>
        <p:nvSpPr>
          <p:cNvPr id="14" name="Rectangle 13">
            <a:extLst>
              <a:ext uri="{FF2B5EF4-FFF2-40B4-BE49-F238E27FC236}">
                <a16:creationId xmlns:a16="http://schemas.microsoft.com/office/drawing/2014/main" id="{BA56A610-77C8-4D0C-B2D0-FAE7E9BD2E02}"/>
              </a:ext>
            </a:extLst>
          </p:cNvPr>
          <p:cNvSpPr/>
          <p:nvPr/>
        </p:nvSpPr>
        <p:spPr>
          <a:xfrm>
            <a:off x="5460378" y="5037004"/>
            <a:ext cx="1271245" cy="461665"/>
          </a:xfrm>
          <a:prstGeom prst="rect">
            <a:avLst/>
          </a:prstGeom>
        </p:spPr>
        <p:txBody>
          <a:bodyPr wrap="none">
            <a:spAutoFit/>
          </a:bodyPr>
          <a:lstStyle/>
          <a:p>
            <a:pPr algn="ctr"/>
            <a:r>
              <a:rPr lang="en-US" sz="2400" b="1" dirty="0">
                <a:solidFill>
                  <a:srgbClr val="FF0000"/>
                </a:solidFill>
              </a:rPr>
              <a:t>Pattern?</a:t>
            </a:r>
            <a:endParaRPr lang="en-US" dirty="0">
              <a:solidFill>
                <a:srgbClr val="FF0000"/>
              </a:solidFill>
            </a:endParaRPr>
          </a:p>
        </p:txBody>
      </p:sp>
    </p:spTree>
    <p:extLst>
      <p:ext uri="{BB962C8B-B14F-4D97-AF65-F5344CB8AC3E}">
        <p14:creationId xmlns:p14="http://schemas.microsoft.com/office/powerpoint/2010/main" val="403316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0 L -0.00078 -0.19074 " pathEditMode="relative" rAng="0" ptsTypes="AA">
                                      <p:cBhvr>
                                        <p:cTn id="11" dur="2000" fill="hold"/>
                                        <p:tgtEl>
                                          <p:spTgt spid="15"/>
                                        </p:tgtEl>
                                        <p:attrNameLst>
                                          <p:attrName>ppt_x</p:attrName>
                                          <p:attrName>ppt_y</p:attrName>
                                        </p:attrNameLst>
                                      </p:cBhvr>
                                      <p:rCtr x="0" y="-9537"/>
                                    </p:animMotion>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3.54167E-6 4.81481E-6 L 0.00052 -0.1838 " pathEditMode="relative" rAng="0" ptsTypes="AA">
                                      <p:cBhvr>
                                        <p:cTn id="19" dur="2000" fill="hold"/>
                                        <p:tgtEl>
                                          <p:spTgt spid="11"/>
                                        </p:tgtEl>
                                        <p:attrNameLst>
                                          <p:attrName>ppt_x</p:attrName>
                                          <p:attrName>ppt_y</p:attrName>
                                        </p:attrNameLst>
                                      </p:cBhvr>
                                      <p:rCtr x="26" y="-9190"/>
                                    </p:animMotion>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lstStyle/>
          <a:p>
            <a:r>
              <a:rPr lang="en-US" dirty="0"/>
              <a:t>Pattern-Based Searching (PBS)</a:t>
            </a:r>
          </a:p>
        </p:txBody>
      </p:sp>
      <p:sp>
        <p:nvSpPr>
          <p:cNvPr id="3" name="Footer Placeholder 2">
            <a:extLst>
              <a:ext uri="{FF2B5EF4-FFF2-40B4-BE49-F238E27FC236}">
                <a16:creationId xmlns:a16="http://schemas.microsoft.com/office/drawing/2014/main" id="{C7110AA3-FD32-4FBF-BF9D-04B54F9A6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455C95-79CB-43E4-B486-26BA5DAC36AF}"/>
              </a:ext>
            </a:extLst>
          </p:cNvPr>
          <p:cNvSpPr>
            <a:spLocks noGrp="1"/>
          </p:cNvSpPr>
          <p:nvPr>
            <p:ph type="sldNum" sz="quarter" idx="12"/>
          </p:nvPr>
        </p:nvSpPr>
        <p:spPr/>
        <p:txBody>
          <a:bodyPr/>
          <a:lstStyle/>
          <a:p>
            <a:fld id="{98ECD8BD-D1A9-4DC4-89AE-4427480F30AB}" type="slidenum">
              <a:rPr lang="en-US" smtClean="0"/>
              <a:t>19</a:t>
            </a:fld>
            <a:endParaRPr lang="en-US"/>
          </a:p>
        </p:txBody>
      </p:sp>
      <p:sp>
        <p:nvSpPr>
          <p:cNvPr id="35" name="Rectangle 34">
            <a:extLst>
              <a:ext uri="{FF2B5EF4-FFF2-40B4-BE49-F238E27FC236}">
                <a16:creationId xmlns:a16="http://schemas.microsoft.com/office/drawing/2014/main" id="{7DA621CD-0338-4CEB-AD9B-087D043B2F71}"/>
              </a:ext>
            </a:extLst>
          </p:cNvPr>
          <p:cNvSpPr/>
          <p:nvPr/>
        </p:nvSpPr>
        <p:spPr>
          <a:xfrm>
            <a:off x="8318846" y="2084382"/>
            <a:ext cx="1067921" cy="400110"/>
          </a:xfrm>
          <a:prstGeom prst="rect">
            <a:avLst/>
          </a:prstGeom>
        </p:spPr>
        <p:txBody>
          <a:bodyPr wrap="none">
            <a:spAutoFit/>
          </a:bodyPr>
          <a:lstStyle/>
          <a:p>
            <a:pPr algn="ctr"/>
            <a:r>
              <a:rPr lang="en-US" sz="2000" b="1" dirty="0">
                <a:solidFill>
                  <a:srgbClr val="0070C0"/>
                </a:solidFill>
              </a:rPr>
              <a:t>Pattern</a:t>
            </a:r>
            <a:endParaRPr lang="en-US" sz="1600" dirty="0">
              <a:solidFill>
                <a:srgbClr val="0070C0"/>
              </a:solidFill>
            </a:endParaRPr>
          </a:p>
        </p:txBody>
      </p:sp>
      <p:graphicFrame>
        <p:nvGraphicFramePr>
          <p:cNvPr id="38" name="Chart 37">
            <a:extLst>
              <a:ext uri="{FF2B5EF4-FFF2-40B4-BE49-F238E27FC236}">
                <a16:creationId xmlns:a16="http://schemas.microsoft.com/office/drawing/2014/main" id="{91C45451-87B7-4779-93DD-ACEBCFC3D378}"/>
              </a:ext>
            </a:extLst>
          </p:cNvPr>
          <p:cNvGraphicFramePr>
            <a:graphicFrameLocks/>
          </p:cNvGraphicFramePr>
          <p:nvPr>
            <p:extLst>
              <p:ext uri="{D42A27DB-BD31-4B8C-83A1-F6EECF244321}">
                <p14:modId xmlns:p14="http://schemas.microsoft.com/office/powerpoint/2010/main" val="2576930406"/>
              </p:ext>
            </p:extLst>
          </p:nvPr>
        </p:nvGraphicFramePr>
        <p:xfrm>
          <a:off x="3339193" y="2208063"/>
          <a:ext cx="5513614" cy="3292928"/>
        </p:xfrm>
        <a:graphic>
          <a:graphicData uri="http://schemas.openxmlformats.org/drawingml/2006/chart">
            <c:chart xmlns:c="http://schemas.openxmlformats.org/drawingml/2006/chart" xmlns:r="http://schemas.openxmlformats.org/officeDocument/2006/relationships" r:id="rId3"/>
          </a:graphicData>
        </a:graphic>
      </p:graphicFrame>
      <p:sp>
        <p:nvSpPr>
          <p:cNvPr id="36" name="Rectangle 35">
            <a:extLst>
              <a:ext uri="{FF2B5EF4-FFF2-40B4-BE49-F238E27FC236}">
                <a16:creationId xmlns:a16="http://schemas.microsoft.com/office/drawing/2014/main" id="{2B1A01AF-9C5C-4EC3-ACA9-9464A829BBC4}"/>
              </a:ext>
            </a:extLst>
          </p:cNvPr>
          <p:cNvSpPr/>
          <p:nvPr/>
        </p:nvSpPr>
        <p:spPr>
          <a:xfrm>
            <a:off x="1017480" y="2356758"/>
            <a:ext cx="1000492" cy="263347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FC2EA26-85CE-4099-BD9A-1DDD8FCA9315}"/>
              </a:ext>
            </a:extLst>
          </p:cNvPr>
          <p:cNvCxnSpPr>
            <a:cxnSpLocks/>
          </p:cNvCxnSpPr>
          <p:nvPr/>
        </p:nvCxnSpPr>
        <p:spPr>
          <a:xfrm>
            <a:off x="1645920" y="2137302"/>
            <a:ext cx="0" cy="3200400"/>
          </a:xfrm>
          <a:prstGeom prst="line">
            <a:avLst/>
          </a:prstGeom>
          <a:ln w="28575">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E423CA7-CEBC-4D51-BA64-F2B9A2FDA0A1}"/>
              </a:ext>
            </a:extLst>
          </p:cNvPr>
          <p:cNvSpPr/>
          <p:nvPr/>
        </p:nvSpPr>
        <p:spPr>
          <a:xfrm>
            <a:off x="6096000" y="2524563"/>
            <a:ext cx="5483500" cy="2425877"/>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Significant drop in EB-based metric </a:t>
            </a:r>
            <a:r>
              <a:rPr lang="en-US" sz="2400" dirty="0">
                <a:solidFill>
                  <a:schemeClr val="tx1"/>
                </a:solidFill>
              </a:rPr>
              <a:t>happens </a:t>
            </a:r>
            <a:r>
              <a:rPr lang="en-US" sz="2400" b="1" dirty="0">
                <a:solidFill>
                  <a:srgbClr val="FF0000"/>
                </a:solidFill>
              </a:rPr>
              <a:t>at a fixed TLP of a particular application</a:t>
            </a:r>
            <a:r>
              <a:rPr lang="en-US" sz="2400" dirty="0"/>
              <a:t>, </a:t>
            </a:r>
            <a:r>
              <a:rPr lang="en-US" sz="2400" u="sng" dirty="0">
                <a:solidFill>
                  <a:schemeClr val="tx1"/>
                </a:solidFill>
              </a:rPr>
              <a:t>when the resources in the system are sufficiently utilized</a:t>
            </a:r>
            <a:r>
              <a:rPr lang="en-US" sz="2400" dirty="0">
                <a:solidFill>
                  <a:schemeClr val="tx1"/>
                </a:solidFill>
              </a:rPr>
              <a:t>, r</a:t>
            </a:r>
            <a:r>
              <a:rPr lang="en-US" sz="2400" dirty="0"/>
              <a:t>egardless of TLP of other co-running application(s)</a:t>
            </a:r>
          </a:p>
        </p:txBody>
      </p:sp>
    </p:spTree>
    <p:extLst>
      <p:ext uri="{BB962C8B-B14F-4D97-AF65-F5344CB8AC3E}">
        <p14:creationId xmlns:p14="http://schemas.microsoft.com/office/powerpoint/2010/main" val="74162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0 2.96296E-6 L -0.24948 -0.00023 " pathEditMode="relative" rAng="0" ptsTypes="AA">
                                      <p:cBhvr>
                                        <p:cTn id="11" dur="2000" fill="hold"/>
                                        <p:tgtEl>
                                          <p:spTgt spid="38"/>
                                        </p:tgtEl>
                                        <p:attrNameLst>
                                          <p:attrName>ppt_x</p:attrName>
                                          <p:attrName>ppt_y</p:attrName>
                                        </p:attrNameLst>
                                      </p:cBhvr>
                                      <p:rCtr x="-12474" y="-23"/>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Graphic spid="38" grpId="0">
        <p:bldAsOne/>
      </p:bldGraphic>
      <p:bldGraphic spid="38" grpId="1">
        <p:bldAsOne/>
      </p:bldGraphic>
      <p:bldP spid="36"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E4E-685A-435D-A8C1-C943A300FA9B}"/>
              </a:ext>
            </a:extLst>
          </p:cNvPr>
          <p:cNvSpPr>
            <a:spLocks noGrp="1"/>
          </p:cNvSpPr>
          <p:nvPr>
            <p:ph type="title"/>
          </p:nvPr>
        </p:nvSpPr>
        <p:spPr/>
        <p:txBody>
          <a:bodyPr>
            <a:normAutofit/>
          </a:bodyPr>
          <a:lstStyle/>
          <a:p>
            <a:r>
              <a:rPr lang="en-US" dirty="0"/>
              <a:t>Single-Application Execution on GPUs</a:t>
            </a:r>
          </a:p>
        </p:txBody>
      </p:sp>
      <p:pic>
        <p:nvPicPr>
          <p:cNvPr id="5" name="Content Placeholder 4">
            <a:extLst>
              <a:ext uri="{FF2B5EF4-FFF2-40B4-BE49-F238E27FC236}">
                <a16:creationId xmlns:a16="http://schemas.microsoft.com/office/drawing/2014/main" id="{00899834-9AE4-4133-996C-A1338937A3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9318" y="1690688"/>
            <a:ext cx="1217036" cy="1217036"/>
          </a:xfrm>
        </p:spPr>
      </p:pic>
      <p:sp>
        <p:nvSpPr>
          <p:cNvPr id="4" name="Footer Placeholder 3">
            <a:extLst>
              <a:ext uri="{FF2B5EF4-FFF2-40B4-BE49-F238E27FC236}">
                <a16:creationId xmlns:a16="http://schemas.microsoft.com/office/drawing/2014/main" id="{6EE339BC-1722-4EB3-BB33-C33F6DA4FDCE}"/>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A60F87E2-2597-48F8-87FB-3345F2B2B335}"/>
              </a:ext>
            </a:extLst>
          </p:cNvPr>
          <p:cNvSpPr>
            <a:spLocks noGrp="1"/>
          </p:cNvSpPr>
          <p:nvPr>
            <p:ph type="sldNum" sz="quarter" idx="12"/>
          </p:nvPr>
        </p:nvSpPr>
        <p:spPr/>
        <p:txBody>
          <a:bodyPr/>
          <a:lstStyle/>
          <a:p>
            <a:fld id="{98ECD8BD-D1A9-4DC4-89AE-4427480F30AB}" type="slidenum">
              <a:rPr lang="en-US" smtClean="0"/>
              <a:t>2</a:t>
            </a:fld>
            <a:endParaRPr lang="en-US"/>
          </a:p>
        </p:txBody>
      </p:sp>
      <p:pic>
        <p:nvPicPr>
          <p:cNvPr id="7" name="Picture 6">
            <a:extLst>
              <a:ext uri="{FF2B5EF4-FFF2-40B4-BE49-F238E27FC236}">
                <a16:creationId xmlns:a16="http://schemas.microsoft.com/office/drawing/2014/main" id="{44489BD2-C559-40DF-BAD5-68B311D802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9376" y="2129688"/>
            <a:ext cx="1418560" cy="339036"/>
          </a:xfrm>
          <a:prstGeom prst="rect">
            <a:avLst/>
          </a:prstGeom>
        </p:spPr>
      </p:pic>
      <p:pic>
        <p:nvPicPr>
          <p:cNvPr id="8" name="Picture 7">
            <a:extLst>
              <a:ext uri="{FF2B5EF4-FFF2-40B4-BE49-F238E27FC236}">
                <a16:creationId xmlns:a16="http://schemas.microsoft.com/office/drawing/2014/main" id="{3FCD34E7-4286-4888-A349-951877A83F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0958" y="1951734"/>
            <a:ext cx="694944" cy="694944"/>
          </a:xfrm>
          <a:prstGeom prst="rect">
            <a:avLst/>
          </a:prstGeom>
        </p:spPr>
      </p:pic>
      <p:sp>
        <p:nvSpPr>
          <p:cNvPr id="6" name="TextBox 5">
            <a:extLst>
              <a:ext uri="{FF2B5EF4-FFF2-40B4-BE49-F238E27FC236}">
                <a16:creationId xmlns:a16="http://schemas.microsoft.com/office/drawing/2014/main" id="{5C81D473-4926-49E5-84A5-FD3B4F626A1C}"/>
              </a:ext>
            </a:extLst>
          </p:cNvPr>
          <p:cNvSpPr txBox="1"/>
          <p:nvPr/>
        </p:nvSpPr>
        <p:spPr>
          <a:xfrm>
            <a:off x="4459216" y="1690688"/>
            <a:ext cx="777239" cy="369332"/>
          </a:xfrm>
          <a:prstGeom prst="rect">
            <a:avLst/>
          </a:prstGeom>
          <a:noFill/>
        </p:spPr>
        <p:txBody>
          <a:bodyPr wrap="square" rtlCol="0">
            <a:spAutoFit/>
          </a:bodyPr>
          <a:lstStyle/>
          <a:p>
            <a:pPr algn="ctr"/>
            <a:r>
              <a:rPr lang="en-US" b="1" dirty="0"/>
              <a:t>GPU</a:t>
            </a:r>
          </a:p>
        </p:txBody>
      </p:sp>
      <p:sp>
        <p:nvSpPr>
          <p:cNvPr id="9" name="Left Brace 8">
            <a:extLst>
              <a:ext uri="{FF2B5EF4-FFF2-40B4-BE49-F238E27FC236}">
                <a16:creationId xmlns:a16="http://schemas.microsoft.com/office/drawing/2014/main" id="{6F7268CB-E568-415C-AFF7-C85BADCF6AA2}"/>
              </a:ext>
            </a:extLst>
          </p:cNvPr>
          <p:cNvSpPr/>
          <p:nvPr/>
        </p:nvSpPr>
        <p:spPr>
          <a:xfrm rot="5400000">
            <a:off x="5805212" y="2156271"/>
            <a:ext cx="480570" cy="3214083"/>
          </a:xfrm>
          <a:prstGeom prst="leftBrace">
            <a:avLst>
              <a:gd name="adj1" fmla="val 8333"/>
              <a:gd name="adj2" fmla="val 48788"/>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74B5AD-6A1E-4ACA-AD4D-70AC2C63D4E2}"/>
              </a:ext>
            </a:extLst>
          </p:cNvPr>
          <p:cNvSpPr txBox="1"/>
          <p:nvPr/>
        </p:nvSpPr>
        <p:spPr>
          <a:xfrm>
            <a:off x="4870363" y="3085678"/>
            <a:ext cx="2397821" cy="369333"/>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Kernel-1 (K1)</a:t>
            </a:r>
          </a:p>
        </p:txBody>
      </p:sp>
      <p:sp>
        <p:nvSpPr>
          <p:cNvPr id="11" name="TextBox 10">
            <a:extLst>
              <a:ext uri="{FF2B5EF4-FFF2-40B4-BE49-F238E27FC236}">
                <a16:creationId xmlns:a16="http://schemas.microsoft.com/office/drawing/2014/main" id="{5F6BE53A-255C-4A84-A52B-D2834D793314}"/>
              </a:ext>
            </a:extLst>
          </p:cNvPr>
          <p:cNvSpPr txBox="1"/>
          <p:nvPr/>
        </p:nvSpPr>
        <p:spPr>
          <a:xfrm>
            <a:off x="3978587" y="4059184"/>
            <a:ext cx="997842" cy="3077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Core</a:t>
            </a:r>
            <a:r>
              <a:rPr lang="en-US" sz="1200" b="1" dirty="0">
                <a:latin typeface="Arial" panose="020B0604020202020204" pitchFamily="34" charset="0"/>
                <a:cs typeface="Arial" panose="020B0604020202020204" pitchFamily="34" charset="0"/>
              </a:rPr>
              <a:t> 1</a:t>
            </a:r>
          </a:p>
        </p:txBody>
      </p:sp>
      <p:sp>
        <p:nvSpPr>
          <p:cNvPr id="12" name="TextBox 11">
            <a:extLst>
              <a:ext uri="{FF2B5EF4-FFF2-40B4-BE49-F238E27FC236}">
                <a16:creationId xmlns:a16="http://schemas.microsoft.com/office/drawing/2014/main" id="{398A7992-1836-4ED4-BF6C-170D5D8F25ED}"/>
              </a:ext>
            </a:extLst>
          </p:cNvPr>
          <p:cNvSpPr txBox="1"/>
          <p:nvPr/>
        </p:nvSpPr>
        <p:spPr>
          <a:xfrm>
            <a:off x="7215570" y="4026421"/>
            <a:ext cx="997842" cy="3077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Core</a:t>
            </a:r>
            <a:r>
              <a:rPr lang="en-US" sz="1200" b="1" dirty="0">
                <a:latin typeface="Arial" panose="020B0604020202020204" pitchFamily="34" charset="0"/>
                <a:cs typeface="Arial" panose="020B0604020202020204" pitchFamily="34" charset="0"/>
              </a:rPr>
              <a:t> N</a:t>
            </a:r>
          </a:p>
        </p:txBody>
      </p:sp>
      <p:cxnSp>
        <p:nvCxnSpPr>
          <p:cNvPr id="32" name="Straight Connector 31">
            <a:extLst>
              <a:ext uri="{FF2B5EF4-FFF2-40B4-BE49-F238E27FC236}">
                <a16:creationId xmlns:a16="http://schemas.microsoft.com/office/drawing/2014/main" id="{9EF93B03-71ED-4DDB-8C79-88EE16C2BFB4}"/>
              </a:ext>
            </a:extLst>
          </p:cNvPr>
          <p:cNvCxnSpPr/>
          <p:nvPr/>
        </p:nvCxnSpPr>
        <p:spPr>
          <a:xfrm flipV="1">
            <a:off x="7417355" y="5290648"/>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9887289-F0A0-4700-B269-EA2F1AAD65D9}"/>
              </a:ext>
            </a:extLst>
          </p:cNvPr>
          <p:cNvCxnSpPr/>
          <p:nvPr/>
        </p:nvCxnSpPr>
        <p:spPr>
          <a:xfrm flipH="1" flipV="1">
            <a:off x="4477508" y="4719123"/>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0215EC-7A71-4415-B075-B8C20521814B}"/>
              </a:ext>
            </a:extLst>
          </p:cNvPr>
          <p:cNvCxnSpPr/>
          <p:nvPr/>
        </p:nvCxnSpPr>
        <p:spPr>
          <a:xfrm flipH="1" flipV="1">
            <a:off x="4972611" y="471559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0B4818-3371-4078-909E-F01D0E4559C0}"/>
              </a:ext>
            </a:extLst>
          </p:cNvPr>
          <p:cNvCxnSpPr/>
          <p:nvPr/>
        </p:nvCxnSpPr>
        <p:spPr>
          <a:xfrm flipH="1" flipV="1">
            <a:off x="5481960" y="4711532"/>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071FA53-D446-4FA9-AD53-DF945AADA705}"/>
              </a:ext>
            </a:extLst>
          </p:cNvPr>
          <p:cNvCxnSpPr/>
          <p:nvPr/>
        </p:nvCxnSpPr>
        <p:spPr>
          <a:xfrm flipH="1" flipV="1">
            <a:off x="6646570" y="4711532"/>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9B7AA0E-E669-41E5-B384-BF5DAFB669FD}"/>
              </a:ext>
            </a:extLst>
          </p:cNvPr>
          <p:cNvCxnSpPr/>
          <p:nvPr/>
        </p:nvCxnSpPr>
        <p:spPr>
          <a:xfrm flipH="1" flipV="1">
            <a:off x="7165283" y="471559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EDE400A-424D-4F07-9562-BB4257DC4475}"/>
              </a:ext>
            </a:extLst>
          </p:cNvPr>
          <p:cNvCxnSpPr/>
          <p:nvPr/>
        </p:nvCxnSpPr>
        <p:spPr>
          <a:xfrm flipH="1" flipV="1">
            <a:off x="7706910" y="471559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6A15628C-F099-4B71-B422-0076A2DFDC5E}"/>
              </a:ext>
            </a:extLst>
          </p:cNvPr>
          <p:cNvGrpSpPr/>
          <p:nvPr/>
        </p:nvGrpSpPr>
        <p:grpSpPr>
          <a:xfrm>
            <a:off x="6530705" y="5599933"/>
            <a:ext cx="213800" cy="100769"/>
            <a:chOff x="4483688" y="5848076"/>
            <a:chExt cx="213800" cy="100769"/>
          </a:xfrm>
        </p:grpSpPr>
        <p:sp>
          <p:nvSpPr>
            <p:cNvPr id="47" name="Rounded Rectangle 52">
              <a:extLst>
                <a:ext uri="{FF2B5EF4-FFF2-40B4-BE49-F238E27FC236}">
                  <a16:creationId xmlns:a16="http://schemas.microsoft.com/office/drawing/2014/main" id="{E9E9ADF3-A003-4A77-9156-E76A144A2C23}"/>
                </a:ext>
              </a:extLst>
            </p:cNvPr>
            <p:cNvSpPr/>
            <p:nvPr/>
          </p:nvSpPr>
          <p:spPr>
            <a:xfrm>
              <a:off x="4483688" y="5848076"/>
              <a:ext cx="45007" cy="100769"/>
            </a:xfrm>
            <a:prstGeom prst="roundRect">
              <a:avLst/>
            </a:prstGeom>
            <a:solidFill>
              <a:schemeClr val="tx1"/>
            </a:solidFill>
            <a:ln>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48" name="Rounded Rectangle 53">
              <a:extLst>
                <a:ext uri="{FF2B5EF4-FFF2-40B4-BE49-F238E27FC236}">
                  <a16:creationId xmlns:a16="http://schemas.microsoft.com/office/drawing/2014/main" id="{94A3C628-E7CC-4059-A649-B20455BB48C8}"/>
                </a:ext>
              </a:extLst>
            </p:cNvPr>
            <p:cNvSpPr/>
            <p:nvPr/>
          </p:nvSpPr>
          <p:spPr>
            <a:xfrm>
              <a:off x="4652481" y="5848076"/>
              <a:ext cx="45007" cy="100769"/>
            </a:xfrm>
            <a:prstGeom prst="roundRect">
              <a:avLst/>
            </a:prstGeom>
            <a:solidFill>
              <a:schemeClr val="tx1"/>
            </a:solidFill>
            <a:ln>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grpSp>
      <p:cxnSp>
        <p:nvCxnSpPr>
          <p:cNvPr id="41" name="Straight Connector 40">
            <a:extLst>
              <a:ext uri="{FF2B5EF4-FFF2-40B4-BE49-F238E27FC236}">
                <a16:creationId xmlns:a16="http://schemas.microsoft.com/office/drawing/2014/main" id="{5E7DF4B7-31D1-4AAE-BB8F-895495596CED}"/>
              </a:ext>
            </a:extLst>
          </p:cNvPr>
          <p:cNvCxnSpPr/>
          <p:nvPr/>
        </p:nvCxnSpPr>
        <p:spPr>
          <a:xfrm flipV="1">
            <a:off x="5828284" y="5295770"/>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A7013DB-988B-47A1-BF11-5133BAEBAD71}"/>
              </a:ext>
            </a:extLst>
          </p:cNvPr>
          <p:cNvCxnSpPr/>
          <p:nvPr/>
        </p:nvCxnSpPr>
        <p:spPr>
          <a:xfrm flipV="1">
            <a:off x="4885372" y="5316257"/>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D3EACE1-3210-4AEE-A52F-CE4AF83E0591}"/>
              </a:ext>
            </a:extLst>
          </p:cNvPr>
          <p:cNvSpPr/>
          <p:nvPr/>
        </p:nvSpPr>
        <p:spPr>
          <a:xfrm>
            <a:off x="4266948" y="5009148"/>
            <a:ext cx="3604652" cy="341450"/>
          </a:xfrm>
          <a:prstGeom prst="rect">
            <a:avLst/>
          </a:prstGeom>
          <a:solidFill>
            <a:schemeClr val="bg1"/>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latin typeface="Arial" panose="020B0604020202020204" pitchFamily="34" charset="0"/>
                <a:cs typeface="Arial" panose="020B0604020202020204" pitchFamily="34" charset="0"/>
              </a:rPr>
              <a:t>On-Chip Network</a:t>
            </a:r>
          </a:p>
        </p:txBody>
      </p:sp>
      <p:sp>
        <p:nvSpPr>
          <p:cNvPr id="44" name="Rectangle 43">
            <a:extLst>
              <a:ext uri="{FF2B5EF4-FFF2-40B4-BE49-F238E27FC236}">
                <a16:creationId xmlns:a16="http://schemas.microsoft.com/office/drawing/2014/main" id="{290B99D2-5BC4-4A34-9DCD-BCCE7D3B7B98}"/>
              </a:ext>
            </a:extLst>
          </p:cNvPr>
          <p:cNvSpPr/>
          <p:nvPr/>
        </p:nvSpPr>
        <p:spPr>
          <a:xfrm>
            <a:off x="4434914" y="5509046"/>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9D41ED2F-C45A-4A30-97FF-7B24AD0A44FC}"/>
              </a:ext>
            </a:extLst>
          </p:cNvPr>
          <p:cNvSpPr/>
          <p:nvPr/>
        </p:nvSpPr>
        <p:spPr>
          <a:xfrm>
            <a:off x="5419052" y="5510436"/>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573CAC0D-D648-4EEE-AEC8-77677E8A6821}"/>
              </a:ext>
            </a:extLst>
          </p:cNvPr>
          <p:cNvSpPr/>
          <p:nvPr/>
        </p:nvSpPr>
        <p:spPr>
          <a:xfrm>
            <a:off x="7048662" y="5497650"/>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9993C97B-0855-482A-8AAB-053EB55BBE5D}"/>
              </a:ext>
            </a:extLst>
          </p:cNvPr>
          <p:cNvSpPr txBox="1"/>
          <p:nvPr/>
        </p:nvSpPr>
        <p:spPr>
          <a:xfrm>
            <a:off x="4266948" y="5981887"/>
            <a:ext cx="3614540" cy="369333"/>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Single Kernel Execution</a:t>
            </a:r>
          </a:p>
        </p:txBody>
      </p:sp>
      <p:sp>
        <p:nvSpPr>
          <p:cNvPr id="60" name="Oval 59">
            <a:extLst>
              <a:ext uri="{FF2B5EF4-FFF2-40B4-BE49-F238E27FC236}">
                <a16:creationId xmlns:a16="http://schemas.microsoft.com/office/drawing/2014/main" id="{E153F9CF-3CFF-4F5B-8C7E-A148DF42F9D5}"/>
              </a:ext>
            </a:extLst>
          </p:cNvPr>
          <p:cNvSpPr/>
          <p:nvPr/>
        </p:nvSpPr>
        <p:spPr>
          <a:xfrm>
            <a:off x="4340348" y="4445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1" name="Oval 60">
            <a:extLst>
              <a:ext uri="{FF2B5EF4-FFF2-40B4-BE49-F238E27FC236}">
                <a16:creationId xmlns:a16="http://schemas.microsoft.com/office/drawing/2014/main" id="{458ACFBF-927C-44BC-B640-D12359BF622C}"/>
              </a:ext>
            </a:extLst>
          </p:cNvPr>
          <p:cNvSpPr/>
          <p:nvPr/>
        </p:nvSpPr>
        <p:spPr>
          <a:xfrm>
            <a:off x="4835451" y="4445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2" name="Oval 61">
            <a:extLst>
              <a:ext uri="{FF2B5EF4-FFF2-40B4-BE49-F238E27FC236}">
                <a16:creationId xmlns:a16="http://schemas.microsoft.com/office/drawing/2014/main" id="{C526973D-F100-43F8-B9A2-4EE5BD478D20}"/>
              </a:ext>
            </a:extLst>
          </p:cNvPr>
          <p:cNvSpPr/>
          <p:nvPr/>
        </p:nvSpPr>
        <p:spPr>
          <a:xfrm>
            <a:off x="5344800" y="4445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3" name="Oval 62">
            <a:extLst>
              <a:ext uri="{FF2B5EF4-FFF2-40B4-BE49-F238E27FC236}">
                <a16:creationId xmlns:a16="http://schemas.microsoft.com/office/drawing/2014/main" id="{A9164380-0F96-43CC-8F6D-3D39B7F9CFE8}"/>
              </a:ext>
            </a:extLst>
          </p:cNvPr>
          <p:cNvSpPr/>
          <p:nvPr/>
        </p:nvSpPr>
        <p:spPr>
          <a:xfrm>
            <a:off x="6509410" y="4445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4" name="Oval 63">
            <a:extLst>
              <a:ext uri="{FF2B5EF4-FFF2-40B4-BE49-F238E27FC236}">
                <a16:creationId xmlns:a16="http://schemas.microsoft.com/office/drawing/2014/main" id="{2CA4B4EE-88EB-4E12-BCB3-5A81769A7AB6}"/>
              </a:ext>
            </a:extLst>
          </p:cNvPr>
          <p:cNvSpPr/>
          <p:nvPr/>
        </p:nvSpPr>
        <p:spPr>
          <a:xfrm>
            <a:off x="7028123" y="444754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5" name="Oval 64">
            <a:extLst>
              <a:ext uri="{FF2B5EF4-FFF2-40B4-BE49-F238E27FC236}">
                <a16:creationId xmlns:a16="http://schemas.microsoft.com/office/drawing/2014/main" id="{5E9F227E-C59C-400E-95FC-A844E419E30C}"/>
              </a:ext>
            </a:extLst>
          </p:cNvPr>
          <p:cNvSpPr/>
          <p:nvPr/>
        </p:nvSpPr>
        <p:spPr>
          <a:xfrm>
            <a:off x="7569750" y="445135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grpSp>
        <p:nvGrpSpPr>
          <p:cNvPr id="68" name="Group 67">
            <a:extLst>
              <a:ext uri="{FF2B5EF4-FFF2-40B4-BE49-F238E27FC236}">
                <a16:creationId xmlns:a16="http://schemas.microsoft.com/office/drawing/2014/main" id="{30137FC4-BF32-491E-AE17-5C6CC119AE96}"/>
              </a:ext>
            </a:extLst>
          </p:cNvPr>
          <p:cNvGrpSpPr/>
          <p:nvPr/>
        </p:nvGrpSpPr>
        <p:grpSpPr>
          <a:xfrm>
            <a:off x="5957365" y="4534118"/>
            <a:ext cx="213800" cy="100769"/>
            <a:chOff x="2106248" y="5848076"/>
            <a:chExt cx="213800" cy="100769"/>
          </a:xfrm>
        </p:grpSpPr>
        <p:sp>
          <p:nvSpPr>
            <p:cNvPr id="66" name="Rounded Rectangle 52">
              <a:extLst>
                <a:ext uri="{FF2B5EF4-FFF2-40B4-BE49-F238E27FC236}">
                  <a16:creationId xmlns:a16="http://schemas.microsoft.com/office/drawing/2014/main" id="{4D64C63E-CCB2-4404-9AF5-0E10116DC98C}"/>
                </a:ext>
              </a:extLst>
            </p:cNvPr>
            <p:cNvSpPr/>
            <p:nvPr/>
          </p:nvSpPr>
          <p:spPr>
            <a:xfrm>
              <a:off x="2106248"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67" name="Rounded Rectangle 53">
              <a:extLst>
                <a:ext uri="{FF2B5EF4-FFF2-40B4-BE49-F238E27FC236}">
                  <a16:creationId xmlns:a16="http://schemas.microsoft.com/office/drawing/2014/main" id="{FE6F33EC-B94C-42AD-93C7-6EAFE75020B5}"/>
                </a:ext>
              </a:extLst>
            </p:cNvPr>
            <p:cNvSpPr/>
            <p:nvPr/>
          </p:nvSpPr>
          <p:spPr>
            <a:xfrm>
              <a:off x="2275041"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grpSp>
      <p:sp>
        <p:nvSpPr>
          <p:cNvPr id="3" name="TextBox 2">
            <a:extLst>
              <a:ext uri="{FF2B5EF4-FFF2-40B4-BE49-F238E27FC236}">
                <a16:creationId xmlns:a16="http://schemas.microsoft.com/office/drawing/2014/main" id="{A9B2CBD7-2A06-404A-A0F9-3622AC607058}"/>
              </a:ext>
            </a:extLst>
          </p:cNvPr>
          <p:cNvSpPr txBox="1"/>
          <p:nvPr/>
        </p:nvSpPr>
        <p:spPr>
          <a:xfrm>
            <a:off x="7948339" y="4397638"/>
            <a:ext cx="1941803" cy="369332"/>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Underutilized</a:t>
            </a:r>
          </a:p>
        </p:txBody>
      </p:sp>
    </p:spTree>
    <p:extLst>
      <p:ext uri="{BB962C8B-B14F-4D97-AF65-F5344CB8AC3E}">
        <p14:creationId xmlns:p14="http://schemas.microsoft.com/office/powerpoint/2010/main" val="2016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par>
                                <p:cTn id="42" presetID="10"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500"/>
                                        <p:tgtEl>
                                          <p:spTgt spid="65"/>
                                        </p:tgtEl>
                                      </p:cBhvr>
                                    </p:animEffect>
                                  </p:childTnLst>
                                </p:cTn>
                              </p:par>
                              <p:par>
                                <p:cTn id="78" presetID="10" presetClass="entr" presetSubtype="0" fill="hold" nodeType="with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fade">
                                      <p:cBhvr>
                                        <p:cTn id="80" dur="500"/>
                                        <p:tgtEl>
                                          <p:spTgt spid="6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500"/>
                                        <p:tgtEl>
                                          <p:spTgt spid="51"/>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fade">
                                      <p:cBhvr>
                                        <p:cTn id="89" dur="500"/>
                                        <p:tgtEl>
                                          <p:spTgt spid="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fade">
                                      <p:cBhvr>
                                        <p:cTn id="98" dur="500"/>
                                        <p:tgtEl>
                                          <p:spTgt spid="11"/>
                                        </p:tgtEl>
                                      </p:cBhvr>
                                    </p:animEffect>
                                  </p:childTnLst>
                                </p:cTn>
                              </p:par>
                            </p:childTnLst>
                          </p:cTn>
                        </p:par>
                        <p:par>
                          <p:cTn id="99" fill="hold">
                            <p:stCondLst>
                              <p:cond delay="1000"/>
                            </p:stCondLst>
                            <p:childTnLst>
                              <p:par>
                                <p:cTn id="100" presetID="1" presetClass="emph" presetSubtype="2" fill="hold" nodeType="afterEffect">
                                  <p:stCondLst>
                                    <p:cond delay="0"/>
                                  </p:stCondLst>
                                  <p:childTnLst>
                                    <p:animClr clrSpc="rgb" dir="cw">
                                      <p:cBhvr>
                                        <p:cTn id="101" dur="1000" fill="hold"/>
                                        <p:tgtEl>
                                          <p:spTgt spid="63"/>
                                        </p:tgtEl>
                                        <p:attrNameLst>
                                          <p:attrName>fillcolor</p:attrName>
                                        </p:attrNameLst>
                                      </p:cBhvr>
                                      <p:to>
                                        <a:srgbClr val="FF0000"/>
                                      </p:to>
                                    </p:animClr>
                                    <p:set>
                                      <p:cBhvr>
                                        <p:cTn id="102" dur="1000" fill="hold"/>
                                        <p:tgtEl>
                                          <p:spTgt spid="63"/>
                                        </p:tgtEl>
                                        <p:attrNameLst>
                                          <p:attrName>fill.type</p:attrName>
                                        </p:attrNameLst>
                                      </p:cBhvr>
                                      <p:to>
                                        <p:strVal val="solid"/>
                                      </p:to>
                                    </p:set>
                                    <p:set>
                                      <p:cBhvr>
                                        <p:cTn id="103" dur="1000" fill="hold"/>
                                        <p:tgtEl>
                                          <p:spTgt spid="63"/>
                                        </p:tgtEl>
                                        <p:attrNameLst>
                                          <p:attrName>fill.on</p:attrName>
                                        </p:attrNameLst>
                                      </p:cBhvr>
                                      <p:to>
                                        <p:strVal val="true"/>
                                      </p:to>
                                    </p:set>
                                  </p:childTnLst>
                                </p:cTn>
                              </p:par>
                              <p:par>
                                <p:cTn id="104" presetID="1" presetClass="emph" presetSubtype="2" fill="hold" nodeType="withEffect">
                                  <p:stCondLst>
                                    <p:cond delay="0"/>
                                  </p:stCondLst>
                                  <p:childTnLst>
                                    <p:animClr clrSpc="rgb" dir="cw">
                                      <p:cBhvr>
                                        <p:cTn id="105" dur="1000" fill="hold"/>
                                        <p:tgtEl>
                                          <p:spTgt spid="64"/>
                                        </p:tgtEl>
                                        <p:attrNameLst>
                                          <p:attrName>fillcolor</p:attrName>
                                        </p:attrNameLst>
                                      </p:cBhvr>
                                      <p:to>
                                        <a:srgbClr val="FF0000"/>
                                      </p:to>
                                    </p:animClr>
                                    <p:set>
                                      <p:cBhvr>
                                        <p:cTn id="106" dur="1000" fill="hold"/>
                                        <p:tgtEl>
                                          <p:spTgt spid="64"/>
                                        </p:tgtEl>
                                        <p:attrNameLst>
                                          <p:attrName>fill.type</p:attrName>
                                        </p:attrNameLst>
                                      </p:cBhvr>
                                      <p:to>
                                        <p:strVal val="solid"/>
                                      </p:to>
                                    </p:set>
                                    <p:set>
                                      <p:cBhvr>
                                        <p:cTn id="107" dur="1000" fill="hold"/>
                                        <p:tgtEl>
                                          <p:spTgt spid="64"/>
                                        </p:tgtEl>
                                        <p:attrNameLst>
                                          <p:attrName>fill.on</p:attrName>
                                        </p:attrNameLst>
                                      </p:cBhvr>
                                      <p:to>
                                        <p:strVal val="true"/>
                                      </p:to>
                                    </p:set>
                                  </p:childTnLst>
                                </p:cTn>
                              </p:par>
                              <p:par>
                                <p:cTn id="108" presetID="1" presetClass="emph" presetSubtype="2" fill="hold" nodeType="withEffect">
                                  <p:stCondLst>
                                    <p:cond delay="0"/>
                                  </p:stCondLst>
                                  <p:childTnLst>
                                    <p:animClr clrSpc="rgb" dir="cw">
                                      <p:cBhvr>
                                        <p:cTn id="109" dur="1000" fill="hold"/>
                                        <p:tgtEl>
                                          <p:spTgt spid="65"/>
                                        </p:tgtEl>
                                        <p:attrNameLst>
                                          <p:attrName>fillcolor</p:attrName>
                                        </p:attrNameLst>
                                      </p:cBhvr>
                                      <p:to>
                                        <a:srgbClr val="FF0000"/>
                                      </p:to>
                                    </p:animClr>
                                    <p:set>
                                      <p:cBhvr>
                                        <p:cTn id="110" dur="1000" fill="hold"/>
                                        <p:tgtEl>
                                          <p:spTgt spid="65"/>
                                        </p:tgtEl>
                                        <p:attrNameLst>
                                          <p:attrName>fill.type</p:attrName>
                                        </p:attrNameLst>
                                      </p:cBhvr>
                                      <p:to>
                                        <p:strVal val="solid"/>
                                      </p:to>
                                    </p:set>
                                    <p:set>
                                      <p:cBhvr>
                                        <p:cTn id="111" dur="1000" fill="hold"/>
                                        <p:tgtEl>
                                          <p:spTgt spid="65"/>
                                        </p:tgtEl>
                                        <p:attrNameLst>
                                          <p:attrName>fill.on</p:attrName>
                                        </p:attrNameLst>
                                      </p:cBhvr>
                                      <p:to>
                                        <p:strVal val="true"/>
                                      </p:to>
                                    </p:set>
                                  </p:childTnLst>
                                </p:cTn>
                              </p:par>
                              <p:par>
                                <p:cTn id="112" presetID="1" presetClass="emph" presetSubtype="2" fill="hold" nodeType="withEffect">
                                  <p:stCondLst>
                                    <p:cond delay="0"/>
                                  </p:stCondLst>
                                  <p:childTnLst>
                                    <p:animClr clrSpc="rgb" dir="cw">
                                      <p:cBhvr>
                                        <p:cTn id="113" dur="1000" fill="hold"/>
                                        <p:tgtEl>
                                          <p:spTgt spid="46"/>
                                        </p:tgtEl>
                                        <p:attrNameLst>
                                          <p:attrName>fillcolor</p:attrName>
                                        </p:attrNameLst>
                                      </p:cBhvr>
                                      <p:to>
                                        <a:srgbClr val="FF0000"/>
                                      </p:to>
                                    </p:animClr>
                                    <p:set>
                                      <p:cBhvr>
                                        <p:cTn id="114" dur="1000" fill="hold"/>
                                        <p:tgtEl>
                                          <p:spTgt spid="46"/>
                                        </p:tgtEl>
                                        <p:attrNameLst>
                                          <p:attrName>fill.type</p:attrName>
                                        </p:attrNameLst>
                                      </p:cBhvr>
                                      <p:to>
                                        <p:strVal val="solid"/>
                                      </p:to>
                                    </p:set>
                                    <p:set>
                                      <p:cBhvr>
                                        <p:cTn id="115" dur="1000" fill="hold"/>
                                        <p:tgtEl>
                                          <p:spTgt spid="46"/>
                                        </p:tgtEl>
                                        <p:attrNameLst>
                                          <p:attrName>fill.on</p:attrName>
                                        </p:attrNameLst>
                                      </p:cBhvr>
                                      <p:to>
                                        <p:strVal val="true"/>
                                      </p:to>
                                    </p:set>
                                  </p:childTnLst>
                                </p:cTn>
                              </p:par>
                              <p:par>
                                <p:cTn id="116" presetID="10" presetClass="entr" presetSubtype="0" fill="hold" nodeType="withEffect">
                                  <p:stCondLst>
                                    <p:cond delay="0"/>
                                  </p:stCondLst>
                                  <p:childTnLst>
                                    <p:set>
                                      <p:cBhvr>
                                        <p:cTn id="117" dur="1" fill="hold">
                                          <p:stCondLst>
                                            <p:cond delay="0"/>
                                          </p:stCondLst>
                                        </p:cTn>
                                        <p:tgtEl>
                                          <p:spTgt spid="3">
                                            <p:txEl>
                                              <p:pRg st="0" end="0"/>
                                            </p:txEl>
                                          </p:spTgt>
                                        </p:tgtEl>
                                        <p:attrNameLst>
                                          <p:attrName>style.visibility</p:attrName>
                                        </p:attrNameLst>
                                      </p:cBhvr>
                                      <p:to>
                                        <p:strVal val="visible"/>
                                      </p:to>
                                    </p:set>
                                    <p:animEffect transition="in" filter="fade">
                                      <p:cBhvr>
                                        <p:cTn id="1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p:bldP spid="11" grpId="0"/>
      <p:bldP spid="12" grpId="0"/>
      <p:bldP spid="43" grpId="0" animBg="1"/>
      <p:bldP spid="44" grpId="0" animBg="1"/>
      <p:bldP spid="45" grpId="0" animBg="1"/>
      <p:bldP spid="46" grpId="0" animBg="1"/>
      <p:bldP spid="51" grpId="0"/>
      <p:bldP spid="60" grpId="0" animBg="1"/>
      <p:bldP spid="61" grpId="0" animBg="1"/>
      <p:bldP spid="62" grpId="0" animBg="1"/>
      <p:bldP spid="63" grpId="0" animBg="1"/>
      <p:bldP spid="64" grpId="0" animBg="1"/>
      <p:bldP spid="6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normAutofit/>
          </a:bodyPr>
          <a:lstStyle/>
          <a:p>
            <a:r>
              <a:rPr lang="en-US" dirty="0"/>
              <a:t>PBS – High-level Searching Process</a:t>
            </a:r>
          </a:p>
        </p:txBody>
      </p:sp>
      <p:sp>
        <p:nvSpPr>
          <p:cNvPr id="3" name="Footer Placeholder 2">
            <a:extLst>
              <a:ext uri="{FF2B5EF4-FFF2-40B4-BE49-F238E27FC236}">
                <a16:creationId xmlns:a16="http://schemas.microsoft.com/office/drawing/2014/main" id="{A5C715F8-A2CF-43D1-952D-FA04F068B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20315-10F8-45E4-8B03-67814D6BA348}"/>
              </a:ext>
            </a:extLst>
          </p:cNvPr>
          <p:cNvSpPr>
            <a:spLocks noGrp="1"/>
          </p:cNvSpPr>
          <p:nvPr>
            <p:ph type="sldNum" sz="quarter" idx="12"/>
          </p:nvPr>
        </p:nvSpPr>
        <p:spPr/>
        <p:txBody>
          <a:bodyPr/>
          <a:lstStyle/>
          <a:p>
            <a:fld id="{98ECD8BD-D1A9-4DC4-89AE-4427480F30AB}" type="slidenum">
              <a:rPr lang="en-US" smtClean="0"/>
              <a:t>20</a:t>
            </a:fld>
            <a:endParaRPr lang="en-US"/>
          </a:p>
        </p:txBody>
      </p:sp>
      <p:sp>
        <p:nvSpPr>
          <p:cNvPr id="19" name="Arrow: Down 18">
            <a:extLst>
              <a:ext uri="{FF2B5EF4-FFF2-40B4-BE49-F238E27FC236}">
                <a16:creationId xmlns:a16="http://schemas.microsoft.com/office/drawing/2014/main" id="{89F4A156-9BE5-4A23-BDD8-39C9125BC5F8}"/>
              </a:ext>
            </a:extLst>
          </p:cNvPr>
          <p:cNvSpPr/>
          <p:nvPr/>
        </p:nvSpPr>
        <p:spPr>
          <a:xfrm rot="16200000">
            <a:off x="5959204" y="3335287"/>
            <a:ext cx="330876" cy="38897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067A281-8395-49AD-90FA-39D518BA7F89}"/>
              </a:ext>
            </a:extLst>
          </p:cNvPr>
          <p:cNvSpPr/>
          <p:nvPr/>
        </p:nvSpPr>
        <p:spPr>
          <a:xfrm>
            <a:off x="6514813" y="3165575"/>
            <a:ext cx="5483501" cy="765545"/>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Tune</a:t>
            </a:r>
            <a:r>
              <a:rPr lang="en-US" sz="2000" dirty="0"/>
              <a:t> the co-running application TLP to optimize the EB-based metric</a:t>
            </a:r>
          </a:p>
        </p:txBody>
      </p:sp>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BF2609AC-57A3-4AF0-A5F7-61C0ECD1135A}"/>
                  </a:ext>
                </a:extLst>
              </p:cNvPr>
              <p:cNvSpPr/>
              <p:nvPr/>
            </p:nvSpPr>
            <p:spPr>
              <a:xfrm>
                <a:off x="1614377" y="5163679"/>
                <a:ext cx="8963247" cy="941788"/>
              </a:xfrm>
              <a:prstGeom prst="round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rPr>
                  <a:t>Reducing the search space from </a:t>
                </a:r>
                <a14:m>
                  <m:oMath xmlns:m="http://schemas.openxmlformats.org/officeDocument/2006/math">
                    <m:sSup>
                      <m:sSupPr>
                        <m:ctrlPr>
                          <a:rPr lang="en-US" sz="2400" b="1" i="1">
                            <a:solidFill>
                              <a:schemeClr val="tx1"/>
                            </a:solidFill>
                            <a:latin typeface="Cambria Math" panose="02040503050406030204" pitchFamily="18" charset="0"/>
                          </a:rPr>
                        </m:ctrlPr>
                      </m:sSupPr>
                      <m:e>
                        <m:r>
                          <a:rPr lang="en-US" sz="2400" b="1">
                            <a:solidFill>
                              <a:schemeClr val="tx1"/>
                            </a:solidFill>
                            <a:latin typeface="Cambria Math" panose="02040503050406030204" pitchFamily="18" charset="0"/>
                          </a:rPr>
                          <m:t>8</m:t>
                        </m:r>
                      </m:e>
                      <m:sup>
                        <m:r>
                          <a:rPr lang="en-US" sz="2400" b="1">
                            <a:solidFill>
                              <a:schemeClr val="tx1"/>
                            </a:solidFill>
                            <a:latin typeface="Cambria Math" panose="02040503050406030204" pitchFamily="18" charset="0"/>
                          </a:rPr>
                          <m:t>𝑛</m:t>
                        </m:r>
                      </m:sup>
                    </m:sSup>
                  </m:oMath>
                </a14:m>
                <a:r>
                  <a:rPr lang="en-US" sz="2400" b="1" dirty="0">
                    <a:solidFill>
                      <a:schemeClr val="tx1"/>
                    </a:solidFill>
                  </a:rPr>
                  <a:t> (</a:t>
                </a:r>
                <a:r>
                  <a:rPr lang="en-US" sz="2400" b="1" dirty="0">
                    <a:solidFill>
                      <a:srgbClr val="FF0000"/>
                    </a:solidFill>
                  </a:rPr>
                  <a:t>Exponential</a:t>
                </a:r>
                <a:r>
                  <a:rPr lang="en-US" sz="2400" b="1" dirty="0">
                    <a:solidFill>
                      <a:schemeClr val="tx1"/>
                    </a:solidFill>
                  </a:rPr>
                  <a:t>) to </a:t>
                </a:r>
                <a14:m>
                  <m:oMath xmlns:m="http://schemas.openxmlformats.org/officeDocument/2006/math">
                    <m:r>
                      <a:rPr lang="en-US" sz="2400" b="1">
                        <a:solidFill>
                          <a:schemeClr val="tx1"/>
                        </a:solidFill>
                        <a:latin typeface="Cambria Math" panose="02040503050406030204" pitchFamily="18" charset="0"/>
                      </a:rPr>
                      <m:t>8</m:t>
                    </m:r>
                    <m:r>
                      <a:rPr lang="en-US" sz="2400" b="1">
                        <a:solidFill>
                          <a:schemeClr val="tx1"/>
                        </a:solidFill>
                        <a:latin typeface="Cambria Math" panose="02040503050406030204" pitchFamily="18" charset="0"/>
                      </a:rPr>
                      <m:t>𝑛</m:t>
                    </m:r>
                  </m:oMath>
                </a14:m>
                <a:r>
                  <a:rPr lang="en-US" sz="2400" b="1" dirty="0">
                    <a:solidFill>
                      <a:schemeClr val="tx1"/>
                    </a:solidFill>
                  </a:rPr>
                  <a:t> (</a:t>
                </a:r>
                <a:r>
                  <a:rPr lang="en-US" sz="2400" b="1" dirty="0">
                    <a:solidFill>
                      <a:srgbClr val="FF0000"/>
                    </a:solidFill>
                  </a:rPr>
                  <a:t>Linear</a:t>
                </a:r>
                <a:r>
                  <a:rPr lang="en-US" sz="2400" b="1" dirty="0">
                    <a:solidFill>
                      <a:schemeClr val="tx1"/>
                    </a:solidFill>
                  </a:rPr>
                  <a:t>)</a:t>
                </a:r>
                <a:endParaRPr lang="en-US" sz="2400" b="1" dirty="0">
                  <a:solidFill>
                    <a:srgbClr val="FF0000"/>
                  </a:solidFill>
                </a:endParaRPr>
              </a:p>
            </p:txBody>
          </p:sp>
        </mc:Choice>
        <mc:Fallback xmlns="">
          <p:sp>
            <p:nvSpPr>
              <p:cNvPr id="21" name="Rectangle: Rounded Corners 20">
                <a:extLst>
                  <a:ext uri="{FF2B5EF4-FFF2-40B4-BE49-F238E27FC236}">
                    <a16:creationId xmlns:a16="http://schemas.microsoft.com/office/drawing/2014/main" id="{BF2609AC-57A3-4AF0-A5F7-61C0ECD1135A}"/>
                  </a:ext>
                </a:extLst>
              </p:cNvPr>
              <p:cNvSpPr>
                <a:spLocks noRot="1" noChangeAspect="1" noMove="1" noResize="1" noEditPoints="1" noAdjustHandles="1" noChangeArrowheads="1" noChangeShapeType="1" noTextEdit="1"/>
              </p:cNvSpPr>
              <p:nvPr/>
            </p:nvSpPr>
            <p:spPr>
              <a:xfrm>
                <a:off x="1614377" y="5163679"/>
                <a:ext cx="8963247" cy="941788"/>
              </a:xfrm>
              <a:prstGeom prst="roundRect">
                <a:avLst/>
              </a:prstGeom>
              <a:blipFill>
                <a:blip r:embed="rId3"/>
                <a:stretch>
                  <a:fillRect b="-7547"/>
                </a:stretch>
              </a:blipFill>
              <a:ln>
                <a:solidFill>
                  <a:schemeClr val="tx1"/>
                </a:solidFill>
                <a:prstDash val="dash"/>
              </a:ln>
            </p:spPr>
            <p:txBody>
              <a:bodyPr/>
              <a:lstStyle/>
              <a:p>
                <a:r>
                  <a:rPr lang="en-US">
                    <a:noFill/>
                  </a:rPr>
                  <a:t> </a:t>
                </a:r>
              </a:p>
            </p:txBody>
          </p:sp>
        </mc:Fallback>
      </mc:AlternateContent>
      <p:sp>
        <p:nvSpPr>
          <p:cNvPr id="22" name="Rectangle 21">
            <a:extLst>
              <a:ext uri="{FF2B5EF4-FFF2-40B4-BE49-F238E27FC236}">
                <a16:creationId xmlns:a16="http://schemas.microsoft.com/office/drawing/2014/main" id="{DD626DC3-5F77-4FAB-9D93-D40562B749E7}"/>
              </a:ext>
            </a:extLst>
          </p:cNvPr>
          <p:cNvSpPr/>
          <p:nvPr/>
        </p:nvSpPr>
        <p:spPr>
          <a:xfrm>
            <a:off x="6514813" y="2761911"/>
            <a:ext cx="4154342" cy="400110"/>
          </a:xfrm>
          <a:prstGeom prst="rect">
            <a:avLst/>
          </a:prstGeom>
        </p:spPr>
        <p:txBody>
          <a:bodyPr wrap="none">
            <a:spAutoFit/>
          </a:bodyPr>
          <a:lstStyle/>
          <a:p>
            <a:r>
              <a:rPr lang="en-US" sz="2000" b="1" dirty="0">
                <a:solidFill>
                  <a:srgbClr val="0070C0"/>
                </a:solidFill>
              </a:rPr>
              <a:t>2- Tune the Co-running Application(s)</a:t>
            </a:r>
            <a:endParaRPr lang="en-US" sz="1600" dirty="0">
              <a:solidFill>
                <a:srgbClr val="0070C0"/>
              </a:solidFill>
            </a:endParaRPr>
          </a:p>
        </p:txBody>
      </p:sp>
      <p:sp>
        <p:nvSpPr>
          <p:cNvPr id="23" name="Rectangle: Rounded Corners 22">
            <a:extLst>
              <a:ext uri="{FF2B5EF4-FFF2-40B4-BE49-F238E27FC236}">
                <a16:creationId xmlns:a16="http://schemas.microsoft.com/office/drawing/2014/main" id="{7C99F8F9-4A80-4ED4-B394-CB7A3014589F}"/>
              </a:ext>
            </a:extLst>
          </p:cNvPr>
          <p:cNvSpPr/>
          <p:nvPr/>
        </p:nvSpPr>
        <p:spPr>
          <a:xfrm>
            <a:off x="250969" y="2145230"/>
            <a:ext cx="5483501" cy="1071749"/>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Sequentially</a:t>
            </a:r>
            <a:r>
              <a:rPr lang="en-US" sz="2000" dirty="0"/>
              <a:t> check each application for the pattern while maintaining full resource utilization</a:t>
            </a:r>
          </a:p>
        </p:txBody>
      </p:sp>
      <p:sp>
        <p:nvSpPr>
          <p:cNvPr id="24" name="Rectangle 23">
            <a:extLst>
              <a:ext uri="{FF2B5EF4-FFF2-40B4-BE49-F238E27FC236}">
                <a16:creationId xmlns:a16="http://schemas.microsoft.com/office/drawing/2014/main" id="{6E0C0568-4EFE-48B8-AF2A-C0DD34097286}"/>
              </a:ext>
            </a:extLst>
          </p:cNvPr>
          <p:cNvSpPr/>
          <p:nvPr/>
        </p:nvSpPr>
        <p:spPr>
          <a:xfrm>
            <a:off x="250969" y="1759049"/>
            <a:ext cx="3441455" cy="400110"/>
          </a:xfrm>
          <a:prstGeom prst="rect">
            <a:avLst/>
          </a:prstGeom>
        </p:spPr>
        <p:txBody>
          <a:bodyPr wrap="none">
            <a:spAutoFit/>
          </a:bodyPr>
          <a:lstStyle/>
          <a:p>
            <a:r>
              <a:rPr lang="en-US" sz="2000" b="1" dirty="0">
                <a:solidFill>
                  <a:srgbClr val="0070C0"/>
                </a:solidFill>
              </a:rPr>
              <a:t>1- Find the Critical Application</a:t>
            </a:r>
            <a:endParaRPr lang="en-US" sz="1600" dirty="0">
              <a:solidFill>
                <a:srgbClr val="0070C0"/>
              </a:solidFill>
            </a:endParaRPr>
          </a:p>
        </p:txBody>
      </p:sp>
      <p:sp>
        <p:nvSpPr>
          <p:cNvPr id="25" name="Rectangle: Rounded Corners 24">
            <a:extLst>
              <a:ext uri="{FF2B5EF4-FFF2-40B4-BE49-F238E27FC236}">
                <a16:creationId xmlns:a16="http://schemas.microsoft.com/office/drawing/2014/main" id="{A3FF9B73-7A03-4DCF-B425-9DE3BDA1191C}"/>
              </a:ext>
            </a:extLst>
          </p:cNvPr>
          <p:cNvSpPr/>
          <p:nvPr/>
        </p:nvSpPr>
        <p:spPr>
          <a:xfrm>
            <a:off x="250969" y="3907198"/>
            <a:ext cx="5483501" cy="765545"/>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The </a:t>
            </a:r>
            <a:r>
              <a:rPr lang="en-US" sz="2000" b="1" dirty="0">
                <a:solidFill>
                  <a:srgbClr val="FF0000"/>
                </a:solidFill>
              </a:rPr>
              <a:t>sharpest drop</a:t>
            </a:r>
            <a:r>
              <a:rPr lang="en-US" sz="2000" dirty="0"/>
              <a:t> in EB-based metrics is attributed to the critical application</a:t>
            </a:r>
          </a:p>
        </p:txBody>
      </p:sp>
      <p:cxnSp>
        <p:nvCxnSpPr>
          <p:cNvPr id="27" name="Straight Arrow Connector 26">
            <a:extLst>
              <a:ext uri="{FF2B5EF4-FFF2-40B4-BE49-F238E27FC236}">
                <a16:creationId xmlns:a16="http://schemas.microsoft.com/office/drawing/2014/main" id="{5CF70D12-2C78-4DC0-9359-45A5F4B4DDD3}"/>
              </a:ext>
            </a:extLst>
          </p:cNvPr>
          <p:cNvCxnSpPr>
            <a:cxnSpLocks/>
          </p:cNvCxnSpPr>
          <p:nvPr/>
        </p:nvCxnSpPr>
        <p:spPr>
          <a:xfrm>
            <a:off x="2985035" y="3307356"/>
            <a:ext cx="0" cy="51083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4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p:bldP spid="23" grpId="0" animBg="1"/>
      <p:bldP spid="24" grpId="0"/>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lstStyle/>
          <a:p>
            <a:r>
              <a:rPr lang="en-US" dirty="0"/>
              <a:t>Optimizing Throughput via PBS-WS</a:t>
            </a:r>
          </a:p>
        </p:txBody>
      </p:sp>
      <p:sp>
        <p:nvSpPr>
          <p:cNvPr id="3" name="Footer Placeholder 2">
            <a:extLst>
              <a:ext uri="{FF2B5EF4-FFF2-40B4-BE49-F238E27FC236}">
                <a16:creationId xmlns:a16="http://schemas.microsoft.com/office/drawing/2014/main" id="{B1EE4BD4-2E1D-4551-A881-D2FD2D75A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855B9B-3A88-4C17-A2D8-51EB13981E96}"/>
              </a:ext>
            </a:extLst>
          </p:cNvPr>
          <p:cNvSpPr>
            <a:spLocks noGrp="1"/>
          </p:cNvSpPr>
          <p:nvPr>
            <p:ph type="sldNum" sz="quarter" idx="12"/>
          </p:nvPr>
        </p:nvSpPr>
        <p:spPr/>
        <p:txBody>
          <a:bodyPr/>
          <a:lstStyle/>
          <a:p>
            <a:fld id="{98ECD8BD-D1A9-4DC4-89AE-4427480F30AB}" type="slidenum">
              <a:rPr lang="en-US" smtClean="0"/>
              <a:t>21</a:t>
            </a:fld>
            <a:endParaRPr lang="en-US"/>
          </a:p>
        </p:txBody>
      </p:sp>
      <p:sp>
        <p:nvSpPr>
          <p:cNvPr id="5" name="Rectangle 4">
            <a:extLst>
              <a:ext uri="{FF2B5EF4-FFF2-40B4-BE49-F238E27FC236}">
                <a16:creationId xmlns:a16="http://schemas.microsoft.com/office/drawing/2014/main" id="{21EF6D47-508C-41A6-84D8-FED1182CEEC5}"/>
              </a:ext>
            </a:extLst>
          </p:cNvPr>
          <p:cNvSpPr/>
          <p:nvPr/>
        </p:nvSpPr>
        <p:spPr>
          <a:xfrm>
            <a:off x="627562" y="1616261"/>
            <a:ext cx="3510320" cy="369332"/>
          </a:xfrm>
          <a:prstGeom prst="rect">
            <a:avLst/>
          </a:prstGeom>
        </p:spPr>
        <p:txBody>
          <a:bodyPr wrap="none">
            <a:spAutoFit/>
          </a:bodyPr>
          <a:lstStyle/>
          <a:p>
            <a:r>
              <a:rPr lang="en-US" b="1" dirty="0">
                <a:solidFill>
                  <a:srgbClr val="0070C0"/>
                </a:solidFill>
              </a:rPr>
              <a:t>1- Find the Critical Application</a:t>
            </a:r>
            <a:endParaRPr lang="en-US" sz="1400" dirty="0">
              <a:solidFill>
                <a:srgbClr val="0070C0"/>
              </a:solidFill>
            </a:endParaRPr>
          </a:p>
        </p:txBody>
      </p:sp>
      <p:grpSp>
        <p:nvGrpSpPr>
          <p:cNvPr id="8" name="Group 7">
            <a:extLst>
              <a:ext uri="{FF2B5EF4-FFF2-40B4-BE49-F238E27FC236}">
                <a16:creationId xmlns:a16="http://schemas.microsoft.com/office/drawing/2014/main" id="{92BC22E1-DA83-4E12-9ECB-CD8FFBB801EE}"/>
              </a:ext>
            </a:extLst>
          </p:cNvPr>
          <p:cNvGrpSpPr/>
          <p:nvPr/>
        </p:nvGrpSpPr>
        <p:grpSpPr>
          <a:xfrm>
            <a:off x="611717" y="2216783"/>
            <a:ext cx="10968567" cy="3200400"/>
            <a:chOff x="627562" y="2216783"/>
            <a:chExt cx="10968567" cy="3200400"/>
          </a:xfrm>
        </p:grpSpPr>
        <p:graphicFrame>
          <p:nvGraphicFramePr>
            <p:cNvPr id="6" name="Chart 5">
              <a:extLst>
                <a:ext uri="{FF2B5EF4-FFF2-40B4-BE49-F238E27FC236}">
                  <a16:creationId xmlns:a16="http://schemas.microsoft.com/office/drawing/2014/main" id="{4A7E6BC8-729D-4897-8E94-70DA9713EB27}"/>
                </a:ext>
              </a:extLst>
            </p:cNvPr>
            <p:cNvGraphicFramePr>
              <a:graphicFrameLocks/>
            </p:cNvGraphicFramePr>
            <p:nvPr>
              <p:extLst>
                <p:ext uri="{D42A27DB-BD31-4B8C-83A1-F6EECF244321}">
                  <p14:modId xmlns:p14="http://schemas.microsoft.com/office/powerpoint/2010/main" val="1534265263"/>
                </p:ext>
              </p:extLst>
            </p:nvPr>
          </p:nvGraphicFramePr>
          <p:xfrm>
            <a:off x="627562" y="2216783"/>
            <a:ext cx="5486400"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2871199-A83A-457E-96EA-9AC0E9BE69D6}"/>
                </a:ext>
              </a:extLst>
            </p:cNvPr>
            <p:cNvGraphicFramePr>
              <a:graphicFrameLocks/>
            </p:cNvGraphicFramePr>
            <p:nvPr>
              <p:extLst>
                <p:ext uri="{D42A27DB-BD31-4B8C-83A1-F6EECF244321}">
                  <p14:modId xmlns:p14="http://schemas.microsoft.com/office/powerpoint/2010/main" val="4012478196"/>
                </p:ext>
              </p:extLst>
            </p:nvPr>
          </p:nvGraphicFramePr>
          <p:xfrm>
            <a:off x="6113962" y="2216783"/>
            <a:ext cx="5482167" cy="3200400"/>
          </p:xfrm>
          <a:graphic>
            <a:graphicData uri="http://schemas.openxmlformats.org/drawingml/2006/chart">
              <c:chart xmlns:c="http://schemas.openxmlformats.org/drawingml/2006/chart" xmlns:r="http://schemas.openxmlformats.org/officeDocument/2006/relationships" r:id="rId4"/>
            </a:graphicData>
          </a:graphic>
        </p:graphicFrame>
      </p:grpSp>
      <p:sp>
        <p:nvSpPr>
          <p:cNvPr id="9" name="Rectangle: Rounded Corners 8">
            <a:extLst>
              <a:ext uri="{FF2B5EF4-FFF2-40B4-BE49-F238E27FC236}">
                <a16:creationId xmlns:a16="http://schemas.microsoft.com/office/drawing/2014/main" id="{4B8372FB-36EE-415A-A452-9010462183CC}"/>
              </a:ext>
            </a:extLst>
          </p:cNvPr>
          <p:cNvSpPr/>
          <p:nvPr/>
        </p:nvSpPr>
        <p:spPr>
          <a:xfrm>
            <a:off x="4069017" y="1518233"/>
            <a:ext cx="7676236" cy="59616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rPr>
              <a:t>Use </a:t>
            </a:r>
            <a:r>
              <a:rPr lang="en-US" sz="1600" b="1" dirty="0">
                <a:solidFill>
                  <a:srgbClr val="FF0000"/>
                </a:solidFill>
              </a:rPr>
              <a:t>TLP = 24</a:t>
            </a:r>
            <a:r>
              <a:rPr lang="en-US" sz="1600" dirty="0">
                <a:solidFill>
                  <a:schemeClr val="tx1"/>
                </a:solidFill>
              </a:rPr>
              <a:t> </a:t>
            </a:r>
            <a:r>
              <a:rPr lang="en-US" sz="1600" dirty="0">
                <a:solidFill>
                  <a:schemeClr val="tx1"/>
                </a:solidFill>
                <a:sym typeface="Wingdings" panose="05000000000000000000" pitchFamily="2" charset="2"/>
              </a:rPr>
              <a:t> </a:t>
            </a:r>
            <a:r>
              <a:rPr lang="en-US" sz="1600" dirty="0">
                <a:solidFill>
                  <a:schemeClr val="tx1"/>
                </a:solidFill>
              </a:rPr>
              <a:t>Ensure that the resources in the system are sufficiently utilized</a:t>
            </a:r>
          </a:p>
        </p:txBody>
      </p:sp>
      <p:cxnSp>
        <p:nvCxnSpPr>
          <p:cNvPr id="11" name="Straight Arrow Connector 10">
            <a:extLst>
              <a:ext uri="{FF2B5EF4-FFF2-40B4-BE49-F238E27FC236}">
                <a16:creationId xmlns:a16="http://schemas.microsoft.com/office/drawing/2014/main" id="{FE3CC889-D6B3-4A59-834A-D6F31F4AD20F}"/>
              </a:ext>
            </a:extLst>
          </p:cNvPr>
          <p:cNvCxnSpPr/>
          <p:nvPr/>
        </p:nvCxnSpPr>
        <p:spPr>
          <a:xfrm>
            <a:off x="2062713" y="2615611"/>
            <a:ext cx="404037" cy="1031358"/>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11E8E-626A-48C1-8DFA-EA713590E091}"/>
              </a:ext>
            </a:extLst>
          </p:cNvPr>
          <p:cNvCxnSpPr>
            <a:cxnSpLocks/>
          </p:cNvCxnSpPr>
          <p:nvPr/>
        </p:nvCxnSpPr>
        <p:spPr>
          <a:xfrm>
            <a:off x="8700977" y="2466754"/>
            <a:ext cx="432390" cy="10632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2381FCB-773E-4A64-BB73-57EACEF054C0}"/>
              </a:ext>
            </a:extLst>
          </p:cNvPr>
          <p:cNvSpPr/>
          <p:nvPr/>
        </p:nvSpPr>
        <p:spPr>
          <a:xfrm>
            <a:off x="1198703" y="5417183"/>
            <a:ext cx="3500888" cy="59616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Critical Application = </a:t>
            </a:r>
            <a:r>
              <a:rPr lang="en-US" sz="1500" b="1" i="1" dirty="0">
                <a:solidFill>
                  <a:srgbClr val="FF0000"/>
                </a:solidFill>
              </a:rPr>
              <a:t>BLK</a:t>
            </a:r>
            <a:r>
              <a:rPr lang="en-US" sz="1500" b="1" dirty="0">
                <a:solidFill>
                  <a:srgbClr val="FF0000"/>
                </a:solidFill>
              </a:rPr>
              <a:t> @ TLP=2</a:t>
            </a:r>
          </a:p>
        </p:txBody>
      </p:sp>
    </p:spTree>
    <p:extLst>
      <p:ext uri="{BB962C8B-B14F-4D97-AF65-F5344CB8AC3E}">
        <p14:creationId xmlns:p14="http://schemas.microsoft.com/office/powerpoint/2010/main" val="91806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lstStyle/>
          <a:p>
            <a:r>
              <a:rPr lang="en-US" dirty="0"/>
              <a:t>Optimizing Throughput via PBS-WS</a:t>
            </a:r>
          </a:p>
        </p:txBody>
      </p:sp>
      <p:sp>
        <p:nvSpPr>
          <p:cNvPr id="3" name="Footer Placeholder 2">
            <a:extLst>
              <a:ext uri="{FF2B5EF4-FFF2-40B4-BE49-F238E27FC236}">
                <a16:creationId xmlns:a16="http://schemas.microsoft.com/office/drawing/2014/main" id="{B1EE4BD4-2E1D-4551-A881-D2FD2D75A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855B9B-3A88-4C17-A2D8-51EB13981E96}"/>
              </a:ext>
            </a:extLst>
          </p:cNvPr>
          <p:cNvSpPr>
            <a:spLocks noGrp="1"/>
          </p:cNvSpPr>
          <p:nvPr>
            <p:ph type="sldNum" sz="quarter" idx="12"/>
          </p:nvPr>
        </p:nvSpPr>
        <p:spPr/>
        <p:txBody>
          <a:bodyPr/>
          <a:lstStyle/>
          <a:p>
            <a:fld id="{98ECD8BD-D1A9-4DC4-89AE-4427480F30AB}" type="slidenum">
              <a:rPr lang="en-US" smtClean="0"/>
              <a:t>22</a:t>
            </a:fld>
            <a:endParaRPr lang="en-US"/>
          </a:p>
        </p:txBody>
      </p:sp>
      <p:sp>
        <p:nvSpPr>
          <p:cNvPr id="5" name="Rectangle 4">
            <a:extLst>
              <a:ext uri="{FF2B5EF4-FFF2-40B4-BE49-F238E27FC236}">
                <a16:creationId xmlns:a16="http://schemas.microsoft.com/office/drawing/2014/main" id="{21EF6D47-508C-41A6-84D8-FED1182CEEC5}"/>
              </a:ext>
            </a:extLst>
          </p:cNvPr>
          <p:cNvSpPr/>
          <p:nvPr/>
        </p:nvSpPr>
        <p:spPr>
          <a:xfrm>
            <a:off x="627562" y="1616261"/>
            <a:ext cx="4301114" cy="369332"/>
          </a:xfrm>
          <a:prstGeom prst="rect">
            <a:avLst/>
          </a:prstGeom>
        </p:spPr>
        <p:txBody>
          <a:bodyPr wrap="none">
            <a:spAutoFit/>
          </a:bodyPr>
          <a:lstStyle/>
          <a:p>
            <a:r>
              <a:rPr lang="en-US" b="1" dirty="0">
                <a:solidFill>
                  <a:srgbClr val="0070C0"/>
                </a:solidFill>
              </a:rPr>
              <a:t>2- Tune the Co-running Application(s)</a:t>
            </a:r>
            <a:endParaRPr lang="en-US" sz="1400" dirty="0">
              <a:solidFill>
                <a:srgbClr val="0070C0"/>
              </a:solidFill>
            </a:endParaRPr>
          </a:p>
        </p:txBody>
      </p:sp>
      <p:sp>
        <p:nvSpPr>
          <p:cNvPr id="9" name="Rectangle: Rounded Corners 8">
            <a:extLst>
              <a:ext uri="{FF2B5EF4-FFF2-40B4-BE49-F238E27FC236}">
                <a16:creationId xmlns:a16="http://schemas.microsoft.com/office/drawing/2014/main" id="{4B8372FB-36EE-415A-A452-9010462183CC}"/>
              </a:ext>
            </a:extLst>
          </p:cNvPr>
          <p:cNvSpPr/>
          <p:nvPr/>
        </p:nvSpPr>
        <p:spPr>
          <a:xfrm>
            <a:off x="4781903" y="1518233"/>
            <a:ext cx="6963349" cy="59616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rPr>
              <a:t>Fix </a:t>
            </a:r>
            <a:r>
              <a:rPr lang="en-US" sz="1600" b="1" dirty="0">
                <a:solidFill>
                  <a:srgbClr val="FF0000"/>
                </a:solidFill>
              </a:rPr>
              <a:t>BLK-TLP = 2</a:t>
            </a:r>
            <a:r>
              <a:rPr lang="en-US" sz="1600" dirty="0">
                <a:solidFill>
                  <a:schemeClr val="tx1"/>
                </a:solidFill>
              </a:rPr>
              <a:t> </a:t>
            </a:r>
            <a:r>
              <a:rPr lang="en-US" sz="1600" dirty="0">
                <a:solidFill>
                  <a:schemeClr val="tx1"/>
                </a:solidFill>
                <a:sym typeface="Wingdings" panose="05000000000000000000" pitchFamily="2" charset="2"/>
              </a:rPr>
              <a:t> Tune </a:t>
            </a:r>
            <a:r>
              <a:rPr lang="en-US" sz="1600" i="1" dirty="0">
                <a:solidFill>
                  <a:schemeClr val="tx1"/>
                </a:solidFill>
                <a:sym typeface="Wingdings" panose="05000000000000000000" pitchFamily="2" charset="2"/>
              </a:rPr>
              <a:t>TRD</a:t>
            </a:r>
            <a:r>
              <a:rPr lang="en-US" sz="1600" dirty="0">
                <a:solidFill>
                  <a:schemeClr val="tx1"/>
                </a:solidFill>
                <a:sym typeface="Wingdings" panose="05000000000000000000" pitchFamily="2" charset="2"/>
              </a:rPr>
              <a:t> to improve </a:t>
            </a:r>
            <a:r>
              <a:rPr lang="en-US" sz="1600" i="1" dirty="0">
                <a:solidFill>
                  <a:schemeClr val="tx1"/>
                </a:solidFill>
                <a:sym typeface="Wingdings" panose="05000000000000000000" pitchFamily="2" charset="2"/>
              </a:rPr>
              <a:t>EB-WS</a:t>
            </a:r>
            <a:endParaRPr lang="en-US" sz="1600" i="1" dirty="0">
              <a:solidFill>
                <a:schemeClr val="tx1"/>
              </a:solidFill>
            </a:endParaRPr>
          </a:p>
        </p:txBody>
      </p:sp>
      <p:graphicFrame>
        <p:nvGraphicFramePr>
          <p:cNvPr id="13" name="Chart 12">
            <a:extLst>
              <a:ext uri="{FF2B5EF4-FFF2-40B4-BE49-F238E27FC236}">
                <a16:creationId xmlns:a16="http://schemas.microsoft.com/office/drawing/2014/main" id="{637F61A2-7ADD-405B-A6BC-B3F325F2A8F2}"/>
              </a:ext>
            </a:extLst>
          </p:cNvPr>
          <p:cNvGraphicFramePr>
            <a:graphicFrameLocks/>
          </p:cNvGraphicFramePr>
          <p:nvPr>
            <p:extLst>
              <p:ext uri="{D42A27DB-BD31-4B8C-83A1-F6EECF244321}">
                <p14:modId xmlns:p14="http://schemas.microsoft.com/office/powerpoint/2010/main" val="1521325251"/>
              </p:ext>
            </p:extLst>
          </p:nvPr>
        </p:nvGraphicFramePr>
        <p:xfrm>
          <a:off x="3354916" y="2211463"/>
          <a:ext cx="5482167"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Oval 9">
            <a:extLst>
              <a:ext uri="{FF2B5EF4-FFF2-40B4-BE49-F238E27FC236}">
                <a16:creationId xmlns:a16="http://schemas.microsoft.com/office/drawing/2014/main" id="{36CED308-E21E-48ED-BC4A-D48D3E91ACA2}"/>
              </a:ext>
            </a:extLst>
          </p:cNvPr>
          <p:cNvSpPr/>
          <p:nvPr/>
        </p:nvSpPr>
        <p:spPr>
          <a:xfrm>
            <a:off x="5433236" y="2405888"/>
            <a:ext cx="170121" cy="1701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7E4369A-BB9B-4498-96B9-D01764D068F6}"/>
              </a:ext>
            </a:extLst>
          </p:cNvPr>
          <p:cNvCxnSpPr>
            <a:cxnSpLocks/>
          </p:cNvCxnSpPr>
          <p:nvPr/>
        </p:nvCxnSpPr>
        <p:spPr>
          <a:xfrm flipV="1">
            <a:off x="5058118" y="2460608"/>
            <a:ext cx="340241" cy="280153"/>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B275B6-5DCA-4EF4-A4F4-8443035C84A7}"/>
              </a:ext>
            </a:extLst>
          </p:cNvPr>
          <p:cNvCxnSpPr>
            <a:cxnSpLocks/>
          </p:cNvCxnSpPr>
          <p:nvPr/>
        </p:nvCxnSpPr>
        <p:spPr>
          <a:xfrm>
            <a:off x="5634990" y="2405091"/>
            <a:ext cx="262890" cy="114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D6DC8BE4-F097-4CCD-88F9-56FEE49FB0F9}"/>
              </a:ext>
            </a:extLst>
          </p:cNvPr>
          <p:cNvSpPr/>
          <p:nvPr/>
        </p:nvSpPr>
        <p:spPr>
          <a:xfrm>
            <a:off x="2383658" y="5512880"/>
            <a:ext cx="7424685" cy="59616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t>Searching</a:t>
            </a:r>
            <a:r>
              <a:rPr lang="en-US" sz="1400" b="1" dirty="0"/>
              <a:t> process leads to the </a:t>
            </a:r>
            <a:r>
              <a:rPr lang="en-US" sz="1400" b="1" dirty="0">
                <a:solidFill>
                  <a:srgbClr val="FF0000"/>
                </a:solidFill>
              </a:rPr>
              <a:t>TLP combination (</a:t>
            </a:r>
            <a:r>
              <a:rPr lang="en-US" sz="1400" b="1" i="1" dirty="0">
                <a:solidFill>
                  <a:srgbClr val="FF0000"/>
                </a:solidFill>
              </a:rPr>
              <a:t>BLK</a:t>
            </a:r>
            <a:r>
              <a:rPr lang="en-US" sz="1400" b="1" dirty="0">
                <a:solidFill>
                  <a:srgbClr val="FF0000"/>
                </a:solidFill>
              </a:rPr>
              <a:t>, </a:t>
            </a:r>
            <a:r>
              <a:rPr lang="en-US" sz="1400" b="1" i="1" dirty="0">
                <a:solidFill>
                  <a:srgbClr val="FF0000"/>
                </a:solidFill>
              </a:rPr>
              <a:t>TRD</a:t>
            </a:r>
            <a:r>
              <a:rPr lang="en-US" sz="1400" b="1" dirty="0">
                <a:solidFill>
                  <a:srgbClr val="FF0000"/>
                </a:solidFill>
              </a:rPr>
              <a:t>) = (2,8) = </a:t>
            </a:r>
            <a:r>
              <a:rPr lang="en-US" sz="1400" b="1" dirty="0" err="1">
                <a:solidFill>
                  <a:srgbClr val="FF0000"/>
                </a:solidFill>
              </a:rPr>
              <a:t>optWS</a:t>
            </a:r>
            <a:r>
              <a:rPr lang="en-US" sz="1400" b="1" dirty="0"/>
              <a:t> </a:t>
            </a:r>
            <a:endParaRPr lang="en-US" sz="1400" b="1" dirty="0">
              <a:solidFill>
                <a:srgbClr val="FF0000"/>
              </a:solidFill>
            </a:endParaRPr>
          </a:p>
        </p:txBody>
      </p:sp>
      <p:cxnSp>
        <p:nvCxnSpPr>
          <p:cNvPr id="12" name="Straight Arrow Connector 11">
            <a:extLst>
              <a:ext uri="{FF2B5EF4-FFF2-40B4-BE49-F238E27FC236}">
                <a16:creationId xmlns:a16="http://schemas.microsoft.com/office/drawing/2014/main" id="{8F01625B-932F-4D9B-B869-FE4C40947683}"/>
              </a:ext>
            </a:extLst>
          </p:cNvPr>
          <p:cNvCxnSpPr>
            <a:cxnSpLocks/>
          </p:cNvCxnSpPr>
          <p:nvPr/>
        </p:nvCxnSpPr>
        <p:spPr>
          <a:xfrm flipV="1">
            <a:off x="4620768" y="2846832"/>
            <a:ext cx="371856" cy="816864"/>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E2154A-0ACA-490B-A8BF-504FA6D1694B}"/>
              </a:ext>
            </a:extLst>
          </p:cNvPr>
          <p:cNvCxnSpPr>
            <a:cxnSpLocks/>
          </p:cNvCxnSpPr>
          <p:nvPr/>
        </p:nvCxnSpPr>
        <p:spPr>
          <a:xfrm flipV="1">
            <a:off x="4242718" y="3775087"/>
            <a:ext cx="329282" cy="404331"/>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B2090CD-BBDC-45BC-B35C-4FC1146DFC0D}"/>
              </a:ext>
            </a:extLst>
          </p:cNvPr>
          <p:cNvSpPr txBox="1"/>
          <p:nvPr/>
        </p:nvSpPr>
        <p:spPr>
          <a:xfrm>
            <a:off x="9233079" y="3105835"/>
            <a:ext cx="2844800" cy="646331"/>
          </a:xfrm>
          <a:prstGeom prst="rect">
            <a:avLst/>
          </a:prstGeom>
          <a:noFill/>
        </p:spPr>
        <p:txBody>
          <a:bodyPr wrap="square" rtlCol="0">
            <a:spAutoFit/>
          </a:bodyPr>
          <a:lstStyle/>
          <a:p>
            <a:pPr algn="ctr"/>
            <a:r>
              <a:rPr lang="en-US" b="1" dirty="0">
                <a:solidFill>
                  <a:srgbClr val="0070C0"/>
                </a:solidFill>
                <a:latin typeface="Arial" panose="020B0604020202020204" pitchFamily="34" charset="0"/>
                <a:cs typeface="Arial" panose="020B0604020202020204" pitchFamily="34" charset="0"/>
              </a:rPr>
              <a:t>Fairness optimization can be found in paper</a:t>
            </a:r>
          </a:p>
        </p:txBody>
      </p:sp>
    </p:spTree>
    <p:extLst>
      <p:ext uri="{BB962C8B-B14F-4D97-AF65-F5344CB8AC3E}">
        <p14:creationId xmlns:p14="http://schemas.microsoft.com/office/powerpoint/2010/main" val="412861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Graphic spid="13" grpId="0">
        <p:bldAsOne/>
      </p:bldGraphic>
      <p:bldP spid="10" grpId="0" animBg="1"/>
      <p:bldP spid="26"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p:txBody>
          <a:bodyPr>
            <a:normAutofit lnSpcReduction="10000"/>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solidFill>
                  <a:schemeClr val="bg2">
                    <a:lumMod val="90000"/>
                  </a:schemeClr>
                </a:solidFill>
              </a:rPr>
              <a:t>Effective Bandwidth Metric</a:t>
            </a:r>
          </a:p>
          <a:p>
            <a:r>
              <a:rPr lang="en-US" dirty="0">
                <a:solidFill>
                  <a:schemeClr val="bg2">
                    <a:lumMod val="90000"/>
                  </a:schemeClr>
                </a:solidFill>
              </a:rPr>
              <a:t>Pattern-based Searching Schemes</a:t>
            </a:r>
          </a:p>
          <a:p>
            <a:r>
              <a:rPr lang="en-US" dirty="0"/>
              <a:t>Evaluation</a:t>
            </a:r>
          </a:p>
          <a:p>
            <a:r>
              <a:rPr lang="en-US" dirty="0"/>
              <a:t>Conclusion</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23</a:t>
            </a:fld>
            <a:endParaRPr lang="en-US"/>
          </a:p>
        </p:txBody>
      </p:sp>
    </p:spTree>
    <p:extLst>
      <p:ext uri="{BB962C8B-B14F-4D97-AF65-F5344CB8AC3E}">
        <p14:creationId xmlns:p14="http://schemas.microsoft.com/office/powerpoint/2010/main" val="2917498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2B45-1D58-480B-BB92-A933970FE0A3}"/>
              </a:ext>
            </a:extLst>
          </p:cNvPr>
          <p:cNvSpPr>
            <a:spLocks noGrp="1"/>
          </p:cNvSpPr>
          <p:nvPr>
            <p:ph type="title"/>
          </p:nvPr>
        </p:nvSpPr>
        <p:spPr/>
        <p:txBody>
          <a:bodyPr/>
          <a:lstStyle/>
          <a:p>
            <a:r>
              <a:rPr lang="en-US" dirty="0"/>
              <a:t>Evaluation Methodology</a:t>
            </a:r>
          </a:p>
        </p:txBody>
      </p:sp>
      <p:sp>
        <p:nvSpPr>
          <p:cNvPr id="3" name="Content Placeholder 2">
            <a:extLst>
              <a:ext uri="{FF2B5EF4-FFF2-40B4-BE49-F238E27FC236}">
                <a16:creationId xmlns:a16="http://schemas.microsoft.com/office/drawing/2014/main" id="{F042CCF5-5B2F-48B5-89B0-4069F8627EED}"/>
              </a:ext>
            </a:extLst>
          </p:cNvPr>
          <p:cNvSpPr>
            <a:spLocks noGrp="1"/>
          </p:cNvSpPr>
          <p:nvPr>
            <p:ph idx="1"/>
          </p:nvPr>
        </p:nvSpPr>
        <p:spPr/>
        <p:txBody>
          <a:bodyPr>
            <a:normAutofit fontScale="55000" lnSpcReduction="20000"/>
          </a:bodyPr>
          <a:lstStyle/>
          <a:p>
            <a:r>
              <a:rPr lang="en-US" dirty="0"/>
              <a:t>Evaluated on </a:t>
            </a:r>
            <a:r>
              <a:rPr lang="en-US" b="1" dirty="0">
                <a:solidFill>
                  <a:srgbClr val="FF0000"/>
                </a:solidFill>
              </a:rPr>
              <a:t>MAFIA</a:t>
            </a:r>
          </a:p>
          <a:p>
            <a:pPr lvl="1"/>
            <a:r>
              <a:rPr lang="en-US" dirty="0"/>
              <a:t>A GPGPU-Sim based framework that can execute two or more applications concurrently</a:t>
            </a:r>
          </a:p>
          <a:p>
            <a:r>
              <a:rPr lang="en-US" dirty="0"/>
              <a:t>Baseline Configuration</a:t>
            </a:r>
          </a:p>
          <a:p>
            <a:pPr lvl="1"/>
            <a:r>
              <a:rPr lang="en-US" dirty="0"/>
              <a:t>30 SMs, 32-SIMT Lanes, 32 Threads/Wavefront, 48 Wavefronts</a:t>
            </a:r>
          </a:p>
          <a:p>
            <a:pPr lvl="1"/>
            <a:r>
              <a:rPr lang="en-US" dirty="0"/>
              <a:t>16KB L1 (4-way, 128B Cache Block) + 32KB Shared Memory per SM</a:t>
            </a:r>
          </a:p>
          <a:p>
            <a:pPr lvl="1"/>
            <a:r>
              <a:rPr lang="en-US" dirty="0"/>
              <a:t>256KB L2 (16-way, 128B Cache Block) per Memory Partition</a:t>
            </a:r>
          </a:p>
          <a:p>
            <a:pPr lvl="1"/>
            <a:r>
              <a:rPr lang="en-US" dirty="0"/>
              <a:t>6 Memory Partitions</a:t>
            </a:r>
          </a:p>
          <a:p>
            <a:pPr lvl="1"/>
            <a:r>
              <a:rPr lang="en-US" dirty="0"/>
              <a:t>1 Crossbar/Direction </a:t>
            </a:r>
          </a:p>
          <a:p>
            <a:r>
              <a:rPr lang="en-US" dirty="0"/>
              <a:t>Workloads</a:t>
            </a:r>
          </a:p>
          <a:p>
            <a:pPr lvl="1"/>
            <a:r>
              <a:rPr lang="en-US" dirty="0"/>
              <a:t>26 Single Applications</a:t>
            </a:r>
          </a:p>
          <a:p>
            <a:pPr lvl="2"/>
            <a:r>
              <a:rPr lang="en-US" dirty="0"/>
              <a:t>From Rodinia, Parboil, CUDA SDK, and SHOC</a:t>
            </a:r>
          </a:p>
          <a:p>
            <a:pPr lvl="1"/>
            <a:r>
              <a:rPr lang="en-US" dirty="0"/>
              <a:t>50 </a:t>
            </a:r>
            <a:r>
              <a:rPr lang="en-US" b="1" dirty="0">
                <a:solidFill>
                  <a:srgbClr val="FF0000"/>
                </a:solidFill>
              </a:rPr>
              <a:t>Two-application</a:t>
            </a:r>
            <a:r>
              <a:rPr lang="en-US" dirty="0"/>
              <a:t> Workloads</a:t>
            </a:r>
          </a:p>
          <a:p>
            <a:pPr lvl="1"/>
            <a:r>
              <a:rPr lang="en-US" dirty="0"/>
              <a:t>20 </a:t>
            </a:r>
            <a:r>
              <a:rPr lang="en-US" b="1" dirty="0">
                <a:solidFill>
                  <a:srgbClr val="FF0000"/>
                </a:solidFill>
              </a:rPr>
              <a:t>Three-application</a:t>
            </a:r>
            <a:r>
              <a:rPr lang="en-US" dirty="0"/>
              <a:t> Workloads</a:t>
            </a:r>
          </a:p>
        </p:txBody>
      </p:sp>
      <p:sp>
        <p:nvSpPr>
          <p:cNvPr id="4" name="Footer Placeholder 3">
            <a:extLst>
              <a:ext uri="{FF2B5EF4-FFF2-40B4-BE49-F238E27FC236}">
                <a16:creationId xmlns:a16="http://schemas.microsoft.com/office/drawing/2014/main" id="{96445EF6-366E-433E-B45D-5E8ACA8CDB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3F9294-C4EB-4122-A5C3-15A661C99949}"/>
              </a:ext>
            </a:extLst>
          </p:cNvPr>
          <p:cNvSpPr>
            <a:spLocks noGrp="1"/>
          </p:cNvSpPr>
          <p:nvPr>
            <p:ph type="sldNum" sz="quarter" idx="12"/>
          </p:nvPr>
        </p:nvSpPr>
        <p:spPr/>
        <p:txBody>
          <a:bodyPr/>
          <a:lstStyle/>
          <a:p>
            <a:fld id="{98ECD8BD-D1A9-4DC4-89AE-4427480F30AB}" type="slidenum">
              <a:rPr lang="en-US" smtClean="0"/>
              <a:t>24</a:t>
            </a:fld>
            <a:endParaRPr lang="en-US" dirty="0"/>
          </a:p>
        </p:txBody>
      </p:sp>
    </p:spTree>
    <p:extLst>
      <p:ext uri="{BB962C8B-B14F-4D97-AF65-F5344CB8AC3E}">
        <p14:creationId xmlns:p14="http://schemas.microsoft.com/office/powerpoint/2010/main" val="172677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Throughput</a:t>
            </a:r>
          </a:p>
        </p:txBody>
      </p:sp>
      <p:sp>
        <p:nvSpPr>
          <p:cNvPr id="3" name="Footer Placeholder 2">
            <a:extLst>
              <a:ext uri="{FF2B5EF4-FFF2-40B4-BE49-F238E27FC236}">
                <a16:creationId xmlns:a16="http://schemas.microsoft.com/office/drawing/2014/main" id="{05BB272C-C8DC-4B96-900E-4A8620513E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8D0509-9F04-4DDE-ABD0-49D3173ADD43}"/>
              </a:ext>
            </a:extLst>
          </p:cNvPr>
          <p:cNvSpPr>
            <a:spLocks noGrp="1"/>
          </p:cNvSpPr>
          <p:nvPr>
            <p:ph type="sldNum" sz="quarter" idx="12"/>
          </p:nvPr>
        </p:nvSpPr>
        <p:spPr/>
        <p:txBody>
          <a:bodyPr/>
          <a:lstStyle/>
          <a:p>
            <a:fld id="{98ECD8BD-D1A9-4DC4-89AE-4427480F30AB}" type="slidenum">
              <a:rPr lang="en-US" smtClean="0"/>
              <a:t>25</a:t>
            </a:fld>
            <a:endParaRPr lang="en-US" dirty="0"/>
          </a:p>
        </p:txBody>
      </p:sp>
      <p:graphicFrame>
        <p:nvGraphicFramePr>
          <p:cNvPr id="8" name="Chart 7">
            <a:extLst>
              <a:ext uri="{FF2B5EF4-FFF2-40B4-BE49-F238E27FC236}">
                <a16:creationId xmlns:a16="http://schemas.microsoft.com/office/drawing/2014/main" id="{BCEEBB18-32CE-4D84-A804-F54FB07F8E83}"/>
              </a:ext>
            </a:extLst>
          </p:cNvPr>
          <p:cNvGraphicFramePr>
            <a:graphicFrameLocks/>
          </p:cNvGraphicFramePr>
          <p:nvPr>
            <p:extLst/>
          </p:nvPr>
        </p:nvGraphicFramePr>
        <p:xfrm>
          <a:off x="152400" y="1828800"/>
          <a:ext cx="118872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a:extLst>
              <a:ext uri="{FF2B5EF4-FFF2-40B4-BE49-F238E27FC236}">
                <a16:creationId xmlns:a16="http://schemas.microsoft.com/office/drawing/2014/main" id="{06809E20-F65D-4CD5-9A17-3FAAC1F21D0C}"/>
              </a:ext>
            </a:extLst>
          </p:cNvPr>
          <p:cNvSpPr/>
          <p:nvPr/>
        </p:nvSpPr>
        <p:spPr>
          <a:xfrm>
            <a:off x="408792" y="4453663"/>
            <a:ext cx="322729" cy="322729"/>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8D0B058-710E-4181-B099-EB71FD212752}"/>
              </a:ext>
            </a:extLst>
          </p:cNvPr>
          <p:cNvSpPr/>
          <p:nvPr/>
        </p:nvSpPr>
        <p:spPr>
          <a:xfrm>
            <a:off x="4193353" y="5415651"/>
            <a:ext cx="1345602"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a:t>
            </a:r>
            <a:r>
              <a:rPr lang="en-US" sz="1600" b="1" dirty="0" err="1">
                <a:solidFill>
                  <a:schemeClr val="tx1"/>
                </a:solidFill>
              </a:rPr>
              <a:t>DynCTA</a:t>
            </a:r>
            <a:endParaRPr lang="en-US" sz="2000" b="1" dirty="0">
              <a:solidFill>
                <a:schemeClr val="tx1"/>
              </a:solidFill>
            </a:endParaRPr>
          </a:p>
        </p:txBody>
      </p:sp>
      <p:sp>
        <p:nvSpPr>
          <p:cNvPr id="10" name="Rectangle: Rounded Corners 9">
            <a:extLst>
              <a:ext uri="{FF2B5EF4-FFF2-40B4-BE49-F238E27FC236}">
                <a16:creationId xmlns:a16="http://schemas.microsoft.com/office/drawing/2014/main" id="{E4C7B610-25B8-41F7-83D4-A64260C0F50E}"/>
              </a:ext>
            </a:extLst>
          </p:cNvPr>
          <p:cNvSpPr/>
          <p:nvPr/>
        </p:nvSpPr>
        <p:spPr>
          <a:xfrm>
            <a:off x="6774739" y="5415650"/>
            <a:ext cx="1580477"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chemeClr val="tx1"/>
                </a:solidFill>
              </a:rPr>
              <a:t>Mod+Bypass</a:t>
            </a:r>
            <a:endParaRPr lang="en-US" sz="2000" b="1" dirty="0">
              <a:solidFill>
                <a:schemeClr val="tx1"/>
              </a:solidFill>
            </a:endParaRPr>
          </a:p>
        </p:txBody>
      </p:sp>
      <p:sp>
        <p:nvSpPr>
          <p:cNvPr id="11" name="Rectangle: Rounded Corners 10">
            <a:extLst>
              <a:ext uri="{FF2B5EF4-FFF2-40B4-BE49-F238E27FC236}">
                <a16:creationId xmlns:a16="http://schemas.microsoft.com/office/drawing/2014/main" id="{4EB572C2-82A2-4520-AFA5-52812A2977FE}"/>
              </a:ext>
            </a:extLst>
          </p:cNvPr>
          <p:cNvSpPr/>
          <p:nvPr/>
        </p:nvSpPr>
        <p:spPr>
          <a:xfrm>
            <a:off x="9591000" y="5415650"/>
            <a:ext cx="989033"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chemeClr val="tx1"/>
                </a:solidFill>
              </a:rPr>
              <a:t>optWS</a:t>
            </a:r>
            <a:endParaRPr lang="en-US" sz="2000" b="1" dirty="0">
              <a:solidFill>
                <a:schemeClr val="tx1"/>
              </a:solidFill>
            </a:endParaRPr>
          </a:p>
        </p:txBody>
      </p:sp>
      <p:sp>
        <p:nvSpPr>
          <p:cNvPr id="13" name="Rectangle: Rounded Corners 12">
            <a:extLst>
              <a:ext uri="{FF2B5EF4-FFF2-40B4-BE49-F238E27FC236}">
                <a16:creationId xmlns:a16="http://schemas.microsoft.com/office/drawing/2014/main" id="{A55238EA-838B-435B-A199-81165011289D}"/>
              </a:ext>
            </a:extLst>
          </p:cNvPr>
          <p:cNvSpPr/>
          <p:nvPr/>
        </p:nvSpPr>
        <p:spPr>
          <a:xfrm>
            <a:off x="1611967" y="5415652"/>
            <a:ext cx="1345602"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a:t>
            </a:r>
            <a:r>
              <a:rPr lang="en-US" sz="1600" b="1" dirty="0" err="1">
                <a:solidFill>
                  <a:schemeClr val="tx1"/>
                </a:solidFill>
              </a:rPr>
              <a:t>bestTLP</a:t>
            </a:r>
            <a:endParaRPr lang="en-US" sz="2000" b="1" dirty="0">
              <a:solidFill>
                <a:schemeClr val="tx1"/>
              </a:solidFill>
            </a:endParaRPr>
          </a:p>
        </p:txBody>
      </p:sp>
      <p:sp>
        <p:nvSpPr>
          <p:cNvPr id="16" name="Rectangle: Rounded Corners 15">
            <a:extLst>
              <a:ext uri="{FF2B5EF4-FFF2-40B4-BE49-F238E27FC236}">
                <a16:creationId xmlns:a16="http://schemas.microsoft.com/office/drawing/2014/main" id="{7C1BFE0F-144F-4019-B088-3E7A8AD40F0B}"/>
              </a:ext>
            </a:extLst>
          </p:cNvPr>
          <p:cNvSpPr/>
          <p:nvPr/>
        </p:nvSpPr>
        <p:spPr>
          <a:xfrm>
            <a:off x="1786107" y="5796824"/>
            <a:ext cx="997321"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+19.6%</a:t>
            </a:r>
          </a:p>
        </p:txBody>
      </p:sp>
      <p:sp>
        <p:nvSpPr>
          <p:cNvPr id="17" name="Rectangle: Rounded Corners 16">
            <a:extLst>
              <a:ext uri="{FF2B5EF4-FFF2-40B4-BE49-F238E27FC236}">
                <a16:creationId xmlns:a16="http://schemas.microsoft.com/office/drawing/2014/main" id="{FA33F3F4-326B-4895-8239-8A0A3A8BA1AF}"/>
              </a:ext>
            </a:extLst>
          </p:cNvPr>
          <p:cNvSpPr/>
          <p:nvPr/>
        </p:nvSpPr>
        <p:spPr>
          <a:xfrm>
            <a:off x="4367493" y="5796824"/>
            <a:ext cx="997321"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+11.2%</a:t>
            </a:r>
          </a:p>
        </p:txBody>
      </p:sp>
      <p:sp>
        <p:nvSpPr>
          <p:cNvPr id="18" name="Rectangle: Rounded Corners 17">
            <a:extLst>
              <a:ext uri="{FF2B5EF4-FFF2-40B4-BE49-F238E27FC236}">
                <a16:creationId xmlns:a16="http://schemas.microsoft.com/office/drawing/2014/main" id="{000D4D2D-0425-45C8-A355-A8E0E3FDBA3A}"/>
              </a:ext>
            </a:extLst>
          </p:cNvPr>
          <p:cNvSpPr/>
          <p:nvPr/>
        </p:nvSpPr>
        <p:spPr>
          <a:xfrm>
            <a:off x="7116853" y="5796824"/>
            <a:ext cx="896249"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+9.7%</a:t>
            </a:r>
          </a:p>
        </p:txBody>
      </p:sp>
      <p:sp>
        <p:nvSpPr>
          <p:cNvPr id="19" name="Rectangle: Rounded Corners 18">
            <a:extLst>
              <a:ext uri="{FF2B5EF4-FFF2-40B4-BE49-F238E27FC236}">
                <a16:creationId xmlns:a16="http://schemas.microsoft.com/office/drawing/2014/main" id="{C250EC55-7E9E-422E-8279-8F1C86315A18}"/>
              </a:ext>
            </a:extLst>
          </p:cNvPr>
          <p:cNvSpPr/>
          <p:nvPr/>
        </p:nvSpPr>
        <p:spPr>
          <a:xfrm>
            <a:off x="9637391" y="5796824"/>
            <a:ext cx="896249"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rPr>
              <a:t>-3%</a:t>
            </a:r>
          </a:p>
        </p:txBody>
      </p:sp>
      <p:cxnSp>
        <p:nvCxnSpPr>
          <p:cNvPr id="15" name="Straight Arrow Connector 14">
            <a:extLst>
              <a:ext uri="{FF2B5EF4-FFF2-40B4-BE49-F238E27FC236}">
                <a16:creationId xmlns:a16="http://schemas.microsoft.com/office/drawing/2014/main" id="{FD3AF4F7-EF0C-4B03-A50A-02B2D4733E92}"/>
              </a:ext>
            </a:extLst>
          </p:cNvPr>
          <p:cNvCxnSpPr>
            <a:cxnSpLocks/>
          </p:cNvCxnSpPr>
          <p:nvPr/>
        </p:nvCxnSpPr>
        <p:spPr>
          <a:xfrm>
            <a:off x="11517123" y="1774508"/>
            <a:ext cx="0" cy="924616"/>
          </a:xfrm>
          <a:prstGeom prst="straightConnector1">
            <a:avLst/>
          </a:prstGeom>
          <a:ln w="19050">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7298C75-C45B-41E9-8619-12279288628A}"/>
              </a:ext>
            </a:extLst>
          </p:cNvPr>
          <p:cNvCxnSpPr>
            <a:cxnSpLocks/>
          </p:cNvCxnSpPr>
          <p:nvPr/>
        </p:nvCxnSpPr>
        <p:spPr>
          <a:xfrm>
            <a:off x="11113263" y="1774508"/>
            <a:ext cx="0" cy="1254181"/>
          </a:xfrm>
          <a:prstGeom prst="straightConnector1">
            <a:avLst/>
          </a:prstGeom>
          <a:ln w="19050">
            <a:solidFill>
              <a:srgbClr val="0070C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C8A0A11-8A04-45BF-8ED7-E81ECF440910}"/>
              </a:ext>
            </a:extLst>
          </p:cNvPr>
          <p:cNvCxnSpPr>
            <a:cxnSpLocks/>
          </p:cNvCxnSpPr>
          <p:nvPr/>
        </p:nvCxnSpPr>
        <p:spPr>
          <a:xfrm>
            <a:off x="11315193" y="1774508"/>
            <a:ext cx="0" cy="1216081"/>
          </a:xfrm>
          <a:prstGeom prst="straightConnector1">
            <a:avLst/>
          </a:prstGeom>
          <a:ln w="1905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16C6AD-1730-43FB-8D2E-10D05BA8B233}"/>
              </a:ext>
            </a:extLst>
          </p:cNvPr>
          <p:cNvCxnSpPr>
            <a:cxnSpLocks/>
          </p:cNvCxnSpPr>
          <p:nvPr/>
        </p:nvCxnSpPr>
        <p:spPr>
          <a:xfrm>
            <a:off x="11701597" y="1774508"/>
            <a:ext cx="0" cy="846511"/>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5713A11-020C-4BA8-97D7-057119A022EE}"/>
              </a:ext>
            </a:extLst>
          </p:cNvPr>
          <p:cNvSpPr/>
          <p:nvPr/>
        </p:nvSpPr>
        <p:spPr>
          <a:xfrm>
            <a:off x="3866777" y="5085740"/>
            <a:ext cx="1998752" cy="307777"/>
          </a:xfrm>
          <a:prstGeom prst="rect">
            <a:avLst/>
          </a:prstGeom>
        </p:spPr>
        <p:txBody>
          <a:bodyPr wrap="none">
            <a:spAutoFit/>
          </a:bodyPr>
          <a:lstStyle/>
          <a:p>
            <a:pPr algn="ctr"/>
            <a:r>
              <a:rPr lang="en-US" sz="1400" dirty="0">
                <a:solidFill>
                  <a:srgbClr val="0070C0"/>
                </a:solidFill>
              </a:rPr>
              <a:t>[</a:t>
            </a:r>
            <a:r>
              <a:rPr lang="en-US" sz="1400" dirty="0" err="1">
                <a:solidFill>
                  <a:srgbClr val="0070C0"/>
                </a:solidFill>
              </a:rPr>
              <a:t>Kayiran</a:t>
            </a:r>
            <a:r>
              <a:rPr lang="en-US" sz="1400" dirty="0">
                <a:solidFill>
                  <a:srgbClr val="0070C0"/>
                </a:solidFill>
              </a:rPr>
              <a:t>+, PACT2013]</a:t>
            </a:r>
          </a:p>
        </p:txBody>
      </p:sp>
      <p:sp>
        <p:nvSpPr>
          <p:cNvPr id="20" name="Rectangle 19">
            <a:extLst>
              <a:ext uri="{FF2B5EF4-FFF2-40B4-BE49-F238E27FC236}">
                <a16:creationId xmlns:a16="http://schemas.microsoft.com/office/drawing/2014/main" id="{53573ECC-F566-4E6E-A719-5AB18AA5E8D0}"/>
              </a:ext>
            </a:extLst>
          </p:cNvPr>
          <p:cNvSpPr/>
          <p:nvPr/>
        </p:nvSpPr>
        <p:spPr>
          <a:xfrm>
            <a:off x="6815723" y="5090171"/>
            <a:ext cx="1490600" cy="307777"/>
          </a:xfrm>
          <a:prstGeom prst="rect">
            <a:avLst/>
          </a:prstGeom>
        </p:spPr>
        <p:txBody>
          <a:bodyPr wrap="none">
            <a:spAutoFit/>
          </a:bodyPr>
          <a:lstStyle/>
          <a:p>
            <a:pPr algn="ctr"/>
            <a:r>
              <a:rPr lang="en-US" sz="1400" dirty="0">
                <a:solidFill>
                  <a:srgbClr val="0070C0"/>
                </a:solidFill>
              </a:rPr>
              <a:t>[Li+, DATE2016]</a:t>
            </a:r>
          </a:p>
        </p:txBody>
      </p:sp>
      <p:sp>
        <p:nvSpPr>
          <p:cNvPr id="7" name="Oval 6">
            <a:extLst>
              <a:ext uri="{FF2B5EF4-FFF2-40B4-BE49-F238E27FC236}">
                <a16:creationId xmlns:a16="http://schemas.microsoft.com/office/drawing/2014/main" id="{E07264B7-E23A-4996-8C52-0B1679969DC2}"/>
              </a:ext>
            </a:extLst>
          </p:cNvPr>
          <p:cNvSpPr/>
          <p:nvPr/>
        </p:nvSpPr>
        <p:spPr>
          <a:xfrm>
            <a:off x="7116853" y="1680873"/>
            <a:ext cx="1015745" cy="608097"/>
          </a:xfrm>
          <a:prstGeom prst="ellipse">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40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5" grpId="0" animBg="1"/>
      <p:bldP spid="9" grpId="0" animBg="1"/>
      <p:bldP spid="10" grpId="0" animBg="1"/>
      <p:bldP spid="11" grpId="0" animBg="1"/>
      <p:bldP spid="13" grpId="0" animBg="1"/>
      <p:bldP spid="16" grpId="0"/>
      <p:bldP spid="17" grpId="0"/>
      <p:bldP spid="18" grpId="0"/>
      <p:bldP spid="19" grpId="0"/>
      <p:bldP spid="6" grpId="0"/>
      <p:bldP spid="20"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Throughput</a:t>
            </a:r>
          </a:p>
        </p:txBody>
      </p:sp>
      <p:sp>
        <p:nvSpPr>
          <p:cNvPr id="4" name="Footer Placeholder 3">
            <a:extLst>
              <a:ext uri="{FF2B5EF4-FFF2-40B4-BE49-F238E27FC236}">
                <a16:creationId xmlns:a16="http://schemas.microsoft.com/office/drawing/2014/main" id="{6630D4CA-3C79-481F-91A6-5300D493D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EF250-1FE3-43B0-9A1A-53DF94DB0FC8}"/>
              </a:ext>
            </a:extLst>
          </p:cNvPr>
          <p:cNvSpPr>
            <a:spLocks noGrp="1"/>
          </p:cNvSpPr>
          <p:nvPr>
            <p:ph type="sldNum" sz="quarter" idx="12"/>
          </p:nvPr>
        </p:nvSpPr>
        <p:spPr/>
        <p:txBody>
          <a:bodyPr/>
          <a:lstStyle/>
          <a:p>
            <a:fld id="{98ECD8BD-D1A9-4DC4-89AE-4427480F30AB}" type="slidenum">
              <a:rPr lang="en-US" smtClean="0"/>
              <a:t>26</a:t>
            </a:fld>
            <a:endParaRPr lang="en-US"/>
          </a:p>
        </p:txBody>
      </p:sp>
      <p:grpSp>
        <p:nvGrpSpPr>
          <p:cNvPr id="18" name="Group 17">
            <a:extLst>
              <a:ext uri="{FF2B5EF4-FFF2-40B4-BE49-F238E27FC236}">
                <a16:creationId xmlns:a16="http://schemas.microsoft.com/office/drawing/2014/main" id="{6033D5D3-1CA7-4663-A480-DC91A544EA79}"/>
              </a:ext>
            </a:extLst>
          </p:cNvPr>
          <p:cNvGrpSpPr/>
          <p:nvPr/>
        </p:nvGrpSpPr>
        <p:grpSpPr>
          <a:xfrm>
            <a:off x="3810000" y="1783080"/>
            <a:ext cx="4572000" cy="3291840"/>
            <a:chOff x="3810000" y="1783080"/>
            <a:chExt cx="4572000" cy="3291840"/>
          </a:xfrm>
        </p:grpSpPr>
        <p:graphicFrame>
          <p:nvGraphicFramePr>
            <p:cNvPr id="6" name="Chart 5">
              <a:extLst>
                <a:ext uri="{FF2B5EF4-FFF2-40B4-BE49-F238E27FC236}">
                  <a16:creationId xmlns:a16="http://schemas.microsoft.com/office/drawing/2014/main" id="{7C5705F7-93E4-4A43-A2F4-33EA6C6C84A7}"/>
                </a:ext>
              </a:extLst>
            </p:cNvPr>
            <p:cNvGraphicFramePr>
              <a:graphicFrameLocks/>
            </p:cNvGraphicFramePr>
            <p:nvPr>
              <p:extLst>
                <p:ext uri="{D42A27DB-BD31-4B8C-83A1-F6EECF244321}">
                  <p14:modId xmlns:p14="http://schemas.microsoft.com/office/powerpoint/2010/main" val="966254875"/>
                </p:ext>
              </p:extLst>
            </p:nvPr>
          </p:nvGraphicFramePr>
          <p:xfrm>
            <a:off x="3810000" y="1783080"/>
            <a:ext cx="4572000" cy="1645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1A36EBB-B2D0-4A5A-BBD0-42A536CF780A}"/>
                </a:ext>
              </a:extLst>
            </p:cNvPr>
            <p:cNvGraphicFramePr>
              <a:graphicFrameLocks/>
            </p:cNvGraphicFramePr>
            <p:nvPr>
              <p:extLst>
                <p:ext uri="{D42A27DB-BD31-4B8C-83A1-F6EECF244321}">
                  <p14:modId xmlns:p14="http://schemas.microsoft.com/office/powerpoint/2010/main" val="1273205057"/>
                </p:ext>
              </p:extLst>
            </p:nvPr>
          </p:nvGraphicFramePr>
          <p:xfrm>
            <a:off x="3810000" y="3429000"/>
            <a:ext cx="4572000" cy="1645920"/>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a:extLst>
                <a:ext uri="{FF2B5EF4-FFF2-40B4-BE49-F238E27FC236}">
                  <a16:creationId xmlns:a16="http://schemas.microsoft.com/office/drawing/2014/main" id="{F93D7790-0C72-4C49-8EA6-CF49AD38E0A6}"/>
                </a:ext>
              </a:extLst>
            </p:cNvPr>
            <p:cNvSpPr/>
            <p:nvPr/>
          </p:nvSpPr>
          <p:spPr>
            <a:xfrm>
              <a:off x="4333684" y="1909722"/>
              <a:ext cx="351388" cy="1105144"/>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DDC7A1F-801A-465C-A729-59561C5611F0}"/>
                </a:ext>
              </a:extLst>
            </p:cNvPr>
            <p:cNvSpPr/>
            <p:nvPr/>
          </p:nvSpPr>
          <p:spPr>
            <a:xfrm>
              <a:off x="5378362" y="1909722"/>
              <a:ext cx="191612" cy="1105144"/>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89AB13A-8803-4365-B3AF-68236C57A7E5}"/>
                </a:ext>
              </a:extLst>
            </p:cNvPr>
            <p:cNvSpPr/>
            <p:nvPr/>
          </p:nvSpPr>
          <p:spPr>
            <a:xfrm>
              <a:off x="7293194" y="1909722"/>
              <a:ext cx="171948" cy="1105144"/>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B0EE5F7-1DD3-42FC-AA3E-6BFCE8CFD81F}"/>
                </a:ext>
              </a:extLst>
            </p:cNvPr>
            <p:cNvSpPr/>
            <p:nvPr/>
          </p:nvSpPr>
          <p:spPr>
            <a:xfrm>
              <a:off x="7563581" y="1909722"/>
              <a:ext cx="159658" cy="1105144"/>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A7C9F87-E554-41CF-9F68-465734E766B8}"/>
                </a:ext>
              </a:extLst>
            </p:cNvPr>
            <p:cNvSpPr/>
            <p:nvPr/>
          </p:nvSpPr>
          <p:spPr>
            <a:xfrm>
              <a:off x="4311562" y="3516310"/>
              <a:ext cx="336640" cy="1188720"/>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ED26FB9-D045-4608-8B4B-12A7758DD0FE}"/>
                </a:ext>
              </a:extLst>
            </p:cNvPr>
            <p:cNvSpPr/>
            <p:nvPr/>
          </p:nvSpPr>
          <p:spPr>
            <a:xfrm>
              <a:off x="5375904" y="3514838"/>
              <a:ext cx="173736" cy="1188720"/>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A3644BB-8CD1-4970-ACE5-E83A57125130}"/>
                </a:ext>
              </a:extLst>
            </p:cNvPr>
            <p:cNvSpPr/>
            <p:nvPr/>
          </p:nvSpPr>
          <p:spPr>
            <a:xfrm>
              <a:off x="7298113" y="3514837"/>
              <a:ext cx="155448" cy="1188720"/>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98FD605-9096-467B-95B4-7CF1E2B5582A}"/>
                </a:ext>
              </a:extLst>
            </p:cNvPr>
            <p:cNvSpPr/>
            <p:nvPr/>
          </p:nvSpPr>
          <p:spPr>
            <a:xfrm>
              <a:off x="7568498" y="3514841"/>
              <a:ext cx="137160" cy="1188720"/>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9" name="Rectangle: Rounded Corners 18">
            <a:extLst>
              <a:ext uri="{FF2B5EF4-FFF2-40B4-BE49-F238E27FC236}">
                <a16:creationId xmlns:a16="http://schemas.microsoft.com/office/drawing/2014/main" id="{EA3948BC-7678-43BC-809E-75193541D5C2}"/>
              </a:ext>
            </a:extLst>
          </p:cNvPr>
          <p:cNvSpPr/>
          <p:nvPr/>
        </p:nvSpPr>
        <p:spPr>
          <a:xfrm>
            <a:off x="5208756" y="2564812"/>
            <a:ext cx="6380261" cy="173148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solidFill>
                  <a:schemeClr val="tx1"/>
                </a:solidFill>
              </a:rPr>
              <a:t>TLP configuration </a:t>
            </a:r>
            <a:r>
              <a:rPr lang="en-US" b="1" dirty="0">
                <a:solidFill>
                  <a:srgbClr val="FF0000"/>
                </a:solidFill>
              </a:rPr>
              <a:t>(2,2)</a:t>
            </a:r>
            <a:r>
              <a:rPr lang="en-US" dirty="0"/>
              <a:t> is the preferred TLP combination for </a:t>
            </a:r>
            <a:r>
              <a:rPr lang="en-US" i="1" dirty="0"/>
              <a:t>BLK_BFS2</a:t>
            </a:r>
            <a:r>
              <a:rPr lang="en-US" dirty="0"/>
              <a:t> and is chosen for the </a:t>
            </a:r>
            <a:r>
              <a:rPr lang="en-US" b="1" dirty="0">
                <a:solidFill>
                  <a:srgbClr val="FF0000"/>
                </a:solidFill>
              </a:rPr>
              <a:t>longest duration</a:t>
            </a:r>
            <a:r>
              <a:rPr lang="en-US" dirty="0"/>
              <a:t> of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tx1"/>
                </a:solidFill>
              </a:rPr>
              <a:t>Other TLP combinations</a:t>
            </a:r>
            <a:r>
              <a:rPr lang="en-US" dirty="0"/>
              <a:t> are chosen during other time intervals to </a:t>
            </a:r>
            <a:r>
              <a:rPr lang="en-US" b="1" dirty="0">
                <a:solidFill>
                  <a:srgbClr val="FF0000"/>
                </a:solidFill>
              </a:rPr>
              <a:t>boost the WS</a:t>
            </a:r>
            <a:r>
              <a:rPr lang="en-US" dirty="0"/>
              <a:t> further</a:t>
            </a:r>
            <a:endParaRPr lang="en-US" dirty="0">
              <a:solidFill>
                <a:schemeClr val="tx1"/>
              </a:solidFill>
            </a:endParaRPr>
          </a:p>
        </p:txBody>
      </p:sp>
      <p:sp>
        <p:nvSpPr>
          <p:cNvPr id="20" name="Rectangle: Rounded Corners 19">
            <a:extLst>
              <a:ext uri="{FF2B5EF4-FFF2-40B4-BE49-F238E27FC236}">
                <a16:creationId xmlns:a16="http://schemas.microsoft.com/office/drawing/2014/main" id="{ED8CA992-DFCE-43C3-98B7-2E65F35C9E2A}"/>
              </a:ext>
            </a:extLst>
          </p:cNvPr>
          <p:cNvSpPr/>
          <p:nvPr/>
        </p:nvSpPr>
        <p:spPr>
          <a:xfrm>
            <a:off x="3894617" y="5263438"/>
            <a:ext cx="1170529" cy="45123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70C0"/>
                </a:solidFill>
              </a:rPr>
              <a:t>Sampling Period</a:t>
            </a:r>
            <a:endParaRPr lang="en-US" sz="1600" dirty="0">
              <a:solidFill>
                <a:srgbClr val="0070C0"/>
              </a:solidFill>
            </a:endParaRPr>
          </a:p>
        </p:txBody>
      </p:sp>
      <p:cxnSp>
        <p:nvCxnSpPr>
          <p:cNvPr id="22" name="Straight Arrow Connector 21">
            <a:extLst>
              <a:ext uri="{FF2B5EF4-FFF2-40B4-BE49-F238E27FC236}">
                <a16:creationId xmlns:a16="http://schemas.microsoft.com/office/drawing/2014/main" id="{53E8CF71-96B9-4452-AA1A-C5E0447FFBBA}"/>
              </a:ext>
            </a:extLst>
          </p:cNvPr>
          <p:cNvCxnSpPr>
            <a:cxnSpLocks/>
            <a:endCxn id="20" idx="0"/>
          </p:cNvCxnSpPr>
          <p:nvPr/>
        </p:nvCxnSpPr>
        <p:spPr>
          <a:xfrm>
            <a:off x="4479881" y="4464424"/>
            <a:ext cx="1" cy="79901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78C7366-9A4D-43C4-9D1A-FF1BE90DB707}"/>
              </a:ext>
            </a:extLst>
          </p:cNvPr>
          <p:cNvSpPr/>
          <p:nvPr/>
        </p:nvSpPr>
        <p:spPr>
          <a:xfrm>
            <a:off x="2366682" y="1899053"/>
            <a:ext cx="1678883" cy="2811378"/>
          </a:xfrm>
          <a:prstGeom prst="rect">
            <a:avLst/>
          </a:prstGeom>
          <a:solidFill>
            <a:srgbClr val="00B05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3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2"/>
                                        </p:tgtEl>
                                      </p:cBhvr>
                                    </p:animEffect>
                                    <p:set>
                                      <p:cBhvr>
                                        <p:cTn id="23" dur="1" fill="hold">
                                          <p:stCondLst>
                                            <p:cond delay="499"/>
                                          </p:stCondLst>
                                        </p:cTn>
                                        <p:tgtEl>
                                          <p:spTgt spid="22"/>
                                        </p:tgtEl>
                                        <p:attrNameLst>
                                          <p:attrName>style.visibility</p:attrName>
                                        </p:attrNameLst>
                                      </p:cBhvr>
                                      <p:to>
                                        <p:strVal val="hidden"/>
                                      </p:to>
                                    </p:set>
                                  </p:childTnLst>
                                </p:cTn>
                              </p:par>
                              <p:par>
                                <p:cTn id="24" presetID="42" presetClass="path" presetSubtype="0" accel="50000" decel="50000" fill="hold" nodeType="withEffect">
                                  <p:stCondLst>
                                    <p:cond delay="0"/>
                                  </p:stCondLst>
                                  <p:childTnLst>
                                    <p:animMotion origin="layout" path="M 0 0 L -0.26367 0 " pathEditMode="relative" rAng="0" ptsTypes="AA">
                                      <p:cBhvr>
                                        <p:cTn id="25" dur="2000" fill="hold"/>
                                        <p:tgtEl>
                                          <p:spTgt spid="18"/>
                                        </p:tgtEl>
                                        <p:attrNameLst>
                                          <p:attrName>ppt_x</p:attrName>
                                          <p:attrName>ppt_y</p:attrName>
                                        </p:attrNameLst>
                                      </p:cBhvr>
                                      <p:rCtr x="-13190" y="0"/>
                                    </p:animMotion>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0" grpId="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Fairness</a:t>
            </a:r>
          </a:p>
        </p:txBody>
      </p:sp>
      <p:sp>
        <p:nvSpPr>
          <p:cNvPr id="4" name="Footer Placeholder 3">
            <a:extLst>
              <a:ext uri="{FF2B5EF4-FFF2-40B4-BE49-F238E27FC236}">
                <a16:creationId xmlns:a16="http://schemas.microsoft.com/office/drawing/2014/main" id="{CA624E80-C2BF-4C53-A1F6-865F17CB83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C95F00-FAFD-419F-973A-F567BE804A2A}"/>
              </a:ext>
            </a:extLst>
          </p:cNvPr>
          <p:cNvSpPr>
            <a:spLocks noGrp="1"/>
          </p:cNvSpPr>
          <p:nvPr>
            <p:ph type="sldNum" sz="quarter" idx="12"/>
          </p:nvPr>
        </p:nvSpPr>
        <p:spPr/>
        <p:txBody>
          <a:bodyPr/>
          <a:lstStyle/>
          <a:p>
            <a:fld id="{98ECD8BD-D1A9-4DC4-89AE-4427480F30AB}" type="slidenum">
              <a:rPr lang="en-US" smtClean="0"/>
              <a:t>27</a:t>
            </a:fld>
            <a:endParaRPr lang="en-US"/>
          </a:p>
        </p:txBody>
      </p:sp>
      <p:graphicFrame>
        <p:nvGraphicFramePr>
          <p:cNvPr id="6" name="Chart 5">
            <a:extLst>
              <a:ext uri="{FF2B5EF4-FFF2-40B4-BE49-F238E27FC236}">
                <a16:creationId xmlns:a16="http://schemas.microsoft.com/office/drawing/2014/main" id="{5246F864-6B56-46F4-963D-BBEBA5C7B132}"/>
              </a:ext>
            </a:extLst>
          </p:cNvPr>
          <p:cNvGraphicFramePr>
            <a:graphicFrameLocks/>
          </p:cNvGraphicFramePr>
          <p:nvPr>
            <p:extLst>
              <p:ext uri="{D42A27DB-BD31-4B8C-83A1-F6EECF244321}">
                <p14:modId xmlns:p14="http://schemas.microsoft.com/office/powerpoint/2010/main" val="2744017768"/>
              </p:ext>
            </p:extLst>
          </p:nvPr>
        </p:nvGraphicFramePr>
        <p:xfrm>
          <a:off x="152400" y="1828800"/>
          <a:ext cx="118872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id="{E1FB59CF-9F57-448A-B2DA-107B39067E3E}"/>
              </a:ext>
            </a:extLst>
          </p:cNvPr>
          <p:cNvSpPr/>
          <p:nvPr/>
        </p:nvSpPr>
        <p:spPr>
          <a:xfrm>
            <a:off x="408792" y="4453663"/>
            <a:ext cx="322729" cy="322729"/>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C4139A4-491C-46FC-9752-6C776A4072D7}"/>
              </a:ext>
            </a:extLst>
          </p:cNvPr>
          <p:cNvSpPr/>
          <p:nvPr/>
        </p:nvSpPr>
        <p:spPr>
          <a:xfrm>
            <a:off x="4193353" y="5429506"/>
            <a:ext cx="1345602"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a:t>
            </a:r>
            <a:r>
              <a:rPr lang="en-US" sz="1600" b="1" dirty="0" err="1">
                <a:solidFill>
                  <a:schemeClr val="tx1"/>
                </a:solidFill>
              </a:rPr>
              <a:t>DynCTA</a:t>
            </a:r>
            <a:endParaRPr lang="en-US" sz="2000" b="1" dirty="0">
              <a:solidFill>
                <a:schemeClr val="tx1"/>
              </a:solidFill>
            </a:endParaRPr>
          </a:p>
        </p:txBody>
      </p:sp>
      <p:sp>
        <p:nvSpPr>
          <p:cNvPr id="13" name="Rectangle: Rounded Corners 12">
            <a:extLst>
              <a:ext uri="{FF2B5EF4-FFF2-40B4-BE49-F238E27FC236}">
                <a16:creationId xmlns:a16="http://schemas.microsoft.com/office/drawing/2014/main" id="{E40E3ABE-F3E7-444B-AF1F-E4C58118C0E3}"/>
              </a:ext>
            </a:extLst>
          </p:cNvPr>
          <p:cNvSpPr/>
          <p:nvPr/>
        </p:nvSpPr>
        <p:spPr>
          <a:xfrm>
            <a:off x="6774739" y="5429505"/>
            <a:ext cx="1580477"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chemeClr val="tx1"/>
                </a:solidFill>
              </a:rPr>
              <a:t>Mod+Bypass</a:t>
            </a:r>
            <a:endParaRPr lang="en-US" sz="2000" b="1" dirty="0">
              <a:solidFill>
                <a:schemeClr val="tx1"/>
              </a:solidFill>
            </a:endParaRPr>
          </a:p>
        </p:txBody>
      </p:sp>
      <p:sp>
        <p:nvSpPr>
          <p:cNvPr id="14" name="Rectangle: Rounded Corners 13">
            <a:extLst>
              <a:ext uri="{FF2B5EF4-FFF2-40B4-BE49-F238E27FC236}">
                <a16:creationId xmlns:a16="http://schemas.microsoft.com/office/drawing/2014/main" id="{58CA27C5-C41C-4018-A6AB-5045E7B44F06}"/>
              </a:ext>
            </a:extLst>
          </p:cNvPr>
          <p:cNvSpPr/>
          <p:nvPr/>
        </p:nvSpPr>
        <p:spPr>
          <a:xfrm>
            <a:off x="9591000" y="5429505"/>
            <a:ext cx="989033"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chemeClr val="tx1"/>
                </a:solidFill>
              </a:rPr>
              <a:t>optFI</a:t>
            </a:r>
            <a:endParaRPr lang="en-US" sz="2000" b="1" dirty="0">
              <a:solidFill>
                <a:schemeClr val="tx1"/>
              </a:solidFill>
            </a:endParaRPr>
          </a:p>
        </p:txBody>
      </p:sp>
      <p:sp>
        <p:nvSpPr>
          <p:cNvPr id="15" name="Rectangle: Rounded Corners 14">
            <a:extLst>
              <a:ext uri="{FF2B5EF4-FFF2-40B4-BE49-F238E27FC236}">
                <a16:creationId xmlns:a16="http://schemas.microsoft.com/office/drawing/2014/main" id="{F1F55BC7-97AE-43D3-9BFE-CAC53741889C}"/>
              </a:ext>
            </a:extLst>
          </p:cNvPr>
          <p:cNvSpPr/>
          <p:nvPr/>
        </p:nvSpPr>
        <p:spPr>
          <a:xfrm>
            <a:off x="1611967" y="5429507"/>
            <a:ext cx="1345602"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a:t>
            </a:r>
            <a:r>
              <a:rPr lang="en-US" sz="1600" b="1" dirty="0" err="1">
                <a:solidFill>
                  <a:schemeClr val="tx1"/>
                </a:solidFill>
              </a:rPr>
              <a:t>bestTLP</a:t>
            </a:r>
            <a:endParaRPr lang="en-US" sz="2000" b="1" dirty="0">
              <a:solidFill>
                <a:schemeClr val="tx1"/>
              </a:solidFill>
            </a:endParaRPr>
          </a:p>
        </p:txBody>
      </p:sp>
      <p:sp>
        <p:nvSpPr>
          <p:cNvPr id="20" name="Rectangle: Rounded Corners 19">
            <a:extLst>
              <a:ext uri="{FF2B5EF4-FFF2-40B4-BE49-F238E27FC236}">
                <a16:creationId xmlns:a16="http://schemas.microsoft.com/office/drawing/2014/main" id="{0003673A-3417-41A3-9C95-81ACB0CB7CA5}"/>
              </a:ext>
            </a:extLst>
          </p:cNvPr>
          <p:cNvSpPr/>
          <p:nvPr/>
        </p:nvSpPr>
        <p:spPr>
          <a:xfrm>
            <a:off x="1842810" y="5810683"/>
            <a:ext cx="896249"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2X</a:t>
            </a:r>
          </a:p>
        </p:txBody>
      </p:sp>
      <p:sp>
        <p:nvSpPr>
          <p:cNvPr id="21" name="Rectangle: Rounded Corners 20">
            <a:extLst>
              <a:ext uri="{FF2B5EF4-FFF2-40B4-BE49-F238E27FC236}">
                <a16:creationId xmlns:a16="http://schemas.microsoft.com/office/drawing/2014/main" id="{D9311E7B-958F-49EB-B3CD-155ED14C36A4}"/>
              </a:ext>
            </a:extLst>
          </p:cNvPr>
          <p:cNvSpPr/>
          <p:nvPr/>
        </p:nvSpPr>
        <p:spPr>
          <a:xfrm>
            <a:off x="4366537" y="5810679"/>
            <a:ext cx="999233"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+83.1%</a:t>
            </a:r>
          </a:p>
        </p:txBody>
      </p:sp>
      <p:sp>
        <p:nvSpPr>
          <p:cNvPr id="22" name="Rectangle: Rounded Corners 21">
            <a:extLst>
              <a:ext uri="{FF2B5EF4-FFF2-40B4-BE49-F238E27FC236}">
                <a16:creationId xmlns:a16="http://schemas.microsoft.com/office/drawing/2014/main" id="{898396AE-1AFD-4812-8551-2D90A2F12A72}"/>
              </a:ext>
            </a:extLst>
          </p:cNvPr>
          <p:cNvSpPr/>
          <p:nvPr/>
        </p:nvSpPr>
        <p:spPr>
          <a:xfrm>
            <a:off x="7070461" y="5810679"/>
            <a:ext cx="989033"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+44.3%</a:t>
            </a:r>
          </a:p>
        </p:txBody>
      </p:sp>
      <p:sp>
        <p:nvSpPr>
          <p:cNvPr id="23" name="Rectangle: Rounded Corners 22">
            <a:extLst>
              <a:ext uri="{FF2B5EF4-FFF2-40B4-BE49-F238E27FC236}">
                <a16:creationId xmlns:a16="http://schemas.microsoft.com/office/drawing/2014/main" id="{F698514F-4878-4351-8F1A-0937DFD42752}"/>
              </a:ext>
            </a:extLst>
          </p:cNvPr>
          <p:cNvSpPr/>
          <p:nvPr/>
        </p:nvSpPr>
        <p:spPr>
          <a:xfrm>
            <a:off x="9637391" y="5810679"/>
            <a:ext cx="896249"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rPr>
              <a:t>-6%</a:t>
            </a:r>
          </a:p>
        </p:txBody>
      </p:sp>
      <p:cxnSp>
        <p:nvCxnSpPr>
          <p:cNvPr id="16" name="Straight Arrow Connector 15">
            <a:extLst>
              <a:ext uri="{FF2B5EF4-FFF2-40B4-BE49-F238E27FC236}">
                <a16:creationId xmlns:a16="http://schemas.microsoft.com/office/drawing/2014/main" id="{968DEF69-59E9-49B1-801B-42D4985AB2C2}"/>
              </a:ext>
            </a:extLst>
          </p:cNvPr>
          <p:cNvCxnSpPr>
            <a:cxnSpLocks/>
          </p:cNvCxnSpPr>
          <p:nvPr/>
        </p:nvCxnSpPr>
        <p:spPr>
          <a:xfrm>
            <a:off x="11522203" y="2588260"/>
            <a:ext cx="0" cy="752952"/>
          </a:xfrm>
          <a:prstGeom prst="straightConnector1">
            <a:avLst/>
          </a:prstGeom>
          <a:ln w="19050">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6083DE-4B46-4264-9A3E-A19F432136C2}"/>
              </a:ext>
            </a:extLst>
          </p:cNvPr>
          <p:cNvCxnSpPr>
            <a:cxnSpLocks/>
          </p:cNvCxnSpPr>
          <p:nvPr/>
        </p:nvCxnSpPr>
        <p:spPr>
          <a:xfrm>
            <a:off x="11113263" y="2588260"/>
            <a:ext cx="0" cy="1521460"/>
          </a:xfrm>
          <a:prstGeom prst="straightConnector1">
            <a:avLst/>
          </a:prstGeom>
          <a:ln w="19050">
            <a:solidFill>
              <a:srgbClr val="0070C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462AED4-12C5-415E-AA5F-07B45ABC9797}"/>
              </a:ext>
            </a:extLst>
          </p:cNvPr>
          <p:cNvCxnSpPr>
            <a:cxnSpLocks/>
          </p:cNvCxnSpPr>
          <p:nvPr/>
        </p:nvCxnSpPr>
        <p:spPr>
          <a:xfrm>
            <a:off x="11315193" y="2588260"/>
            <a:ext cx="0" cy="1272540"/>
          </a:xfrm>
          <a:prstGeom prst="straightConnector1">
            <a:avLst/>
          </a:prstGeom>
          <a:ln w="1905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1A0F544-1EE8-48AC-A6D5-59202CC61424}"/>
              </a:ext>
            </a:extLst>
          </p:cNvPr>
          <p:cNvCxnSpPr>
            <a:cxnSpLocks/>
          </p:cNvCxnSpPr>
          <p:nvPr/>
        </p:nvCxnSpPr>
        <p:spPr>
          <a:xfrm>
            <a:off x="11716837" y="2588260"/>
            <a:ext cx="0" cy="64944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B9994C-4057-4898-91D7-AACF01B64C6A}"/>
              </a:ext>
            </a:extLst>
          </p:cNvPr>
          <p:cNvSpPr/>
          <p:nvPr/>
        </p:nvSpPr>
        <p:spPr>
          <a:xfrm>
            <a:off x="3866777" y="5085740"/>
            <a:ext cx="1998752" cy="307777"/>
          </a:xfrm>
          <a:prstGeom prst="rect">
            <a:avLst/>
          </a:prstGeom>
        </p:spPr>
        <p:txBody>
          <a:bodyPr wrap="none">
            <a:spAutoFit/>
          </a:bodyPr>
          <a:lstStyle/>
          <a:p>
            <a:pPr algn="ctr"/>
            <a:r>
              <a:rPr lang="en-US" sz="1400" dirty="0">
                <a:solidFill>
                  <a:srgbClr val="0070C0"/>
                </a:solidFill>
              </a:rPr>
              <a:t>[</a:t>
            </a:r>
            <a:r>
              <a:rPr lang="en-US" sz="1400" dirty="0" err="1">
                <a:solidFill>
                  <a:srgbClr val="0070C0"/>
                </a:solidFill>
              </a:rPr>
              <a:t>Kayiran</a:t>
            </a:r>
            <a:r>
              <a:rPr lang="en-US" sz="1400" dirty="0">
                <a:solidFill>
                  <a:srgbClr val="0070C0"/>
                </a:solidFill>
              </a:rPr>
              <a:t>+, PACT2013]</a:t>
            </a:r>
          </a:p>
        </p:txBody>
      </p:sp>
      <p:sp>
        <p:nvSpPr>
          <p:cNvPr id="25" name="Rectangle 24">
            <a:extLst>
              <a:ext uri="{FF2B5EF4-FFF2-40B4-BE49-F238E27FC236}">
                <a16:creationId xmlns:a16="http://schemas.microsoft.com/office/drawing/2014/main" id="{0582224A-8C39-4B19-A2F7-7F4619A5918F}"/>
              </a:ext>
            </a:extLst>
          </p:cNvPr>
          <p:cNvSpPr/>
          <p:nvPr/>
        </p:nvSpPr>
        <p:spPr>
          <a:xfrm>
            <a:off x="6815723" y="5090171"/>
            <a:ext cx="1490600" cy="307777"/>
          </a:xfrm>
          <a:prstGeom prst="rect">
            <a:avLst/>
          </a:prstGeom>
        </p:spPr>
        <p:txBody>
          <a:bodyPr wrap="none">
            <a:spAutoFit/>
          </a:bodyPr>
          <a:lstStyle/>
          <a:p>
            <a:pPr algn="ctr"/>
            <a:r>
              <a:rPr lang="en-US" sz="1400" dirty="0">
                <a:solidFill>
                  <a:srgbClr val="0070C0"/>
                </a:solidFill>
              </a:rPr>
              <a:t>[Li+, DATE2016]</a:t>
            </a:r>
          </a:p>
        </p:txBody>
      </p:sp>
      <p:sp>
        <p:nvSpPr>
          <p:cNvPr id="26" name="Oval 25">
            <a:extLst>
              <a:ext uri="{FF2B5EF4-FFF2-40B4-BE49-F238E27FC236}">
                <a16:creationId xmlns:a16="http://schemas.microsoft.com/office/drawing/2014/main" id="{555C2D39-D1E7-4B62-A1C0-EDEA7D235C69}"/>
              </a:ext>
            </a:extLst>
          </p:cNvPr>
          <p:cNvSpPr/>
          <p:nvPr/>
        </p:nvSpPr>
        <p:spPr>
          <a:xfrm>
            <a:off x="7172273" y="1680873"/>
            <a:ext cx="1015745" cy="608097"/>
          </a:xfrm>
          <a:prstGeom prst="ellipse">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6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12" grpId="0" animBg="1"/>
      <p:bldP spid="13" grpId="0" animBg="1"/>
      <p:bldP spid="14" grpId="0" animBg="1"/>
      <p:bldP spid="15" grpId="0" animBg="1"/>
      <p:bldP spid="20" grpId="0"/>
      <p:bldP spid="21" grpId="0"/>
      <p:bldP spid="22" grpId="0"/>
      <p:bldP spid="23" grpId="0"/>
      <p:bldP spid="24" grpId="0"/>
      <p:bldP spid="25" grpId="0"/>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Case Studies</a:t>
            </a:r>
          </a:p>
        </p:txBody>
      </p:sp>
      <p:sp>
        <p:nvSpPr>
          <p:cNvPr id="3" name="Footer Placeholder 2">
            <a:extLst>
              <a:ext uri="{FF2B5EF4-FFF2-40B4-BE49-F238E27FC236}">
                <a16:creationId xmlns:a16="http://schemas.microsoft.com/office/drawing/2014/main" id="{48D3B476-77EE-4FFD-83F6-7B5A413E3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AD567-2CC6-4148-8274-5395BDC6B1C6}"/>
              </a:ext>
            </a:extLst>
          </p:cNvPr>
          <p:cNvSpPr>
            <a:spLocks noGrp="1"/>
          </p:cNvSpPr>
          <p:nvPr>
            <p:ph type="sldNum" sz="quarter" idx="12"/>
          </p:nvPr>
        </p:nvSpPr>
        <p:spPr/>
        <p:txBody>
          <a:bodyPr/>
          <a:lstStyle/>
          <a:p>
            <a:fld id="{98ECD8BD-D1A9-4DC4-89AE-4427480F30AB}" type="slidenum">
              <a:rPr lang="en-US" smtClean="0"/>
              <a:t>28</a:t>
            </a:fld>
            <a:endParaRPr lang="en-US"/>
          </a:p>
        </p:txBody>
      </p:sp>
      <p:grpSp>
        <p:nvGrpSpPr>
          <p:cNvPr id="4" name="Group 3">
            <a:extLst>
              <a:ext uri="{FF2B5EF4-FFF2-40B4-BE49-F238E27FC236}">
                <a16:creationId xmlns:a16="http://schemas.microsoft.com/office/drawing/2014/main" id="{037C4E2A-ECE7-419B-A17A-D4C630D6D1B7}"/>
              </a:ext>
            </a:extLst>
          </p:cNvPr>
          <p:cNvGrpSpPr/>
          <p:nvPr/>
        </p:nvGrpSpPr>
        <p:grpSpPr>
          <a:xfrm>
            <a:off x="3810000" y="1916668"/>
            <a:ext cx="4572000" cy="3112532"/>
            <a:chOff x="3810000" y="1916668"/>
            <a:chExt cx="4572000" cy="3112532"/>
          </a:xfrm>
        </p:grpSpPr>
        <p:graphicFrame>
          <p:nvGraphicFramePr>
            <p:cNvPr id="6" name="Chart 5">
              <a:extLst>
                <a:ext uri="{FF2B5EF4-FFF2-40B4-BE49-F238E27FC236}">
                  <a16:creationId xmlns:a16="http://schemas.microsoft.com/office/drawing/2014/main" id="{D1711062-E6FD-40F1-9F50-DFA379E71F8D}"/>
                </a:ext>
              </a:extLst>
            </p:cNvPr>
            <p:cNvGraphicFramePr>
              <a:graphicFrameLocks/>
            </p:cNvGraphicFramePr>
            <p:nvPr>
              <p:extLst>
                <p:ext uri="{D42A27DB-BD31-4B8C-83A1-F6EECF244321}">
                  <p14:modId xmlns:p14="http://schemas.microsoft.com/office/powerpoint/2010/main" val="2649269560"/>
                </p:ext>
              </p:extLst>
            </p:nvPr>
          </p:nvGraphicFramePr>
          <p:xfrm>
            <a:off x="3810000" y="2286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F8EBF983-3033-4BA7-A025-EA3AF2D7AB5F}"/>
                </a:ext>
              </a:extLst>
            </p:cNvPr>
            <p:cNvSpPr/>
            <p:nvPr/>
          </p:nvSpPr>
          <p:spPr>
            <a:xfrm>
              <a:off x="4948891" y="1916668"/>
              <a:ext cx="2294219" cy="369332"/>
            </a:xfrm>
            <a:prstGeom prst="rect">
              <a:avLst/>
            </a:prstGeom>
          </p:spPr>
          <p:txBody>
            <a:bodyPr wrap="none">
              <a:spAutoFit/>
            </a:bodyPr>
            <a:lstStyle/>
            <a:p>
              <a:pPr algn="ctr"/>
              <a:r>
                <a:rPr lang="en-US" b="1" dirty="0">
                  <a:solidFill>
                    <a:srgbClr val="0070C0"/>
                  </a:solidFill>
                </a:rPr>
                <a:t>Application Scalability</a:t>
              </a:r>
              <a:endParaRPr lang="en-US" dirty="0">
                <a:solidFill>
                  <a:srgbClr val="0070C0"/>
                </a:solidFill>
              </a:endParaRPr>
            </a:p>
          </p:txBody>
        </p:sp>
      </p:grpSp>
      <p:sp>
        <p:nvSpPr>
          <p:cNvPr id="8" name="Rectangle: Rounded Corners 7">
            <a:extLst>
              <a:ext uri="{FF2B5EF4-FFF2-40B4-BE49-F238E27FC236}">
                <a16:creationId xmlns:a16="http://schemas.microsoft.com/office/drawing/2014/main" id="{D800001F-912A-440E-B2C9-4A1F6D79068B}"/>
              </a:ext>
            </a:extLst>
          </p:cNvPr>
          <p:cNvSpPr/>
          <p:nvPr/>
        </p:nvSpPr>
        <p:spPr>
          <a:xfrm>
            <a:off x="5208756" y="2420471"/>
            <a:ext cx="6380261" cy="252804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t>PBS benefits are </a:t>
            </a:r>
            <a:r>
              <a:rPr lang="en-US" b="1" dirty="0">
                <a:solidFill>
                  <a:srgbClr val="FF0000"/>
                </a:solidFill>
              </a:rPr>
              <a:t>stable </a:t>
            </a:r>
            <a:r>
              <a:rPr lang="en-US" dirty="0"/>
              <a:t>as the number of applications scales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t>For a </a:t>
            </a:r>
            <a:r>
              <a:rPr lang="en-US" i="1" dirty="0"/>
              <a:t>k</a:t>
            </a:r>
            <a:r>
              <a:rPr lang="en-US" dirty="0"/>
              <a:t>-application workload with </a:t>
            </a:r>
            <a:r>
              <a:rPr lang="en-US" i="1" dirty="0"/>
              <a:t>N</a:t>
            </a:r>
            <a:r>
              <a:rPr lang="en-US" dirty="0"/>
              <a:t> is the number of TLP choices, the overall complexity is linear to the number of applications </a:t>
            </a:r>
            <a:r>
              <a:rPr lang="en-US" b="1" i="1" dirty="0">
                <a:solidFill>
                  <a:srgbClr val="FF0000"/>
                </a:solidFill>
              </a:rPr>
              <a:t>O(N × k)</a:t>
            </a:r>
          </a:p>
        </p:txBody>
      </p:sp>
    </p:spTree>
    <p:extLst>
      <p:ext uri="{BB962C8B-B14F-4D97-AF65-F5344CB8AC3E}">
        <p14:creationId xmlns:p14="http://schemas.microsoft.com/office/powerpoint/2010/main" val="282609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0 L -0.26354 0.00046 " pathEditMode="relative" rAng="0" ptsTypes="AA">
                                      <p:cBhvr>
                                        <p:cTn id="11" dur="2000" fill="hold"/>
                                        <p:tgtEl>
                                          <p:spTgt spid="4"/>
                                        </p:tgtEl>
                                        <p:attrNameLst>
                                          <p:attrName>ppt_x</p:attrName>
                                          <p:attrName>ppt_y</p:attrName>
                                        </p:attrNameLst>
                                      </p:cBhvr>
                                      <p:rCtr x="-13177" y="23"/>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A8E9-A9AA-4A05-A0B0-2D3DE9F129C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677E0C7-69BB-4039-ABEA-192067AB6209}"/>
              </a:ext>
            </a:extLst>
          </p:cNvPr>
          <p:cNvSpPr>
            <a:spLocks noGrp="1"/>
          </p:cNvSpPr>
          <p:nvPr>
            <p:ph idx="1"/>
          </p:nvPr>
        </p:nvSpPr>
        <p:spPr>
          <a:xfrm>
            <a:off x="609600" y="1465731"/>
            <a:ext cx="10972800" cy="4525963"/>
          </a:xfrm>
        </p:spPr>
        <p:txBody>
          <a:bodyPr>
            <a:noAutofit/>
          </a:bodyPr>
          <a:lstStyle/>
          <a:p>
            <a:r>
              <a:rPr lang="en-US" sz="3200" b="1" u="sng" dirty="0"/>
              <a:t>Observe</a:t>
            </a:r>
            <a:r>
              <a:rPr lang="en-US" sz="3200" dirty="0"/>
              <a:t> an ample scope for TLP management techniques to improve WS and FI in GPUs running multiple applications</a:t>
            </a:r>
            <a:endParaRPr lang="en-US" sz="3600" dirty="0"/>
          </a:p>
          <a:p>
            <a:r>
              <a:rPr lang="en-US" sz="3200" b="1" u="sng" dirty="0"/>
              <a:t>Propose</a:t>
            </a:r>
            <a:r>
              <a:rPr lang="en-US" sz="3200" dirty="0"/>
              <a:t> a new metric </a:t>
            </a:r>
            <a:r>
              <a:rPr lang="en-US" sz="3200" b="1" dirty="0">
                <a:solidFill>
                  <a:srgbClr val="FF0000"/>
                </a:solidFill>
              </a:rPr>
              <a:t>EB</a:t>
            </a:r>
            <a:r>
              <a:rPr lang="en-US" sz="3200" dirty="0"/>
              <a:t> to quantify the effects of TLP modulation</a:t>
            </a:r>
            <a:endParaRPr lang="en-US" sz="3600" dirty="0"/>
          </a:p>
          <a:p>
            <a:r>
              <a:rPr lang="en-US" sz="3200" b="1" u="sng" dirty="0"/>
              <a:t>Design</a:t>
            </a:r>
            <a:r>
              <a:rPr lang="en-US" sz="3200" dirty="0"/>
              <a:t> </a:t>
            </a:r>
            <a:r>
              <a:rPr lang="en-US" sz="3200" b="1" dirty="0">
                <a:solidFill>
                  <a:srgbClr val="FF0000"/>
                </a:solidFill>
              </a:rPr>
              <a:t>PBS</a:t>
            </a:r>
            <a:r>
              <a:rPr lang="en-US" sz="3200" dirty="0"/>
              <a:t>, EB-based application-aware TLP management techniques for a better WS/FI in a multi-application environment</a:t>
            </a:r>
            <a:endParaRPr lang="en-US" sz="3600" dirty="0"/>
          </a:p>
          <a:p>
            <a:pPr lvl="1"/>
            <a:r>
              <a:rPr lang="en-US" sz="2800" dirty="0">
                <a:sym typeface="Wingdings" panose="05000000000000000000" pitchFamily="2" charset="2"/>
              </a:rPr>
              <a:t>PBS is within </a:t>
            </a:r>
            <a:r>
              <a:rPr lang="en-US" sz="2800" dirty="0">
                <a:solidFill>
                  <a:srgbClr val="FF0000"/>
                </a:solidFill>
                <a:sym typeface="Wingdings" panose="05000000000000000000" pitchFamily="2" charset="2"/>
              </a:rPr>
              <a:t>3%</a:t>
            </a:r>
            <a:r>
              <a:rPr lang="en-US" sz="2800" dirty="0">
                <a:sym typeface="Wingdings" panose="05000000000000000000" pitchFamily="2" charset="2"/>
              </a:rPr>
              <a:t> and </a:t>
            </a:r>
            <a:r>
              <a:rPr lang="en-US" sz="2800" dirty="0">
                <a:solidFill>
                  <a:srgbClr val="FF0000"/>
                </a:solidFill>
                <a:sym typeface="Wingdings" panose="05000000000000000000" pitchFamily="2" charset="2"/>
              </a:rPr>
              <a:t>6% </a:t>
            </a:r>
            <a:r>
              <a:rPr lang="en-US" sz="2800" dirty="0">
                <a:sym typeface="Wingdings" panose="05000000000000000000" pitchFamily="2" charset="2"/>
              </a:rPr>
              <a:t>of </a:t>
            </a:r>
            <a:r>
              <a:rPr lang="en-US" sz="2800" dirty="0" err="1">
                <a:sym typeface="Wingdings" panose="05000000000000000000" pitchFamily="2" charset="2"/>
              </a:rPr>
              <a:t>optWS</a:t>
            </a:r>
            <a:r>
              <a:rPr lang="en-US" sz="2800" dirty="0">
                <a:sym typeface="Wingdings" panose="05000000000000000000" pitchFamily="2" charset="2"/>
              </a:rPr>
              <a:t> and </a:t>
            </a:r>
            <a:r>
              <a:rPr lang="en-US" sz="2800" dirty="0" err="1">
                <a:sym typeface="Wingdings" panose="05000000000000000000" pitchFamily="2" charset="2"/>
              </a:rPr>
              <a:t>optFI</a:t>
            </a:r>
            <a:endParaRPr lang="en-US" sz="3200" dirty="0">
              <a:sym typeface="Wingdings" panose="05000000000000000000" pitchFamily="2" charset="2"/>
            </a:endParaRPr>
          </a:p>
        </p:txBody>
      </p:sp>
      <p:sp>
        <p:nvSpPr>
          <p:cNvPr id="4" name="Footer Placeholder 3">
            <a:extLst>
              <a:ext uri="{FF2B5EF4-FFF2-40B4-BE49-F238E27FC236}">
                <a16:creationId xmlns:a16="http://schemas.microsoft.com/office/drawing/2014/main" id="{5FC5EDB3-B485-4F39-A5BA-E0934B1C6E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5D91E-08F6-452F-B8DA-DE46228C3F9F}"/>
              </a:ext>
            </a:extLst>
          </p:cNvPr>
          <p:cNvSpPr>
            <a:spLocks noGrp="1"/>
          </p:cNvSpPr>
          <p:nvPr>
            <p:ph type="sldNum" sz="quarter" idx="12"/>
          </p:nvPr>
        </p:nvSpPr>
        <p:spPr/>
        <p:txBody>
          <a:bodyPr/>
          <a:lstStyle/>
          <a:p>
            <a:fld id="{98ECD8BD-D1A9-4DC4-89AE-4427480F30AB}" type="slidenum">
              <a:rPr lang="en-US" smtClean="0"/>
              <a:t>29</a:t>
            </a:fld>
            <a:endParaRPr lang="en-US"/>
          </a:p>
        </p:txBody>
      </p:sp>
    </p:spTree>
    <p:extLst>
      <p:ext uri="{BB962C8B-B14F-4D97-AF65-F5344CB8AC3E}">
        <p14:creationId xmlns:p14="http://schemas.microsoft.com/office/powerpoint/2010/main" val="356514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E4E-685A-435D-A8C1-C943A300FA9B}"/>
              </a:ext>
            </a:extLst>
          </p:cNvPr>
          <p:cNvSpPr>
            <a:spLocks noGrp="1"/>
          </p:cNvSpPr>
          <p:nvPr>
            <p:ph type="title"/>
          </p:nvPr>
        </p:nvSpPr>
        <p:spPr/>
        <p:txBody>
          <a:bodyPr>
            <a:normAutofit/>
          </a:bodyPr>
          <a:lstStyle/>
          <a:p>
            <a:r>
              <a:rPr lang="en-US" dirty="0"/>
              <a:t>Multi-Application Execution on GPUs</a:t>
            </a:r>
          </a:p>
        </p:txBody>
      </p:sp>
      <p:pic>
        <p:nvPicPr>
          <p:cNvPr id="5" name="Content Placeholder 4">
            <a:extLst>
              <a:ext uri="{FF2B5EF4-FFF2-40B4-BE49-F238E27FC236}">
                <a16:creationId xmlns:a16="http://schemas.microsoft.com/office/drawing/2014/main" id="{00899834-9AE4-4133-996C-A1338937A3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9318" y="1690688"/>
            <a:ext cx="1217036" cy="1217036"/>
          </a:xfrm>
        </p:spPr>
      </p:pic>
      <p:sp>
        <p:nvSpPr>
          <p:cNvPr id="3" name="Footer Placeholder 2">
            <a:extLst>
              <a:ext uri="{FF2B5EF4-FFF2-40B4-BE49-F238E27FC236}">
                <a16:creationId xmlns:a16="http://schemas.microsoft.com/office/drawing/2014/main" id="{A52FEB71-AE8C-4CC8-94A5-8A2CA720B6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3659D7-7884-4A3E-99FD-E85970915715}"/>
              </a:ext>
            </a:extLst>
          </p:cNvPr>
          <p:cNvSpPr>
            <a:spLocks noGrp="1"/>
          </p:cNvSpPr>
          <p:nvPr>
            <p:ph type="sldNum" sz="quarter" idx="12"/>
          </p:nvPr>
        </p:nvSpPr>
        <p:spPr/>
        <p:txBody>
          <a:bodyPr/>
          <a:lstStyle/>
          <a:p>
            <a:fld id="{98ECD8BD-D1A9-4DC4-89AE-4427480F30AB}" type="slidenum">
              <a:rPr lang="en-US" smtClean="0"/>
              <a:t>3</a:t>
            </a:fld>
            <a:endParaRPr lang="en-US"/>
          </a:p>
        </p:txBody>
      </p:sp>
      <p:pic>
        <p:nvPicPr>
          <p:cNvPr id="7" name="Picture 6">
            <a:extLst>
              <a:ext uri="{FF2B5EF4-FFF2-40B4-BE49-F238E27FC236}">
                <a16:creationId xmlns:a16="http://schemas.microsoft.com/office/drawing/2014/main" id="{44489BD2-C559-40DF-BAD5-68B311D802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9376" y="2129688"/>
            <a:ext cx="1418560" cy="339036"/>
          </a:xfrm>
          <a:prstGeom prst="rect">
            <a:avLst/>
          </a:prstGeom>
        </p:spPr>
      </p:pic>
      <p:pic>
        <p:nvPicPr>
          <p:cNvPr id="8" name="Picture 7">
            <a:extLst>
              <a:ext uri="{FF2B5EF4-FFF2-40B4-BE49-F238E27FC236}">
                <a16:creationId xmlns:a16="http://schemas.microsoft.com/office/drawing/2014/main" id="{3FCD34E7-4286-4888-A349-951877A83F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0958" y="1951734"/>
            <a:ext cx="694944" cy="694944"/>
          </a:xfrm>
          <a:prstGeom prst="rect">
            <a:avLst/>
          </a:prstGeom>
        </p:spPr>
      </p:pic>
      <p:sp>
        <p:nvSpPr>
          <p:cNvPr id="6" name="TextBox 5">
            <a:extLst>
              <a:ext uri="{FF2B5EF4-FFF2-40B4-BE49-F238E27FC236}">
                <a16:creationId xmlns:a16="http://schemas.microsoft.com/office/drawing/2014/main" id="{5C81D473-4926-49E5-84A5-FD3B4F626A1C}"/>
              </a:ext>
            </a:extLst>
          </p:cNvPr>
          <p:cNvSpPr txBox="1"/>
          <p:nvPr/>
        </p:nvSpPr>
        <p:spPr>
          <a:xfrm>
            <a:off x="4459216" y="1690688"/>
            <a:ext cx="777239" cy="369332"/>
          </a:xfrm>
          <a:prstGeom prst="rect">
            <a:avLst/>
          </a:prstGeom>
          <a:noFill/>
        </p:spPr>
        <p:txBody>
          <a:bodyPr wrap="square" rtlCol="0">
            <a:spAutoFit/>
          </a:bodyPr>
          <a:lstStyle/>
          <a:p>
            <a:pPr algn="ctr"/>
            <a:r>
              <a:rPr lang="en-US" b="1" dirty="0"/>
              <a:t>GPU</a:t>
            </a:r>
          </a:p>
        </p:txBody>
      </p:sp>
      <p:sp>
        <p:nvSpPr>
          <p:cNvPr id="49" name="Left Brace 48">
            <a:extLst>
              <a:ext uri="{FF2B5EF4-FFF2-40B4-BE49-F238E27FC236}">
                <a16:creationId xmlns:a16="http://schemas.microsoft.com/office/drawing/2014/main" id="{CBF1915F-4EC8-4E68-BF23-7C56E43E09A5}"/>
              </a:ext>
            </a:extLst>
          </p:cNvPr>
          <p:cNvSpPr/>
          <p:nvPr/>
        </p:nvSpPr>
        <p:spPr>
          <a:xfrm rot="5400000">
            <a:off x="4577424" y="3412412"/>
            <a:ext cx="420314" cy="75519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00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3B37653A-479A-4F93-9360-76C617207EA0}"/>
              </a:ext>
            </a:extLst>
          </p:cNvPr>
          <p:cNvSpPr txBox="1"/>
          <p:nvPr/>
        </p:nvSpPr>
        <p:spPr>
          <a:xfrm>
            <a:off x="4063409" y="3085678"/>
            <a:ext cx="1454145" cy="369333"/>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K1</a:t>
            </a:r>
          </a:p>
        </p:txBody>
      </p:sp>
      <p:sp>
        <p:nvSpPr>
          <p:cNvPr id="53" name="TextBox 52">
            <a:extLst>
              <a:ext uri="{FF2B5EF4-FFF2-40B4-BE49-F238E27FC236}">
                <a16:creationId xmlns:a16="http://schemas.microsoft.com/office/drawing/2014/main" id="{EABB1EF7-3937-4D8D-A7AB-697AB5FA9320}"/>
              </a:ext>
            </a:extLst>
          </p:cNvPr>
          <p:cNvSpPr txBox="1"/>
          <p:nvPr/>
        </p:nvSpPr>
        <p:spPr>
          <a:xfrm>
            <a:off x="6631485" y="3100627"/>
            <a:ext cx="1454145" cy="369331"/>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KX</a:t>
            </a:r>
          </a:p>
        </p:txBody>
      </p:sp>
      <p:sp>
        <p:nvSpPr>
          <p:cNvPr id="54" name="Left Brace 53">
            <a:extLst>
              <a:ext uri="{FF2B5EF4-FFF2-40B4-BE49-F238E27FC236}">
                <a16:creationId xmlns:a16="http://schemas.microsoft.com/office/drawing/2014/main" id="{AB4DA1B6-1265-46AC-829B-7D827D6912DF}"/>
              </a:ext>
            </a:extLst>
          </p:cNvPr>
          <p:cNvSpPr/>
          <p:nvPr/>
        </p:nvSpPr>
        <p:spPr>
          <a:xfrm rot="5400000">
            <a:off x="5567532" y="3420499"/>
            <a:ext cx="420314" cy="75519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55" name="Left Brace 54">
            <a:extLst>
              <a:ext uri="{FF2B5EF4-FFF2-40B4-BE49-F238E27FC236}">
                <a16:creationId xmlns:a16="http://schemas.microsoft.com/office/drawing/2014/main" id="{A762C74B-147D-401E-87D5-DFB541C90F5B}"/>
              </a:ext>
            </a:extLst>
          </p:cNvPr>
          <p:cNvSpPr/>
          <p:nvPr/>
        </p:nvSpPr>
        <p:spPr>
          <a:xfrm rot="5400000">
            <a:off x="7132310" y="3355959"/>
            <a:ext cx="420314" cy="81941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D477F494-D23A-4839-B699-99744CACEFFB}"/>
              </a:ext>
            </a:extLst>
          </p:cNvPr>
          <p:cNvSpPr txBox="1"/>
          <p:nvPr/>
        </p:nvSpPr>
        <p:spPr>
          <a:xfrm>
            <a:off x="3960061" y="4015687"/>
            <a:ext cx="997842" cy="3077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Core</a:t>
            </a:r>
            <a:r>
              <a:rPr lang="en-US" sz="1200" b="1" dirty="0">
                <a:latin typeface="Arial" panose="020B0604020202020204" pitchFamily="34" charset="0"/>
                <a:cs typeface="Arial" panose="020B0604020202020204" pitchFamily="34" charset="0"/>
              </a:rPr>
              <a:t> 1</a:t>
            </a:r>
          </a:p>
        </p:txBody>
      </p:sp>
      <p:sp>
        <p:nvSpPr>
          <p:cNvPr id="66" name="TextBox 65">
            <a:extLst>
              <a:ext uri="{FF2B5EF4-FFF2-40B4-BE49-F238E27FC236}">
                <a16:creationId xmlns:a16="http://schemas.microsoft.com/office/drawing/2014/main" id="{42781C6C-D686-407B-B2D7-D02BDF215D6A}"/>
              </a:ext>
            </a:extLst>
          </p:cNvPr>
          <p:cNvSpPr txBox="1"/>
          <p:nvPr/>
        </p:nvSpPr>
        <p:spPr>
          <a:xfrm>
            <a:off x="7234097" y="4012849"/>
            <a:ext cx="997842" cy="3077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Core</a:t>
            </a:r>
            <a:r>
              <a:rPr lang="en-US" sz="1200" b="1" dirty="0">
                <a:latin typeface="Arial" panose="020B0604020202020204" pitchFamily="34" charset="0"/>
                <a:cs typeface="Arial" panose="020B0604020202020204" pitchFamily="34" charset="0"/>
              </a:rPr>
              <a:t> N</a:t>
            </a:r>
          </a:p>
        </p:txBody>
      </p:sp>
      <p:cxnSp>
        <p:nvCxnSpPr>
          <p:cNvPr id="86" name="Straight Connector 85">
            <a:extLst>
              <a:ext uri="{FF2B5EF4-FFF2-40B4-BE49-F238E27FC236}">
                <a16:creationId xmlns:a16="http://schemas.microsoft.com/office/drawing/2014/main" id="{4A709AD2-CFEC-4BB3-9DD2-DCA6B224CEDD}"/>
              </a:ext>
            </a:extLst>
          </p:cNvPr>
          <p:cNvCxnSpPr/>
          <p:nvPr/>
        </p:nvCxnSpPr>
        <p:spPr>
          <a:xfrm flipV="1">
            <a:off x="7457257" y="5311114"/>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C14953-ACE9-4F8D-BE1D-1FE3D9989B2F}"/>
              </a:ext>
            </a:extLst>
          </p:cNvPr>
          <p:cNvCxnSpPr/>
          <p:nvPr/>
        </p:nvCxnSpPr>
        <p:spPr>
          <a:xfrm flipV="1">
            <a:off x="5868186" y="5316236"/>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0C837C3-002E-4DC1-9502-005D335E7339}"/>
              </a:ext>
            </a:extLst>
          </p:cNvPr>
          <p:cNvCxnSpPr/>
          <p:nvPr/>
        </p:nvCxnSpPr>
        <p:spPr>
          <a:xfrm flipV="1">
            <a:off x="4925274" y="5336723"/>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96B733E3-257E-43B1-9384-75BCDB0785A0}"/>
              </a:ext>
            </a:extLst>
          </p:cNvPr>
          <p:cNvSpPr/>
          <p:nvPr/>
        </p:nvSpPr>
        <p:spPr>
          <a:xfrm>
            <a:off x="4306850" y="5029614"/>
            <a:ext cx="3604652" cy="341450"/>
          </a:xfrm>
          <a:prstGeom prst="rect">
            <a:avLst/>
          </a:prstGeom>
          <a:solidFill>
            <a:schemeClr val="bg1"/>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latin typeface="Arial" panose="020B0604020202020204" pitchFamily="34" charset="0"/>
                <a:cs typeface="Arial" panose="020B0604020202020204" pitchFamily="34" charset="0"/>
              </a:rPr>
              <a:t>On-Chip Network</a:t>
            </a:r>
          </a:p>
        </p:txBody>
      </p:sp>
      <p:sp>
        <p:nvSpPr>
          <p:cNvPr id="98" name="Rectangle 97">
            <a:extLst>
              <a:ext uri="{FF2B5EF4-FFF2-40B4-BE49-F238E27FC236}">
                <a16:creationId xmlns:a16="http://schemas.microsoft.com/office/drawing/2014/main" id="{D58B1AAE-31C3-4BF3-82CC-2C00177F3082}"/>
              </a:ext>
            </a:extLst>
          </p:cNvPr>
          <p:cNvSpPr/>
          <p:nvPr/>
        </p:nvSpPr>
        <p:spPr>
          <a:xfrm>
            <a:off x="4474816" y="5529512"/>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2FB0D1F0-BF16-4D2C-B3DE-E1AE2C593AFA}"/>
              </a:ext>
            </a:extLst>
          </p:cNvPr>
          <p:cNvSpPr/>
          <p:nvPr/>
        </p:nvSpPr>
        <p:spPr>
          <a:xfrm>
            <a:off x="5458954" y="5530902"/>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67D56786-3B6A-41FC-83B0-E1CDD49FA62A}"/>
              </a:ext>
            </a:extLst>
          </p:cNvPr>
          <p:cNvSpPr/>
          <p:nvPr/>
        </p:nvSpPr>
        <p:spPr>
          <a:xfrm>
            <a:off x="7088564" y="5518116"/>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10F9773F-0983-4C14-9053-DE5A8CADA250}"/>
              </a:ext>
            </a:extLst>
          </p:cNvPr>
          <p:cNvSpPr txBox="1"/>
          <p:nvPr/>
        </p:nvSpPr>
        <p:spPr>
          <a:xfrm>
            <a:off x="5040463" y="3096228"/>
            <a:ext cx="1454145" cy="369333"/>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K2</a:t>
            </a:r>
          </a:p>
        </p:txBody>
      </p:sp>
      <p:sp>
        <p:nvSpPr>
          <p:cNvPr id="106" name="TextBox 105">
            <a:extLst>
              <a:ext uri="{FF2B5EF4-FFF2-40B4-BE49-F238E27FC236}">
                <a16:creationId xmlns:a16="http://schemas.microsoft.com/office/drawing/2014/main" id="{F809923F-1744-49A3-9370-B8C8E596C44E}"/>
              </a:ext>
            </a:extLst>
          </p:cNvPr>
          <p:cNvSpPr txBox="1"/>
          <p:nvPr/>
        </p:nvSpPr>
        <p:spPr>
          <a:xfrm>
            <a:off x="4306850" y="5976086"/>
            <a:ext cx="3614540" cy="369331"/>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Multiple Kernels Execution</a:t>
            </a:r>
          </a:p>
        </p:txBody>
      </p:sp>
      <p:grpSp>
        <p:nvGrpSpPr>
          <p:cNvPr id="107" name="Group 106">
            <a:extLst>
              <a:ext uri="{FF2B5EF4-FFF2-40B4-BE49-F238E27FC236}">
                <a16:creationId xmlns:a16="http://schemas.microsoft.com/office/drawing/2014/main" id="{49D7EDEC-4474-42B2-B6CD-FAA904B4CE3D}"/>
              </a:ext>
            </a:extLst>
          </p:cNvPr>
          <p:cNvGrpSpPr/>
          <p:nvPr/>
        </p:nvGrpSpPr>
        <p:grpSpPr>
          <a:xfrm>
            <a:off x="6437122" y="3903653"/>
            <a:ext cx="213800" cy="100769"/>
            <a:chOff x="4483688" y="5848076"/>
            <a:chExt cx="213800" cy="100769"/>
          </a:xfrm>
        </p:grpSpPr>
        <p:sp>
          <p:nvSpPr>
            <p:cNvPr id="108" name="Rounded Rectangle 52">
              <a:extLst>
                <a:ext uri="{FF2B5EF4-FFF2-40B4-BE49-F238E27FC236}">
                  <a16:creationId xmlns:a16="http://schemas.microsoft.com/office/drawing/2014/main" id="{FC21C665-9039-4DAC-A4A9-3973E8117A12}"/>
                </a:ext>
              </a:extLst>
            </p:cNvPr>
            <p:cNvSpPr/>
            <p:nvPr/>
          </p:nvSpPr>
          <p:spPr>
            <a:xfrm>
              <a:off x="4483688"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109" name="Rounded Rectangle 53">
              <a:extLst>
                <a:ext uri="{FF2B5EF4-FFF2-40B4-BE49-F238E27FC236}">
                  <a16:creationId xmlns:a16="http://schemas.microsoft.com/office/drawing/2014/main" id="{CA425AFD-9FE6-4C1B-B118-983D5DAD6B01}"/>
                </a:ext>
              </a:extLst>
            </p:cNvPr>
            <p:cNvSpPr/>
            <p:nvPr/>
          </p:nvSpPr>
          <p:spPr>
            <a:xfrm>
              <a:off x="4652481"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grpSp>
      <p:grpSp>
        <p:nvGrpSpPr>
          <p:cNvPr id="113" name="Group 112">
            <a:extLst>
              <a:ext uri="{FF2B5EF4-FFF2-40B4-BE49-F238E27FC236}">
                <a16:creationId xmlns:a16="http://schemas.microsoft.com/office/drawing/2014/main" id="{8F465880-EE13-46C1-A8F7-819B66C46F93}"/>
              </a:ext>
            </a:extLst>
          </p:cNvPr>
          <p:cNvGrpSpPr/>
          <p:nvPr/>
        </p:nvGrpSpPr>
        <p:grpSpPr>
          <a:xfrm>
            <a:off x="6588208" y="5618029"/>
            <a:ext cx="213800" cy="100769"/>
            <a:chOff x="4483688" y="5848076"/>
            <a:chExt cx="213800" cy="100769"/>
          </a:xfrm>
        </p:grpSpPr>
        <p:sp>
          <p:nvSpPr>
            <p:cNvPr id="114" name="Rounded Rectangle 52">
              <a:extLst>
                <a:ext uri="{FF2B5EF4-FFF2-40B4-BE49-F238E27FC236}">
                  <a16:creationId xmlns:a16="http://schemas.microsoft.com/office/drawing/2014/main" id="{BF52CBFC-6B03-4F70-820F-DC1E3263C4E8}"/>
                </a:ext>
              </a:extLst>
            </p:cNvPr>
            <p:cNvSpPr/>
            <p:nvPr/>
          </p:nvSpPr>
          <p:spPr>
            <a:xfrm>
              <a:off x="4483688"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115" name="Rounded Rectangle 53">
              <a:extLst>
                <a:ext uri="{FF2B5EF4-FFF2-40B4-BE49-F238E27FC236}">
                  <a16:creationId xmlns:a16="http://schemas.microsoft.com/office/drawing/2014/main" id="{86E587D1-ACBA-4952-8082-6BEC77164BA1}"/>
                </a:ext>
              </a:extLst>
            </p:cNvPr>
            <p:cNvSpPr/>
            <p:nvPr/>
          </p:nvSpPr>
          <p:spPr>
            <a:xfrm>
              <a:off x="4652481"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grpSp>
      <p:cxnSp>
        <p:nvCxnSpPr>
          <p:cNvPr id="116" name="Straight Connector 115">
            <a:extLst>
              <a:ext uri="{FF2B5EF4-FFF2-40B4-BE49-F238E27FC236}">
                <a16:creationId xmlns:a16="http://schemas.microsoft.com/office/drawing/2014/main" id="{A78EE725-D68D-4D3F-9035-02F78E64CB0C}"/>
              </a:ext>
            </a:extLst>
          </p:cNvPr>
          <p:cNvCxnSpPr/>
          <p:nvPr/>
        </p:nvCxnSpPr>
        <p:spPr>
          <a:xfrm flipH="1" flipV="1">
            <a:off x="4477508" y="4737853"/>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9C4F8E1-53F6-4792-816B-D38A0B96E3CC}"/>
              </a:ext>
            </a:extLst>
          </p:cNvPr>
          <p:cNvCxnSpPr/>
          <p:nvPr/>
        </p:nvCxnSpPr>
        <p:spPr>
          <a:xfrm flipH="1" flipV="1">
            <a:off x="4972611" y="473432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6346071-CB8B-488B-A8F1-6D0733D76ED0}"/>
              </a:ext>
            </a:extLst>
          </p:cNvPr>
          <p:cNvCxnSpPr/>
          <p:nvPr/>
        </p:nvCxnSpPr>
        <p:spPr>
          <a:xfrm flipH="1" flipV="1">
            <a:off x="5481960" y="4730262"/>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0F69A29-01C5-4CE8-94EC-1070D64B050B}"/>
              </a:ext>
            </a:extLst>
          </p:cNvPr>
          <p:cNvCxnSpPr/>
          <p:nvPr/>
        </p:nvCxnSpPr>
        <p:spPr>
          <a:xfrm flipH="1" flipV="1">
            <a:off x="6646570" y="4730262"/>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C50036C-AB55-4F72-957B-451CBB64F00F}"/>
              </a:ext>
            </a:extLst>
          </p:cNvPr>
          <p:cNvCxnSpPr/>
          <p:nvPr/>
        </p:nvCxnSpPr>
        <p:spPr>
          <a:xfrm flipH="1" flipV="1">
            <a:off x="7165283" y="473432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92AD019-3ADB-466E-BB54-5A36FFC94EA0}"/>
              </a:ext>
            </a:extLst>
          </p:cNvPr>
          <p:cNvCxnSpPr/>
          <p:nvPr/>
        </p:nvCxnSpPr>
        <p:spPr>
          <a:xfrm flipH="1" flipV="1">
            <a:off x="7706910" y="473432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Oval 121">
            <a:extLst>
              <a:ext uri="{FF2B5EF4-FFF2-40B4-BE49-F238E27FC236}">
                <a16:creationId xmlns:a16="http://schemas.microsoft.com/office/drawing/2014/main" id="{3316617B-3ABA-413B-B69F-3E41C3A644D6}"/>
              </a:ext>
            </a:extLst>
          </p:cNvPr>
          <p:cNvSpPr/>
          <p:nvPr/>
        </p:nvSpPr>
        <p:spPr>
          <a:xfrm>
            <a:off x="4340348" y="44638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3" name="Oval 122">
            <a:extLst>
              <a:ext uri="{FF2B5EF4-FFF2-40B4-BE49-F238E27FC236}">
                <a16:creationId xmlns:a16="http://schemas.microsoft.com/office/drawing/2014/main" id="{0735A024-2C4C-4CDE-BCE4-89A6312E2E20}"/>
              </a:ext>
            </a:extLst>
          </p:cNvPr>
          <p:cNvSpPr/>
          <p:nvPr/>
        </p:nvSpPr>
        <p:spPr>
          <a:xfrm>
            <a:off x="4835451" y="44638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4" name="Oval 123">
            <a:extLst>
              <a:ext uri="{FF2B5EF4-FFF2-40B4-BE49-F238E27FC236}">
                <a16:creationId xmlns:a16="http://schemas.microsoft.com/office/drawing/2014/main" id="{C247199A-DD93-403B-BFDC-8CDC687FF8C2}"/>
              </a:ext>
            </a:extLst>
          </p:cNvPr>
          <p:cNvSpPr/>
          <p:nvPr/>
        </p:nvSpPr>
        <p:spPr>
          <a:xfrm>
            <a:off x="5344800" y="44638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5" name="Oval 124">
            <a:extLst>
              <a:ext uri="{FF2B5EF4-FFF2-40B4-BE49-F238E27FC236}">
                <a16:creationId xmlns:a16="http://schemas.microsoft.com/office/drawing/2014/main" id="{C33826F0-D052-4D80-8474-C28077A2D3BE}"/>
              </a:ext>
            </a:extLst>
          </p:cNvPr>
          <p:cNvSpPr/>
          <p:nvPr/>
        </p:nvSpPr>
        <p:spPr>
          <a:xfrm>
            <a:off x="6509410" y="44638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6" name="Oval 125">
            <a:extLst>
              <a:ext uri="{FF2B5EF4-FFF2-40B4-BE49-F238E27FC236}">
                <a16:creationId xmlns:a16="http://schemas.microsoft.com/office/drawing/2014/main" id="{BE8E58DF-3855-43D7-9511-67B3D085DE20}"/>
              </a:ext>
            </a:extLst>
          </p:cNvPr>
          <p:cNvSpPr/>
          <p:nvPr/>
        </p:nvSpPr>
        <p:spPr>
          <a:xfrm>
            <a:off x="7028123" y="446627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7" name="Oval 126">
            <a:extLst>
              <a:ext uri="{FF2B5EF4-FFF2-40B4-BE49-F238E27FC236}">
                <a16:creationId xmlns:a16="http://schemas.microsoft.com/office/drawing/2014/main" id="{7A59AF2C-E9BB-47FB-9FC1-3659897FFEE2}"/>
              </a:ext>
            </a:extLst>
          </p:cNvPr>
          <p:cNvSpPr/>
          <p:nvPr/>
        </p:nvSpPr>
        <p:spPr>
          <a:xfrm>
            <a:off x="7569750" y="447008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grpSp>
        <p:nvGrpSpPr>
          <p:cNvPr id="128" name="Group 127">
            <a:extLst>
              <a:ext uri="{FF2B5EF4-FFF2-40B4-BE49-F238E27FC236}">
                <a16:creationId xmlns:a16="http://schemas.microsoft.com/office/drawing/2014/main" id="{62B9EF28-659F-4FF7-9371-27BAADF55EFD}"/>
              </a:ext>
            </a:extLst>
          </p:cNvPr>
          <p:cNvGrpSpPr/>
          <p:nvPr/>
        </p:nvGrpSpPr>
        <p:grpSpPr>
          <a:xfrm>
            <a:off x="5957365" y="4552848"/>
            <a:ext cx="213800" cy="100769"/>
            <a:chOff x="2106248" y="5848076"/>
            <a:chExt cx="213800" cy="100769"/>
          </a:xfrm>
        </p:grpSpPr>
        <p:sp>
          <p:nvSpPr>
            <p:cNvPr id="129" name="Rounded Rectangle 52">
              <a:extLst>
                <a:ext uri="{FF2B5EF4-FFF2-40B4-BE49-F238E27FC236}">
                  <a16:creationId xmlns:a16="http://schemas.microsoft.com/office/drawing/2014/main" id="{692D4386-98E6-4D22-9E99-1DB22A428FCF}"/>
                </a:ext>
              </a:extLst>
            </p:cNvPr>
            <p:cNvSpPr/>
            <p:nvPr/>
          </p:nvSpPr>
          <p:spPr>
            <a:xfrm>
              <a:off x="2106248"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130" name="Rounded Rectangle 53">
              <a:extLst>
                <a:ext uri="{FF2B5EF4-FFF2-40B4-BE49-F238E27FC236}">
                  <a16:creationId xmlns:a16="http://schemas.microsoft.com/office/drawing/2014/main" id="{DB7D2B23-7F47-4E09-8027-BFF05367BEFB}"/>
                </a:ext>
              </a:extLst>
            </p:cNvPr>
            <p:cNvSpPr/>
            <p:nvPr/>
          </p:nvSpPr>
          <p:spPr>
            <a:xfrm>
              <a:off x="2275041"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1964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10" presetClass="entr" presetSubtype="0"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par>
                                <p:cTn id="24" presetID="10" presetClass="entr" presetSubtype="0" fill="hold" nodeType="with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fade">
                                      <p:cBhvr>
                                        <p:cTn id="26" dur="500"/>
                                        <p:tgtEl>
                                          <p:spTgt spid="9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500"/>
                                        <p:tgtEl>
                                          <p:spTgt spid="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fade">
                                      <p:cBhvr>
                                        <p:cTn id="32" dur="500"/>
                                        <p:tgtEl>
                                          <p:spTgt spid="9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fade">
                                      <p:cBhvr>
                                        <p:cTn id="35" dur="500"/>
                                        <p:tgtEl>
                                          <p:spTgt spid="9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fade">
                                      <p:cBhvr>
                                        <p:cTn id="38" dur="500"/>
                                        <p:tgtEl>
                                          <p:spTgt spid="100"/>
                                        </p:tgtEl>
                                      </p:cBhvr>
                                    </p:animEffect>
                                  </p:childTnLst>
                                </p:cTn>
                              </p:par>
                              <p:par>
                                <p:cTn id="39" presetID="10"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par>
                                <p:cTn id="42" presetID="10" presetClass="entr" presetSubtype="0" fill="hold" nodeType="withEffect">
                                  <p:stCondLst>
                                    <p:cond delay="0"/>
                                  </p:stCondLst>
                                  <p:childTnLst>
                                    <p:set>
                                      <p:cBhvr>
                                        <p:cTn id="43" dur="1" fill="hold">
                                          <p:stCondLst>
                                            <p:cond delay="0"/>
                                          </p:stCondLst>
                                        </p:cTn>
                                        <p:tgtEl>
                                          <p:spTgt spid="116"/>
                                        </p:tgtEl>
                                        <p:attrNameLst>
                                          <p:attrName>style.visibility</p:attrName>
                                        </p:attrNameLst>
                                      </p:cBhvr>
                                      <p:to>
                                        <p:strVal val="visible"/>
                                      </p:to>
                                    </p:set>
                                    <p:animEffect transition="in" filter="fade">
                                      <p:cBhvr>
                                        <p:cTn id="44" dur="500"/>
                                        <p:tgtEl>
                                          <p:spTgt spid="116"/>
                                        </p:tgtEl>
                                      </p:cBhvr>
                                    </p:animEffect>
                                  </p:childTnLst>
                                </p:cTn>
                              </p:par>
                              <p:par>
                                <p:cTn id="45" presetID="10" presetClass="entr" presetSubtype="0" fill="hold" nodeType="with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500"/>
                                        <p:tgtEl>
                                          <p:spTgt spid="117"/>
                                        </p:tgtEl>
                                      </p:cBhvr>
                                    </p:animEffect>
                                  </p:childTnLst>
                                </p:cTn>
                              </p:par>
                              <p:par>
                                <p:cTn id="48" presetID="10" presetClass="entr" presetSubtype="0" fill="hold" nodeType="withEffect">
                                  <p:stCondLst>
                                    <p:cond delay="0"/>
                                  </p:stCondLst>
                                  <p:childTnLst>
                                    <p:set>
                                      <p:cBhvr>
                                        <p:cTn id="49" dur="1" fill="hold">
                                          <p:stCondLst>
                                            <p:cond delay="0"/>
                                          </p:stCondLst>
                                        </p:cTn>
                                        <p:tgtEl>
                                          <p:spTgt spid="118"/>
                                        </p:tgtEl>
                                        <p:attrNameLst>
                                          <p:attrName>style.visibility</p:attrName>
                                        </p:attrNameLst>
                                      </p:cBhvr>
                                      <p:to>
                                        <p:strVal val="visible"/>
                                      </p:to>
                                    </p:set>
                                    <p:animEffect transition="in" filter="fade">
                                      <p:cBhvr>
                                        <p:cTn id="50" dur="500"/>
                                        <p:tgtEl>
                                          <p:spTgt spid="118"/>
                                        </p:tgtEl>
                                      </p:cBhvr>
                                    </p:animEffect>
                                  </p:childTnLst>
                                </p:cTn>
                              </p:par>
                              <p:par>
                                <p:cTn id="51" presetID="10" presetClass="entr" presetSubtype="0" fill="hold" nodeType="withEffect">
                                  <p:stCondLst>
                                    <p:cond delay="0"/>
                                  </p:stCondLst>
                                  <p:childTnLst>
                                    <p:set>
                                      <p:cBhvr>
                                        <p:cTn id="52" dur="1" fill="hold">
                                          <p:stCondLst>
                                            <p:cond delay="0"/>
                                          </p:stCondLst>
                                        </p:cTn>
                                        <p:tgtEl>
                                          <p:spTgt spid="119"/>
                                        </p:tgtEl>
                                        <p:attrNameLst>
                                          <p:attrName>style.visibility</p:attrName>
                                        </p:attrNameLst>
                                      </p:cBhvr>
                                      <p:to>
                                        <p:strVal val="visible"/>
                                      </p:to>
                                    </p:set>
                                    <p:animEffect transition="in" filter="fade">
                                      <p:cBhvr>
                                        <p:cTn id="53" dur="500"/>
                                        <p:tgtEl>
                                          <p:spTgt spid="119"/>
                                        </p:tgtEl>
                                      </p:cBhvr>
                                    </p:animEffect>
                                  </p:childTnLst>
                                </p:cTn>
                              </p:par>
                              <p:par>
                                <p:cTn id="54" presetID="10" presetClass="entr" presetSubtype="0" fill="hold" nodeType="withEffect">
                                  <p:stCondLst>
                                    <p:cond delay="0"/>
                                  </p:stCondLst>
                                  <p:childTnLst>
                                    <p:set>
                                      <p:cBhvr>
                                        <p:cTn id="55" dur="1" fill="hold">
                                          <p:stCondLst>
                                            <p:cond delay="0"/>
                                          </p:stCondLst>
                                        </p:cTn>
                                        <p:tgtEl>
                                          <p:spTgt spid="120"/>
                                        </p:tgtEl>
                                        <p:attrNameLst>
                                          <p:attrName>style.visibility</p:attrName>
                                        </p:attrNameLst>
                                      </p:cBhvr>
                                      <p:to>
                                        <p:strVal val="visible"/>
                                      </p:to>
                                    </p:set>
                                    <p:animEffect transition="in" filter="fade">
                                      <p:cBhvr>
                                        <p:cTn id="56" dur="500"/>
                                        <p:tgtEl>
                                          <p:spTgt spid="120"/>
                                        </p:tgtEl>
                                      </p:cBhvr>
                                    </p:animEffect>
                                  </p:childTnLst>
                                </p:cTn>
                              </p:par>
                              <p:par>
                                <p:cTn id="57" presetID="10"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fade">
                                      <p:cBhvr>
                                        <p:cTn id="59" dur="500"/>
                                        <p:tgtEl>
                                          <p:spTgt spid="1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2"/>
                                        </p:tgtEl>
                                        <p:attrNameLst>
                                          <p:attrName>style.visibility</p:attrName>
                                        </p:attrNameLst>
                                      </p:cBhvr>
                                      <p:to>
                                        <p:strVal val="visible"/>
                                      </p:to>
                                    </p:set>
                                    <p:animEffect transition="in" filter="fade">
                                      <p:cBhvr>
                                        <p:cTn id="62" dur="500"/>
                                        <p:tgtEl>
                                          <p:spTgt spid="1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3"/>
                                        </p:tgtEl>
                                        <p:attrNameLst>
                                          <p:attrName>style.visibility</p:attrName>
                                        </p:attrNameLst>
                                      </p:cBhvr>
                                      <p:to>
                                        <p:strVal val="visible"/>
                                      </p:to>
                                    </p:set>
                                    <p:animEffect transition="in" filter="fade">
                                      <p:cBhvr>
                                        <p:cTn id="65" dur="500"/>
                                        <p:tgtEl>
                                          <p:spTgt spid="1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4"/>
                                        </p:tgtEl>
                                        <p:attrNameLst>
                                          <p:attrName>style.visibility</p:attrName>
                                        </p:attrNameLst>
                                      </p:cBhvr>
                                      <p:to>
                                        <p:strVal val="visible"/>
                                      </p:to>
                                    </p:set>
                                    <p:animEffect transition="in" filter="fade">
                                      <p:cBhvr>
                                        <p:cTn id="68" dur="500"/>
                                        <p:tgtEl>
                                          <p:spTgt spid="12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animEffect transition="in" filter="fade">
                                      <p:cBhvr>
                                        <p:cTn id="71" dur="500"/>
                                        <p:tgtEl>
                                          <p:spTgt spid="1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6"/>
                                        </p:tgtEl>
                                        <p:attrNameLst>
                                          <p:attrName>style.visibility</p:attrName>
                                        </p:attrNameLst>
                                      </p:cBhvr>
                                      <p:to>
                                        <p:strVal val="visible"/>
                                      </p:to>
                                    </p:set>
                                    <p:animEffect transition="in" filter="fade">
                                      <p:cBhvr>
                                        <p:cTn id="74" dur="500"/>
                                        <p:tgtEl>
                                          <p:spTgt spid="12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fade">
                                      <p:cBhvr>
                                        <p:cTn id="77" dur="500"/>
                                        <p:tgtEl>
                                          <p:spTgt spid="127"/>
                                        </p:tgtEl>
                                      </p:cBhvr>
                                    </p:animEffect>
                                  </p:childTnLst>
                                </p:cTn>
                              </p:par>
                              <p:par>
                                <p:cTn id="78" presetID="10" presetClass="entr" presetSubtype="0" fill="hold" nodeType="withEffect">
                                  <p:stCondLst>
                                    <p:cond delay="0"/>
                                  </p:stCondLst>
                                  <p:childTnLst>
                                    <p:set>
                                      <p:cBhvr>
                                        <p:cTn id="79" dur="1" fill="hold">
                                          <p:stCondLst>
                                            <p:cond delay="0"/>
                                          </p:stCondLst>
                                        </p:cTn>
                                        <p:tgtEl>
                                          <p:spTgt spid="128"/>
                                        </p:tgtEl>
                                        <p:attrNameLst>
                                          <p:attrName>style.visibility</p:attrName>
                                        </p:attrNameLst>
                                      </p:cBhvr>
                                      <p:to>
                                        <p:strVal val="visible"/>
                                      </p:to>
                                    </p:set>
                                    <p:animEffect transition="in" filter="fade">
                                      <p:cBhvr>
                                        <p:cTn id="80" dur="500"/>
                                        <p:tgtEl>
                                          <p:spTgt spid="12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fade">
                                      <p:cBhvr>
                                        <p:cTn id="85" dur="500"/>
                                        <p:tgtEl>
                                          <p:spTgt spid="106"/>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fade">
                                      <p:cBhvr>
                                        <p:cTn id="98" dur="500"/>
                                        <p:tgtEl>
                                          <p:spTgt spid="5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500"/>
                                        <p:tgtEl>
                                          <p:spTgt spid="5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500"/>
                                        <p:tgtEl>
                                          <p:spTgt spid="5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fade">
                                      <p:cBhvr>
                                        <p:cTn id="107" dur="500"/>
                                        <p:tgtEl>
                                          <p:spTgt spid="6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5"/>
                                        </p:tgtEl>
                                        <p:attrNameLst>
                                          <p:attrName>style.visibility</p:attrName>
                                        </p:attrNameLst>
                                      </p:cBhvr>
                                      <p:to>
                                        <p:strVal val="visible"/>
                                      </p:to>
                                    </p:set>
                                    <p:animEffect transition="in" filter="fade">
                                      <p:cBhvr>
                                        <p:cTn id="110" dur="500"/>
                                        <p:tgtEl>
                                          <p:spTgt spid="105"/>
                                        </p:tgtEl>
                                      </p:cBhvr>
                                    </p:animEffect>
                                  </p:childTnLst>
                                </p:cTn>
                              </p:par>
                              <p:par>
                                <p:cTn id="111" presetID="10" presetClass="entr" presetSubtype="0" fill="hold" nodeType="withEffect">
                                  <p:stCondLst>
                                    <p:cond delay="0"/>
                                  </p:stCondLst>
                                  <p:childTnLst>
                                    <p:set>
                                      <p:cBhvr>
                                        <p:cTn id="112" dur="1" fill="hold">
                                          <p:stCondLst>
                                            <p:cond delay="0"/>
                                          </p:stCondLst>
                                        </p:cTn>
                                        <p:tgtEl>
                                          <p:spTgt spid="107"/>
                                        </p:tgtEl>
                                        <p:attrNameLst>
                                          <p:attrName>style.visibility</p:attrName>
                                        </p:attrNameLst>
                                      </p:cBhvr>
                                      <p:to>
                                        <p:strVal val="visible"/>
                                      </p:to>
                                    </p:set>
                                    <p:animEffect transition="in" filter="fade">
                                      <p:cBhvr>
                                        <p:cTn id="113" dur="500"/>
                                        <p:tgtEl>
                                          <p:spTgt spid="107"/>
                                        </p:tgtEl>
                                      </p:cBhvr>
                                    </p:animEffect>
                                  </p:childTnLst>
                                </p:cTn>
                              </p:par>
                            </p:childTnLst>
                          </p:cTn>
                        </p:par>
                        <p:par>
                          <p:cTn id="114" fill="hold">
                            <p:stCondLst>
                              <p:cond delay="1000"/>
                            </p:stCondLst>
                            <p:childTnLst>
                              <p:par>
                                <p:cTn id="115" presetID="1" presetClass="emph" presetSubtype="2" fill="hold" nodeType="afterEffect">
                                  <p:stCondLst>
                                    <p:cond delay="0"/>
                                  </p:stCondLst>
                                  <p:childTnLst>
                                    <p:animClr clrSpc="rgb" dir="cw">
                                      <p:cBhvr>
                                        <p:cTn id="116" dur="1000" fill="hold"/>
                                        <p:tgtEl>
                                          <p:spTgt spid="122"/>
                                        </p:tgtEl>
                                        <p:attrNameLst>
                                          <p:attrName>fillcolor</p:attrName>
                                        </p:attrNameLst>
                                      </p:cBhvr>
                                      <p:to>
                                        <a:srgbClr val="FF9933"/>
                                      </p:to>
                                    </p:animClr>
                                    <p:set>
                                      <p:cBhvr>
                                        <p:cTn id="117" dur="1000" fill="hold"/>
                                        <p:tgtEl>
                                          <p:spTgt spid="122"/>
                                        </p:tgtEl>
                                        <p:attrNameLst>
                                          <p:attrName>fill.type</p:attrName>
                                        </p:attrNameLst>
                                      </p:cBhvr>
                                      <p:to>
                                        <p:strVal val="solid"/>
                                      </p:to>
                                    </p:set>
                                    <p:set>
                                      <p:cBhvr>
                                        <p:cTn id="118" dur="1000" fill="hold"/>
                                        <p:tgtEl>
                                          <p:spTgt spid="122"/>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1000" fill="hold"/>
                                        <p:tgtEl>
                                          <p:spTgt spid="123"/>
                                        </p:tgtEl>
                                        <p:attrNameLst>
                                          <p:attrName>fillcolor</p:attrName>
                                        </p:attrNameLst>
                                      </p:cBhvr>
                                      <p:to>
                                        <a:srgbClr val="FF9933"/>
                                      </p:to>
                                    </p:animClr>
                                    <p:set>
                                      <p:cBhvr>
                                        <p:cTn id="121" dur="1000" fill="hold"/>
                                        <p:tgtEl>
                                          <p:spTgt spid="123"/>
                                        </p:tgtEl>
                                        <p:attrNameLst>
                                          <p:attrName>fill.type</p:attrName>
                                        </p:attrNameLst>
                                      </p:cBhvr>
                                      <p:to>
                                        <p:strVal val="solid"/>
                                      </p:to>
                                    </p:set>
                                    <p:set>
                                      <p:cBhvr>
                                        <p:cTn id="122" dur="1000" fill="hold"/>
                                        <p:tgtEl>
                                          <p:spTgt spid="123"/>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1000" fill="hold"/>
                                        <p:tgtEl>
                                          <p:spTgt spid="124"/>
                                        </p:tgtEl>
                                        <p:attrNameLst>
                                          <p:attrName>fillcolor</p:attrName>
                                        </p:attrNameLst>
                                      </p:cBhvr>
                                      <p:to>
                                        <a:srgbClr val="00CC00"/>
                                      </p:to>
                                    </p:animClr>
                                    <p:set>
                                      <p:cBhvr>
                                        <p:cTn id="125" dur="1000" fill="hold"/>
                                        <p:tgtEl>
                                          <p:spTgt spid="124"/>
                                        </p:tgtEl>
                                        <p:attrNameLst>
                                          <p:attrName>fill.type</p:attrName>
                                        </p:attrNameLst>
                                      </p:cBhvr>
                                      <p:to>
                                        <p:strVal val="solid"/>
                                      </p:to>
                                    </p:set>
                                    <p:set>
                                      <p:cBhvr>
                                        <p:cTn id="126" dur="1000" fill="hold"/>
                                        <p:tgtEl>
                                          <p:spTgt spid="124"/>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1000" fill="hold"/>
                                        <p:tgtEl>
                                          <p:spTgt spid="125"/>
                                        </p:tgtEl>
                                        <p:attrNameLst>
                                          <p:attrName>fillcolor</p:attrName>
                                        </p:attrNameLst>
                                      </p:cBhvr>
                                      <p:to>
                                        <a:srgbClr val="0066FF"/>
                                      </p:to>
                                    </p:animClr>
                                    <p:set>
                                      <p:cBhvr>
                                        <p:cTn id="129" dur="1000" fill="hold"/>
                                        <p:tgtEl>
                                          <p:spTgt spid="125"/>
                                        </p:tgtEl>
                                        <p:attrNameLst>
                                          <p:attrName>fill.type</p:attrName>
                                        </p:attrNameLst>
                                      </p:cBhvr>
                                      <p:to>
                                        <p:strVal val="solid"/>
                                      </p:to>
                                    </p:set>
                                    <p:set>
                                      <p:cBhvr>
                                        <p:cTn id="130" dur="1000" fill="hold"/>
                                        <p:tgtEl>
                                          <p:spTgt spid="125"/>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1000" fill="hold"/>
                                        <p:tgtEl>
                                          <p:spTgt spid="126"/>
                                        </p:tgtEl>
                                        <p:attrNameLst>
                                          <p:attrName>fillcolor</p:attrName>
                                        </p:attrNameLst>
                                      </p:cBhvr>
                                      <p:to>
                                        <a:srgbClr val="B2B2B2"/>
                                      </p:to>
                                    </p:animClr>
                                    <p:set>
                                      <p:cBhvr>
                                        <p:cTn id="133" dur="1000" fill="hold"/>
                                        <p:tgtEl>
                                          <p:spTgt spid="126"/>
                                        </p:tgtEl>
                                        <p:attrNameLst>
                                          <p:attrName>fill.type</p:attrName>
                                        </p:attrNameLst>
                                      </p:cBhvr>
                                      <p:to>
                                        <p:strVal val="solid"/>
                                      </p:to>
                                    </p:set>
                                    <p:set>
                                      <p:cBhvr>
                                        <p:cTn id="134" dur="1000" fill="hold"/>
                                        <p:tgtEl>
                                          <p:spTgt spid="126"/>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1000" fill="hold"/>
                                        <p:tgtEl>
                                          <p:spTgt spid="127"/>
                                        </p:tgtEl>
                                        <p:attrNameLst>
                                          <p:attrName>fillcolor</p:attrName>
                                        </p:attrNameLst>
                                      </p:cBhvr>
                                      <p:to>
                                        <a:srgbClr val="B2B2B2"/>
                                      </p:to>
                                    </p:animClr>
                                    <p:set>
                                      <p:cBhvr>
                                        <p:cTn id="137" dur="1000" fill="hold"/>
                                        <p:tgtEl>
                                          <p:spTgt spid="127"/>
                                        </p:tgtEl>
                                        <p:attrNameLst>
                                          <p:attrName>fill.type</p:attrName>
                                        </p:attrNameLst>
                                      </p:cBhvr>
                                      <p:to>
                                        <p:strVal val="solid"/>
                                      </p:to>
                                    </p:set>
                                    <p:set>
                                      <p:cBhvr>
                                        <p:cTn id="138" dur="1000" fill="hold"/>
                                        <p:tgtEl>
                                          <p:spTgt spid="1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9" grpId="0" animBg="1"/>
      <p:bldP spid="50" grpId="0"/>
      <p:bldP spid="53" grpId="0"/>
      <p:bldP spid="54" grpId="0" animBg="1"/>
      <p:bldP spid="55" grpId="0" animBg="1"/>
      <p:bldP spid="59" grpId="0"/>
      <p:bldP spid="66" grpId="0"/>
      <p:bldP spid="97" grpId="0" animBg="1"/>
      <p:bldP spid="98" grpId="0" animBg="1"/>
      <p:bldP spid="99" grpId="0" animBg="1"/>
      <p:bldP spid="100" grpId="0" animBg="1"/>
      <p:bldP spid="105" grpId="0"/>
      <p:bldP spid="106" grpId="0"/>
      <p:bldP spid="122" grpId="0" animBg="1"/>
      <p:bldP spid="123" grpId="0" animBg="1"/>
      <p:bldP spid="124" grpId="0" animBg="1"/>
      <p:bldP spid="125" grpId="0" animBg="1"/>
      <p:bldP spid="126" grpId="0" animBg="1"/>
      <p:bldP spid="1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76200"/>
            <a:ext cx="12192000" cy="6934199"/>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654ACE3-5775-48F9-BB49-2AAC83B14167}"/>
              </a:ext>
            </a:extLst>
          </p:cNvPr>
          <p:cNvSpPr>
            <a:spLocks noGrp="1"/>
          </p:cNvSpPr>
          <p:nvPr>
            <p:ph type="ctrTitle"/>
          </p:nvPr>
        </p:nvSpPr>
        <p:spPr>
          <a:xfrm>
            <a:off x="1524000" y="703261"/>
            <a:ext cx="9144000" cy="5486400"/>
          </a:xfrm>
        </p:spPr>
        <p:txBody>
          <a:bodyPr anchor="ctr">
            <a:normAutofit/>
          </a:bodyPr>
          <a:lstStyle/>
          <a:p>
            <a:r>
              <a:rPr lang="en-US" sz="8000" b="1" dirty="0"/>
              <a:t>Thank You!</a:t>
            </a:r>
            <a:br>
              <a:rPr lang="en-US" sz="8000" b="1" dirty="0"/>
            </a:br>
            <a:br>
              <a:rPr lang="en-US" sz="8000" b="1" dirty="0"/>
            </a:br>
            <a:r>
              <a:rPr lang="en-US" sz="8000" b="1" dirty="0"/>
              <a:t>Questions?</a:t>
            </a:r>
          </a:p>
        </p:txBody>
      </p:sp>
      <p:sp>
        <p:nvSpPr>
          <p:cNvPr id="2" name="TextBox 1">
            <a:extLst>
              <a:ext uri="{FF2B5EF4-FFF2-40B4-BE49-F238E27FC236}">
                <a16:creationId xmlns:a16="http://schemas.microsoft.com/office/drawing/2014/main" id="{B2ECEEFE-2D66-4C78-92BE-0BBDBCCC432B}"/>
              </a:ext>
            </a:extLst>
          </p:cNvPr>
          <p:cNvSpPr txBox="1"/>
          <p:nvPr/>
        </p:nvSpPr>
        <p:spPr>
          <a:xfrm>
            <a:off x="0" y="6179387"/>
            <a:ext cx="12192000" cy="369332"/>
          </a:xfrm>
          <a:prstGeom prst="rect">
            <a:avLst/>
          </a:prstGeom>
          <a:noFill/>
        </p:spPr>
        <p:txBody>
          <a:bodyPr wrap="square" rtlCol="0">
            <a:spAutoFit/>
          </a:bodyPr>
          <a:lstStyle/>
          <a:p>
            <a:pPr algn="ctr"/>
            <a:r>
              <a:rPr lang="en-US" b="1" dirty="0">
                <a:solidFill>
                  <a:schemeClr val="bg1"/>
                </a:solidFill>
              </a:rPr>
              <a:t>We acknowledge the support of the National Science Foundation (NSF) grants (#1657336 and #1717532)</a:t>
            </a:r>
          </a:p>
        </p:txBody>
      </p:sp>
    </p:spTree>
    <p:extLst>
      <p:ext uri="{BB962C8B-B14F-4D97-AF65-F5344CB8AC3E}">
        <p14:creationId xmlns:p14="http://schemas.microsoft.com/office/powerpoint/2010/main" val="2880945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734532" y="935660"/>
            <a:ext cx="10722935" cy="1404716"/>
          </a:xfrm>
        </p:spPr>
        <p:txBody>
          <a:bodyPr anchor="ctr">
            <a:noAutofit/>
          </a:bodyPr>
          <a:lstStyle/>
          <a:p>
            <a:r>
              <a:rPr lang="en-US" sz="4000" b="1" dirty="0">
                <a:latin typeface="Arial" panose="020B0604020202020204" pitchFamily="34" charset="0"/>
                <a:cs typeface="Arial" panose="020B0604020202020204" pitchFamily="34" charset="0"/>
              </a:rPr>
              <a:t>Efficient and Fair Multi-programming in GPUs via Effective Bandwidth Management</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dirty="0" err="1">
                <a:solidFill>
                  <a:schemeClr val="bg1"/>
                </a:solidFill>
                <a:latin typeface="Arial" panose="020B0604020202020204" pitchFamily="34" charset="0"/>
                <a:cs typeface="Arial" panose="020B0604020202020204" pitchFamily="34" charset="0"/>
              </a:rPr>
              <a:t>Haonan</a:t>
            </a:r>
            <a:r>
              <a:rPr lang="en-US" sz="3200" dirty="0">
                <a:solidFill>
                  <a:schemeClr val="bg1"/>
                </a:solidFill>
                <a:latin typeface="Arial" panose="020B0604020202020204" pitchFamily="34" charset="0"/>
                <a:cs typeface="Arial" panose="020B0604020202020204" pitchFamily="34" charset="0"/>
              </a:rPr>
              <a:t> Wang, Fan Luo, </a:t>
            </a:r>
            <a:r>
              <a:rPr lang="en-US" sz="3200" b="1" u="sng" dirty="0">
                <a:solidFill>
                  <a:schemeClr val="bg1"/>
                </a:solidFill>
                <a:latin typeface="Arial" panose="020B0604020202020204" pitchFamily="34" charset="0"/>
                <a:cs typeface="Arial" panose="020B0604020202020204" pitchFamily="34" charset="0"/>
              </a:rPr>
              <a:t>Mohamed Ibrahim</a:t>
            </a:r>
            <a:r>
              <a:rPr lang="en-US" sz="3200" b="1" dirty="0">
                <a:solidFill>
                  <a:schemeClr val="bg1"/>
                </a:solidFill>
                <a:latin typeface="Arial" panose="020B0604020202020204" pitchFamily="34" charset="0"/>
                <a:cs typeface="Arial" panose="020B0604020202020204" pitchFamily="34" charset="0"/>
              </a:rPr>
              <a:t> </a:t>
            </a:r>
          </a:p>
          <a:p>
            <a:r>
              <a:rPr lang="en-US" sz="3200" dirty="0">
                <a:solidFill>
                  <a:schemeClr val="bg1"/>
                </a:solidFill>
                <a:latin typeface="Arial" panose="020B0604020202020204" pitchFamily="34" charset="0"/>
                <a:cs typeface="Arial" panose="020B0604020202020204" pitchFamily="34" charset="0"/>
              </a:rPr>
              <a:t>(College of William and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p>
          <a:p>
            <a:r>
              <a:rPr lang="en-US" sz="3200" dirty="0">
                <a:solidFill>
                  <a:schemeClr val="bg1"/>
                </a:solidFill>
                <a:latin typeface="Arial" panose="020B0604020202020204" pitchFamily="34" charset="0"/>
                <a:cs typeface="Arial" panose="020B0604020202020204" pitchFamily="34" charset="0"/>
              </a:rPr>
              <a:t>Adwait Jog (College of William and Mary)</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2550907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AFDF-59C0-404C-9AA1-B17640E0879F}"/>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4BE237ED-7167-421D-A275-5B6D5C4A0931}"/>
              </a:ext>
            </a:extLst>
          </p:cNvPr>
          <p:cNvSpPr>
            <a:spLocks noGrp="1"/>
          </p:cNvSpPr>
          <p:nvPr>
            <p:ph idx="1"/>
          </p:nvPr>
        </p:nvSpPr>
        <p:spPr/>
        <p:txBody>
          <a:bodyPr/>
          <a:lstStyle/>
          <a:p>
            <a:r>
              <a:rPr lang="en-US" dirty="0">
                <a:hlinkClick r:id="" action="ppaction://customshow?id=0&amp;return=true"/>
              </a:rPr>
              <a:t>Why not IPC?</a:t>
            </a:r>
            <a:endParaRPr lang="en-US" dirty="0"/>
          </a:p>
          <a:p>
            <a:r>
              <a:rPr lang="en-US" dirty="0">
                <a:hlinkClick r:id="" action="ppaction://customshow?id=1&amp;return=true"/>
              </a:rPr>
              <a:t>Implementation Details and Overheads</a:t>
            </a:r>
            <a:endParaRPr lang="en-US" dirty="0"/>
          </a:p>
          <a:p>
            <a:r>
              <a:rPr lang="en-US" dirty="0">
                <a:hlinkClick r:id="" action="ppaction://customshow?id=3&amp;return=true"/>
              </a:rPr>
              <a:t>Case Studies – Core Partitioning</a:t>
            </a:r>
            <a:endParaRPr lang="en-US" dirty="0"/>
          </a:p>
          <a:p>
            <a:r>
              <a:rPr lang="en-US" dirty="0">
                <a:hlinkClick r:id="" action="ppaction://customshow?id=4&amp;return=true"/>
              </a:rPr>
              <a:t>Case Studies – Cache Partitioning</a:t>
            </a:r>
            <a:endParaRPr lang="en-US" dirty="0"/>
          </a:p>
        </p:txBody>
      </p:sp>
      <p:sp>
        <p:nvSpPr>
          <p:cNvPr id="4" name="Footer Placeholder 3">
            <a:extLst>
              <a:ext uri="{FF2B5EF4-FFF2-40B4-BE49-F238E27FC236}">
                <a16:creationId xmlns:a16="http://schemas.microsoft.com/office/drawing/2014/main" id="{C5EE942D-EB25-4E14-80D5-6689A36615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3700A-0B68-456F-8204-7227BE6CA0AF}"/>
              </a:ext>
            </a:extLst>
          </p:cNvPr>
          <p:cNvSpPr>
            <a:spLocks noGrp="1"/>
          </p:cNvSpPr>
          <p:nvPr>
            <p:ph type="sldNum" sz="quarter" idx="12"/>
          </p:nvPr>
        </p:nvSpPr>
        <p:spPr/>
        <p:txBody>
          <a:bodyPr/>
          <a:lstStyle/>
          <a:p>
            <a:fld id="{98ECD8BD-D1A9-4DC4-89AE-4427480F30AB}" type="slidenum">
              <a:rPr lang="en-US" smtClean="0"/>
              <a:t>32</a:t>
            </a:fld>
            <a:endParaRPr lang="en-US"/>
          </a:p>
        </p:txBody>
      </p:sp>
    </p:spTree>
    <p:extLst>
      <p:ext uri="{BB962C8B-B14F-4D97-AF65-F5344CB8AC3E}">
        <p14:creationId xmlns:p14="http://schemas.microsoft.com/office/powerpoint/2010/main" val="351057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AFDF-59C0-404C-9AA1-B17640E0879F}"/>
              </a:ext>
            </a:extLst>
          </p:cNvPr>
          <p:cNvSpPr>
            <a:spLocks noGrp="1"/>
          </p:cNvSpPr>
          <p:nvPr>
            <p:ph type="title"/>
          </p:nvPr>
        </p:nvSpPr>
        <p:spPr/>
        <p:txBody>
          <a:bodyPr/>
          <a:lstStyle/>
          <a:p>
            <a:r>
              <a:rPr lang="en-US" dirty="0"/>
              <a:t>Why not IPC?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E237ED-7167-421D-A275-5B6D5C4A0931}"/>
                  </a:ext>
                </a:extLst>
              </p:cNvPr>
              <p:cNvSpPr>
                <a:spLocks noGrp="1"/>
              </p:cNvSpPr>
              <p:nvPr>
                <p:ph idx="1"/>
              </p:nvPr>
            </p:nvSpPr>
            <p:spPr>
              <a:xfrm>
                <a:off x="609600" y="1600201"/>
                <a:ext cx="7318786" cy="4525963"/>
              </a:xfrm>
            </p:spPr>
            <p:txBody>
              <a:bodyPr>
                <a:normAutofit fontScale="55000" lnSpcReduction="20000"/>
              </a:bodyPr>
              <a:lstStyle/>
              <a:p>
                <a:pPr marL="0" indent="0" algn="ctr">
                  <a:buNone/>
                </a:pPr>
                <a14:m>
                  <m:oMath xmlns:m="http://schemas.openxmlformats.org/officeDocument/2006/math">
                    <m:r>
                      <a:rPr lang="en-US" sz="4400" b="0" i="1" smtClean="0">
                        <a:solidFill>
                          <a:schemeClr val="tx1"/>
                        </a:solidFill>
                        <a:latin typeface="Cambria Math" panose="02040503050406030204" pitchFamily="18" charset="0"/>
                      </a:rPr>
                      <m:t>𝐼𝑃𝐶</m:t>
                    </m:r>
                    <m:r>
                      <a:rPr lang="en-US" sz="4400" b="0" i="1">
                        <a:latin typeface="Cambria Math" panose="02040503050406030204" pitchFamily="18" charset="0"/>
                        <a:ea typeface="Cambria Math" panose="02040503050406030204" pitchFamily="18" charset="0"/>
                      </a:rPr>
                      <m:t>∝</m:t>
                    </m:r>
                    <m:f>
                      <m:fPr>
                        <m:ctrlPr>
                          <a:rPr lang="en-US" sz="4400" i="1">
                            <a:latin typeface="Cambria Math" panose="02040503050406030204" pitchFamily="18" charset="0"/>
                            <a:ea typeface="Cambria Math" panose="02040503050406030204" pitchFamily="18" charset="0"/>
                          </a:rPr>
                        </m:ctrlPr>
                      </m:fPr>
                      <m:num>
                        <m:r>
                          <a:rPr lang="en-US" sz="4400" b="0" i="1">
                            <a:latin typeface="Cambria Math" panose="02040503050406030204" pitchFamily="18" charset="0"/>
                            <a:ea typeface="Cambria Math" panose="02040503050406030204" pitchFamily="18" charset="0"/>
                          </a:rPr>
                          <m:t>𝐵𝑊</m:t>
                        </m:r>
                      </m:num>
                      <m:den>
                        <m:sSub>
                          <m:sSubPr>
                            <m:ctrlPr>
                              <a:rPr lang="en-US" sz="4400" i="1">
                                <a:latin typeface="Cambria Math" panose="02040503050406030204" pitchFamily="18" charset="0"/>
                                <a:ea typeface="Cambria Math" panose="02040503050406030204" pitchFamily="18" charset="0"/>
                              </a:rPr>
                            </m:ctrlPr>
                          </m:sSubPr>
                          <m:e>
                            <m:sSub>
                              <m:sSubPr>
                                <m:ctrlPr>
                                  <a:rPr lang="en-US" sz="4400" i="1">
                                    <a:latin typeface="Cambria Math" panose="02040503050406030204" pitchFamily="18" charset="0"/>
                                    <a:ea typeface="Cambria Math" panose="02040503050406030204" pitchFamily="18" charset="0"/>
                                  </a:rPr>
                                </m:ctrlPr>
                              </m:sSubPr>
                              <m:e>
                                <m:r>
                                  <a:rPr lang="en-US" sz="4400" b="0" i="1">
                                    <a:latin typeface="Cambria Math" panose="02040503050406030204" pitchFamily="18" charset="0"/>
                                    <a:ea typeface="Cambria Math" panose="02040503050406030204" pitchFamily="18" charset="0"/>
                                  </a:rPr>
                                  <m:t>𝑟</m:t>
                                </m:r>
                              </m:e>
                              <m:sub>
                                <m:r>
                                  <a:rPr lang="en-US" sz="4400" b="0" i="1">
                                    <a:latin typeface="Cambria Math" panose="02040503050406030204" pitchFamily="18" charset="0"/>
                                    <a:ea typeface="Cambria Math" panose="02040503050406030204" pitchFamily="18" charset="0"/>
                                  </a:rPr>
                                  <m:t>𝑚</m:t>
                                </m:r>
                              </m:sub>
                            </m:sSub>
                            <m:r>
                              <a:rPr lang="en-US" sz="4400" b="0" i="1">
                                <a:latin typeface="Cambria Math" panose="02040503050406030204" pitchFamily="18" charset="0"/>
                                <a:ea typeface="Cambria Math" panose="02040503050406030204" pitchFamily="18" charset="0"/>
                              </a:rPr>
                              <m:t>×</m:t>
                            </m:r>
                            <m:r>
                              <a:rPr lang="en-US" sz="4400" b="0" i="1">
                                <a:latin typeface="Cambria Math" panose="02040503050406030204" pitchFamily="18" charset="0"/>
                                <a:ea typeface="Cambria Math" panose="02040503050406030204" pitchFamily="18" charset="0"/>
                              </a:rPr>
                              <m:t>𝐿</m:t>
                            </m:r>
                            <m:r>
                              <a:rPr lang="en-US" sz="4400" b="0" i="1">
                                <a:latin typeface="Cambria Math" panose="02040503050406030204" pitchFamily="18" charset="0"/>
                                <a:ea typeface="Cambria Math" panose="02040503050406030204" pitchFamily="18" charset="0"/>
                              </a:rPr>
                              <m:t>2</m:t>
                            </m:r>
                          </m:e>
                          <m:sub>
                            <m:r>
                              <a:rPr lang="en-US" sz="4400" b="0" i="1">
                                <a:latin typeface="Cambria Math" panose="02040503050406030204" pitchFamily="18" charset="0"/>
                                <a:ea typeface="Cambria Math" panose="02040503050406030204" pitchFamily="18" charset="0"/>
                              </a:rPr>
                              <m:t>𝑀𝑖𝑠𝑠</m:t>
                            </m:r>
                            <m:r>
                              <a:rPr lang="en-US" sz="4400" b="0" i="1">
                                <a:latin typeface="Cambria Math" panose="02040503050406030204" pitchFamily="18" charset="0"/>
                                <a:ea typeface="Cambria Math" panose="02040503050406030204" pitchFamily="18" charset="0"/>
                              </a:rPr>
                              <m:t> </m:t>
                            </m:r>
                            <m:r>
                              <a:rPr lang="en-US" sz="4400" b="0" i="1">
                                <a:latin typeface="Cambria Math" panose="02040503050406030204" pitchFamily="18" charset="0"/>
                                <a:ea typeface="Cambria Math" panose="02040503050406030204" pitchFamily="18" charset="0"/>
                              </a:rPr>
                              <m:t>𝑅𝑎𝑡𝑒</m:t>
                            </m:r>
                          </m:sub>
                        </m:sSub>
                        <m:r>
                          <a:rPr lang="en-US" sz="4400" b="0" i="1">
                            <a:latin typeface="Cambria Math" panose="02040503050406030204" pitchFamily="18" charset="0"/>
                            <a:ea typeface="Cambria Math" panose="02040503050406030204" pitchFamily="18" charset="0"/>
                          </a:rPr>
                          <m:t>×</m:t>
                        </m:r>
                        <m:sSub>
                          <m:sSubPr>
                            <m:ctrlPr>
                              <a:rPr lang="en-US" sz="4400" i="1">
                                <a:latin typeface="Cambria Math" panose="02040503050406030204" pitchFamily="18" charset="0"/>
                                <a:ea typeface="Cambria Math" panose="02040503050406030204" pitchFamily="18" charset="0"/>
                              </a:rPr>
                            </m:ctrlPr>
                          </m:sSubPr>
                          <m:e>
                            <m:r>
                              <a:rPr lang="en-US" sz="4400" b="0" i="1">
                                <a:latin typeface="Cambria Math" panose="02040503050406030204" pitchFamily="18" charset="0"/>
                                <a:ea typeface="Cambria Math" panose="02040503050406030204" pitchFamily="18" charset="0"/>
                              </a:rPr>
                              <m:t>𝐿</m:t>
                            </m:r>
                            <m:r>
                              <a:rPr lang="en-US" sz="4400" b="0" i="1">
                                <a:latin typeface="Cambria Math" panose="02040503050406030204" pitchFamily="18" charset="0"/>
                                <a:ea typeface="Cambria Math" panose="02040503050406030204" pitchFamily="18" charset="0"/>
                              </a:rPr>
                              <m:t>1</m:t>
                            </m:r>
                          </m:e>
                          <m:sub>
                            <m:r>
                              <a:rPr lang="en-US" sz="4400" b="0" i="1">
                                <a:latin typeface="Cambria Math" panose="02040503050406030204" pitchFamily="18" charset="0"/>
                                <a:ea typeface="Cambria Math" panose="02040503050406030204" pitchFamily="18" charset="0"/>
                              </a:rPr>
                              <m:t>𝑀𝑖𝑠𝑠</m:t>
                            </m:r>
                            <m:r>
                              <a:rPr lang="en-US" sz="4400" b="0" i="1">
                                <a:latin typeface="Cambria Math" panose="02040503050406030204" pitchFamily="18" charset="0"/>
                                <a:ea typeface="Cambria Math" panose="02040503050406030204" pitchFamily="18" charset="0"/>
                              </a:rPr>
                              <m:t> </m:t>
                            </m:r>
                            <m:r>
                              <a:rPr lang="en-US" sz="4400" b="0" i="1">
                                <a:latin typeface="Cambria Math" panose="02040503050406030204" pitchFamily="18" charset="0"/>
                                <a:ea typeface="Cambria Math" panose="02040503050406030204" pitchFamily="18" charset="0"/>
                              </a:rPr>
                              <m:t>𝑅𝑎𝑡𝑒</m:t>
                            </m:r>
                          </m:sub>
                        </m:sSub>
                      </m:den>
                    </m:f>
                  </m:oMath>
                </a14:m>
                <a:r>
                  <a:rPr lang="en-US" sz="4400" dirty="0">
                    <a:ea typeface="Cambria Math" panose="02040503050406030204" pitchFamily="18" charset="0"/>
                  </a:rPr>
                  <a:t> </a:t>
                </a:r>
                <a14:m>
                  <m:oMath xmlns:m="http://schemas.openxmlformats.org/officeDocument/2006/math">
                    <m:r>
                      <a:rPr lang="en-US" sz="4400" b="0" i="1">
                        <a:latin typeface="Cambria Math" panose="02040503050406030204" pitchFamily="18" charset="0"/>
                        <a:ea typeface="Cambria Math" panose="02040503050406030204" pitchFamily="18" charset="0"/>
                      </a:rPr>
                      <m:t>∝</m:t>
                    </m:r>
                    <m:f>
                      <m:fPr>
                        <m:ctrlPr>
                          <a:rPr lang="en-US" sz="4400" i="1">
                            <a:latin typeface="Cambria Math" panose="02040503050406030204" pitchFamily="18" charset="0"/>
                            <a:ea typeface="Cambria Math" panose="02040503050406030204" pitchFamily="18" charset="0"/>
                          </a:rPr>
                        </m:ctrlPr>
                      </m:fPr>
                      <m:num>
                        <m:r>
                          <a:rPr lang="en-US" sz="4400" b="0" i="1" smtClean="0">
                            <a:solidFill>
                              <a:schemeClr val="tx1"/>
                            </a:solidFill>
                            <a:latin typeface="Cambria Math" panose="02040503050406030204" pitchFamily="18" charset="0"/>
                            <a:ea typeface="Cambria Math" panose="02040503050406030204" pitchFamily="18" charset="0"/>
                          </a:rPr>
                          <m:t>𝐸𝐵</m:t>
                        </m:r>
                      </m:num>
                      <m:den>
                        <m:sSub>
                          <m:sSubPr>
                            <m:ctrlPr>
                              <a:rPr lang="en-US" sz="4400" i="1">
                                <a:latin typeface="Cambria Math" panose="02040503050406030204" pitchFamily="18" charset="0"/>
                                <a:ea typeface="Cambria Math" panose="02040503050406030204" pitchFamily="18" charset="0"/>
                              </a:rPr>
                            </m:ctrlPr>
                          </m:sSubPr>
                          <m:e>
                            <m:r>
                              <a:rPr lang="en-US" sz="4400" b="0" i="1">
                                <a:latin typeface="Cambria Math" panose="02040503050406030204" pitchFamily="18" charset="0"/>
                                <a:ea typeface="Cambria Math" panose="02040503050406030204" pitchFamily="18" charset="0"/>
                              </a:rPr>
                              <m:t>𝑟</m:t>
                            </m:r>
                          </m:e>
                          <m:sub>
                            <m:r>
                              <a:rPr lang="en-US" sz="4400" b="0" i="1">
                                <a:latin typeface="Cambria Math" panose="02040503050406030204" pitchFamily="18" charset="0"/>
                                <a:ea typeface="Cambria Math" panose="02040503050406030204" pitchFamily="18" charset="0"/>
                              </a:rPr>
                              <m:t>𝑚</m:t>
                            </m:r>
                          </m:sub>
                        </m:sSub>
                      </m:den>
                    </m:f>
                  </m:oMath>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𝐴𝑅</m:t>
                          </m:r>
                        </m:sub>
                      </m:sSub>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𝐴𝑙𝑜𝑛𝑒</m:t>
                              </m:r>
                              <m:r>
                                <a:rPr lang="en-US" b="0" i="1" smtClean="0">
                                  <a:latin typeface="Cambria Math" panose="02040503050406030204" pitchFamily="18" charset="0"/>
                                  <a:ea typeface="Cambria Math" panose="02040503050406030204" pitchFamily="18" charset="0"/>
                                </a:rPr>
                                <m:t>−1</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𝐴𝑙𝑜𝑛𝑒</m:t>
                              </m:r>
                              <m:r>
                                <a:rPr lang="en-US" b="0" i="1" smtClean="0">
                                  <a:latin typeface="Cambria Math" panose="02040503050406030204" pitchFamily="18" charset="0"/>
                                  <a:ea typeface="Cambria Math" panose="02040503050406030204" pitchFamily="18" charset="0"/>
                                </a:rPr>
                                <m:t>−2</m:t>
                              </m:r>
                            </m:sub>
                          </m:sSub>
                        </m:den>
                      </m:f>
                    </m:oMath>
                  </m:oMathPara>
                </a14:m>
                <a:endParaRPr lang="en-US" b="0" dirty="0">
                  <a:ea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𝐸𝐵</m:t>
                          </m:r>
                        </m:e>
                        <m:sub>
                          <m:r>
                            <a:rPr lang="en-US" b="0" i="1" smtClean="0">
                              <a:latin typeface="Cambria Math" panose="02040503050406030204" pitchFamily="18" charset="0"/>
                            </a:rPr>
                            <m:t>𝐴𝑅</m:t>
                          </m:r>
                        </m:sub>
                      </m:sSub>
                      <m:r>
                        <a:rPr lang="en-US" b="0" i="1" smtClean="0">
                          <a:latin typeface="Cambria Math" panose="02040503050406030204" pitchFamily="18" charset="0"/>
                          <a:ea typeface="Cambria Math" panose="02040503050406030204" pitchFamily="18" charset="0"/>
                        </a:rPr>
                        <m:t>=</m:t>
                      </m:r>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𝐴𝑙𝑜𝑛𝑒</m:t>
                              </m:r>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𝐴𝑙𝑜𝑛𝑒</m:t>
                              </m:r>
                              <m:r>
                                <a:rPr lang="en-US" i="1">
                                  <a:latin typeface="Cambria Math" panose="02040503050406030204" pitchFamily="18" charset="0"/>
                                  <a:ea typeface="Cambria Math" panose="02040503050406030204" pitchFamily="18" charset="0"/>
                                </a:rPr>
                                <m:t>−2</m:t>
                              </m:r>
                            </m:sub>
                          </m:sSub>
                        </m:den>
                      </m:f>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𝑊𝑆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𝑆h𝑎𝑟𝑒𝑑</m:t>
                              </m:r>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𝐴𝑙𝑜𝑛𝑒</m:t>
                              </m:r>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𝑆h𝑎𝑟𝑒𝑑</m:t>
                              </m:r>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𝐴𝑙𝑜𝑛𝑒</m:t>
                              </m:r>
                              <m:r>
                                <a:rPr lang="en-US" b="0" i="1" smtClean="0">
                                  <a:latin typeface="Cambria Math" panose="02040503050406030204" pitchFamily="18" charset="0"/>
                                </a:rPr>
                                <m:t>−2</m:t>
                              </m:r>
                            </m:sub>
                          </m:sSub>
                        </m:den>
                      </m:f>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𝑊𝑆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𝑆h𝑎𝑟𝑒𝑑</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𝑆h𝑎𝑟𝑒𝑑</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𝐴𝑅</m:t>
                          </m:r>
                        </m:sub>
                      </m:sSub>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𝐸𝐵</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𝑆h𝑎𝑟𝑒𝑑</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𝑆h𝑎𝑟𝑒𝑑</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𝐴𝑅</m:t>
                          </m:r>
                        </m:sub>
                      </m:sSub>
                    </m:oMath>
                  </m:oMathPara>
                </a14:m>
                <a:endParaRPr lang="en-US" dirty="0"/>
              </a:p>
            </p:txBody>
          </p:sp>
        </mc:Choice>
        <mc:Fallback xmlns="">
          <p:sp>
            <p:nvSpPr>
              <p:cNvPr id="3" name="Content Placeholder 2">
                <a:extLst>
                  <a:ext uri="{FF2B5EF4-FFF2-40B4-BE49-F238E27FC236}">
                    <a16:creationId xmlns:a16="http://schemas.microsoft.com/office/drawing/2014/main" id="{4BE237ED-7167-421D-A275-5B6D5C4A0931}"/>
                  </a:ext>
                </a:extLst>
              </p:cNvPr>
              <p:cNvSpPr>
                <a:spLocks noGrp="1" noRot="1" noChangeAspect="1" noMove="1" noResize="1" noEditPoints="1" noAdjustHandles="1" noChangeArrowheads="1" noChangeShapeType="1" noTextEdit="1"/>
              </p:cNvSpPr>
              <p:nvPr>
                <p:ph idx="1"/>
              </p:nvPr>
            </p:nvSpPr>
            <p:spPr>
              <a:xfrm>
                <a:off x="609600" y="1600201"/>
                <a:ext cx="7318786" cy="4525963"/>
              </a:xfrm>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5EE942D-EB25-4E14-80D5-6689A36615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3700A-0B68-456F-8204-7227BE6CA0AF}"/>
              </a:ext>
            </a:extLst>
          </p:cNvPr>
          <p:cNvSpPr>
            <a:spLocks noGrp="1"/>
          </p:cNvSpPr>
          <p:nvPr>
            <p:ph type="sldNum" sz="quarter" idx="12"/>
          </p:nvPr>
        </p:nvSpPr>
        <p:spPr/>
        <p:txBody>
          <a:bodyPr/>
          <a:lstStyle/>
          <a:p>
            <a:fld id="{98ECD8BD-D1A9-4DC4-89AE-4427480F30AB}" type="slidenum">
              <a:rPr lang="en-US" smtClean="0"/>
              <a:t>33</a:t>
            </a:fld>
            <a:endParaRPr lang="en-US"/>
          </a:p>
        </p:txBody>
      </p:sp>
      <p:graphicFrame>
        <p:nvGraphicFramePr>
          <p:cNvPr id="7" name="Chart 6">
            <a:extLst>
              <a:ext uri="{FF2B5EF4-FFF2-40B4-BE49-F238E27FC236}">
                <a16:creationId xmlns:a16="http://schemas.microsoft.com/office/drawing/2014/main" id="{DE48A9BD-336A-47F8-B12B-2E2F4C81CFB6}"/>
              </a:ext>
            </a:extLst>
          </p:cNvPr>
          <p:cNvGraphicFramePr>
            <a:graphicFrameLocks/>
          </p:cNvGraphicFramePr>
          <p:nvPr>
            <p:extLst>
              <p:ext uri="{D42A27DB-BD31-4B8C-83A1-F6EECF244321}">
                <p14:modId xmlns:p14="http://schemas.microsoft.com/office/powerpoint/2010/main" val="1117011445"/>
              </p:ext>
            </p:extLst>
          </p:nvPr>
        </p:nvGraphicFramePr>
        <p:xfrm>
          <a:off x="7924800" y="1600199"/>
          <a:ext cx="3657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6D1C1A43-40E5-40C5-A925-D90EA3E009FC}"/>
              </a:ext>
            </a:extLst>
          </p:cNvPr>
          <p:cNvSpPr/>
          <p:nvPr/>
        </p:nvSpPr>
        <p:spPr>
          <a:xfrm>
            <a:off x="6074484" y="4464424"/>
            <a:ext cx="842682" cy="591670"/>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9989F9E-5344-4135-B689-B017D899F00D}"/>
              </a:ext>
            </a:extLst>
          </p:cNvPr>
          <p:cNvSpPr/>
          <p:nvPr/>
        </p:nvSpPr>
        <p:spPr>
          <a:xfrm>
            <a:off x="6000973" y="5163353"/>
            <a:ext cx="765588" cy="591670"/>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2F2F485-907D-4C22-9180-80E95238D44B}"/>
              </a:ext>
            </a:extLst>
          </p:cNvPr>
          <p:cNvSpPr/>
          <p:nvPr/>
        </p:nvSpPr>
        <p:spPr>
          <a:xfrm>
            <a:off x="1739152" y="5173277"/>
            <a:ext cx="519955" cy="527955"/>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6B33659-F2B4-4D25-AFD7-CC9DFCF206E4}"/>
              </a:ext>
            </a:extLst>
          </p:cNvPr>
          <p:cNvSpPr/>
          <p:nvPr/>
        </p:nvSpPr>
        <p:spPr>
          <a:xfrm>
            <a:off x="1626194" y="4464424"/>
            <a:ext cx="519955" cy="527955"/>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446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055D-927F-4E3B-90BB-924623E249C6}"/>
              </a:ext>
            </a:extLst>
          </p:cNvPr>
          <p:cNvSpPr>
            <a:spLocks noGrp="1"/>
          </p:cNvSpPr>
          <p:nvPr>
            <p:ph type="title"/>
          </p:nvPr>
        </p:nvSpPr>
        <p:spPr/>
        <p:txBody>
          <a:bodyPr/>
          <a:lstStyle/>
          <a:p>
            <a:r>
              <a:rPr lang="en-US" dirty="0"/>
              <a:t>Implementation &amp; Overhead</a:t>
            </a:r>
          </a:p>
        </p:txBody>
      </p:sp>
      <p:sp>
        <p:nvSpPr>
          <p:cNvPr id="4" name="Footer Placeholder 3">
            <a:extLst>
              <a:ext uri="{FF2B5EF4-FFF2-40B4-BE49-F238E27FC236}">
                <a16:creationId xmlns:a16="http://schemas.microsoft.com/office/drawing/2014/main" id="{2301EFB6-4995-49C8-AA10-DD726FCA2A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BDE9F-7FB0-4566-8C42-8DAC28FF4DE5}"/>
              </a:ext>
            </a:extLst>
          </p:cNvPr>
          <p:cNvSpPr>
            <a:spLocks noGrp="1"/>
          </p:cNvSpPr>
          <p:nvPr>
            <p:ph type="sldNum" sz="quarter" idx="12"/>
          </p:nvPr>
        </p:nvSpPr>
        <p:spPr/>
        <p:txBody>
          <a:bodyPr/>
          <a:lstStyle/>
          <a:p>
            <a:fld id="{98ECD8BD-D1A9-4DC4-89AE-4427480F30AB}" type="slidenum">
              <a:rPr lang="en-US" smtClean="0"/>
              <a:t>34</a:t>
            </a:fld>
            <a:endParaRPr lang="en-US"/>
          </a:p>
        </p:txBody>
      </p:sp>
      <p:pic>
        <p:nvPicPr>
          <p:cNvPr id="356" name="Picture 355">
            <a:extLst>
              <a:ext uri="{FF2B5EF4-FFF2-40B4-BE49-F238E27FC236}">
                <a16:creationId xmlns:a16="http://schemas.microsoft.com/office/drawing/2014/main" id="{0B540D4E-0F24-4AFC-A453-4C0A10790151}"/>
              </a:ext>
            </a:extLst>
          </p:cNvPr>
          <p:cNvPicPr>
            <a:picLocks noChangeAspect="1"/>
          </p:cNvPicPr>
          <p:nvPr/>
        </p:nvPicPr>
        <p:blipFill>
          <a:blip r:embed="rId2"/>
          <a:stretch>
            <a:fillRect/>
          </a:stretch>
        </p:blipFill>
        <p:spPr>
          <a:xfrm>
            <a:off x="1245497" y="1172588"/>
            <a:ext cx="9701006" cy="5395911"/>
          </a:xfrm>
          <a:prstGeom prst="rect">
            <a:avLst/>
          </a:prstGeom>
        </p:spPr>
      </p:pic>
    </p:spTree>
    <p:extLst>
      <p:ext uri="{BB962C8B-B14F-4D97-AF65-F5344CB8AC3E}">
        <p14:creationId xmlns:p14="http://schemas.microsoft.com/office/powerpoint/2010/main" val="2073097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Case Studies</a:t>
            </a:r>
          </a:p>
        </p:txBody>
      </p:sp>
      <p:sp>
        <p:nvSpPr>
          <p:cNvPr id="3" name="Footer Placeholder 2">
            <a:extLst>
              <a:ext uri="{FF2B5EF4-FFF2-40B4-BE49-F238E27FC236}">
                <a16:creationId xmlns:a16="http://schemas.microsoft.com/office/drawing/2014/main" id="{48D3B476-77EE-4FFD-83F6-7B5A413E3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AD567-2CC6-4148-8274-5395BDC6B1C6}"/>
              </a:ext>
            </a:extLst>
          </p:cNvPr>
          <p:cNvSpPr>
            <a:spLocks noGrp="1"/>
          </p:cNvSpPr>
          <p:nvPr>
            <p:ph type="sldNum" sz="quarter" idx="12"/>
          </p:nvPr>
        </p:nvSpPr>
        <p:spPr/>
        <p:txBody>
          <a:bodyPr/>
          <a:lstStyle/>
          <a:p>
            <a:fld id="{98ECD8BD-D1A9-4DC4-89AE-4427480F30AB}" type="slidenum">
              <a:rPr lang="en-US" smtClean="0"/>
              <a:t>35</a:t>
            </a:fld>
            <a:endParaRPr lang="en-US"/>
          </a:p>
        </p:txBody>
      </p:sp>
      <p:grpSp>
        <p:nvGrpSpPr>
          <p:cNvPr id="11" name="Group 10">
            <a:extLst>
              <a:ext uri="{FF2B5EF4-FFF2-40B4-BE49-F238E27FC236}">
                <a16:creationId xmlns:a16="http://schemas.microsoft.com/office/drawing/2014/main" id="{9E434648-CDC8-4E0E-9560-8A9FF7E52030}"/>
              </a:ext>
            </a:extLst>
          </p:cNvPr>
          <p:cNvGrpSpPr/>
          <p:nvPr/>
        </p:nvGrpSpPr>
        <p:grpSpPr>
          <a:xfrm>
            <a:off x="711798" y="1916668"/>
            <a:ext cx="4572000" cy="3112532"/>
            <a:chOff x="3810000" y="1916668"/>
            <a:chExt cx="4572000" cy="3112532"/>
          </a:xfrm>
        </p:grpSpPr>
        <p:grpSp>
          <p:nvGrpSpPr>
            <p:cNvPr id="9" name="Group 8">
              <a:extLst>
                <a:ext uri="{FF2B5EF4-FFF2-40B4-BE49-F238E27FC236}">
                  <a16:creationId xmlns:a16="http://schemas.microsoft.com/office/drawing/2014/main" id="{102AB30D-63BB-4840-8D43-06E6B1987637}"/>
                </a:ext>
              </a:extLst>
            </p:cNvPr>
            <p:cNvGrpSpPr/>
            <p:nvPr/>
          </p:nvGrpSpPr>
          <p:grpSpPr>
            <a:xfrm>
              <a:off x="3810000" y="2286000"/>
              <a:ext cx="4572000" cy="2743200"/>
              <a:chOff x="4267200" y="2286000"/>
              <a:chExt cx="4572000" cy="2743200"/>
            </a:xfrm>
          </p:grpSpPr>
          <p:graphicFrame>
            <p:nvGraphicFramePr>
              <p:cNvPr id="7" name="Chart 6">
                <a:extLst>
                  <a:ext uri="{FF2B5EF4-FFF2-40B4-BE49-F238E27FC236}">
                    <a16:creationId xmlns:a16="http://schemas.microsoft.com/office/drawing/2014/main" id="{0F34814A-1DBA-4147-ABC7-6A893D4A1BBC}"/>
                  </a:ext>
                </a:extLst>
              </p:cNvPr>
              <p:cNvGraphicFramePr>
                <a:graphicFrameLocks/>
              </p:cNvGraphicFramePr>
              <p:nvPr>
                <p:extLst>
                  <p:ext uri="{D42A27DB-BD31-4B8C-83A1-F6EECF244321}">
                    <p14:modId xmlns:p14="http://schemas.microsoft.com/office/powerpoint/2010/main" val="1105920251"/>
                  </p:ext>
                </p:extLst>
              </p:nvPr>
            </p:nvGraphicFramePr>
            <p:xfrm>
              <a:off x="4267200" y="2286000"/>
              <a:ext cx="457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5134D9F2-27CB-42F0-B9C2-CAB6400D7E29}"/>
                  </a:ext>
                </a:extLst>
              </p:cNvPr>
              <p:cNvCxnSpPr/>
              <p:nvPr/>
            </p:nvCxnSpPr>
            <p:spPr>
              <a:xfrm>
                <a:off x="4701541" y="3626742"/>
                <a:ext cx="4005072" cy="0"/>
              </a:xfrm>
              <a:prstGeom prst="line">
                <a:avLst/>
              </a:prstGeom>
              <a:noFill/>
              <a:ln w="19050" cap="flat" cmpd="sng" algn="ctr">
                <a:solidFill>
                  <a:srgbClr val="FF0000"/>
                </a:solidFill>
                <a:prstDash val="lgDash"/>
                <a:miter lim="800000"/>
              </a:ln>
              <a:effectLst/>
            </p:spPr>
          </p:cxnSp>
        </p:grpSp>
        <p:sp>
          <p:nvSpPr>
            <p:cNvPr id="10" name="Rectangle 9">
              <a:extLst>
                <a:ext uri="{FF2B5EF4-FFF2-40B4-BE49-F238E27FC236}">
                  <a16:creationId xmlns:a16="http://schemas.microsoft.com/office/drawing/2014/main" id="{554825B0-D9EA-42BB-8B0E-BC36C47B94E1}"/>
                </a:ext>
              </a:extLst>
            </p:cNvPr>
            <p:cNvSpPr/>
            <p:nvPr/>
          </p:nvSpPr>
          <p:spPr>
            <a:xfrm>
              <a:off x="5193830" y="1916668"/>
              <a:ext cx="1804340" cy="369332"/>
            </a:xfrm>
            <a:prstGeom prst="rect">
              <a:avLst/>
            </a:prstGeom>
          </p:spPr>
          <p:txBody>
            <a:bodyPr wrap="none">
              <a:spAutoFit/>
            </a:bodyPr>
            <a:lstStyle/>
            <a:p>
              <a:pPr algn="ctr"/>
              <a:r>
                <a:rPr lang="en-US" b="1" dirty="0">
                  <a:solidFill>
                    <a:srgbClr val="0070C0"/>
                  </a:solidFill>
                </a:rPr>
                <a:t>Core Partitioning</a:t>
              </a:r>
              <a:endParaRPr lang="en-US" dirty="0">
                <a:solidFill>
                  <a:srgbClr val="0070C0"/>
                </a:solidFill>
              </a:endParaRPr>
            </a:p>
          </p:txBody>
        </p:sp>
      </p:grpSp>
      <p:sp>
        <p:nvSpPr>
          <p:cNvPr id="13" name="Rectangle: Rounded Corners 12">
            <a:extLst>
              <a:ext uri="{FF2B5EF4-FFF2-40B4-BE49-F238E27FC236}">
                <a16:creationId xmlns:a16="http://schemas.microsoft.com/office/drawing/2014/main" id="{2F5B1A1A-0A62-44B5-9A62-0BA8151E2C79}"/>
              </a:ext>
            </a:extLst>
          </p:cNvPr>
          <p:cNvSpPr/>
          <p:nvPr/>
        </p:nvSpPr>
        <p:spPr>
          <a:xfrm>
            <a:off x="5208756" y="2420471"/>
            <a:ext cx="6380261" cy="252804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solidFill>
                  <a:schemeClr val="tx1"/>
                </a:solidFill>
              </a:rPr>
              <a:t>PBS </a:t>
            </a:r>
            <a:r>
              <a:rPr lang="en-US" b="1" dirty="0">
                <a:solidFill>
                  <a:srgbClr val="FF0000"/>
                </a:solidFill>
              </a:rPr>
              <a:t>enhances WS and FI</a:t>
            </a:r>
            <a:r>
              <a:rPr lang="en-US" dirty="0"/>
              <a:t> under both equal and unequal core partitioning scenarios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t>PBS benefits reduce with unequal partitioning because with different core partitioning </a:t>
            </a:r>
            <a:r>
              <a:rPr lang="en-US" b="1" dirty="0">
                <a:solidFill>
                  <a:srgbClr val="FF0000"/>
                </a:solidFill>
              </a:rPr>
              <a:t>each application executes with a different amount of TLP</a:t>
            </a:r>
          </a:p>
          <a:p>
            <a:pPr algn="ctr"/>
            <a:endParaRPr lang="en-US" dirty="0">
              <a:solidFill>
                <a:schemeClr val="tx1"/>
              </a:solidFill>
            </a:endParaRPr>
          </a:p>
        </p:txBody>
      </p:sp>
      <p:sp>
        <p:nvSpPr>
          <p:cNvPr id="12" name="Rectangle: Rounded Corners 11">
            <a:extLst>
              <a:ext uri="{FF2B5EF4-FFF2-40B4-BE49-F238E27FC236}">
                <a16:creationId xmlns:a16="http://schemas.microsoft.com/office/drawing/2014/main" id="{EC4B8640-8C2B-42B9-A3B5-CAD77614034D}"/>
              </a:ext>
            </a:extLst>
          </p:cNvPr>
          <p:cNvSpPr/>
          <p:nvPr/>
        </p:nvSpPr>
        <p:spPr>
          <a:xfrm>
            <a:off x="2441986" y="5249732"/>
            <a:ext cx="7315200" cy="1106618"/>
          </a:xfrm>
          <a:prstGeom prst="roundRect">
            <a:avLst/>
          </a:prstGeom>
          <a:noFill/>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Core partitioning techniques do not completely solve the interference problem and PBS can provide additional benefits</a:t>
            </a:r>
          </a:p>
        </p:txBody>
      </p:sp>
    </p:spTree>
    <p:extLst>
      <p:ext uri="{BB962C8B-B14F-4D97-AF65-F5344CB8AC3E}">
        <p14:creationId xmlns:p14="http://schemas.microsoft.com/office/powerpoint/2010/main" val="1544893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Case Studies</a:t>
            </a:r>
          </a:p>
        </p:txBody>
      </p:sp>
      <p:sp>
        <p:nvSpPr>
          <p:cNvPr id="3" name="Footer Placeholder 2">
            <a:extLst>
              <a:ext uri="{FF2B5EF4-FFF2-40B4-BE49-F238E27FC236}">
                <a16:creationId xmlns:a16="http://schemas.microsoft.com/office/drawing/2014/main" id="{48D3B476-77EE-4FFD-83F6-7B5A413E3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AD567-2CC6-4148-8274-5395BDC6B1C6}"/>
              </a:ext>
            </a:extLst>
          </p:cNvPr>
          <p:cNvSpPr>
            <a:spLocks noGrp="1"/>
          </p:cNvSpPr>
          <p:nvPr>
            <p:ph type="sldNum" sz="quarter" idx="12"/>
          </p:nvPr>
        </p:nvSpPr>
        <p:spPr/>
        <p:txBody>
          <a:bodyPr/>
          <a:lstStyle/>
          <a:p>
            <a:fld id="{98ECD8BD-D1A9-4DC4-89AE-4427480F30AB}" type="slidenum">
              <a:rPr lang="en-US" smtClean="0"/>
              <a:t>36</a:t>
            </a:fld>
            <a:endParaRPr lang="en-US"/>
          </a:p>
        </p:txBody>
      </p:sp>
      <p:grpSp>
        <p:nvGrpSpPr>
          <p:cNvPr id="4" name="Group 3">
            <a:extLst>
              <a:ext uri="{FF2B5EF4-FFF2-40B4-BE49-F238E27FC236}">
                <a16:creationId xmlns:a16="http://schemas.microsoft.com/office/drawing/2014/main" id="{7C690270-A459-4212-A4C5-053F2BA90525}"/>
              </a:ext>
            </a:extLst>
          </p:cNvPr>
          <p:cNvGrpSpPr/>
          <p:nvPr/>
        </p:nvGrpSpPr>
        <p:grpSpPr>
          <a:xfrm>
            <a:off x="711801" y="1916668"/>
            <a:ext cx="4572000" cy="3112532"/>
            <a:chOff x="3810000" y="1916668"/>
            <a:chExt cx="4572000" cy="3112532"/>
          </a:xfrm>
        </p:grpSpPr>
        <p:graphicFrame>
          <p:nvGraphicFramePr>
            <p:cNvPr id="7" name="Chart 6">
              <a:extLst>
                <a:ext uri="{FF2B5EF4-FFF2-40B4-BE49-F238E27FC236}">
                  <a16:creationId xmlns:a16="http://schemas.microsoft.com/office/drawing/2014/main" id="{6ACB1416-8F20-4AAF-982C-D580E163650B}"/>
                </a:ext>
              </a:extLst>
            </p:cNvPr>
            <p:cNvGraphicFramePr>
              <a:graphicFrameLocks/>
            </p:cNvGraphicFramePr>
            <p:nvPr>
              <p:extLst/>
            </p:nvPr>
          </p:nvGraphicFramePr>
          <p:xfrm>
            <a:off x="3810000" y="2286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7132F75B-C5C8-4B7D-AA52-3DB51E48C2DC}"/>
                </a:ext>
              </a:extLst>
            </p:cNvPr>
            <p:cNvSpPr/>
            <p:nvPr/>
          </p:nvSpPr>
          <p:spPr>
            <a:xfrm>
              <a:off x="5130672" y="1916668"/>
              <a:ext cx="1930658" cy="369332"/>
            </a:xfrm>
            <a:prstGeom prst="rect">
              <a:avLst/>
            </a:prstGeom>
          </p:spPr>
          <p:txBody>
            <a:bodyPr wrap="none">
              <a:spAutoFit/>
            </a:bodyPr>
            <a:lstStyle/>
            <a:p>
              <a:pPr algn="ctr"/>
              <a:r>
                <a:rPr lang="en-US" b="1" dirty="0">
                  <a:solidFill>
                    <a:srgbClr val="0070C0"/>
                  </a:solidFill>
                </a:rPr>
                <a:t>Cache Partitioning</a:t>
              </a:r>
              <a:endParaRPr lang="en-US" dirty="0">
                <a:solidFill>
                  <a:srgbClr val="0070C0"/>
                </a:solidFill>
              </a:endParaRPr>
            </a:p>
          </p:txBody>
        </p:sp>
      </p:grpSp>
      <p:sp>
        <p:nvSpPr>
          <p:cNvPr id="10" name="Rectangle: Rounded Corners 9">
            <a:extLst>
              <a:ext uri="{FF2B5EF4-FFF2-40B4-BE49-F238E27FC236}">
                <a16:creationId xmlns:a16="http://schemas.microsoft.com/office/drawing/2014/main" id="{99789ECE-7E6E-4D08-A2F7-0517CA51EBB5}"/>
              </a:ext>
            </a:extLst>
          </p:cNvPr>
          <p:cNvSpPr/>
          <p:nvPr/>
        </p:nvSpPr>
        <p:spPr>
          <a:xfrm>
            <a:off x="5208756" y="2420471"/>
            <a:ext cx="6380261" cy="252804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solidFill>
                  <a:schemeClr val="tx1"/>
                </a:solidFill>
              </a:rPr>
              <a:t>PBS</a:t>
            </a:r>
            <a:r>
              <a:rPr lang="en-US" b="1" dirty="0">
                <a:solidFill>
                  <a:srgbClr val="FF0000"/>
                </a:solidFill>
              </a:rPr>
              <a:t> improves WS and FI</a:t>
            </a:r>
            <a:r>
              <a:rPr lang="en-US" dirty="0"/>
              <a:t> under both Shared and Equal scenarios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t>Cache partitioning can alleviate the interference at L2</a:t>
            </a:r>
          </a:p>
        </p:txBody>
      </p:sp>
      <p:sp>
        <p:nvSpPr>
          <p:cNvPr id="9" name="Rectangle: Rounded Corners 8">
            <a:extLst>
              <a:ext uri="{FF2B5EF4-FFF2-40B4-BE49-F238E27FC236}">
                <a16:creationId xmlns:a16="http://schemas.microsoft.com/office/drawing/2014/main" id="{2CAA35C7-7335-4CB4-B32E-4366466504AE}"/>
              </a:ext>
            </a:extLst>
          </p:cNvPr>
          <p:cNvSpPr/>
          <p:nvPr/>
        </p:nvSpPr>
        <p:spPr>
          <a:xfrm>
            <a:off x="2441986" y="5249732"/>
            <a:ext cx="7315200" cy="1106618"/>
          </a:xfrm>
          <a:prstGeom prst="roundRect">
            <a:avLst/>
          </a:prstGeom>
          <a:noFill/>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Cache partitioning might be </a:t>
            </a:r>
            <a:r>
              <a:rPr lang="en-US" b="1" dirty="0">
                <a:solidFill>
                  <a:schemeClr val="tx1"/>
                </a:solidFill>
              </a:rPr>
              <a:t>suboptimal (</a:t>
            </a:r>
            <a:r>
              <a:rPr lang="en-US" b="1" dirty="0">
                <a:solidFill>
                  <a:srgbClr val="FF0000"/>
                </a:solidFill>
              </a:rPr>
              <a:t>underutilization</a:t>
            </a:r>
            <a:r>
              <a:rPr lang="en-US" b="1" dirty="0">
                <a:solidFill>
                  <a:schemeClr val="tx1"/>
                </a:solidFill>
              </a:rPr>
              <a:t>) </a:t>
            </a:r>
            <a:r>
              <a:rPr lang="en-US" b="1" dirty="0"/>
              <a:t>when different applications utilize the caches differently</a:t>
            </a:r>
            <a:endParaRPr lang="en-US" b="1" dirty="0">
              <a:solidFill>
                <a:schemeClr val="tx1"/>
              </a:solidFill>
            </a:endParaRPr>
          </a:p>
        </p:txBody>
      </p:sp>
    </p:spTree>
    <p:extLst>
      <p:ext uri="{BB962C8B-B14F-4D97-AF65-F5344CB8AC3E}">
        <p14:creationId xmlns:p14="http://schemas.microsoft.com/office/powerpoint/2010/main" val="335270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1A2D-1413-4A51-AA1D-BE17A65D6DAD}"/>
              </a:ext>
            </a:extLst>
          </p:cNvPr>
          <p:cNvSpPr>
            <a:spLocks noGrp="1"/>
          </p:cNvSpPr>
          <p:nvPr>
            <p:ph type="title"/>
          </p:nvPr>
        </p:nvSpPr>
        <p:spPr>
          <a:xfrm>
            <a:off x="609600" y="25399"/>
            <a:ext cx="10972800" cy="1143000"/>
          </a:xfrm>
        </p:spPr>
        <p:txBody>
          <a:bodyPr/>
          <a:lstStyle/>
          <a:p>
            <a:r>
              <a:rPr lang="en-US" dirty="0"/>
              <a:t>Executive Summary</a:t>
            </a:r>
          </a:p>
        </p:txBody>
      </p:sp>
      <p:sp>
        <p:nvSpPr>
          <p:cNvPr id="3" name="Content Placeholder 2">
            <a:extLst>
              <a:ext uri="{FF2B5EF4-FFF2-40B4-BE49-F238E27FC236}">
                <a16:creationId xmlns:a16="http://schemas.microsoft.com/office/drawing/2014/main" id="{176B619A-92DB-430C-A8DA-B8333125E574}"/>
              </a:ext>
            </a:extLst>
          </p:cNvPr>
          <p:cNvSpPr>
            <a:spLocks noGrp="1"/>
          </p:cNvSpPr>
          <p:nvPr>
            <p:ph idx="1"/>
          </p:nvPr>
        </p:nvSpPr>
        <p:spPr>
          <a:xfrm>
            <a:off x="609600" y="1047749"/>
            <a:ext cx="11106150" cy="5480051"/>
          </a:xfrm>
        </p:spPr>
        <p:txBody>
          <a:bodyPr>
            <a:noAutofit/>
          </a:bodyPr>
          <a:lstStyle/>
          <a:p>
            <a:r>
              <a:rPr lang="en-US" sz="2250" dirty="0"/>
              <a:t>Multi-application execution on GPUs</a:t>
            </a:r>
          </a:p>
          <a:p>
            <a:pPr lvl="1"/>
            <a:r>
              <a:rPr lang="en-US" sz="2250" dirty="0">
                <a:sym typeface="Wingdings" panose="05000000000000000000" pitchFamily="2" charset="2"/>
              </a:rPr>
              <a:t>Difficult</a:t>
            </a:r>
            <a:r>
              <a:rPr lang="en-US" sz="2250" dirty="0">
                <a:solidFill>
                  <a:srgbClr val="FF0000"/>
                </a:solidFill>
                <a:sym typeface="Wingdings" panose="05000000000000000000" pitchFamily="2" charset="2"/>
              </a:rPr>
              <a:t> </a:t>
            </a:r>
            <a:r>
              <a:rPr lang="en-US" sz="2250" dirty="0">
                <a:sym typeface="Wingdings" panose="05000000000000000000" pitchFamily="2" charset="2"/>
              </a:rPr>
              <a:t>management of BW resources in GPUs</a:t>
            </a:r>
            <a:endParaRPr lang="en-US" sz="2250" b="1" u="sng" dirty="0">
              <a:sym typeface="Wingdings" panose="05000000000000000000" pitchFamily="2" charset="2"/>
            </a:endParaRPr>
          </a:p>
          <a:p>
            <a:r>
              <a:rPr lang="en-US" sz="2250" b="1" u="sng" dirty="0">
                <a:sym typeface="Wingdings" panose="05000000000000000000" pitchFamily="2" charset="2"/>
              </a:rPr>
              <a:t>Goal:</a:t>
            </a:r>
            <a:r>
              <a:rPr lang="en-US" sz="2250" dirty="0">
                <a:sym typeface="Wingdings" panose="05000000000000000000" pitchFamily="2" charset="2"/>
              </a:rPr>
              <a:t> Address the BW interference problem via Thread-level Parallelism (TLP) modulation</a:t>
            </a:r>
            <a:endParaRPr lang="en-US" sz="2250" b="1" u="sng" dirty="0">
              <a:sym typeface="Wingdings" panose="05000000000000000000" pitchFamily="2" charset="2"/>
            </a:endParaRPr>
          </a:p>
          <a:p>
            <a:r>
              <a:rPr lang="en-US" sz="2250" b="1" u="sng" dirty="0">
                <a:sym typeface="Wingdings" panose="05000000000000000000" pitchFamily="2" charset="2"/>
              </a:rPr>
              <a:t>Contributions:</a:t>
            </a:r>
            <a:r>
              <a:rPr lang="en-US" sz="2250" dirty="0">
                <a:sym typeface="Wingdings" panose="05000000000000000000" pitchFamily="2" charset="2"/>
              </a:rPr>
              <a:t> </a:t>
            </a:r>
          </a:p>
          <a:p>
            <a:pPr lvl="1"/>
            <a:r>
              <a:rPr lang="en-US" sz="2250" dirty="0"/>
              <a:t>Observe that prior single-application TLP modulation schemes </a:t>
            </a:r>
            <a:r>
              <a:rPr lang="en-US" sz="2250" b="1" dirty="0"/>
              <a:t>do not</a:t>
            </a:r>
            <a:r>
              <a:rPr lang="en-US" sz="2250" dirty="0"/>
              <a:t> provide optimal throughput (</a:t>
            </a:r>
            <a:r>
              <a:rPr lang="en-US" sz="2250" dirty="0">
                <a:solidFill>
                  <a:srgbClr val="FF0000"/>
                </a:solidFill>
              </a:rPr>
              <a:t>WS</a:t>
            </a:r>
            <a:r>
              <a:rPr lang="en-US" sz="2250" dirty="0"/>
              <a:t>) and fairness (</a:t>
            </a:r>
            <a:r>
              <a:rPr lang="en-US" sz="2250" dirty="0">
                <a:solidFill>
                  <a:srgbClr val="FF0000"/>
                </a:solidFill>
              </a:rPr>
              <a:t>FI</a:t>
            </a:r>
            <a:r>
              <a:rPr lang="en-US" sz="2250" dirty="0"/>
              <a:t>) in a multi-application environment</a:t>
            </a:r>
            <a:endParaRPr lang="en-US" sz="2250" dirty="0">
              <a:sym typeface="Wingdings" panose="05000000000000000000" pitchFamily="2" charset="2"/>
            </a:endParaRPr>
          </a:p>
          <a:p>
            <a:pPr lvl="1"/>
            <a:r>
              <a:rPr lang="en-US" sz="2250" dirty="0">
                <a:sym typeface="Wingdings" panose="05000000000000000000" pitchFamily="2" charset="2"/>
              </a:rPr>
              <a:t>Propose a new metric Effective Bandwidth (</a:t>
            </a:r>
            <a:r>
              <a:rPr lang="en-US" sz="2250" b="1" dirty="0">
                <a:solidFill>
                  <a:srgbClr val="FF0000"/>
                </a:solidFill>
                <a:sym typeface="Wingdings" panose="05000000000000000000" pitchFamily="2" charset="2"/>
              </a:rPr>
              <a:t>EB</a:t>
            </a:r>
            <a:r>
              <a:rPr lang="en-US" sz="2250" dirty="0">
                <a:sym typeface="Wingdings" panose="05000000000000000000" pitchFamily="2" charset="2"/>
              </a:rPr>
              <a:t>) to quantify the effects of TLP modulation</a:t>
            </a:r>
          </a:p>
          <a:p>
            <a:pPr lvl="1"/>
            <a:r>
              <a:rPr lang="en-US" sz="2250" dirty="0">
                <a:sym typeface="Wingdings" panose="05000000000000000000" pitchFamily="2" charset="2"/>
              </a:rPr>
              <a:t>Design new application-aware TLP management techniques (</a:t>
            </a:r>
            <a:r>
              <a:rPr lang="en-US" sz="2250" b="1" dirty="0">
                <a:solidFill>
                  <a:srgbClr val="FF0000"/>
                </a:solidFill>
                <a:sym typeface="Wingdings" panose="05000000000000000000" pitchFamily="2" charset="2"/>
              </a:rPr>
              <a:t>PBS</a:t>
            </a:r>
            <a:r>
              <a:rPr lang="en-US" sz="2250" dirty="0">
                <a:sym typeface="Wingdings" panose="05000000000000000000" pitchFamily="2" charset="2"/>
              </a:rPr>
              <a:t>) for a better throughput/fairness</a:t>
            </a:r>
            <a:endParaRPr lang="en-US" sz="2250" b="1" u="sng" dirty="0">
              <a:sym typeface="Wingdings" panose="05000000000000000000" pitchFamily="2" charset="2"/>
            </a:endParaRPr>
          </a:p>
          <a:p>
            <a:pPr lvl="1"/>
            <a:r>
              <a:rPr lang="en-US" sz="2250" dirty="0">
                <a:sym typeface="Wingdings" panose="05000000000000000000" pitchFamily="2" charset="2"/>
              </a:rPr>
              <a:t>PBS improves </a:t>
            </a:r>
            <a:r>
              <a:rPr lang="en-US" sz="2250" b="1" dirty="0">
                <a:sym typeface="Wingdings" panose="05000000000000000000" pitchFamily="2" charset="2"/>
              </a:rPr>
              <a:t>Throughput</a:t>
            </a:r>
            <a:r>
              <a:rPr lang="en-US" sz="2250" dirty="0">
                <a:sym typeface="Wingdings" panose="05000000000000000000" pitchFamily="2" charset="2"/>
              </a:rPr>
              <a:t> (up to </a:t>
            </a:r>
            <a:r>
              <a:rPr lang="en-US" sz="2250" dirty="0">
                <a:solidFill>
                  <a:srgbClr val="FF0000"/>
                </a:solidFill>
                <a:sym typeface="Wingdings" panose="05000000000000000000" pitchFamily="2" charset="2"/>
              </a:rPr>
              <a:t>20%</a:t>
            </a:r>
            <a:r>
              <a:rPr lang="en-US" sz="2250" dirty="0">
                <a:sym typeface="Wingdings" panose="05000000000000000000" pitchFamily="2" charset="2"/>
              </a:rPr>
              <a:t>) and </a:t>
            </a:r>
            <a:r>
              <a:rPr lang="en-US" sz="2250" b="1" dirty="0">
                <a:sym typeface="Wingdings" panose="05000000000000000000" pitchFamily="2" charset="2"/>
              </a:rPr>
              <a:t>Fairness</a:t>
            </a:r>
            <a:r>
              <a:rPr lang="en-US" sz="2250" dirty="0">
                <a:sym typeface="Wingdings" panose="05000000000000000000" pitchFamily="2" charset="2"/>
              </a:rPr>
              <a:t> (up to </a:t>
            </a:r>
            <a:r>
              <a:rPr lang="en-US" sz="2250" dirty="0">
                <a:solidFill>
                  <a:srgbClr val="FF0000"/>
                </a:solidFill>
                <a:sym typeface="Wingdings" panose="05000000000000000000" pitchFamily="2" charset="2"/>
              </a:rPr>
              <a:t>2x</a:t>
            </a:r>
            <a:r>
              <a:rPr lang="en-US" sz="2250" dirty="0">
                <a:sym typeface="Wingdings" panose="05000000000000000000" pitchFamily="2" charset="2"/>
              </a:rPr>
              <a:t>) over using single-application TLP modulation schemes </a:t>
            </a:r>
            <a:r>
              <a:rPr lang="en-US" sz="2250" dirty="0"/>
              <a:t>in a multi-application environment</a:t>
            </a:r>
            <a:endParaRPr lang="en-US" sz="2250" dirty="0">
              <a:sym typeface="Wingdings" panose="05000000000000000000" pitchFamily="2" charset="2"/>
            </a:endParaRPr>
          </a:p>
        </p:txBody>
      </p:sp>
      <p:sp>
        <p:nvSpPr>
          <p:cNvPr id="4" name="Footer Placeholder 3">
            <a:extLst>
              <a:ext uri="{FF2B5EF4-FFF2-40B4-BE49-F238E27FC236}">
                <a16:creationId xmlns:a16="http://schemas.microsoft.com/office/drawing/2014/main" id="{0063DBD8-4AC0-42C6-B60D-1F3C79D23D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B30DF5-785F-4FBC-AA25-2129815C0F0B}"/>
              </a:ext>
            </a:extLst>
          </p:cNvPr>
          <p:cNvSpPr>
            <a:spLocks noGrp="1"/>
          </p:cNvSpPr>
          <p:nvPr>
            <p:ph type="sldNum" sz="quarter" idx="12"/>
          </p:nvPr>
        </p:nvSpPr>
        <p:spPr/>
        <p:txBody>
          <a:bodyPr/>
          <a:lstStyle/>
          <a:p>
            <a:fld id="{98ECD8BD-D1A9-4DC4-89AE-4427480F30AB}" type="slidenum">
              <a:rPr lang="en-US" smtClean="0"/>
              <a:t>4</a:t>
            </a:fld>
            <a:endParaRPr lang="en-US"/>
          </a:p>
        </p:txBody>
      </p:sp>
    </p:spTree>
    <p:extLst>
      <p:ext uri="{BB962C8B-B14F-4D97-AF65-F5344CB8AC3E}">
        <p14:creationId xmlns:p14="http://schemas.microsoft.com/office/powerpoint/2010/main" val="240283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p:txBody>
          <a:bodyPr>
            <a:normAutofit lnSpcReduction="10000"/>
          </a:bodyPr>
          <a:lstStyle/>
          <a:p>
            <a:r>
              <a:rPr lang="en-US" dirty="0"/>
              <a:t>Introduction</a:t>
            </a:r>
          </a:p>
          <a:p>
            <a:r>
              <a:rPr lang="en-US" dirty="0"/>
              <a:t>Motivation</a:t>
            </a:r>
          </a:p>
          <a:p>
            <a:r>
              <a:rPr lang="en-US" dirty="0"/>
              <a:t>Effective Bandwidth Metric</a:t>
            </a:r>
          </a:p>
          <a:p>
            <a:r>
              <a:rPr lang="en-US" dirty="0"/>
              <a:t>Pattern-based Searching Schemes</a:t>
            </a:r>
          </a:p>
          <a:p>
            <a:r>
              <a:rPr lang="en-US" dirty="0"/>
              <a:t>Evaluation</a:t>
            </a:r>
          </a:p>
          <a:p>
            <a:r>
              <a:rPr lang="en-US" dirty="0"/>
              <a:t>Conclusion</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5</a:t>
            </a:fld>
            <a:endParaRPr lang="en-US"/>
          </a:p>
        </p:txBody>
      </p:sp>
    </p:spTree>
    <p:extLst>
      <p:ext uri="{BB962C8B-B14F-4D97-AF65-F5344CB8AC3E}">
        <p14:creationId xmlns:p14="http://schemas.microsoft.com/office/powerpoint/2010/main" val="69044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45CA117-3FEA-4519-8BF1-FA069952DEC9}"/>
              </a:ext>
            </a:extLst>
          </p:cNvPr>
          <p:cNvSpPr/>
          <p:nvPr/>
        </p:nvSpPr>
        <p:spPr>
          <a:xfrm>
            <a:off x="3392775" y="2871963"/>
            <a:ext cx="1828800" cy="18288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A3B3D20-9701-4FF4-9470-CEB3972DD024}"/>
              </a:ext>
            </a:extLst>
          </p:cNvPr>
          <p:cNvSpPr/>
          <p:nvPr/>
        </p:nvSpPr>
        <p:spPr>
          <a:xfrm>
            <a:off x="3347055" y="2917683"/>
            <a:ext cx="1920240" cy="1737360"/>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5C13F-DBF5-4F18-BA6D-C2E9AF9D0753}"/>
              </a:ext>
            </a:extLst>
          </p:cNvPr>
          <p:cNvSpPr>
            <a:spLocks noGrp="1"/>
          </p:cNvSpPr>
          <p:nvPr>
            <p:ph type="title"/>
          </p:nvPr>
        </p:nvSpPr>
        <p:spPr/>
        <p:txBody>
          <a:bodyPr>
            <a:normAutofit/>
          </a:bodyPr>
          <a:lstStyle/>
          <a:p>
            <a:r>
              <a:rPr lang="en-US" dirty="0"/>
              <a:t>Managing TLP for Single-Application</a:t>
            </a:r>
          </a:p>
        </p:txBody>
      </p:sp>
      <p:sp>
        <p:nvSpPr>
          <p:cNvPr id="3" name="Footer Placeholder 2">
            <a:extLst>
              <a:ext uri="{FF2B5EF4-FFF2-40B4-BE49-F238E27FC236}">
                <a16:creationId xmlns:a16="http://schemas.microsoft.com/office/drawing/2014/main" id="{9050D2A3-B577-49B9-A4AC-BC99A35BF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2ADB2B-CD9C-427A-8090-BCE39E22DF7F}"/>
              </a:ext>
            </a:extLst>
          </p:cNvPr>
          <p:cNvSpPr>
            <a:spLocks noGrp="1"/>
          </p:cNvSpPr>
          <p:nvPr>
            <p:ph type="sldNum" sz="quarter" idx="12"/>
          </p:nvPr>
        </p:nvSpPr>
        <p:spPr/>
        <p:txBody>
          <a:bodyPr/>
          <a:lstStyle/>
          <a:p>
            <a:fld id="{98ECD8BD-D1A9-4DC4-89AE-4427480F30AB}" type="slidenum">
              <a:rPr lang="en-US" smtClean="0"/>
              <a:t>6</a:t>
            </a:fld>
            <a:endParaRPr lang="en-US"/>
          </a:p>
        </p:txBody>
      </p:sp>
      <p:pic>
        <p:nvPicPr>
          <p:cNvPr id="5" name="Picture 4">
            <a:extLst>
              <a:ext uri="{FF2B5EF4-FFF2-40B4-BE49-F238E27FC236}">
                <a16:creationId xmlns:a16="http://schemas.microsoft.com/office/drawing/2014/main" id="{D187DD3E-F1BF-4E07-A6F0-56516C20D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550486" y="1748473"/>
            <a:ext cx="457200" cy="457200"/>
          </a:xfrm>
          <a:prstGeom prst="rect">
            <a:avLst/>
          </a:prstGeom>
        </p:spPr>
      </p:pic>
      <p:sp>
        <p:nvSpPr>
          <p:cNvPr id="6" name="TextBox 5">
            <a:extLst>
              <a:ext uri="{FF2B5EF4-FFF2-40B4-BE49-F238E27FC236}">
                <a16:creationId xmlns:a16="http://schemas.microsoft.com/office/drawing/2014/main" id="{6C1990CF-88E9-472F-B226-C4645D44558D}"/>
              </a:ext>
            </a:extLst>
          </p:cNvPr>
          <p:cNvSpPr txBox="1"/>
          <p:nvPr/>
        </p:nvSpPr>
        <p:spPr>
          <a:xfrm>
            <a:off x="3039040" y="1649462"/>
            <a:ext cx="2536272" cy="584775"/>
          </a:xfrm>
          <a:prstGeom prst="rect">
            <a:avLst/>
          </a:prstGeom>
          <a:noFill/>
        </p:spPr>
        <p:txBody>
          <a:bodyPr wrap="none" rtlCol="0">
            <a:spAutoFit/>
          </a:bodyPr>
          <a:lstStyle/>
          <a:p>
            <a:pPr algn="ctr"/>
            <a:r>
              <a:rPr lang="en-US" sz="1600" b="1" dirty="0"/>
              <a:t>Thread-level Parallelism</a:t>
            </a:r>
          </a:p>
          <a:p>
            <a:pPr algn="ctr"/>
            <a:r>
              <a:rPr lang="en-US" sz="1600" b="1" dirty="0"/>
              <a:t>TLP</a:t>
            </a:r>
          </a:p>
        </p:txBody>
      </p:sp>
      <p:sp>
        <p:nvSpPr>
          <p:cNvPr id="8" name="Rectangle: Rounded Corners 7">
            <a:extLst>
              <a:ext uri="{FF2B5EF4-FFF2-40B4-BE49-F238E27FC236}">
                <a16:creationId xmlns:a16="http://schemas.microsoft.com/office/drawing/2014/main" id="{04448F3F-745F-4B1F-80C8-2230C0800332}"/>
              </a:ext>
            </a:extLst>
          </p:cNvPr>
          <p:cNvSpPr/>
          <p:nvPr/>
        </p:nvSpPr>
        <p:spPr>
          <a:xfrm>
            <a:off x="6358766" y="1587342"/>
            <a:ext cx="3416087" cy="69758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Number of Wavefronts/Warps</a:t>
            </a:r>
          </a:p>
        </p:txBody>
      </p:sp>
      <p:sp>
        <p:nvSpPr>
          <p:cNvPr id="9" name="Arrow: Down 8">
            <a:extLst>
              <a:ext uri="{FF2B5EF4-FFF2-40B4-BE49-F238E27FC236}">
                <a16:creationId xmlns:a16="http://schemas.microsoft.com/office/drawing/2014/main" id="{BE1F9141-8AAA-4D9B-AC9A-D2CF9F1854A5}"/>
              </a:ext>
            </a:extLst>
          </p:cNvPr>
          <p:cNvSpPr/>
          <p:nvPr/>
        </p:nvSpPr>
        <p:spPr>
          <a:xfrm>
            <a:off x="7901371" y="2378581"/>
            <a:ext cx="330876" cy="9144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1E285C2-AB76-42F7-BE29-E328B97A057A}"/>
              </a:ext>
            </a:extLst>
          </p:cNvPr>
          <p:cNvSpPr/>
          <p:nvPr/>
        </p:nvSpPr>
        <p:spPr>
          <a:xfrm>
            <a:off x="6358766" y="3437573"/>
            <a:ext cx="3416087" cy="69758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0070C0"/>
                </a:solidFill>
              </a:rPr>
              <a:t>Cache</a:t>
            </a:r>
            <a:r>
              <a:rPr lang="en-US" sz="2000" b="1" dirty="0"/>
              <a:t> Hit/Miss Behavior</a:t>
            </a:r>
          </a:p>
        </p:txBody>
      </p:sp>
      <p:sp>
        <p:nvSpPr>
          <p:cNvPr id="11" name="Arrow: Down 10">
            <a:extLst>
              <a:ext uri="{FF2B5EF4-FFF2-40B4-BE49-F238E27FC236}">
                <a16:creationId xmlns:a16="http://schemas.microsoft.com/office/drawing/2014/main" id="{8441AFFD-49D4-48FA-AB95-C3C66C270780}"/>
              </a:ext>
            </a:extLst>
          </p:cNvPr>
          <p:cNvSpPr/>
          <p:nvPr/>
        </p:nvSpPr>
        <p:spPr>
          <a:xfrm>
            <a:off x="7901371" y="4218586"/>
            <a:ext cx="330876" cy="9144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4456D77-C929-4954-80A8-426E12CDE01C}"/>
              </a:ext>
            </a:extLst>
          </p:cNvPr>
          <p:cNvSpPr/>
          <p:nvPr/>
        </p:nvSpPr>
        <p:spPr>
          <a:xfrm>
            <a:off x="6358766" y="5265096"/>
            <a:ext cx="3416087" cy="69758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0070C0"/>
                </a:solidFill>
              </a:rPr>
              <a:t>DRAM Bandwidth</a:t>
            </a:r>
            <a:r>
              <a:rPr lang="en-US" sz="2000" b="1" dirty="0"/>
              <a:t> Behavior</a:t>
            </a:r>
          </a:p>
        </p:txBody>
      </p:sp>
      <p:sp>
        <p:nvSpPr>
          <p:cNvPr id="17" name="TextBox 16">
            <a:extLst>
              <a:ext uri="{FF2B5EF4-FFF2-40B4-BE49-F238E27FC236}">
                <a16:creationId xmlns:a16="http://schemas.microsoft.com/office/drawing/2014/main" id="{4F38C53D-35D2-438B-BA35-01F0B131EED6}"/>
              </a:ext>
            </a:extLst>
          </p:cNvPr>
          <p:cNvSpPr txBox="1"/>
          <p:nvPr/>
        </p:nvSpPr>
        <p:spPr>
          <a:xfrm>
            <a:off x="5411450" y="2212147"/>
            <a:ext cx="732573" cy="307777"/>
          </a:xfrm>
          <a:prstGeom prst="rect">
            <a:avLst/>
          </a:prstGeom>
          <a:noFill/>
        </p:spPr>
        <p:txBody>
          <a:bodyPr wrap="none" rtlCol="0">
            <a:spAutoFit/>
          </a:bodyPr>
          <a:lstStyle/>
          <a:p>
            <a:pPr algn="ctr"/>
            <a:r>
              <a:rPr lang="en-US" sz="1400" b="1" dirty="0">
                <a:solidFill>
                  <a:srgbClr val="FF0000"/>
                </a:solidFill>
              </a:rPr>
              <a:t>Change</a:t>
            </a:r>
          </a:p>
        </p:txBody>
      </p:sp>
      <p:sp>
        <p:nvSpPr>
          <p:cNvPr id="23" name="TextBox 22">
            <a:extLst>
              <a:ext uri="{FF2B5EF4-FFF2-40B4-BE49-F238E27FC236}">
                <a16:creationId xmlns:a16="http://schemas.microsoft.com/office/drawing/2014/main" id="{D37D1F39-A6B5-4B23-A232-A9B70CCBE8CA}"/>
              </a:ext>
            </a:extLst>
          </p:cNvPr>
          <p:cNvSpPr txBox="1"/>
          <p:nvPr/>
        </p:nvSpPr>
        <p:spPr>
          <a:xfrm>
            <a:off x="2430221" y="3601697"/>
            <a:ext cx="798617" cy="338554"/>
          </a:xfrm>
          <a:prstGeom prst="rect">
            <a:avLst/>
          </a:prstGeom>
          <a:noFill/>
        </p:spPr>
        <p:txBody>
          <a:bodyPr wrap="none" rtlCol="0">
            <a:spAutoFit/>
          </a:bodyPr>
          <a:lstStyle/>
          <a:p>
            <a:pPr algn="ctr"/>
            <a:r>
              <a:rPr lang="en-US" sz="1600" b="1" dirty="0"/>
              <a:t>Cache</a:t>
            </a:r>
          </a:p>
        </p:txBody>
      </p:sp>
      <p:sp>
        <p:nvSpPr>
          <p:cNvPr id="24" name="Rectangle 23">
            <a:extLst>
              <a:ext uri="{FF2B5EF4-FFF2-40B4-BE49-F238E27FC236}">
                <a16:creationId xmlns:a16="http://schemas.microsoft.com/office/drawing/2014/main" id="{2BE19F43-1636-4971-A89B-72897267BABA}"/>
              </a:ext>
            </a:extLst>
          </p:cNvPr>
          <p:cNvSpPr/>
          <p:nvPr/>
        </p:nvSpPr>
        <p:spPr>
          <a:xfrm>
            <a:off x="3392775" y="2871963"/>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24AA65F-9E12-467D-8267-F9A46EBFD0E5}"/>
              </a:ext>
            </a:extLst>
          </p:cNvPr>
          <p:cNvSpPr/>
          <p:nvPr/>
        </p:nvSpPr>
        <p:spPr>
          <a:xfrm>
            <a:off x="3392775" y="3100563"/>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24F821-6045-4F13-A6C6-39D445909E81}"/>
              </a:ext>
            </a:extLst>
          </p:cNvPr>
          <p:cNvSpPr/>
          <p:nvPr/>
        </p:nvSpPr>
        <p:spPr>
          <a:xfrm>
            <a:off x="3392775" y="33291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602D5AD-F666-4E5A-ABF6-C7A09D3BD10F}"/>
              </a:ext>
            </a:extLst>
          </p:cNvPr>
          <p:cNvSpPr/>
          <p:nvPr/>
        </p:nvSpPr>
        <p:spPr>
          <a:xfrm>
            <a:off x="3392775" y="35577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37CA3A2-068A-442A-822C-D6D3897524E5}"/>
              </a:ext>
            </a:extLst>
          </p:cNvPr>
          <p:cNvSpPr/>
          <p:nvPr/>
        </p:nvSpPr>
        <p:spPr>
          <a:xfrm>
            <a:off x="3392775" y="37863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6B57080-B4E3-4B28-BA62-F567157F3092}"/>
              </a:ext>
            </a:extLst>
          </p:cNvPr>
          <p:cNvSpPr/>
          <p:nvPr/>
        </p:nvSpPr>
        <p:spPr>
          <a:xfrm>
            <a:off x="3392775" y="40149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D2FB915-007D-421A-8A5F-8B77D00A7E51}"/>
              </a:ext>
            </a:extLst>
          </p:cNvPr>
          <p:cNvSpPr/>
          <p:nvPr/>
        </p:nvSpPr>
        <p:spPr>
          <a:xfrm>
            <a:off x="3392775" y="42435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5E3BFDE-3B4D-45C0-B3E2-9D0A0F1A206B}"/>
              </a:ext>
            </a:extLst>
          </p:cNvPr>
          <p:cNvSpPr/>
          <p:nvPr/>
        </p:nvSpPr>
        <p:spPr>
          <a:xfrm>
            <a:off x="3392775" y="44721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C64E03-2469-425B-8D4E-98D9509F1A98}"/>
              </a:ext>
            </a:extLst>
          </p:cNvPr>
          <p:cNvGrpSpPr/>
          <p:nvPr/>
        </p:nvGrpSpPr>
        <p:grpSpPr>
          <a:xfrm>
            <a:off x="3392775" y="5165457"/>
            <a:ext cx="1828800" cy="914400"/>
            <a:chOff x="4294854" y="5198286"/>
            <a:chExt cx="914400" cy="914400"/>
          </a:xfrm>
        </p:grpSpPr>
        <p:sp>
          <p:nvSpPr>
            <p:cNvPr id="34" name="Rectangle 33">
              <a:extLst>
                <a:ext uri="{FF2B5EF4-FFF2-40B4-BE49-F238E27FC236}">
                  <a16:creationId xmlns:a16="http://schemas.microsoft.com/office/drawing/2014/main" id="{10BFA809-ADBF-4E77-A5FF-72768CA9A7BF}"/>
                </a:ext>
              </a:extLst>
            </p:cNvPr>
            <p:cNvSpPr/>
            <p:nvPr/>
          </p:nvSpPr>
          <p:spPr>
            <a:xfrm>
              <a:off x="4294854" y="5198286"/>
              <a:ext cx="914400" cy="914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67FA310-D23A-4532-AF2A-13FCD3E730F9}"/>
                </a:ext>
              </a:extLst>
            </p:cNvPr>
            <p:cNvSpPr txBox="1"/>
            <p:nvPr/>
          </p:nvSpPr>
          <p:spPr>
            <a:xfrm>
              <a:off x="4352745" y="5470820"/>
              <a:ext cx="798616" cy="338554"/>
            </a:xfrm>
            <a:prstGeom prst="rect">
              <a:avLst/>
            </a:prstGeom>
            <a:noFill/>
          </p:spPr>
          <p:txBody>
            <a:bodyPr wrap="none" rtlCol="0">
              <a:spAutoFit/>
            </a:bodyPr>
            <a:lstStyle/>
            <a:p>
              <a:pPr algn="ctr"/>
              <a:r>
                <a:rPr lang="en-US" sz="1600" b="1" dirty="0"/>
                <a:t>DRAM</a:t>
              </a:r>
            </a:p>
          </p:txBody>
        </p:sp>
      </p:grpSp>
      <p:cxnSp>
        <p:nvCxnSpPr>
          <p:cNvPr id="35" name="Straight Arrow Connector 34">
            <a:extLst>
              <a:ext uri="{FF2B5EF4-FFF2-40B4-BE49-F238E27FC236}">
                <a16:creationId xmlns:a16="http://schemas.microsoft.com/office/drawing/2014/main" id="{F26FBE37-2032-474B-8826-F41D8BB81428}"/>
              </a:ext>
            </a:extLst>
          </p:cNvPr>
          <p:cNvCxnSpPr>
            <a:cxnSpLocks/>
          </p:cNvCxnSpPr>
          <p:nvPr/>
        </p:nvCxnSpPr>
        <p:spPr>
          <a:xfrm rot="10800000">
            <a:off x="3737940" y="4735689"/>
            <a:ext cx="0" cy="429768"/>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28CE383-CB76-4C94-AD80-A801ACC00033}"/>
              </a:ext>
            </a:extLst>
          </p:cNvPr>
          <p:cNvCxnSpPr>
            <a:cxnSpLocks/>
          </p:cNvCxnSpPr>
          <p:nvPr/>
        </p:nvCxnSpPr>
        <p:spPr>
          <a:xfrm rot="10800000">
            <a:off x="3970191" y="4720221"/>
            <a:ext cx="0" cy="429768"/>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60C1689-D223-4236-937D-8AB42657A35E}"/>
              </a:ext>
            </a:extLst>
          </p:cNvPr>
          <p:cNvCxnSpPr>
            <a:cxnSpLocks/>
          </p:cNvCxnSpPr>
          <p:nvPr/>
        </p:nvCxnSpPr>
        <p:spPr>
          <a:xfrm rot="10800000">
            <a:off x="4198631" y="4721468"/>
            <a:ext cx="0" cy="42976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F008231-3C85-4201-B189-41B152C96CF4}"/>
              </a:ext>
            </a:extLst>
          </p:cNvPr>
          <p:cNvCxnSpPr>
            <a:cxnSpLocks/>
          </p:cNvCxnSpPr>
          <p:nvPr/>
        </p:nvCxnSpPr>
        <p:spPr>
          <a:xfrm rot="10800000">
            <a:off x="4427070" y="4720222"/>
            <a:ext cx="0" cy="42976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7E25D3-320D-4F60-88F3-A3D6D1740973}"/>
              </a:ext>
            </a:extLst>
          </p:cNvPr>
          <p:cNvCxnSpPr>
            <a:cxnSpLocks/>
          </p:cNvCxnSpPr>
          <p:nvPr/>
        </p:nvCxnSpPr>
        <p:spPr>
          <a:xfrm rot="10800000">
            <a:off x="4655508" y="4720222"/>
            <a:ext cx="0" cy="42976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ECD7BC0-1197-49AC-85AF-9E7F672B2B82}"/>
              </a:ext>
            </a:extLst>
          </p:cNvPr>
          <p:cNvCxnSpPr>
            <a:cxnSpLocks/>
          </p:cNvCxnSpPr>
          <p:nvPr/>
        </p:nvCxnSpPr>
        <p:spPr>
          <a:xfrm>
            <a:off x="4882884" y="4717767"/>
            <a:ext cx="0" cy="432223"/>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3D71365-1387-4A91-8178-3EAE78363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5553190" y="1749835"/>
            <a:ext cx="457200" cy="457200"/>
          </a:xfrm>
          <a:prstGeom prst="rect">
            <a:avLst/>
          </a:prstGeom>
        </p:spPr>
      </p:pic>
    </p:spTree>
    <p:extLst>
      <p:ext uri="{BB962C8B-B14F-4D97-AF65-F5344CB8AC3E}">
        <p14:creationId xmlns:p14="http://schemas.microsoft.com/office/powerpoint/2010/main" val="308175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par>
                                <p:cTn id="66" presetID="10" presetClass="entr" presetSubtype="0" fill="hold"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par>
                                <p:cTn id="69" presetID="10"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10" presetClass="entr" presetSubtype="0"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par>
                                <p:cTn id="78" presetID="10" presetClass="entr" presetSubtype="0" fill="hold"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par>
                                <p:cTn id="81" presetID="10" presetClass="entr" presetSubtype="0"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par>
                          <p:cTn id="91" fill="hold">
                            <p:stCondLst>
                              <p:cond delay="0"/>
                            </p:stCondLst>
                            <p:childTnLst>
                              <p:par>
                                <p:cTn id="92" presetID="1" presetClass="exit" presetSubtype="0" fill="hold" nodeType="afterEffect">
                                  <p:stCondLst>
                                    <p:cond delay="0"/>
                                  </p:stCondLst>
                                  <p:childTnLst>
                                    <p:set>
                                      <p:cBhvr>
                                        <p:cTn id="93" dur="1" fill="hold">
                                          <p:stCondLst>
                                            <p:cond delay="0"/>
                                          </p:stCondLst>
                                        </p:cTn>
                                        <p:tgtEl>
                                          <p:spTgt spid="5"/>
                                        </p:tgtEl>
                                        <p:attrNameLst>
                                          <p:attrName>style.visibility</p:attrName>
                                        </p:attrNameLst>
                                      </p:cBhvr>
                                      <p:to>
                                        <p:strVal val="hidden"/>
                                      </p:to>
                                    </p:set>
                                  </p:childTnLst>
                                </p:cTn>
                              </p:par>
                              <p:par>
                                <p:cTn id="94" presetID="1" presetClass="entr" presetSubtype="0"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childTnLst>
                                </p:cTn>
                              </p:par>
                            </p:childTnLst>
                          </p:cTn>
                        </p:par>
                        <p:par>
                          <p:cTn id="96" fill="hold">
                            <p:stCondLst>
                              <p:cond delay="0"/>
                            </p:stCondLst>
                            <p:childTnLst>
                              <p:par>
                                <p:cTn id="97" presetID="1" presetClass="emph" presetSubtype="2" fill="hold" nodeType="afterEffect">
                                  <p:stCondLst>
                                    <p:cond delay="0"/>
                                  </p:stCondLst>
                                  <p:childTnLst>
                                    <p:animClr clrSpc="rgb" dir="cw">
                                      <p:cBhvr>
                                        <p:cTn id="98" dur="500" fill="hold"/>
                                        <p:tgtEl>
                                          <p:spTgt spid="26"/>
                                        </p:tgtEl>
                                        <p:attrNameLst>
                                          <p:attrName>fillcolor</p:attrName>
                                        </p:attrNameLst>
                                      </p:cBhvr>
                                      <p:to>
                                        <a:srgbClr val="0070C0"/>
                                      </p:to>
                                    </p:animClr>
                                    <p:set>
                                      <p:cBhvr>
                                        <p:cTn id="99" dur="500" fill="hold"/>
                                        <p:tgtEl>
                                          <p:spTgt spid="26"/>
                                        </p:tgtEl>
                                        <p:attrNameLst>
                                          <p:attrName>fill.type</p:attrName>
                                        </p:attrNameLst>
                                      </p:cBhvr>
                                      <p:to>
                                        <p:strVal val="solid"/>
                                      </p:to>
                                    </p:set>
                                    <p:set>
                                      <p:cBhvr>
                                        <p:cTn id="100" dur="500" fill="hold"/>
                                        <p:tgtEl>
                                          <p:spTgt spid="26"/>
                                        </p:tgtEl>
                                        <p:attrNameLst>
                                          <p:attrName>fill.on</p:attrName>
                                        </p:attrNameLst>
                                      </p:cBhvr>
                                      <p:to>
                                        <p:strVal val="true"/>
                                      </p:to>
                                    </p:set>
                                  </p:childTnLst>
                                </p:cTn>
                              </p:par>
                              <p:par>
                                <p:cTn id="101" presetID="9" presetClass="emph" presetSubtype="0" grpId="1" nodeType="withEffect">
                                  <p:stCondLst>
                                    <p:cond delay="0"/>
                                  </p:stCondLst>
                                  <p:childTnLst>
                                    <p:set>
                                      <p:cBhvr>
                                        <p:cTn id="102" dur="indefinite"/>
                                        <p:tgtEl>
                                          <p:spTgt spid="26"/>
                                        </p:tgtEl>
                                        <p:attrNameLst>
                                          <p:attrName>style.opacity</p:attrName>
                                        </p:attrNameLst>
                                      </p:cBhvr>
                                      <p:to>
                                        <p:strVal val="0.5"/>
                                      </p:to>
                                    </p:set>
                                    <p:animEffect filter="image" prLst="opacity: 0.5">
                                      <p:cBhvr rctx="IE">
                                        <p:cTn id="103" dur="indefinite"/>
                                        <p:tgtEl>
                                          <p:spTgt spid="26"/>
                                        </p:tgtEl>
                                      </p:cBhvr>
                                    </p:animEffect>
                                  </p:childTnLst>
                                </p:cTn>
                              </p:par>
                              <p:par>
                                <p:cTn id="104" presetID="1" presetClass="emph" presetSubtype="2" fill="hold" nodeType="withEffect">
                                  <p:stCondLst>
                                    <p:cond delay="0"/>
                                  </p:stCondLst>
                                  <p:childTnLst>
                                    <p:animClr clrSpc="rgb" dir="cw">
                                      <p:cBhvr>
                                        <p:cTn id="105" dur="500" fill="hold"/>
                                        <p:tgtEl>
                                          <p:spTgt spid="27"/>
                                        </p:tgtEl>
                                        <p:attrNameLst>
                                          <p:attrName>fillcolor</p:attrName>
                                        </p:attrNameLst>
                                      </p:cBhvr>
                                      <p:to>
                                        <a:srgbClr val="0070C0"/>
                                      </p:to>
                                    </p:animClr>
                                    <p:set>
                                      <p:cBhvr>
                                        <p:cTn id="106" dur="500" fill="hold"/>
                                        <p:tgtEl>
                                          <p:spTgt spid="27"/>
                                        </p:tgtEl>
                                        <p:attrNameLst>
                                          <p:attrName>fill.type</p:attrName>
                                        </p:attrNameLst>
                                      </p:cBhvr>
                                      <p:to>
                                        <p:strVal val="solid"/>
                                      </p:to>
                                    </p:set>
                                    <p:set>
                                      <p:cBhvr>
                                        <p:cTn id="107" dur="500" fill="hold"/>
                                        <p:tgtEl>
                                          <p:spTgt spid="27"/>
                                        </p:tgtEl>
                                        <p:attrNameLst>
                                          <p:attrName>fill.on</p:attrName>
                                        </p:attrNameLst>
                                      </p:cBhvr>
                                      <p:to>
                                        <p:strVal val="true"/>
                                      </p:to>
                                    </p:set>
                                  </p:childTnLst>
                                </p:cTn>
                              </p:par>
                              <p:par>
                                <p:cTn id="108" presetID="9" presetClass="emph" presetSubtype="0" grpId="1" nodeType="withEffect">
                                  <p:stCondLst>
                                    <p:cond delay="0"/>
                                  </p:stCondLst>
                                  <p:childTnLst>
                                    <p:set>
                                      <p:cBhvr>
                                        <p:cTn id="109" dur="indefinite"/>
                                        <p:tgtEl>
                                          <p:spTgt spid="27"/>
                                        </p:tgtEl>
                                        <p:attrNameLst>
                                          <p:attrName>style.opacity</p:attrName>
                                        </p:attrNameLst>
                                      </p:cBhvr>
                                      <p:to>
                                        <p:strVal val="0.5"/>
                                      </p:to>
                                    </p:set>
                                    <p:animEffect filter="image" prLst="opacity: 0.5">
                                      <p:cBhvr rctx="IE">
                                        <p:cTn id="110" dur="indefinite"/>
                                        <p:tgtEl>
                                          <p:spTgt spid="27"/>
                                        </p:tgtEl>
                                      </p:cBhvr>
                                    </p:animEffect>
                                  </p:childTnLst>
                                </p:cTn>
                              </p:par>
                              <p:par>
                                <p:cTn id="111" presetID="26" presetClass="emph" presetSubtype="0" fill="hold" nodeType="withEffect">
                                  <p:stCondLst>
                                    <p:cond delay="0"/>
                                  </p:stCondLst>
                                  <p:childTnLst>
                                    <p:animEffect transition="out" filter="fade">
                                      <p:cBhvr>
                                        <p:cTn id="112" dur="500" tmFilter="0, 0; .2, .5; .8, .5; 1, 0"/>
                                        <p:tgtEl>
                                          <p:spTgt spid="44"/>
                                        </p:tgtEl>
                                      </p:cBhvr>
                                    </p:animEffect>
                                    <p:animScale>
                                      <p:cBhvr>
                                        <p:cTn id="113" dur="250" autoRev="1" fill="hold"/>
                                        <p:tgtEl>
                                          <p:spTgt spid="44"/>
                                        </p:tgtEl>
                                      </p:cBhvr>
                                      <p:by x="105000" y="105000"/>
                                    </p:animScale>
                                  </p:childTnLst>
                                </p:cTn>
                              </p:par>
                              <p:par>
                                <p:cTn id="114" presetID="7" presetClass="emph" presetSubtype="2" fill="hold" nodeType="withEffect">
                                  <p:stCondLst>
                                    <p:cond delay="0"/>
                                  </p:stCondLst>
                                  <p:childTnLst>
                                    <p:animClr clrSpc="rgb" dir="cw">
                                      <p:cBhvr>
                                        <p:cTn id="115" dur="500" fill="hold"/>
                                        <p:tgtEl>
                                          <p:spTgt spid="44"/>
                                        </p:tgtEl>
                                        <p:attrNameLst>
                                          <p:attrName>stroke.color</p:attrName>
                                        </p:attrNameLst>
                                      </p:cBhvr>
                                      <p:to>
                                        <a:srgbClr val="0070C0"/>
                                      </p:to>
                                    </p:animClr>
                                    <p:set>
                                      <p:cBhvr>
                                        <p:cTn id="116" dur="500" fill="hold"/>
                                        <p:tgtEl>
                                          <p:spTgt spid="44"/>
                                        </p:tgtEl>
                                        <p:attrNameLst>
                                          <p:attrName>stroke.on</p:attrName>
                                        </p:attrNameLst>
                                      </p:cBhvr>
                                      <p:to>
                                        <p:strVal val="true"/>
                                      </p:to>
                                    </p:set>
                                  </p:childTnLst>
                                </p:cTn>
                              </p:par>
                              <p:par>
                                <p:cTn id="117" presetID="1" presetClass="emph" presetSubtype="2" fill="hold" nodeType="withEffect">
                                  <p:stCondLst>
                                    <p:cond delay="0"/>
                                  </p:stCondLst>
                                  <p:childTnLst>
                                    <p:animClr clrSpc="rgb" dir="cw">
                                      <p:cBhvr>
                                        <p:cTn id="118" dur="500" fill="hold"/>
                                        <p:tgtEl>
                                          <p:spTgt spid="28"/>
                                        </p:tgtEl>
                                        <p:attrNameLst>
                                          <p:attrName>fillcolor</p:attrName>
                                        </p:attrNameLst>
                                      </p:cBhvr>
                                      <p:to>
                                        <a:srgbClr val="0070C0"/>
                                      </p:to>
                                    </p:animClr>
                                    <p:set>
                                      <p:cBhvr>
                                        <p:cTn id="119" dur="500" fill="hold"/>
                                        <p:tgtEl>
                                          <p:spTgt spid="28"/>
                                        </p:tgtEl>
                                        <p:attrNameLst>
                                          <p:attrName>fill.type</p:attrName>
                                        </p:attrNameLst>
                                      </p:cBhvr>
                                      <p:to>
                                        <p:strVal val="solid"/>
                                      </p:to>
                                    </p:set>
                                    <p:set>
                                      <p:cBhvr>
                                        <p:cTn id="120" dur="500" fill="hold"/>
                                        <p:tgtEl>
                                          <p:spTgt spid="28"/>
                                        </p:tgtEl>
                                        <p:attrNameLst>
                                          <p:attrName>fill.on</p:attrName>
                                        </p:attrNameLst>
                                      </p:cBhvr>
                                      <p:to>
                                        <p:strVal val="true"/>
                                      </p:to>
                                    </p:set>
                                  </p:childTnLst>
                                </p:cTn>
                              </p:par>
                              <p:par>
                                <p:cTn id="121" presetID="9" presetClass="emph" presetSubtype="0" grpId="1" nodeType="withEffect">
                                  <p:stCondLst>
                                    <p:cond delay="0"/>
                                  </p:stCondLst>
                                  <p:childTnLst>
                                    <p:set>
                                      <p:cBhvr>
                                        <p:cTn id="122" dur="indefinite"/>
                                        <p:tgtEl>
                                          <p:spTgt spid="28"/>
                                        </p:tgtEl>
                                        <p:attrNameLst>
                                          <p:attrName>style.opacity</p:attrName>
                                        </p:attrNameLst>
                                      </p:cBhvr>
                                      <p:to>
                                        <p:strVal val="0.5"/>
                                      </p:to>
                                    </p:set>
                                    <p:animEffect filter="image" prLst="opacity: 0.5">
                                      <p:cBhvr rctx="IE">
                                        <p:cTn id="123" dur="indefinite"/>
                                        <p:tgtEl>
                                          <p:spTgt spid="28"/>
                                        </p:tgtEl>
                                      </p:cBhvr>
                                    </p:animEffect>
                                  </p:childTnLst>
                                </p:cTn>
                              </p:par>
                              <p:par>
                                <p:cTn id="124" presetID="1" presetClass="emph" presetSubtype="2" fill="hold" nodeType="withEffect">
                                  <p:stCondLst>
                                    <p:cond delay="0"/>
                                  </p:stCondLst>
                                  <p:childTnLst>
                                    <p:animClr clrSpc="rgb" dir="cw">
                                      <p:cBhvr>
                                        <p:cTn id="125" dur="500" fill="hold"/>
                                        <p:tgtEl>
                                          <p:spTgt spid="29"/>
                                        </p:tgtEl>
                                        <p:attrNameLst>
                                          <p:attrName>fillcolor</p:attrName>
                                        </p:attrNameLst>
                                      </p:cBhvr>
                                      <p:to>
                                        <a:srgbClr val="0070C0"/>
                                      </p:to>
                                    </p:animClr>
                                    <p:set>
                                      <p:cBhvr>
                                        <p:cTn id="126" dur="500" fill="hold"/>
                                        <p:tgtEl>
                                          <p:spTgt spid="29"/>
                                        </p:tgtEl>
                                        <p:attrNameLst>
                                          <p:attrName>fill.type</p:attrName>
                                        </p:attrNameLst>
                                      </p:cBhvr>
                                      <p:to>
                                        <p:strVal val="solid"/>
                                      </p:to>
                                    </p:set>
                                    <p:set>
                                      <p:cBhvr>
                                        <p:cTn id="127" dur="500" fill="hold"/>
                                        <p:tgtEl>
                                          <p:spTgt spid="29"/>
                                        </p:tgtEl>
                                        <p:attrNameLst>
                                          <p:attrName>fill.on</p:attrName>
                                        </p:attrNameLst>
                                      </p:cBhvr>
                                      <p:to>
                                        <p:strVal val="true"/>
                                      </p:to>
                                    </p:set>
                                  </p:childTnLst>
                                </p:cTn>
                              </p:par>
                              <p:par>
                                <p:cTn id="128" presetID="9" presetClass="emph" presetSubtype="0" grpId="1" nodeType="withEffect">
                                  <p:stCondLst>
                                    <p:cond delay="0"/>
                                  </p:stCondLst>
                                  <p:childTnLst>
                                    <p:set>
                                      <p:cBhvr>
                                        <p:cTn id="129" dur="indefinite"/>
                                        <p:tgtEl>
                                          <p:spTgt spid="29"/>
                                        </p:tgtEl>
                                        <p:attrNameLst>
                                          <p:attrName>style.opacity</p:attrName>
                                        </p:attrNameLst>
                                      </p:cBhvr>
                                      <p:to>
                                        <p:strVal val="0.5"/>
                                      </p:to>
                                    </p:set>
                                    <p:animEffect filter="image" prLst="opacity: 0.5">
                                      <p:cBhvr rctx="IE">
                                        <p:cTn id="130" dur="indefinite"/>
                                        <p:tgtEl>
                                          <p:spTgt spid="29"/>
                                        </p:tgtEl>
                                      </p:cBhvr>
                                    </p:animEffect>
                                  </p:childTnLst>
                                </p:cTn>
                              </p:par>
                              <p:par>
                                <p:cTn id="131" presetID="1" presetClass="emph" presetSubtype="2" fill="hold" nodeType="withEffect">
                                  <p:stCondLst>
                                    <p:cond delay="0"/>
                                  </p:stCondLst>
                                  <p:childTnLst>
                                    <p:animClr clrSpc="rgb" dir="cw">
                                      <p:cBhvr>
                                        <p:cTn id="132" dur="500" fill="hold"/>
                                        <p:tgtEl>
                                          <p:spTgt spid="30"/>
                                        </p:tgtEl>
                                        <p:attrNameLst>
                                          <p:attrName>fillcolor</p:attrName>
                                        </p:attrNameLst>
                                      </p:cBhvr>
                                      <p:to>
                                        <a:srgbClr val="0070C0"/>
                                      </p:to>
                                    </p:animClr>
                                    <p:set>
                                      <p:cBhvr>
                                        <p:cTn id="133" dur="500" fill="hold"/>
                                        <p:tgtEl>
                                          <p:spTgt spid="30"/>
                                        </p:tgtEl>
                                        <p:attrNameLst>
                                          <p:attrName>fill.type</p:attrName>
                                        </p:attrNameLst>
                                      </p:cBhvr>
                                      <p:to>
                                        <p:strVal val="solid"/>
                                      </p:to>
                                    </p:set>
                                    <p:set>
                                      <p:cBhvr>
                                        <p:cTn id="134" dur="500" fill="hold"/>
                                        <p:tgtEl>
                                          <p:spTgt spid="30"/>
                                        </p:tgtEl>
                                        <p:attrNameLst>
                                          <p:attrName>fill.on</p:attrName>
                                        </p:attrNameLst>
                                      </p:cBhvr>
                                      <p:to>
                                        <p:strVal val="true"/>
                                      </p:to>
                                    </p:set>
                                  </p:childTnLst>
                                </p:cTn>
                              </p:par>
                              <p:par>
                                <p:cTn id="135" presetID="9" presetClass="emph" presetSubtype="0" grpId="1" nodeType="withEffect">
                                  <p:stCondLst>
                                    <p:cond delay="0"/>
                                  </p:stCondLst>
                                  <p:childTnLst>
                                    <p:set>
                                      <p:cBhvr>
                                        <p:cTn id="136" dur="indefinite"/>
                                        <p:tgtEl>
                                          <p:spTgt spid="30"/>
                                        </p:tgtEl>
                                        <p:attrNameLst>
                                          <p:attrName>style.opacity</p:attrName>
                                        </p:attrNameLst>
                                      </p:cBhvr>
                                      <p:to>
                                        <p:strVal val="0.5"/>
                                      </p:to>
                                    </p:set>
                                    <p:animEffect filter="image" prLst="opacity: 0.5">
                                      <p:cBhvr rctx="IE">
                                        <p:cTn id="137" dur="indefinite"/>
                                        <p:tgtEl>
                                          <p:spTgt spid="30"/>
                                        </p:tgtEl>
                                      </p:cBhvr>
                                    </p:animEffect>
                                  </p:childTnLst>
                                </p:cTn>
                              </p:par>
                              <p:par>
                                <p:cTn id="138" presetID="7" presetClass="emph" presetSubtype="2" fill="hold" nodeType="withEffect">
                                  <p:stCondLst>
                                    <p:cond delay="0"/>
                                  </p:stCondLst>
                                  <p:childTnLst>
                                    <p:animClr clrSpc="rgb" dir="cw">
                                      <p:cBhvr>
                                        <p:cTn id="139" dur="500" fill="hold"/>
                                        <p:tgtEl>
                                          <p:spTgt spid="45"/>
                                        </p:tgtEl>
                                        <p:attrNameLst>
                                          <p:attrName>stroke.color</p:attrName>
                                        </p:attrNameLst>
                                      </p:cBhvr>
                                      <p:to>
                                        <a:srgbClr val="0070C0"/>
                                      </p:to>
                                    </p:animClr>
                                    <p:set>
                                      <p:cBhvr>
                                        <p:cTn id="140" dur="500" fill="hold"/>
                                        <p:tgtEl>
                                          <p:spTgt spid="45"/>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500" fill="hold"/>
                                        <p:tgtEl>
                                          <p:spTgt spid="46"/>
                                        </p:tgtEl>
                                        <p:attrNameLst>
                                          <p:attrName>stroke.color</p:attrName>
                                        </p:attrNameLst>
                                      </p:cBhvr>
                                      <p:to>
                                        <a:srgbClr val="0070C0"/>
                                      </p:to>
                                    </p:animClr>
                                    <p:set>
                                      <p:cBhvr>
                                        <p:cTn id="143" dur="500" fill="hold"/>
                                        <p:tgtEl>
                                          <p:spTgt spid="46"/>
                                        </p:tgtEl>
                                        <p:attrNameLst>
                                          <p:attrName>stroke.on</p:attrName>
                                        </p:attrNameLst>
                                      </p:cBhvr>
                                      <p:to>
                                        <p:strVal val="true"/>
                                      </p:to>
                                    </p:set>
                                  </p:childTnLst>
                                </p:cTn>
                              </p:par>
                              <p:par>
                                <p:cTn id="144" presetID="26" presetClass="emph" presetSubtype="0" fill="hold" nodeType="withEffect">
                                  <p:stCondLst>
                                    <p:cond delay="0"/>
                                  </p:stCondLst>
                                  <p:childTnLst>
                                    <p:animEffect transition="out" filter="fade">
                                      <p:cBhvr>
                                        <p:cTn id="145" dur="500" tmFilter="0, 0; .2, .5; .8, .5; 1, 0"/>
                                        <p:tgtEl>
                                          <p:spTgt spid="45"/>
                                        </p:tgtEl>
                                      </p:cBhvr>
                                    </p:animEffect>
                                    <p:animScale>
                                      <p:cBhvr>
                                        <p:cTn id="146" dur="250" autoRev="1" fill="hold"/>
                                        <p:tgtEl>
                                          <p:spTgt spid="45"/>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46"/>
                                        </p:tgtEl>
                                      </p:cBhvr>
                                    </p:animEffect>
                                    <p:animScale>
                                      <p:cBhvr>
                                        <p:cTn id="149"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6" grpId="0"/>
      <p:bldP spid="8" grpId="0" animBg="1"/>
      <p:bldP spid="9" grpId="0" animBg="1"/>
      <p:bldP spid="10" grpId="0" animBg="1"/>
      <p:bldP spid="11" grpId="0" animBg="1"/>
      <p:bldP spid="12" grpId="0" animBg="1"/>
      <p:bldP spid="17" grpId="0"/>
      <p:bldP spid="23" grpId="0"/>
      <p:bldP spid="24" grpId="0" animBg="1"/>
      <p:bldP spid="25" grpId="0"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C13F-DBF5-4F18-BA6D-C2E9AF9D0753}"/>
              </a:ext>
            </a:extLst>
          </p:cNvPr>
          <p:cNvSpPr>
            <a:spLocks noGrp="1"/>
          </p:cNvSpPr>
          <p:nvPr>
            <p:ph type="title"/>
          </p:nvPr>
        </p:nvSpPr>
        <p:spPr/>
        <p:txBody>
          <a:bodyPr>
            <a:normAutofit/>
          </a:bodyPr>
          <a:lstStyle/>
          <a:p>
            <a:r>
              <a:rPr lang="en-US" dirty="0"/>
              <a:t>Managing TLP for Single-Application</a:t>
            </a:r>
          </a:p>
        </p:txBody>
      </p:sp>
      <p:sp>
        <p:nvSpPr>
          <p:cNvPr id="4" name="Footer Placeholder 3">
            <a:extLst>
              <a:ext uri="{FF2B5EF4-FFF2-40B4-BE49-F238E27FC236}">
                <a16:creationId xmlns:a16="http://schemas.microsoft.com/office/drawing/2014/main" id="{4B04E56C-0B72-44F0-BD87-69EF44FA8A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CED30D-161B-4BDB-A310-F5FF64A20711}"/>
              </a:ext>
            </a:extLst>
          </p:cNvPr>
          <p:cNvSpPr>
            <a:spLocks noGrp="1"/>
          </p:cNvSpPr>
          <p:nvPr>
            <p:ph type="sldNum" sz="quarter" idx="12"/>
          </p:nvPr>
        </p:nvSpPr>
        <p:spPr/>
        <p:txBody>
          <a:bodyPr/>
          <a:lstStyle/>
          <a:p>
            <a:fld id="{98ECD8BD-D1A9-4DC4-89AE-4427480F30AB}" type="slidenum">
              <a:rPr lang="en-US" smtClean="0"/>
              <a:t>7</a:t>
            </a:fld>
            <a:endParaRPr lang="en-US"/>
          </a:p>
        </p:txBody>
      </p:sp>
      <p:graphicFrame>
        <p:nvGraphicFramePr>
          <p:cNvPr id="19" name="Table 18">
            <a:extLst>
              <a:ext uri="{FF2B5EF4-FFF2-40B4-BE49-F238E27FC236}">
                <a16:creationId xmlns:a16="http://schemas.microsoft.com/office/drawing/2014/main" id="{2081E772-E541-4EA4-BC92-BBEBAA714F73}"/>
              </a:ext>
            </a:extLst>
          </p:cNvPr>
          <p:cNvGraphicFramePr>
            <a:graphicFrameLocks noGrp="1"/>
          </p:cNvGraphicFramePr>
          <p:nvPr>
            <p:extLst>
              <p:ext uri="{D42A27DB-BD31-4B8C-83A1-F6EECF244321}">
                <p14:modId xmlns:p14="http://schemas.microsoft.com/office/powerpoint/2010/main" val="1997790668"/>
              </p:ext>
            </p:extLst>
          </p:nvPr>
        </p:nvGraphicFramePr>
        <p:xfrm>
          <a:off x="1281160" y="2029268"/>
          <a:ext cx="9748014" cy="1042542"/>
        </p:xfrm>
        <a:graphic>
          <a:graphicData uri="http://schemas.openxmlformats.org/drawingml/2006/table">
            <a:tbl>
              <a:tblPr firstRow="1" bandRow="1"/>
              <a:tblGrid>
                <a:gridCol w="2228026">
                  <a:extLst>
                    <a:ext uri="{9D8B030D-6E8A-4147-A177-3AD203B41FA5}">
                      <a16:colId xmlns:a16="http://schemas.microsoft.com/office/drawing/2014/main" val="20000"/>
                    </a:ext>
                  </a:extLst>
                </a:gridCol>
                <a:gridCol w="7519988">
                  <a:extLst>
                    <a:ext uri="{9D8B030D-6E8A-4147-A177-3AD203B41FA5}">
                      <a16:colId xmlns:a16="http://schemas.microsoft.com/office/drawing/2014/main" val="20001"/>
                    </a:ext>
                  </a:extLst>
                </a:gridCol>
              </a:tblGrid>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400" b="1" kern="1200" dirty="0" err="1">
                          <a:solidFill>
                            <a:srgbClr val="FF0000"/>
                          </a:solidFill>
                          <a:latin typeface="+mn-lt"/>
                          <a:ea typeface="+mn-ea"/>
                          <a:cs typeface="+mn-cs"/>
                        </a:rPr>
                        <a:t>bestTLP</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3134995" rtl="0" eaLnBrk="1" fontAlgn="auto" latinLnBrk="0" hangingPunct="1">
                        <a:lnSpc>
                          <a:spcPct val="100000"/>
                        </a:lnSpc>
                        <a:spcBef>
                          <a:spcPts val="0"/>
                        </a:spcBef>
                        <a:spcAft>
                          <a:spcPts val="0"/>
                        </a:spcAft>
                        <a:buClrTx/>
                        <a:buSzTx/>
                        <a:buFontTx/>
                        <a:buNone/>
                        <a:defRPr/>
                      </a:pPr>
                      <a:r>
                        <a:rPr lang="en-US" sz="2000" b="0" kern="1200" dirty="0">
                          <a:solidFill>
                            <a:srgbClr val="0070C0"/>
                          </a:solidFill>
                          <a:latin typeface="+mn-lt"/>
                          <a:ea typeface="+mn-ea"/>
                          <a:cs typeface="+mn-cs"/>
                        </a:rPr>
                        <a:t>the best-performing TLP</a:t>
                      </a:r>
                      <a:r>
                        <a:rPr lang="en-US" sz="2000" dirty="0"/>
                        <a:t> configuration</a:t>
                      </a: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400" b="1" kern="1200" dirty="0" err="1">
                          <a:solidFill>
                            <a:srgbClr val="FF0000"/>
                          </a:solidFill>
                          <a:latin typeface="+mn-lt"/>
                          <a:ea typeface="+mn-ea"/>
                          <a:cs typeface="+mn-cs"/>
                        </a:rPr>
                        <a:t>maxTLP</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3134995" rtl="0" eaLnBrk="1" fontAlgn="auto" latinLnBrk="0" hangingPunct="1">
                        <a:lnSpc>
                          <a:spcPct val="100000"/>
                        </a:lnSpc>
                        <a:spcBef>
                          <a:spcPts val="0"/>
                        </a:spcBef>
                        <a:spcAft>
                          <a:spcPts val="0"/>
                        </a:spcAft>
                        <a:buClrTx/>
                        <a:buSzTx/>
                        <a:buFontTx/>
                        <a:buNone/>
                        <a:defRPr/>
                      </a:pPr>
                      <a:r>
                        <a:rPr lang="en-US" sz="2000" b="0" kern="1200" dirty="0">
                          <a:solidFill>
                            <a:srgbClr val="0070C0"/>
                          </a:solidFill>
                          <a:latin typeface="+mn-lt"/>
                          <a:ea typeface="+mn-ea"/>
                          <a:cs typeface="+mn-cs"/>
                        </a:rPr>
                        <a:t>the maximum possible value of TLP</a:t>
                      </a:r>
                      <a:endParaRPr lang="en-US" sz="2000" dirty="0"/>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0" name="TextBox 19">
            <a:extLst>
              <a:ext uri="{FF2B5EF4-FFF2-40B4-BE49-F238E27FC236}">
                <a16:creationId xmlns:a16="http://schemas.microsoft.com/office/drawing/2014/main" id="{55AAC17C-B996-4785-80C3-AD9682A80DA1}"/>
              </a:ext>
            </a:extLst>
          </p:cNvPr>
          <p:cNvSpPr txBox="1"/>
          <p:nvPr/>
        </p:nvSpPr>
        <p:spPr>
          <a:xfrm>
            <a:off x="2216746" y="1615806"/>
            <a:ext cx="7758508" cy="400110"/>
          </a:xfrm>
          <a:prstGeom prst="rect">
            <a:avLst/>
          </a:prstGeom>
          <a:noFill/>
        </p:spPr>
        <p:txBody>
          <a:bodyPr wrap="square" rtlCol="0">
            <a:spAutoFit/>
          </a:bodyP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A single application is executed with</a:t>
            </a:r>
          </a:p>
        </p:txBody>
      </p:sp>
      <p:graphicFrame>
        <p:nvGraphicFramePr>
          <p:cNvPr id="21" name="Chart 20">
            <a:extLst>
              <a:ext uri="{FF2B5EF4-FFF2-40B4-BE49-F238E27FC236}">
                <a16:creationId xmlns:a16="http://schemas.microsoft.com/office/drawing/2014/main" id="{8E4FC45D-2CF9-4B61-BF88-3B193FF71142}"/>
              </a:ext>
            </a:extLst>
          </p:cNvPr>
          <p:cNvGraphicFramePr/>
          <p:nvPr>
            <p:extLst>
              <p:ext uri="{D42A27DB-BD31-4B8C-83A1-F6EECF244321}">
                <p14:modId xmlns:p14="http://schemas.microsoft.com/office/powerpoint/2010/main" val="522291527"/>
              </p:ext>
            </p:extLst>
          </p:nvPr>
        </p:nvGraphicFramePr>
        <p:xfrm>
          <a:off x="4254302" y="3432466"/>
          <a:ext cx="3683396" cy="3002141"/>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0B90C9CD-EE8E-44B6-932D-AC2837EB8FF8}"/>
              </a:ext>
            </a:extLst>
          </p:cNvPr>
          <p:cNvCxnSpPr/>
          <p:nvPr/>
        </p:nvCxnSpPr>
        <p:spPr>
          <a:xfrm>
            <a:off x="5911626" y="3593054"/>
            <a:ext cx="0" cy="2130014"/>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612D41-DF83-4DD1-AF7B-EA6A2CD29CDB}"/>
              </a:ext>
            </a:extLst>
          </p:cNvPr>
          <p:cNvCxnSpPr/>
          <p:nvPr/>
        </p:nvCxnSpPr>
        <p:spPr>
          <a:xfrm>
            <a:off x="7623586" y="3593054"/>
            <a:ext cx="0" cy="2130014"/>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FA3827-1C58-4481-AA53-EA5E7A8F1F6B}"/>
              </a:ext>
            </a:extLst>
          </p:cNvPr>
          <p:cNvSpPr txBox="1"/>
          <p:nvPr/>
        </p:nvSpPr>
        <p:spPr>
          <a:xfrm rot="16200000">
            <a:off x="5383574" y="4892777"/>
            <a:ext cx="798898" cy="276999"/>
          </a:xfrm>
          <a:prstGeom prst="rect">
            <a:avLst/>
          </a:prstGeom>
          <a:noFill/>
        </p:spPr>
        <p:txBody>
          <a:bodyPr wrap="square" rtlCol="0">
            <a:spAutoFit/>
          </a:bodyPr>
          <a:lstStyle/>
          <a:p>
            <a:pPr algn="ctr"/>
            <a:r>
              <a:rPr lang="en-US" sz="1200" b="1" dirty="0" err="1">
                <a:solidFill>
                  <a:srgbClr val="FF0000"/>
                </a:solidFill>
                <a:latin typeface="Arial" panose="020B0604020202020204" pitchFamily="34" charset="0"/>
                <a:cs typeface="Arial" panose="020B0604020202020204" pitchFamily="34" charset="0"/>
              </a:rPr>
              <a:t>bestTLP</a:t>
            </a:r>
            <a:endParaRPr lang="en-US" sz="1200" b="1"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5506690-22CB-49DF-9A4D-6F34F6EE4A90}"/>
              </a:ext>
            </a:extLst>
          </p:cNvPr>
          <p:cNvSpPr txBox="1"/>
          <p:nvPr/>
        </p:nvSpPr>
        <p:spPr>
          <a:xfrm rot="16200000">
            <a:off x="7085639" y="4902937"/>
            <a:ext cx="798898" cy="276999"/>
          </a:xfrm>
          <a:prstGeom prst="rect">
            <a:avLst/>
          </a:prstGeom>
          <a:noFill/>
        </p:spPr>
        <p:txBody>
          <a:bodyPr wrap="square" rtlCol="0">
            <a:spAutoFit/>
          </a:bodyPr>
          <a:lstStyle/>
          <a:p>
            <a:pPr algn="ctr"/>
            <a:r>
              <a:rPr lang="en-US" sz="1200" b="1" dirty="0" err="1">
                <a:solidFill>
                  <a:srgbClr val="FF0000"/>
                </a:solidFill>
                <a:latin typeface="Arial" panose="020B0604020202020204" pitchFamily="34" charset="0"/>
                <a:cs typeface="Arial" panose="020B0604020202020204" pitchFamily="34" charset="0"/>
              </a:rPr>
              <a:t>maxTLP</a:t>
            </a:r>
            <a:endParaRPr lang="en-US" sz="12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612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0A3C-2400-4BA0-8D52-AD2B0E3F72F7}"/>
              </a:ext>
            </a:extLst>
          </p:cNvPr>
          <p:cNvSpPr>
            <a:spLocks noGrp="1"/>
          </p:cNvSpPr>
          <p:nvPr>
            <p:ph type="title"/>
          </p:nvPr>
        </p:nvSpPr>
        <p:spPr/>
        <p:txBody>
          <a:bodyPr>
            <a:normAutofit fontScale="90000"/>
          </a:bodyPr>
          <a:lstStyle/>
          <a:p>
            <a:r>
              <a:rPr lang="en-US" dirty="0"/>
              <a:t>Challenges of Managing TLP for Multi-Application</a:t>
            </a:r>
          </a:p>
        </p:txBody>
      </p:sp>
      <p:sp>
        <p:nvSpPr>
          <p:cNvPr id="3" name="Footer Placeholder 2">
            <a:extLst>
              <a:ext uri="{FF2B5EF4-FFF2-40B4-BE49-F238E27FC236}">
                <a16:creationId xmlns:a16="http://schemas.microsoft.com/office/drawing/2014/main" id="{6DD3B5F9-5724-42BB-9235-F95C14ADAE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9C6A91-1C90-4E5C-8619-F3FC2C7ABC37}"/>
              </a:ext>
            </a:extLst>
          </p:cNvPr>
          <p:cNvSpPr>
            <a:spLocks noGrp="1"/>
          </p:cNvSpPr>
          <p:nvPr>
            <p:ph type="sldNum" sz="quarter" idx="12"/>
          </p:nvPr>
        </p:nvSpPr>
        <p:spPr/>
        <p:txBody>
          <a:bodyPr/>
          <a:lstStyle/>
          <a:p>
            <a:fld id="{98ECD8BD-D1A9-4DC4-89AE-4427480F30AB}" type="slidenum">
              <a:rPr lang="en-US" smtClean="0"/>
              <a:t>8</a:t>
            </a:fld>
            <a:endParaRPr lang="en-US"/>
          </a:p>
        </p:txBody>
      </p:sp>
      <p:graphicFrame>
        <p:nvGraphicFramePr>
          <p:cNvPr id="23" name="Table 22">
            <a:extLst>
              <a:ext uri="{FF2B5EF4-FFF2-40B4-BE49-F238E27FC236}">
                <a16:creationId xmlns:a16="http://schemas.microsoft.com/office/drawing/2014/main" id="{A3F78E5E-F313-4BAC-82ED-1E99962BA5A2}"/>
              </a:ext>
            </a:extLst>
          </p:cNvPr>
          <p:cNvGraphicFramePr>
            <a:graphicFrameLocks noGrp="1"/>
          </p:cNvGraphicFramePr>
          <p:nvPr>
            <p:extLst>
              <p:ext uri="{D42A27DB-BD31-4B8C-83A1-F6EECF244321}">
                <p14:modId xmlns:p14="http://schemas.microsoft.com/office/powerpoint/2010/main" val="3474011708"/>
              </p:ext>
            </p:extLst>
          </p:nvPr>
        </p:nvGraphicFramePr>
        <p:xfrm>
          <a:off x="1221993" y="2152353"/>
          <a:ext cx="9748014" cy="1563813"/>
        </p:xfrm>
        <a:graphic>
          <a:graphicData uri="http://schemas.openxmlformats.org/drawingml/2006/table">
            <a:tbl>
              <a:tblPr firstRow="1" bandRow="1"/>
              <a:tblGrid>
                <a:gridCol w="2228026">
                  <a:extLst>
                    <a:ext uri="{9D8B030D-6E8A-4147-A177-3AD203B41FA5}">
                      <a16:colId xmlns:a16="http://schemas.microsoft.com/office/drawing/2014/main" val="20000"/>
                    </a:ext>
                  </a:extLst>
                </a:gridCol>
                <a:gridCol w="7519988">
                  <a:extLst>
                    <a:ext uri="{9D8B030D-6E8A-4147-A177-3AD203B41FA5}">
                      <a16:colId xmlns:a16="http://schemas.microsoft.com/office/drawing/2014/main" val="20001"/>
                    </a:ext>
                  </a:extLst>
                </a:gridCol>
              </a:tblGrid>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400" b="1" dirty="0">
                          <a:solidFill>
                            <a:srgbClr val="FF0000"/>
                          </a:solidFill>
                        </a:rPr>
                        <a:t>++</a:t>
                      </a:r>
                      <a:r>
                        <a:rPr lang="en-US" sz="2400" b="1" kern="1200" dirty="0" err="1">
                          <a:solidFill>
                            <a:srgbClr val="FF0000"/>
                          </a:solidFill>
                          <a:latin typeface="+mn-lt"/>
                          <a:ea typeface="+mn-ea"/>
                          <a:cs typeface="+mn-cs"/>
                        </a:rPr>
                        <a:t>bestTLP</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3134995" rtl="0" eaLnBrk="1" fontAlgn="auto" latinLnBrk="0" hangingPunct="1">
                        <a:lnSpc>
                          <a:spcPct val="100000"/>
                        </a:lnSpc>
                        <a:spcBef>
                          <a:spcPts val="0"/>
                        </a:spcBef>
                        <a:spcAft>
                          <a:spcPts val="0"/>
                        </a:spcAft>
                        <a:buClrTx/>
                        <a:buSzTx/>
                        <a:buFontTx/>
                        <a:buNone/>
                        <a:defRPr/>
                      </a:pPr>
                      <a:r>
                        <a:rPr lang="en-US" sz="2000" dirty="0"/>
                        <a:t>their </a:t>
                      </a:r>
                      <a:r>
                        <a:rPr lang="en-US" sz="2000" b="0" kern="1200" dirty="0">
                          <a:solidFill>
                            <a:srgbClr val="0070C0"/>
                          </a:solidFill>
                          <a:latin typeface="+mn-lt"/>
                          <a:ea typeface="+mn-ea"/>
                          <a:cs typeface="+mn-cs"/>
                        </a:rPr>
                        <a:t>own respective </a:t>
                      </a:r>
                      <a:r>
                        <a:rPr lang="en-US" sz="2000" b="0" kern="1200" dirty="0" err="1">
                          <a:solidFill>
                            <a:srgbClr val="0070C0"/>
                          </a:solidFill>
                          <a:latin typeface="+mn-lt"/>
                          <a:ea typeface="+mn-ea"/>
                          <a:cs typeface="+mn-cs"/>
                        </a:rPr>
                        <a:t>bestTLP</a:t>
                      </a:r>
                      <a:r>
                        <a:rPr lang="en-US" sz="2000" dirty="0"/>
                        <a:t> configurations</a:t>
                      </a: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400" b="1" kern="1200" dirty="0">
                          <a:solidFill>
                            <a:srgbClr val="FF0000"/>
                          </a:solidFill>
                          <a:latin typeface="+mn-lt"/>
                          <a:ea typeface="+mn-ea"/>
                          <a:cs typeface="+mn-cs"/>
                        </a:rPr>
                        <a:t>++</a:t>
                      </a:r>
                      <a:r>
                        <a:rPr lang="en-US" sz="2400" b="1" kern="1200" dirty="0" err="1">
                          <a:solidFill>
                            <a:srgbClr val="FF0000"/>
                          </a:solidFill>
                          <a:latin typeface="+mn-lt"/>
                          <a:ea typeface="+mn-ea"/>
                          <a:cs typeface="+mn-cs"/>
                        </a:rPr>
                        <a:t>maxTLP</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3134995" rtl="0" eaLnBrk="1" fontAlgn="auto" latinLnBrk="0" hangingPunct="1">
                        <a:lnSpc>
                          <a:spcPct val="100000"/>
                        </a:lnSpc>
                        <a:spcBef>
                          <a:spcPts val="0"/>
                        </a:spcBef>
                        <a:spcAft>
                          <a:spcPts val="0"/>
                        </a:spcAft>
                        <a:buClrTx/>
                        <a:buSzTx/>
                        <a:buFontTx/>
                        <a:buNone/>
                        <a:defRPr/>
                      </a:pPr>
                      <a:r>
                        <a:rPr lang="en-US" sz="2000" dirty="0"/>
                        <a:t>their </a:t>
                      </a:r>
                      <a:r>
                        <a:rPr lang="en-US" sz="2000" b="0" kern="1200" dirty="0">
                          <a:solidFill>
                            <a:srgbClr val="0070C0"/>
                          </a:solidFill>
                          <a:latin typeface="+mn-lt"/>
                          <a:ea typeface="+mn-ea"/>
                          <a:cs typeface="+mn-cs"/>
                        </a:rPr>
                        <a:t>own respective </a:t>
                      </a:r>
                      <a:r>
                        <a:rPr lang="en-US" sz="2000" b="0" kern="1200" dirty="0" err="1">
                          <a:solidFill>
                            <a:srgbClr val="0070C0"/>
                          </a:solidFill>
                          <a:latin typeface="+mn-lt"/>
                          <a:ea typeface="+mn-ea"/>
                          <a:cs typeface="+mn-cs"/>
                        </a:rPr>
                        <a:t>maxTLP</a:t>
                      </a:r>
                      <a:r>
                        <a:rPr lang="en-US" sz="2000" b="0" kern="1200" dirty="0">
                          <a:solidFill>
                            <a:srgbClr val="0070C0"/>
                          </a:solidFill>
                          <a:latin typeface="+mn-lt"/>
                          <a:ea typeface="+mn-ea"/>
                          <a:cs typeface="+mn-cs"/>
                        </a:rPr>
                        <a:t> </a:t>
                      </a:r>
                      <a:r>
                        <a:rPr lang="en-US" sz="2000" dirty="0"/>
                        <a:t>configurations</a:t>
                      </a: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3134995" rtl="0" eaLnBrk="1" latinLnBrk="0" hangingPunct="1"/>
                      <a:r>
                        <a:rPr lang="en-US" sz="2400" b="1" kern="1200" dirty="0" err="1">
                          <a:solidFill>
                            <a:srgbClr val="FF0000"/>
                          </a:solidFill>
                          <a:latin typeface="+mn-lt"/>
                          <a:ea typeface="+mn-ea"/>
                          <a:cs typeface="+mn-cs"/>
                        </a:rPr>
                        <a:t>optWS</a:t>
                      </a:r>
                      <a:r>
                        <a:rPr lang="en-US" sz="2400" b="1" kern="1200" dirty="0">
                          <a:solidFill>
                            <a:srgbClr val="FF0000"/>
                          </a:solidFill>
                          <a:latin typeface="+mn-lt"/>
                          <a:ea typeface="+mn-ea"/>
                          <a:cs typeface="+mn-cs"/>
                        </a:rPr>
                        <a:t>/</a:t>
                      </a:r>
                      <a:r>
                        <a:rPr lang="en-US" sz="2400" b="1" kern="1200" dirty="0" err="1">
                          <a:solidFill>
                            <a:srgbClr val="FF0000"/>
                          </a:solidFill>
                          <a:latin typeface="+mn-lt"/>
                          <a:ea typeface="+mn-ea"/>
                          <a:cs typeface="+mn-cs"/>
                        </a:rPr>
                        <a:t>optFI</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dirty="0"/>
                        <a:t>their </a:t>
                      </a:r>
                      <a:r>
                        <a:rPr lang="en-US" sz="2000" b="0" kern="1200" dirty="0">
                          <a:solidFill>
                            <a:srgbClr val="0070C0"/>
                          </a:solidFill>
                          <a:latin typeface="+mn-lt"/>
                          <a:ea typeface="+mn-ea"/>
                          <a:cs typeface="+mn-cs"/>
                        </a:rPr>
                        <a:t>own TLP configurations such that WS/FI is maximized</a:t>
                      </a: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4" name="TextBox 23">
            <a:extLst>
              <a:ext uri="{FF2B5EF4-FFF2-40B4-BE49-F238E27FC236}">
                <a16:creationId xmlns:a16="http://schemas.microsoft.com/office/drawing/2014/main" id="{10325326-79EB-4C7D-9740-6907A666EFB1}"/>
              </a:ext>
            </a:extLst>
          </p:cNvPr>
          <p:cNvSpPr txBox="1"/>
          <p:nvPr/>
        </p:nvSpPr>
        <p:spPr>
          <a:xfrm>
            <a:off x="2216746" y="1690688"/>
            <a:ext cx="7758508" cy="400110"/>
          </a:xfrm>
          <a:prstGeom prst="rect">
            <a:avLst/>
          </a:prstGeom>
          <a:noFill/>
        </p:spPr>
        <p:txBody>
          <a:bodyPr wrap="square" rtlCol="0">
            <a:spAutoFit/>
          </a:bodyP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Two or more applications are executed concurrently with</a:t>
            </a:r>
          </a:p>
        </p:txBody>
      </p:sp>
      <p:graphicFrame>
        <p:nvGraphicFramePr>
          <p:cNvPr id="25" name="Chart 24">
            <a:extLst>
              <a:ext uri="{FF2B5EF4-FFF2-40B4-BE49-F238E27FC236}">
                <a16:creationId xmlns:a16="http://schemas.microsoft.com/office/drawing/2014/main" id="{9B339C0E-E238-4E73-9C94-0465142A827F}"/>
              </a:ext>
            </a:extLst>
          </p:cNvPr>
          <p:cNvGraphicFramePr>
            <a:graphicFrameLocks/>
          </p:cNvGraphicFramePr>
          <p:nvPr>
            <p:extLst>
              <p:ext uri="{D42A27DB-BD31-4B8C-83A1-F6EECF244321}">
                <p14:modId xmlns:p14="http://schemas.microsoft.com/office/powerpoint/2010/main" val="2224541409"/>
              </p:ext>
            </p:extLst>
          </p:nvPr>
        </p:nvGraphicFramePr>
        <p:xfrm>
          <a:off x="3078480" y="3991402"/>
          <a:ext cx="2989730" cy="24740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D18DE440-5218-4442-972E-8C966E20F243}"/>
              </a:ext>
            </a:extLst>
          </p:cNvPr>
          <p:cNvGraphicFramePr>
            <a:graphicFrameLocks/>
          </p:cNvGraphicFramePr>
          <p:nvPr>
            <p:extLst>
              <p:ext uri="{D42A27DB-BD31-4B8C-83A1-F6EECF244321}">
                <p14:modId xmlns:p14="http://schemas.microsoft.com/office/powerpoint/2010/main" val="2049520517"/>
              </p:ext>
            </p:extLst>
          </p:nvPr>
        </p:nvGraphicFramePr>
        <p:xfrm>
          <a:off x="6068209" y="3991402"/>
          <a:ext cx="2989730" cy="2474001"/>
        </p:xfrm>
        <a:graphic>
          <a:graphicData uri="http://schemas.openxmlformats.org/drawingml/2006/chart">
            <c:chart xmlns:c="http://schemas.openxmlformats.org/drawingml/2006/chart" xmlns:r="http://schemas.openxmlformats.org/officeDocument/2006/relationships" r:id="rId4"/>
          </a:graphicData>
        </a:graphic>
      </p:graphicFrame>
      <p:cxnSp>
        <p:nvCxnSpPr>
          <p:cNvPr id="28" name="Straight Connector 27">
            <a:extLst>
              <a:ext uri="{FF2B5EF4-FFF2-40B4-BE49-F238E27FC236}">
                <a16:creationId xmlns:a16="http://schemas.microsoft.com/office/drawing/2014/main" id="{549F20FE-7E9E-4737-BB47-5E89AF50769A}"/>
              </a:ext>
            </a:extLst>
          </p:cNvPr>
          <p:cNvCxnSpPr/>
          <p:nvPr/>
        </p:nvCxnSpPr>
        <p:spPr>
          <a:xfrm>
            <a:off x="3711846" y="4714069"/>
            <a:ext cx="2204860"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C00AFA8-3767-4062-BE96-42E2BA41C709}"/>
              </a:ext>
            </a:extLst>
          </p:cNvPr>
          <p:cNvSpPr txBox="1"/>
          <p:nvPr/>
        </p:nvSpPr>
        <p:spPr>
          <a:xfrm>
            <a:off x="3706478" y="4461315"/>
            <a:ext cx="1025685" cy="281612"/>
          </a:xfrm>
          <a:prstGeom prst="rect">
            <a:avLst/>
          </a:prstGeom>
          <a:noFill/>
        </p:spPr>
        <p:txBody>
          <a:bodyPr wrap="none" rtlCol="0">
            <a:spAutoFit/>
          </a:bodyPr>
          <a:lstStyle/>
          <a:p>
            <a:r>
              <a:rPr lang="en-US" sz="1200" b="1" dirty="0">
                <a:solidFill>
                  <a:srgbClr val="FF0000"/>
                </a:solidFill>
                <a:latin typeface="Arial" panose="020B0604020202020204" pitchFamily="34" charset="0"/>
                <a:cs typeface="Arial" panose="020B0604020202020204" pitchFamily="34" charset="0"/>
              </a:rPr>
              <a:t>++bestTLP</a:t>
            </a:r>
            <a:endParaRPr lang="en-US" b="1" dirty="0">
              <a:solidFill>
                <a:srgbClr val="FF0000"/>
              </a:solidFill>
              <a:latin typeface="Arial" panose="020B0604020202020204" pitchFamily="34" charset="0"/>
              <a:cs typeface="Arial" panose="020B0604020202020204" pitchFamily="34" charset="0"/>
            </a:endParaRPr>
          </a:p>
        </p:txBody>
      </p:sp>
      <p:cxnSp>
        <p:nvCxnSpPr>
          <p:cNvPr id="31" name="Straight Connector 30">
            <a:extLst>
              <a:ext uri="{FF2B5EF4-FFF2-40B4-BE49-F238E27FC236}">
                <a16:creationId xmlns:a16="http://schemas.microsoft.com/office/drawing/2014/main" id="{13FE2BB2-570D-4164-BB80-5F6DD9839778}"/>
              </a:ext>
            </a:extLst>
          </p:cNvPr>
          <p:cNvCxnSpPr>
            <a:cxnSpLocks/>
          </p:cNvCxnSpPr>
          <p:nvPr/>
        </p:nvCxnSpPr>
        <p:spPr>
          <a:xfrm>
            <a:off x="6704330" y="5350047"/>
            <a:ext cx="2215244"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2798264-DE31-4708-8B02-1A460A2BF53E}"/>
              </a:ext>
            </a:extLst>
          </p:cNvPr>
          <p:cNvSpPr txBox="1"/>
          <p:nvPr/>
        </p:nvSpPr>
        <p:spPr>
          <a:xfrm>
            <a:off x="6700396" y="5101332"/>
            <a:ext cx="971741" cy="276999"/>
          </a:xfrm>
          <a:prstGeom prst="rect">
            <a:avLst/>
          </a:prstGeom>
          <a:noFill/>
        </p:spPr>
        <p:txBody>
          <a:bodyPr wrap="none" rtlCol="0">
            <a:spAutoFit/>
          </a:bodyPr>
          <a:lstStyle/>
          <a:p>
            <a:r>
              <a:rPr lang="en-US" sz="1200" b="1" dirty="0">
                <a:solidFill>
                  <a:srgbClr val="FF0000"/>
                </a:solidFill>
                <a:latin typeface="Arial" panose="020B0604020202020204" pitchFamily="34" charset="0"/>
                <a:cs typeface="Arial" panose="020B0604020202020204" pitchFamily="34" charset="0"/>
              </a:rPr>
              <a:t>++bestTLP</a:t>
            </a:r>
            <a:endParaRPr lang="en-US" b="1" dirty="0">
              <a:solidFill>
                <a:srgbClr val="FF0000"/>
              </a:solidFill>
              <a:latin typeface="Arial" panose="020B0604020202020204" pitchFamily="34"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1DC9A0D6-32B0-4092-A20E-7F99394261F5}"/>
              </a:ext>
            </a:extLst>
          </p:cNvPr>
          <p:cNvCxnSpPr>
            <a:cxnSpLocks/>
          </p:cNvCxnSpPr>
          <p:nvPr/>
        </p:nvCxnSpPr>
        <p:spPr>
          <a:xfrm>
            <a:off x="5361432" y="4282440"/>
            <a:ext cx="0" cy="431629"/>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2FC573F-ACF8-4B44-A217-61718BE3B92D}"/>
              </a:ext>
            </a:extLst>
          </p:cNvPr>
          <p:cNvCxnSpPr>
            <a:cxnSpLocks/>
          </p:cNvCxnSpPr>
          <p:nvPr/>
        </p:nvCxnSpPr>
        <p:spPr>
          <a:xfrm>
            <a:off x="8354568" y="4504944"/>
            <a:ext cx="0" cy="845103"/>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153E93F-3A9A-4D4B-B703-36C3F080ABD5}"/>
              </a:ext>
            </a:extLst>
          </p:cNvPr>
          <p:cNvSpPr txBox="1"/>
          <p:nvPr/>
        </p:nvSpPr>
        <p:spPr>
          <a:xfrm>
            <a:off x="9690125" y="5021669"/>
            <a:ext cx="1032590" cy="523220"/>
          </a:xfrm>
          <a:prstGeom prst="rect">
            <a:avLst/>
          </a:prstGeom>
          <a:noFill/>
        </p:spPr>
        <p:txBody>
          <a:bodyPr wrap="none" rtlCol="0">
            <a:spAutoFit/>
          </a:bodyPr>
          <a:lstStyle/>
          <a:p>
            <a:pPr algn="ctr"/>
            <a:r>
              <a:rPr lang="en-US" sz="2800" b="1" dirty="0">
                <a:solidFill>
                  <a:srgbClr val="FF0000"/>
                </a:solidFill>
              </a:rPr>
              <a:t>Why?</a:t>
            </a:r>
          </a:p>
        </p:txBody>
      </p:sp>
    </p:spTree>
    <p:extLst>
      <p:ext uri="{BB962C8B-B14F-4D97-AF65-F5344CB8AC3E}">
        <p14:creationId xmlns:p14="http://schemas.microsoft.com/office/powerpoint/2010/main" val="5848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26" grpId="0">
        <p:bldAsOne/>
      </p:bldGraphic>
      <p:bldP spid="29" grpId="0"/>
      <p:bldP spid="32"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3EB2-49A8-4082-AE98-D7B28DF7F9B9}"/>
              </a:ext>
            </a:extLst>
          </p:cNvPr>
          <p:cNvSpPr>
            <a:spLocks noGrp="1"/>
          </p:cNvSpPr>
          <p:nvPr>
            <p:ph type="title"/>
          </p:nvPr>
        </p:nvSpPr>
        <p:spPr/>
        <p:txBody>
          <a:bodyPr/>
          <a:lstStyle/>
          <a:p>
            <a:r>
              <a:rPr lang="en-US" dirty="0"/>
              <a:t>Why?</a:t>
            </a:r>
          </a:p>
        </p:txBody>
      </p:sp>
      <p:sp>
        <p:nvSpPr>
          <p:cNvPr id="57" name="Content Placeholder 2">
            <a:extLst>
              <a:ext uri="{FF2B5EF4-FFF2-40B4-BE49-F238E27FC236}">
                <a16:creationId xmlns:a16="http://schemas.microsoft.com/office/drawing/2014/main" id="{AE41FB73-B4BF-46A6-887D-93FFF72BA353}"/>
              </a:ext>
            </a:extLst>
          </p:cNvPr>
          <p:cNvSpPr>
            <a:spLocks noGrp="1"/>
          </p:cNvSpPr>
          <p:nvPr>
            <p:ph idx="1"/>
          </p:nvPr>
        </p:nvSpPr>
        <p:spPr>
          <a:xfrm>
            <a:off x="838200" y="1909387"/>
            <a:ext cx="6450106" cy="4267576"/>
          </a:xfrm>
        </p:spPr>
        <p:txBody>
          <a:bodyPr>
            <a:normAutofit/>
          </a:bodyPr>
          <a:lstStyle/>
          <a:p>
            <a:r>
              <a:rPr lang="en-US" sz="2400" dirty="0"/>
              <a:t>Some applications consume less/more resources compared to co-running application(s)</a:t>
            </a:r>
          </a:p>
          <a:p>
            <a:pPr lvl="1"/>
            <a:r>
              <a:rPr lang="en-US" sz="2000" dirty="0"/>
              <a:t>Difficult </a:t>
            </a:r>
            <a:r>
              <a:rPr lang="en-US" sz="2000" dirty="0">
                <a:solidFill>
                  <a:srgbClr val="FF0000"/>
                </a:solidFill>
              </a:rPr>
              <a:t>management</a:t>
            </a:r>
            <a:r>
              <a:rPr lang="en-US" sz="2000" dirty="0"/>
              <a:t> of </a:t>
            </a:r>
            <a:r>
              <a:rPr lang="en-US" sz="2000" dirty="0">
                <a:solidFill>
                  <a:srgbClr val="FF0000"/>
                </a:solidFill>
              </a:rPr>
              <a:t>BW resources</a:t>
            </a:r>
            <a:r>
              <a:rPr lang="en-US" sz="2000" dirty="0"/>
              <a:t> in GPUs</a:t>
            </a:r>
          </a:p>
        </p:txBody>
      </p:sp>
      <p:sp>
        <p:nvSpPr>
          <p:cNvPr id="3" name="Footer Placeholder 2">
            <a:extLst>
              <a:ext uri="{FF2B5EF4-FFF2-40B4-BE49-F238E27FC236}">
                <a16:creationId xmlns:a16="http://schemas.microsoft.com/office/drawing/2014/main" id="{A7939569-1C90-45B0-8C80-CEF650147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FC1009-DF6D-4F71-91B4-E4925415CABC}"/>
              </a:ext>
            </a:extLst>
          </p:cNvPr>
          <p:cNvSpPr>
            <a:spLocks noGrp="1"/>
          </p:cNvSpPr>
          <p:nvPr>
            <p:ph type="sldNum" sz="quarter" idx="12"/>
          </p:nvPr>
        </p:nvSpPr>
        <p:spPr/>
        <p:txBody>
          <a:bodyPr/>
          <a:lstStyle/>
          <a:p>
            <a:fld id="{98ECD8BD-D1A9-4DC4-89AE-4427480F30AB}" type="slidenum">
              <a:rPr lang="en-US" smtClean="0"/>
              <a:t>9</a:t>
            </a:fld>
            <a:endParaRPr lang="en-US"/>
          </a:p>
        </p:txBody>
      </p:sp>
      <p:grpSp>
        <p:nvGrpSpPr>
          <p:cNvPr id="9" name="Group 8">
            <a:extLst>
              <a:ext uri="{FF2B5EF4-FFF2-40B4-BE49-F238E27FC236}">
                <a16:creationId xmlns:a16="http://schemas.microsoft.com/office/drawing/2014/main" id="{30D104B3-A413-4CE0-81E1-2A37B4A57454}"/>
              </a:ext>
            </a:extLst>
          </p:cNvPr>
          <p:cNvGrpSpPr/>
          <p:nvPr/>
        </p:nvGrpSpPr>
        <p:grpSpPr>
          <a:xfrm>
            <a:off x="3068065" y="1464633"/>
            <a:ext cx="6055870" cy="3928735"/>
            <a:chOff x="5268916" y="62710"/>
            <a:chExt cx="6055870" cy="3928735"/>
          </a:xfrm>
        </p:grpSpPr>
        <p:pic>
          <p:nvPicPr>
            <p:cNvPr id="5" name="Picture 4">
              <a:extLst>
                <a:ext uri="{FF2B5EF4-FFF2-40B4-BE49-F238E27FC236}">
                  <a16:creationId xmlns:a16="http://schemas.microsoft.com/office/drawing/2014/main" id="{698B0C8B-5DF6-4D7C-82AE-C0872F1B2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351" y="666637"/>
              <a:ext cx="457200" cy="457200"/>
            </a:xfrm>
            <a:prstGeom prst="rect">
              <a:avLst/>
            </a:prstGeom>
          </p:spPr>
        </p:pic>
        <p:sp>
          <p:nvSpPr>
            <p:cNvPr id="6" name="TextBox 5">
              <a:extLst>
                <a:ext uri="{FF2B5EF4-FFF2-40B4-BE49-F238E27FC236}">
                  <a16:creationId xmlns:a16="http://schemas.microsoft.com/office/drawing/2014/main" id="{97D07EDB-8C75-4D4A-92AE-BAB9DDAB00B1}"/>
                </a:ext>
              </a:extLst>
            </p:cNvPr>
            <p:cNvSpPr txBox="1"/>
            <p:nvPr/>
          </p:nvSpPr>
          <p:spPr>
            <a:xfrm>
              <a:off x="5268916" y="533802"/>
              <a:ext cx="1529586" cy="584775"/>
            </a:xfrm>
            <a:prstGeom prst="rect">
              <a:avLst/>
            </a:prstGeom>
            <a:noFill/>
          </p:spPr>
          <p:txBody>
            <a:bodyPr wrap="none" rtlCol="0">
              <a:spAutoFit/>
            </a:bodyPr>
            <a:lstStyle/>
            <a:p>
              <a:pPr algn="ctr"/>
              <a:r>
                <a:rPr lang="en-US" sz="1600" b="1" dirty="0"/>
                <a:t>Application</a:t>
              </a:r>
              <a:r>
                <a:rPr lang="en-US" sz="1600" b="1" dirty="0">
                  <a:solidFill>
                    <a:srgbClr val="0070C0"/>
                  </a:solidFill>
                </a:rPr>
                <a:t>#1</a:t>
              </a:r>
            </a:p>
            <a:p>
              <a:pPr algn="ctr"/>
              <a:r>
                <a:rPr lang="en-US" sz="1600" b="1" dirty="0"/>
                <a:t>TLP</a:t>
              </a:r>
            </a:p>
          </p:txBody>
        </p:sp>
        <p:pic>
          <p:nvPicPr>
            <p:cNvPr id="17" name="Picture 16">
              <a:extLst>
                <a:ext uri="{FF2B5EF4-FFF2-40B4-BE49-F238E27FC236}">
                  <a16:creationId xmlns:a16="http://schemas.microsoft.com/office/drawing/2014/main" id="{DFB61148-F53D-469D-AC42-4A773272B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825" y="1466026"/>
              <a:ext cx="457200" cy="457200"/>
            </a:xfrm>
            <a:prstGeom prst="rect">
              <a:avLst/>
            </a:prstGeom>
          </p:spPr>
        </p:pic>
        <p:sp>
          <p:nvSpPr>
            <p:cNvPr id="18" name="TextBox 17">
              <a:extLst>
                <a:ext uri="{FF2B5EF4-FFF2-40B4-BE49-F238E27FC236}">
                  <a16:creationId xmlns:a16="http://schemas.microsoft.com/office/drawing/2014/main" id="{24927F9F-A702-4802-A59A-06668E7DBE9A}"/>
                </a:ext>
              </a:extLst>
            </p:cNvPr>
            <p:cNvSpPr txBox="1"/>
            <p:nvPr/>
          </p:nvSpPr>
          <p:spPr>
            <a:xfrm>
              <a:off x="9795200" y="1366176"/>
              <a:ext cx="1529586" cy="584775"/>
            </a:xfrm>
            <a:prstGeom prst="rect">
              <a:avLst/>
            </a:prstGeom>
            <a:noFill/>
          </p:spPr>
          <p:txBody>
            <a:bodyPr wrap="none" rtlCol="0">
              <a:spAutoFit/>
            </a:bodyPr>
            <a:lstStyle/>
            <a:p>
              <a:pPr algn="ctr"/>
              <a:r>
                <a:rPr lang="en-US" sz="1600" b="1" dirty="0"/>
                <a:t>Application</a:t>
              </a:r>
              <a:r>
                <a:rPr lang="en-US" sz="1600" b="1" dirty="0">
                  <a:solidFill>
                    <a:srgbClr val="00B050"/>
                  </a:solidFill>
                </a:rPr>
                <a:t>#2</a:t>
              </a:r>
            </a:p>
            <a:p>
              <a:pPr algn="ctr"/>
              <a:r>
                <a:rPr lang="en-US" sz="1600" b="1" dirty="0"/>
                <a:t>TLP</a:t>
              </a:r>
            </a:p>
          </p:txBody>
        </p:sp>
        <p:grpSp>
          <p:nvGrpSpPr>
            <p:cNvPr id="54" name="Group 53">
              <a:extLst>
                <a:ext uri="{FF2B5EF4-FFF2-40B4-BE49-F238E27FC236}">
                  <a16:creationId xmlns:a16="http://schemas.microsoft.com/office/drawing/2014/main" id="{7FFBE801-EA45-4CBB-86C3-6DAF0460AD3D}"/>
                </a:ext>
              </a:extLst>
            </p:cNvPr>
            <p:cNvGrpSpPr/>
            <p:nvPr/>
          </p:nvGrpSpPr>
          <p:grpSpPr>
            <a:xfrm>
              <a:off x="7332384" y="62710"/>
              <a:ext cx="1922643" cy="3928735"/>
              <a:chOff x="5143205" y="1321356"/>
              <a:chExt cx="1922643" cy="3928735"/>
            </a:xfrm>
          </p:grpSpPr>
          <p:grpSp>
            <p:nvGrpSpPr>
              <p:cNvPr id="37" name="Group 36">
                <a:extLst>
                  <a:ext uri="{FF2B5EF4-FFF2-40B4-BE49-F238E27FC236}">
                    <a16:creationId xmlns:a16="http://schemas.microsoft.com/office/drawing/2014/main" id="{70A58719-F26E-4FD9-9EFF-888D60896D71}"/>
                  </a:ext>
                </a:extLst>
              </p:cNvPr>
              <p:cNvGrpSpPr/>
              <p:nvPr/>
            </p:nvGrpSpPr>
            <p:grpSpPr>
              <a:xfrm>
                <a:off x="5143205" y="1321356"/>
                <a:ext cx="1922643" cy="2198132"/>
                <a:chOff x="5143205" y="1321356"/>
                <a:chExt cx="1922643" cy="2198132"/>
              </a:xfrm>
            </p:grpSpPr>
            <p:sp>
              <p:nvSpPr>
                <p:cNvPr id="25" name="Rectangle 24">
                  <a:extLst>
                    <a:ext uri="{FF2B5EF4-FFF2-40B4-BE49-F238E27FC236}">
                      <a16:creationId xmlns:a16="http://schemas.microsoft.com/office/drawing/2014/main" id="{732521D1-9191-429B-9426-E081A17EF371}"/>
                    </a:ext>
                  </a:extLst>
                </p:cNvPr>
                <p:cNvSpPr/>
                <p:nvPr/>
              </p:nvSpPr>
              <p:spPr>
                <a:xfrm>
                  <a:off x="5188925" y="1690688"/>
                  <a:ext cx="1828800" cy="18288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A89DE44-EB6D-455C-A38E-B053177BC8AE}"/>
                    </a:ext>
                  </a:extLst>
                </p:cNvPr>
                <p:cNvSpPr txBox="1"/>
                <p:nvPr/>
              </p:nvSpPr>
              <p:spPr>
                <a:xfrm>
                  <a:off x="5548413" y="1321356"/>
                  <a:ext cx="1095173" cy="338554"/>
                </a:xfrm>
                <a:prstGeom prst="rect">
                  <a:avLst/>
                </a:prstGeom>
                <a:noFill/>
              </p:spPr>
              <p:txBody>
                <a:bodyPr wrap="none" rtlCol="0">
                  <a:spAutoFit/>
                </a:bodyPr>
                <a:lstStyle/>
                <a:p>
                  <a:pPr algn="ctr"/>
                  <a:r>
                    <a:rPr lang="en-US" sz="1600" b="1" dirty="0"/>
                    <a:t>L2 Cache</a:t>
                  </a:r>
                </a:p>
              </p:txBody>
            </p:sp>
            <p:sp>
              <p:nvSpPr>
                <p:cNvPr id="27" name="Rectangle 26">
                  <a:extLst>
                    <a:ext uri="{FF2B5EF4-FFF2-40B4-BE49-F238E27FC236}">
                      <a16:creationId xmlns:a16="http://schemas.microsoft.com/office/drawing/2014/main" id="{AA990F03-8120-4660-95AF-FAAAF3905113}"/>
                    </a:ext>
                  </a:extLst>
                </p:cNvPr>
                <p:cNvSpPr/>
                <p:nvPr/>
              </p:nvSpPr>
              <p:spPr>
                <a:xfrm>
                  <a:off x="5188925" y="1690688"/>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19C0798-D790-4E05-A501-235177BC35F2}"/>
                    </a:ext>
                  </a:extLst>
                </p:cNvPr>
                <p:cNvSpPr/>
                <p:nvPr/>
              </p:nvSpPr>
              <p:spPr>
                <a:xfrm>
                  <a:off x="5188925" y="1919288"/>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7A79E8-8351-4BF0-A3B0-DCA710CD5B05}"/>
                    </a:ext>
                  </a:extLst>
                </p:cNvPr>
                <p:cNvSpPr/>
                <p:nvPr/>
              </p:nvSpPr>
              <p:spPr>
                <a:xfrm>
                  <a:off x="5188925" y="2147888"/>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D34BB4E-CF52-45CA-8188-E5559ED6B30D}"/>
                    </a:ext>
                  </a:extLst>
                </p:cNvPr>
                <p:cNvSpPr/>
                <p:nvPr/>
              </p:nvSpPr>
              <p:spPr>
                <a:xfrm>
                  <a:off x="5188925" y="2376488"/>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60D5E5A-E3F0-4778-B16C-6BC04E43E56F}"/>
                    </a:ext>
                  </a:extLst>
                </p:cNvPr>
                <p:cNvSpPr/>
                <p:nvPr/>
              </p:nvSpPr>
              <p:spPr>
                <a:xfrm>
                  <a:off x="5188925" y="2605088"/>
                  <a:ext cx="1828800" cy="228600"/>
                </a:xfrm>
                <a:prstGeom prst="rect">
                  <a:avLst/>
                </a:prstGeom>
                <a:solidFill>
                  <a:srgbClr val="00B05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8918A25-6E6F-4D4D-8687-3F232E803E69}"/>
                    </a:ext>
                  </a:extLst>
                </p:cNvPr>
                <p:cNvSpPr/>
                <p:nvPr/>
              </p:nvSpPr>
              <p:spPr>
                <a:xfrm>
                  <a:off x="5188925" y="2833688"/>
                  <a:ext cx="1828800" cy="228600"/>
                </a:xfrm>
                <a:prstGeom prst="rect">
                  <a:avLst/>
                </a:prstGeom>
                <a:solidFill>
                  <a:srgbClr val="00B05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E4E00A0-C836-4EE2-8524-C0B2839DC013}"/>
                    </a:ext>
                  </a:extLst>
                </p:cNvPr>
                <p:cNvSpPr/>
                <p:nvPr/>
              </p:nvSpPr>
              <p:spPr>
                <a:xfrm>
                  <a:off x="5188925" y="3062288"/>
                  <a:ext cx="1828800" cy="2286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61A8C5-7CFC-49C9-BAF3-D352C4274A35}"/>
                    </a:ext>
                  </a:extLst>
                </p:cNvPr>
                <p:cNvSpPr/>
                <p:nvPr/>
              </p:nvSpPr>
              <p:spPr>
                <a:xfrm>
                  <a:off x="5188925" y="3290888"/>
                  <a:ext cx="1828800" cy="2286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144C58-DD42-49EA-802E-D04EF0BD2082}"/>
                    </a:ext>
                  </a:extLst>
                </p:cNvPr>
                <p:cNvSpPr/>
                <p:nvPr/>
              </p:nvSpPr>
              <p:spPr>
                <a:xfrm>
                  <a:off x="5143205" y="1736408"/>
                  <a:ext cx="1920240" cy="822960"/>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DEE6C77-79AB-4961-A09E-9FE9E370359C}"/>
                    </a:ext>
                  </a:extLst>
                </p:cNvPr>
                <p:cNvSpPr/>
                <p:nvPr/>
              </p:nvSpPr>
              <p:spPr>
                <a:xfrm>
                  <a:off x="5145608" y="2650808"/>
                  <a:ext cx="1920240" cy="822960"/>
                </a:xfrm>
                <a:prstGeom prst="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A30DFD9-5267-4696-8B2F-9046E6E21F50}"/>
                  </a:ext>
                </a:extLst>
              </p:cNvPr>
              <p:cNvSpPr/>
              <p:nvPr/>
            </p:nvSpPr>
            <p:spPr>
              <a:xfrm>
                <a:off x="5188925" y="4335691"/>
                <a:ext cx="1828800" cy="914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D4B6495C-7019-4C6E-9701-D94737E5C857}"/>
                  </a:ext>
                </a:extLst>
              </p:cNvPr>
              <p:cNvCxnSpPr>
                <a:cxnSpLocks/>
              </p:cNvCxnSpPr>
              <p:nvPr/>
            </p:nvCxnSpPr>
            <p:spPr>
              <a:xfrm>
                <a:off x="5589904" y="3535680"/>
                <a:ext cx="0" cy="788352"/>
              </a:xfrm>
              <a:prstGeom prst="straightConnector1">
                <a:avLst/>
              </a:prstGeom>
              <a:ln w="1905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7E73F83-555B-402C-9376-F82F364B205A}"/>
                  </a:ext>
                </a:extLst>
              </p:cNvPr>
              <p:cNvCxnSpPr>
                <a:cxnSpLocks/>
              </p:cNvCxnSpPr>
              <p:nvPr/>
            </p:nvCxnSpPr>
            <p:spPr>
              <a:xfrm>
                <a:off x="5742939" y="3535680"/>
                <a:ext cx="0" cy="788352"/>
              </a:xfrm>
              <a:prstGeom prst="straightConnector1">
                <a:avLst/>
              </a:prstGeom>
              <a:ln w="1905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F36C11-EB72-4F88-8B54-238D4C816597}"/>
                  </a:ext>
                </a:extLst>
              </p:cNvPr>
              <p:cNvCxnSpPr>
                <a:cxnSpLocks/>
              </p:cNvCxnSpPr>
              <p:nvPr/>
            </p:nvCxnSpPr>
            <p:spPr>
              <a:xfrm>
                <a:off x="5897243" y="3535680"/>
                <a:ext cx="0" cy="788352"/>
              </a:xfrm>
              <a:prstGeom prst="straightConnector1">
                <a:avLst/>
              </a:prstGeom>
              <a:ln w="1905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0F88165-4FF5-44D7-B9B5-125579C29237}"/>
                  </a:ext>
                </a:extLst>
              </p:cNvPr>
              <p:cNvCxnSpPr>
                <a:cxnSpLocks/>
              </p:cNvCxnSpPr>
              <p:nvPr/>
            </p:nvCxnSpPr>
            <p:spPr>
              <a:xfrm>
                <a:off x="6050913" y="3535680"/>
                <a:ext cx="0" cy="788352"/>
              </a:xfrm>
              <a:prstGeom prst="straightConnector1">
                <a:avLst/>
              </a:prstGeom>
              <a:ln w="1905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F57DE30-6C28-44D0-B77E-EEFCCA56E4B2}"/>
                  </a:ext>
                </a:extLst>
              </p:cNvPr>
              <p:cNvCxnSpPr>
                <a:cxnSpLocks/>
              </p:cNvCxnSpPr>
              <p:nvPr/>
            </p:nvCxnSpPr>
            <p:spPr>
              <a:xfrm>
                <a:off x="6203948" y="3535680"/>
                <a:ext cx="0" cy="788352"/>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7E843C1-6843-4452-8501-3714BFB7EE41}"/>
                  </a:ext>
                </a:extLst>
              </p:cNvPr>
              <p:cNvCxnSpPr>
                <a:cxnSpLocks/>
              </p:cNvCxnSpPr>
              <p:nvPr/>
            </p:nvCxnSpPr>
            <p:spPr>
              <a:xfrm>
                <a:off x="6358252" y="3535680"/>
                <a:ext cx="0" cy="788352"/>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3BC9FF5-FE9E-491C-8F27-532008D6F86D}"/>
                  </a:ext>
                </a:extLst>
              </p:cNvPr>
              <p:cNvCxnSpPr>
                <a:cxnSpLocks/>
              </p:cNvCxnSpPr>
              <p:nvPr/>
            </p:nvCxnSpPr>
            <p:spPr>
              <a:xfrm>
                <a:off x="6503986" y="3535680"/>
                <a:ext cx="0" cy="788352"/>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AF8512E-B53A-402A-A65F-572233FF6587}"/>
                  </a:ext>
                </a:extLst>
              </p:cNvPr>
              <p:cNvCxnSpPr>
                <a:cxnSpLocks/>
              </p:cNvCxnSpPr>
              <p:nvPr/>
            </p:nvCxnSpPr>
            <p:spPr>
              <a:xfrm>
                <a:off x="6658290" y="3535680"/>
                <a:ext cx="0" cy="788352"/>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A62BBC5-B05B-45F5-9CE0-20DABC1FF1D7}"/>
                  </a:ext>
                </a:extLst>
              </p:cNvPr>
              <p:cNvSpPr txBox="1"/>
              <p:nvPr/>
            </p:nvSpPr>
            <p:spPr>
              <a:xfrm>
                <a:off x="5695087" y="4608225"/>
                <a:ext cx="801823" cy="369332"/>
              </a:xfrm>
              <a:prstGeom prst="rect">
                <a:avLst/>
              </a:prstGeom>
              <a:noFill/>
            </p:spPr>
            <p:txBody>
              <a:bodyPr wrap="none" rtlCol="0">
                <a:spAutoFit/>
              </a:bodyPr>
              <a:lstStyle/>
              <a:p>
                <a:pPr algn="ctr"/>
                <a:r>
                  <a:rPr lang="en-US" b="1" dirty="0"/>
                  <a:t>DRAM</a:t>
                </a:r>
              </a:p>
            </p:txBody>
          </p:sp>
        </p:grpSp>
      </p:grpSp>
      <p:sp>
        <p:nvSpPr>
          <p:cNvPr id="58" name="Rectangle: Rounded Corners 57">
            <a:extLst>
              <a:ext uri="{FF2B5EF4-FFF2-40B4-BE49-F238E27FC236}">
                <a16:creationId xmlns:a16="http://schemas.microsoft.com/office/drawing/2014/main" id="{C94A96F5-6EC5-4C3C-9EEB-6266AB0C7C27}"/>
              </a:ext>
            </a:extLst>
          </p:cNvPr>
          <p:cNvSpPr/>
          <p:nvPr/>
        </p:nvSpPr>
        <p:spPr>
          <a:xfrm>
            <a:off x="4721005" y="4419539"/>
            <a:ext cx="6820308" cy="1986024"/>
          </a:xfrm>
          <a:prstGeom prst="roundRect">
            <a:avLst/>
          </a:prstGeom>
          <a:solidFill>
            <a:sysClr val="window" lastClr="FFFFFF"/>
          </a:solidFill>
          <a:ln w="25400" cap="flat" cmpd="sng" algn="ctr">
            <a:solidFill>
              <a:sysClr val="windowText" lastClr="000000"/>
            </a:solidFill>
            <a:prstDash val="dash"/>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500" b="0" i="0" u="none" strike="noStrike" kern="0" cap="none" spc="0" normalizeH="0" baseline="0" noProof="0" dirty="0">
                <a:ln>
                  <a:noFill/>
                </a:ln>
                <a:solidFill>
                  <a:prstClr val="black"/>
                </a:solidFill>
                <a:effectLst/>
                <a:uLnTx/>
                <a:uFillTx/>
                <a:latin typeface="Calibri"/>
                <a:ea typeface="+mn-ea"/>
                <a:cs typeface="+mn-cs"/>
              </a:rPr>
              <a:t>How to </a:t>
            </a:r>
            <a:r>
              <a:rPr kumimoji="0" lang="en-US" sz="2500" b="1" i="0" u="none" strike="noStrike" kern="0" cap="none" spc="0" normalizeH="0" baseline="0" noProof="0" dirty="0">
                <a:ln>
                  <a:noFill/>
                </a:ln>
                <a:solidFill>
                  <a:srgbClr val="FF0000"/>
                </a:solidFill>
                <a:effectLst/>
                <a:uLnTx/>
                <a:uFillTx/>
                <a:latin typeface="Calibri"/>
                <a:ea typeface="+mn-ea"/>
                <a:cs typeface="+mn-cs"/>
              </a:rPr>
              <a:t>manage the application interference in the shared caches and main memory</a:t>
            </a:r>
            <a:r>
              <a:rPr kumimoji="0" lang="en-US" sz="2500" b="0" i="0" u="none" strike="noStrike" kern="0" cap="none" spc="0" normalizeH="0" baseline="0" noProof="0" dirty="0">
                <a:ln>
                  <a:noFill/>
                </a:ln>
                <a:solidFill>
                  <a:prstClr val="black"/>
                </a:solidFill>
                <a:effectLst/>
                <a:uLnTx/>
                <a:uFillTx/>
                <a:latin typeface="Calibri"/>
                <a:ea typeface="+mn-ea"/>
                <a:cs typeface="+mn-cs"/>
              </a:rPr>
              <a:t> to achieve the maximum benefits of multi-application execution?</a:t>
            </a:r>
          </a:p>
        </p:txBody>
      </p:sp>
      <p:sp>
        <p:nvSpPr>
          <p:cNvPr id="59" name="Rectangle: Rounded Corners 58">
            <a:extLst>
              <a:ext uri="{FF2B5EF4-FFF2-40B4-BE49-F238E27FC236}">
                <a16:creationId xmlns:a16="http://schemas.microsoft.com/office/drawing/2014/main" id="{789B43A2-49F8-483E-9401-75491C53DA2C}"/>
              </a:ext>
            </a:extLst>
          </p:cNvPr>
          <p:cNvSpPr/>
          <p:nvPr/>
        </p:nvSpPr>
        <p:spPr>
          <a:xfrm>
            <a:off x="587870" y="5114334"/>
            <a:ext cx="4133137" cy="596434"/>
          </a:xfrm>
          <a:prstGeom prst="roundRect">
            <a:avLst/>
          </a:prstGeom>
          <a:noFill/>
          <a:ln w="25400" cap="flat" cmpd="sng" algn="ctr">
            <a:noFill/>
            <a:prstDash val="dash"/>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500" b="1" i="0" u="none" strike="noStrike" kern="0" cap="none" spc="0" normalizeH="0" baseline="0" noProof="0" dirty="0">
                <a:ln>
                  <a:noFill/>
                </a:ln>
                <a:solidFill>
                  <a:prstClr val="black"/>
                </a:solidFill>
                <a:effectLst/>
                <a:uLnTx/>
                <a:uFillTx/>
                <a:latin typeface="Calibri"/>
                <a:ea typeface="+mn-ea"/>
                <a:cs typeface="+mn-cs"/>
              </a:rPr>
              <a:t>BW Interference Problem</a:t>
            </a:r>
          </a:p>
        </p:txBody>
      </p:sp>
    </p:spTree>
    <p:extLst>
      <p:ext uri="{BB962C8B-B14F-4D97-AF65-F5344CB8AC3E}">
        <p14:creationId xmlns:p14="http://schemas.microsoft.com/office/powerpoint/2010/main" val="352144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18112 -0.19329 " pathEditMode="relative" rAng="0" ptsTypes="AA">
                                      <p:cBhvr>
                                        <p:cTn id="6" dur="2000" fill="hold"/>
                                        <p:tgtEl>
                                          <p:spTgt spid="9"/>
                                        </p:tgtEl>
                                        <p:attrNameLst>
                                          <p:attrName>ppt_x</p:attrName>
                                          <p:attrName>ppt_y</p:attrName>
                                        </p:attrNameLst>
                                      </p:cBhvr>
                                      <p:rCtr x="9049" y="-9676"/>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57">
                                            <p:txEl>
                                              <p:pRg st="0" end="0"/>
                                            </p:txEl>
                                          </p:spTgt>
                                        </p:tgtEl>
                                        <p:attrNameLst>
                                          <p:attrName>style.visibility</p:attrName>
                                        </p:attrNameLst>
                                      </p:cBhvr>
                                      <p:to>
                                        <p:strVal val="visible"/>
                                      </p:to>
                                    </p:set>
                                    <p:animEffect transition="in" filter="fade">
                                      <p:cBhvr>
                                        <p:cTn id="10" dur="500"/>
                                        <p:tgtEl>
                                          <p:spTgt spid="5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
                                            <p:txEl>
                                              <p:pRg st="1" end="1"/>
                                            </p:txEl>
                                          </p:spTgt>
                                        </p:tgtEl>
                                        <p:attrNameLst>
                                          <p:attrName>style.visibility</p:attrName>
                                        </p:attrNameLst>
                                      </p:cBhvr>
                                      <p:to>
                                        <p:strVal val="visible"/>
                                      </p:to>
                                    </p:set>
                                    <p:animEffect transition="in" filter="fade">
                                      <p:cBhvr>
                                        <p:cTn id="15" dur="500"/>
                                        <p:tgtEl>
                                          <p:spTgt spid="5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25999</TotalTime>
  <Words>4149</Words>
  <Application>Microsoft Office PowerPoint</Application>
  <PresentationFormat>Widescreen</PresentationFormat>
  <Paragraphs>561</Paragraphs>
  <Slides>36</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36</vt:i4>
      </vt:variant>
      <vt:variant>
        <vt:lpstr>Custom Shows</vt:lpstr>
      </vt:variant>
      <vt:variant>
        <vt:i4>5</vt:i4>
      </vt:variant>
    </vt:vector>
  </HeadingPairs>
  <TitlesOfParts>
    <vt:vector size="48" baseType="lpstr">
      <vt:lpstr>Arial</vt:lpstr>
      <vt:lpstr>Avenir Next Regular</vt:lpstr>
      <vt:lpstr>Calibri</vt:lpstr>
      <vt:lpstr>Cambria Math</vt:lpstr>
      <vt:lpstr>Times New Roman</vt:lpstr>
      <vt:lpstr>Wingdings</vt:lpstr>
      <vt:lpstr>informal_presentation_powerpoint_2</vt:lpstr>
      <vt:lpstr>Efficient and Fair Multi-programming in GPUs via Effective Bandwidth Management</vt:lpstr>
      <vt:lpstr>Single-Application Execution on GPUs</vt:lpstr>
      <vt:lpstr>Multi-Application Execution on GPUs</vt:lpstr>
      <vt:lpstr>Executive Summary</vt:lpstr>
      <vt:lpstr>Outline</vt:lpstr>
      <vt:lpstr>Managing TLP for Single-Application</vt:lpstr>
      <vt:lpstr>Managing TLP for Single-Application</vt:lpstr>
      <vt:lpstr>Challenges of Managing TLP for Multi-Application</vt:lpstr>
      <vt:lpstr>Why?</vt:lpstr>
      <vt:lpstr>Proposal</vt:lpstr>
      <vt:lpstr>Outline</vt:lpstr>
      <vt:lpstr>Effective Bandwidth: A New Metric to Quantify the Effects of TLP</vt:lpstr>
      <vt:lpstr>Effective Bandwidth: A New Metric to Quantify the Effects of TLP</vt:lpstr>
      <vt:lpstr>EB in Multi-Application Environment</vt:lpstr>
      <vt:lpstr>EB in Multi-Application Environment</vt:lpstr>
      <vt:lpstr>Challenge? Search Space</vt:lpstr>
      <vt:lpstr>Outline</vt:lpstr>
      <vt:lpstr>Pattern-Based Searching (PBS)</vt:lpstr>
      <vt:lpstr>Pattern-Based Searching (PBS)</vt:lpstr>
      <vt:lpstr>PBS – High-level Searching Process</vt:lpstr>
      <vt:lpstr>Optimizing Throughput via PBS-WS</vt:lpstr>
      <vt:lpstr>Optimizing Throughput via PBS-WS</vt:lpstr>
      <vt:lpstr>Outline</vt:lpstr>
      <vt:lpstr>Evaluation Methodology</vt:lpstr>
      <vt:lpstr>Evaluation – Throughput</vt:lpstr>
      <vt:lpstr>Evaluation – Throughput</vt:lpstr>
      <vt:lpstr>Evaluation – Fairness</vt:lpstr>
      <vt:lpstr>Evaluation – Case Studies</vt:lpstr>
      <vt:lpstr>Conclusion</vt:lpstr>
      <vt:lpstr>Thank You!  Questions?</vt:lpstr>
      <vt:lpstr>Efficient and Fair Multi-programming in GPUs via Effective Bandwidth Management</vt:lpstr>
      <vt:lpstr>Backup</vt:lpstr>
      <vt:lpstr>Why not IPC?</vt:lpstr>
      <vt:lpstr>Implementation &amp; Overhead</vt:lpstr>
      <vt:lpstr>Evaluation – Case Studies</vt:lpstr>
      <vt:lpstr>Evaluation – Case Studies</vt:lpstr>
      <vt:lpstr>Why not IPC?</vt:lpstr>
      <vt:lpstr>Overhead</vt:lpstr>
      <vt:lpstr>Related Work</vt:lpstr>
      <vt:lpstr>Core Partitioning</vt:lpstr>
      <vt:lpstr>Cache Partitioning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and Fair Multi-programming in GPUs via Effective Bandwidth Management</dc:title>
  <dc:creator>Ibrahim, Mohamed</dc:creator>
  <cp:lastModifiedBy>Ibrahim, Mohamed</cp:lastModifiedBy>
  <cp:revision>894</cp:revision>
  <dcterms:created xsi:type="dcterms:W3CDTF">2017-12-30T11:28:49Z</dcterms:created>
  <dcterms:modified xsi:type="dcterms:W3CDTF">2018-03-03T14:34:33Z</dcterms:modified>
</cp:coreProperties>
</file>